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82" r:id="rId5"/>
    <p:sldId id="280" r:id="rId6"/>
    <p:sldId id="276" r:id="rId7"/>
    <p:sldId id="272" r:id="rId8"/>
    <p:sldId id="277" r:id="rId9"/>
    <p:sldId id="273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신규 모드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1086948"/>
            <a:ext cx="6245475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311" y="1644307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39311" y="2013639"/>
            <a:ext cx="1301959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39311" y="2382971"/>
            <a:ext cx="130195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560150" y="2752303"/>
            <a:ext cx="1386918" cy="27699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r>
              <a:rPr lang="ko-KR" altLang="en-US" sz="1200" smtClean="0"/>
              <a:t>월</a:t>
            </a:r>
            <a:r>
              <a:rPr lang="ko-KR" altLang="en-US" sz="1200"/>
              <a:t> 레고 </a:t>
            </a:r>
            <a:r>
              <a:rPr lang="ko-KR" altLang="en-US" sz="1200" smtClean="0"/>
              <a:t>엔티티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39311" y="3434686"/>
            <a:ext cx="1301959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11" y="3804018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2841270" y="1782807"/>
            <a:ext cx="5091768" cy="1734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2841270" y="2152139"/>
            <a:ext cx="5091768" cy="24006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</p:cNvCxnSpPr>
          <p:nvPr/>
        </p:nvCxnSpPr>
        <p:spPr>
          <a:xfrm>
            <a:off x="2841270" y="2521471"/>
            <a:ext cx="6072071" cy="996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2841270" y="3573186"/>
            <a:ext cx="3460676" cy="11882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2841270" y="3863546"/>
            <a:ext cx="4177368" cy="7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947068" y="1762563"/>
            <a:ext cx="2918273" cy="11282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2075515" y="3072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-7760"/>
            <a:ext cx="1033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달 모든 미니어쳐 엔티티를 모두 사용하면 메르헨</a:t>
            </a:r>
            <a:r>
              <a:rPr lang="en-US" altLang="ko-KR" dirty="0" smtClean="0"/>
              <a:t>/</a:t>
            </a:r>
            <a:r>
              <a:rPr lang="ko-KR" altLang="en-US" smtClean="0"/>
              <a:t>페이블 컬렉션 페이지의 세계를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2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모드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다른 유저가 친 노트를 박자 및 노트에 맞게 </a:t>
            </a:r>
            <a:r>
              <a:rPr lang="ko-KR" altLang="en-US" sz="1200" dirty="0" err="1" smtClean="0"/>
              <a:t>따라쳐야</a:t>
            </a:r>
            <a:r>
              <a:rPr lang="ko-KR" altLang="en-US" sz="1200" dirty="0" smtClean="0"/>
              <a:t> 하는 모드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제안 이유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더 이상 신규 </a:t>
            </a:r>
            <a:r>
              <a:rPr lang="ko-KR" altLang="en-US" sz="1200" dirty="0" err="1" smtClean="0"/>
              <a:t>음원이나</a:t>
            </a:r>
            <a:r>
              <a:rPr lang="ko-KR" altLang="en-US" sz="1200" dirty="0" smtClean="0"/>
              <a:t> 노트를 기대할 수 없는 상황에서 단순한 기본 비트에 신규 노트가 필요 없는 게임 모드를 만들어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유저들의 불만을 해소하고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신규 </a:t>
            </a:r>
            <a:r>
              <a:rPr lang="ko-KR" altLang="en-US" sz="1200" dirty="0"/>
              <a:t>모드를 통한 새로운 매출 </a:t>
            </a:r>
            <a:r>
              <a:rPr lang="ko-KR" altLang="en-US" sz="1200"/>
              <a:t>창구 </a:t>
            </a:r>
            <a:r>
              <a:rPr lang="ko-KR" altLang="en-US" sz="1200" smtClean="0"/>
              <a:t>창출하기 위해 제안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컬렉션을 </a:t>
            </a:r>
            <a:r>
              <a:rPr lang="ko-KR" altLang="en-US" sz="1200"/>
              <a:t>만들고</a:t>
            </a:r>
            <a:r>
              <a:rPr lang="en-US" altLang="ko-KR" sz="1200" dirty="0"/>
              <a:t>, </a:t>
            </a:r>
            <a:r>
              <a:rPr lang="ko-KR" altLang="en-US" sz="1200"/>
              <a:t>망원경 같은 아이템 </a:t>
            </a:r>
            <a:r>
              <a:rPr lang="ko-KR" altLang="en-US" sz="1200"/>
              <a:t>판매로 </a:t>
            </a:r>
            <a:r>
              <a:rPr lang="ko-KR" altLang="en-US" sz="1200" smtClean="0"/>
              <a:t>매출이 </a:t>
            </a:r>
            <a:r>
              <a:rPr lang="ko-KR" altLang="en-US" sz="1200"/>
              <a:t>나올 수 있도록 </a:t>
            </a:r>
            <a:r>
              <a:rPr lang="ko-KR" altLang="en-US" sz="1200"/>
              <a:t>한다</a:t>
            </a:r>
            <a:r>
              <a:rPr lang="en-US" altLang="ko-KR" sz="1200" dirty="0" smtClean="0"/>
              <a:t>.)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방식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게임과 같이 게임 대기실을 만들고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사람이 모이면 게임을 시작할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방장은 </a:t>
            </a:r>
            <a:r>
              <a:rPr lang="ko-KR" altLang="en-US" sz="1200" dirty="0" smtClean="0"/>
              <a:t>게임 시작 전 박자를 어떻게 할 것인지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각 턴에 몇 개의 노트를 칠 수 있게 할 것인지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총 턴을 몇회 진행할 것인지를 정해야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게임이 시작되면 각 턴마다 방장이 선택한 박자에 맞는 메트로놈 소리 및 기본적인 비트 음악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컨트롤 비트 같은 저작권이 없는 음악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이 </a:t>
            </a:r>
            <a:r>
              <a:rPr lang="ko-KR" altLang="en-US" sz="1200" dirty="0" smtClean="0"/>
              <a:t>나온다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턴마다 각 턴에 노트를 만들어야 하는 유저가 정해지고 노트를 만들어야 하는 유저는 게임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따라 자신이 원하는대로 노트를 만든다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노트를 만들어야 하는 유저가 노트를 다 만들면 다른 유저는 플레이 타임에 노트를 만든 유저가 만든 노트를 기억해놨다가 박자 및 노트에 맞춰 노트를 쳐야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팀간 혹은 개인간 </a:t>
            </a:r>
            <a:r>
              <a:rPr lang="ko-KR" altLang="en-US" sz="1200" dirty="0" err="1" smtClean="0"/>
              <a:t>경쟁전으로</a:t>
            </a:r>
            <a:r>
              <a:rPr lang="ko-KR" altLang="en-US" sz="1200" dirty="0" smtClean="0"/>
              <a:t> 진행되며 승리 팀 혹은 일정 등수 이상의 유저에게 컬렉션 등을 완성시킬 수 있는 보상이 지급된다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패배해도 보상을 받을 수 있게 해주는 아이템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노트 판정을 좋게 해주는 아이템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컬렉션 조각을 더 많이 모을 수 있도록 하는 아이템 등을 상점에서 유료로 판매한다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9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8014204" y="1944128"/>
            <a:ext cx="70021" cy="23436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935892" y="1944130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35892" y="2412863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92" y="2881596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5892" y="3350329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35892" y="3819062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5892" y="428779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35892" y="1944129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5514" y="1944128"/>
            <a:ext cx="70021" cy="2343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23329" y="2267184"/>
            <a:ext cx="291356" cy="291356"/>
            <a:chOff x="3204519" y="1013254"/>
            <a:chExt cx="914400" cy="914400"/>
          </a:xfrm>
        </p:grpSpPr>
        <p:sp>
          <p:nvSpPr>
            <p:cNvPr id="13" name="타원 12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3506704" y="2735917"/>
            <a:ext cx="291356" cy="291356"/>
            <a:chOff x="3204519" y="1013254"/>
            <a:chExt cx="914400" cy="914400"/>
          </a:xfrm>
        </p:grpSpPr>
        <p:sp>
          <p:nvSpPr>
            <p:cNvPr id="17" name="타원 16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730169" y="3204885"/>
            <a:ext cx="291356" cy="291356"/>
            <a:chOff x="3204519" y="1013254"/>
            <a:chExt cx="914400" cy="914400"/>
          </a:xfrm>
        </p:grpSpPr>
        <p:sp>
          <p:nvSpPr>
            <p:cNvPr id="20" name="타원 19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985543" y="15747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/10</a:t>
            </a: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5400000">
            <a:off x="5373055" y="3673383"/>
            <a:ext cx="291356" cy="291356"/>
            <a:chOff x="3204519" y="1013254"/>
            <a:chExt cx="914400" cy="914400"/>
          </a:xfrm>
        </p:grpSpPr>
        <p:sp>
          <p:nvSpPr>
            <p:cNvPr id="24" name="타원 23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75604" y="1944128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mtClean="0"/>
              <a:t>바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759002" y="2267184"/>
            <a:ext cx="291356" cy="291356"/>
            <a:chOff x="3204519" y="1013254"/>
            <a:chExt cx="914400" cy="914400"/>
          </a:xfrm>
        </p:grpSpPr>
        <p:sp>
          <p:nvSpPr>
            <p:cNvPr id="28" name="타원 27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6759001" y="3673383"/>
            <a:ext cx="291356" cy="291356"/>
            <a:chOff x="3204519" y="1013254"/>
            <a:chExt cx="914400" cy="914400"/>
          </a:xfrm>
        </p:grpSpPr>
        <p:sp>
          <p:nvSpPr>
            <p:cNvPr id="31" name="타원 30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>
            <a:stCxn id="28" idx="4"/>
            <a:endCxn id="31" idx="2"/>
          </p:cNvCxnSpPr>
          <p:nvPr/>
        </p:nvCxnSpPr>
        <p:spPr>
          <a:xfrm flipH="1">
            <a:off x="6904679" y="2558540"/>
            <a:ext cx="1" cy="111484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 rot="10800000">
            <a:off x="7903540" y="3204650"/>
            <a:ext cx="291356" cy="291356"/>
            <a:chOff x="3204519" y="1013254"/>
            <a:chExt cx="914400" cy="914400"/>
          </a:xfrm>
        </p:grpSpPr>
        <p:sp>
          <p:nvSpPr>
            <p:cNvPr id="39" name="타원 38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903538" y="3673148"/>
            <a:ext cx="291356" cy="291356"/>
            <a:chOff x="3204519" y="1013254"/>
            <a:chExt cx="914400" cy="914400"/>
          </a:xfrm>
        </p:grpSpPr>
        <p:sp>
          <p:nvSpPr>
            <p:cNvPr id="42" name="타원 41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stCxn id="39" idx="0"/>
            <a:endCxn id="42" idx="2"/>
          </p:cNvCxnSpPr>
          <p:nvPr/>
        </p:nvCxnSpPr>
        <p:spPr>
          <a:xfrm flipH="1">
            <a:off x="8049216" y="3496006"/>
            <a:ext cx="2" cy="17714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972" y="17196"/>
            <a:ext cx="7680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자기 턴을 맞은 유저는 해당 턴에 자신이 원하는 노트 패턴을 만들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아래와 같이 선택한 박자 및 시간에 따라 노트 눈금자가 왼쪽에서 오른쪽으로 움직이고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유저가 노트를 찍을 때마다 해당 시기에 노트 눈금자가 있던 곳에 유저가 친 노트가 생성된다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 </a:t>
            </a:r>
            <a:r>
              <a:rPr lang="ko-KR" altLang="en-US" sz="1400" smtClean="0"/>
              <a:t>만약 유저가 일정 개수 이상의 노트를 치지 않으면 자동으로 노트가 생성되어 진행된다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7265772" y="2026508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8209470" y="2029270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24496" y="4518625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smtClean="0">
                <a:solidFill>
                  <a:srgbClr val="FF0000"/>
                </a:solidFill>
              </a:rPr>
              <a:t>왼쪽</a:t>
            </a:r>
            <a:r>
              <a:rPr lang="en-US" altLang="ko-KR" sz="1200" dirty="0" smtClean="0">
                <a:solidFill>
                  <a:srgbClr val="FF0000"/>
                </a:solidFill>
              </a:rPr>
              <a:t>&amp;</a:t>
            </a:r>
            <a:r>
              <a:rPr lang="ko-KR" altLang="en-US" sz="1200" smtClean="0">
                <a:solidFill>
                  <a:srgbClr val="FF0000"/>
                </a:solidFill>
              </a:rPr>
              <a:t>아래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smtClean="0">
                <a:solidFill>
                  <a:srgbClr val="FF0000"/>
                </a:solidFill>
              </a:rPr>
              <a:t>를 누름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/>
          <p:cNvCxnSpPr>
            <a:stCxn id="52" idx="0"/>
            <a:endCxn id="48" idx="2"/>
          </p:cNvCxnSpPr>
          <p:nvPr/>
        </p:nvCxnSpPr>
        <p:spPr>
          <a:xfrm flipH="1" flipV="1">
            <a:off x="8049215" y="4287793"/>
            <a:ext cx="32059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49214" y="1082981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사용한 노트 개수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smtClean="0">
                <a:solidFill>
                  <a:srgbClr val="FF0000"/>
                </a:solidFill>
              </a:rPr>
              <a:t>해당 턴에 사용할 수 있는 노트 개수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stCxn id="58" idx="2"/>
            <a:endCxn id="22" idx="3"/>
          </p:cNvCxnSpPr>
          <p:nvPr/>
        </p:nvCxnSpPr>
        <p:spPr>
          <a:xfrm flipH="1">
            <a:off x="8641492" y="1359980"/>
            <a:ext cx="1418850" cy="39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48071" y="29182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노트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눈금자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>
            <a:stCxn id="63" idx="1"/>
            <a:endCxn id="48" idx="3"/>
          </p:cNvCxnSpPr>
          <p:nvPr/>
        </p:nvCxnSpPr>
        <p:spPr>
          <a:xfrm flipH="1">
            <a:off x="8084225" y="3056777"/>
            <a:ext cx="963846" cy="5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848099" y="3446077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유저가 누른 노트가 반영됨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stCxn id="68" idx="1"/>
            <a:endCxn id="42" idx="0"/>
          </p:cNvCxnSpPr>
          <p:nvPr/>
        </p:nvCxnSpPr>
        <p:spPr>
          <a:xfrm flipH="1">
            <a:off x="8194894" y="3584577"/>
            <a:ext cx="653205" cy="23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8" idx="1"/>
            <a:endCxn id="39" idx="2"/>
          </p:cNvCxnSpPr>
          <p:nvPr/>
        </p:nvCxnSpPr>
        <p:spPr>
          <a:xfrm flipH="1" flipV="1">
            <a:off x="8194896" y="3350328"/>
            <a:ext cx="653203" cy="23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52" idx="3"/>
            <a:endCxn id="68" idx="2"/>
          </p:cNvCxnSpPr>
          <p:nvPr/>
        </p:nvCxnSpPr>
        <p:spPr>
          <a:xfrm flipV="1">
            <a:off x="8838052" y="3723076"/>
            <a:ext cx="1030519" cy="9340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92063" y="46571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스페이스 노트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>
            <a:stCxn id="78" idx="0"/>
            <a:endCxn id="26" idx="2"/>
          </p:cNvCxnSpPr>
          <p:nvPr/>
        </p:nvCxnSpPr>
        <p:spPr>
          <a:xfrm flipV="1">
            <a:off x="6173312" y="4287793"/>
            <a:ext cx="0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598723" y="1944128"/>
            <a:ext cx="70021" cy="23436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935892" y="1944130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35892" y="2412863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92" y="2881596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5892" y="3350329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35892" y="3819062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5892" y="428779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35892" y="1944129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5514" y="1944128"/>
            <a:ext cx="70021" cy="2343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23329" y="2267184"/>
            <a:ext cx="291356" cy="291356"/>
            <a:chOff x="3204519" y="1013254"/>
            <a:chExt cx="914400" cy="914400"/>
          </a:xfrm>
        </p:grpSpPr>
        <p:sp>
          <p:nvSpPr>
            <p:cNvPr id="13" name="타원 12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3506704" y="2735917"/>
            <a:ext cx="291356" cy="291356"/>
            <a:chOff x="3204519" y="1013254"/>
            <a:chExt cx="914400" cy="914400"/>
          </a:xfrm>
        </p:grpSpPr>
        <p:sp>
          <p:nvSpPr>
            <p:cNvPr id="17" name="타원 16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730169" y="3204885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0" name="타원 19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985543" y="15747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/10</a:t>
            </a: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5400000">
            <a:off x="5373055" y="3673383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4" name="타원 23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75604" y="1944128"/>
            <a:ext cx="395416" cy="234366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mtClean="0"/>
              <a:t>바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759002" y="2267184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8" name="타원 27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6759001" y="3673383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31" name="타원 30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>
            <a:stCxn id="28" idx="4"/>
            <a:endCxn id="31" idx="2"/>
          </p:cNvCxnSpPr>
          <p:nvPr/>
        </p:nvCxnSpPr>
        <p:spPr>
          <a:xfrm flipH="1">
            <a:off x="6904679" y="2558540"/>
            <a:ext cx="1" cy="111484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10800000">
            <a:off x="7903540" y="3204650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39" name="타원 38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903538" y="3673148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stCxn id="39" idx="0"/>
            <a:endCxn id="42" idx="2"/>
          </p:cNvCxnSpPr>
          <p:nvPr/>
        </p:nvCxnSpPr>
        <p:spPr>
          <a:xfrm flipH="1">
            <a:off x="8049216" y="3496006"/>
            <a:ext cx="2" cy="1771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2880" y="6077"/>
            <a:ext cx="8563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자기 턴이 아닌 유저는 자기 턴인 유저가 노트를 찍는 것을 볼 수 있고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이후 플레이 시간이 되면</a:t>
            </a:r>
            <a:endParaRPr lang="en-US" altLang="ko-KR" sz="1400" dirty="0" smtClean="0"/>
          </a:p>
          <a:p>
            <a:r>
              <a:rPr lang="ko-KR" altLang="en-US" sz="1400" dirty="0" smtClean="0"/>
              <a:t>자신의 노트 눈금자가 나오고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자기 </a:t>
            </a:r>
            <a:r>
              <a:rPr lang="ko-KR" altLang="en-US" sz="1400" dirty="0" smtClean="0"/>
              <a:t>턴인 유저가 </a:t>
            </a:r>
            <a:r>
              <a:rPr lang="ko-KR" altLang="en-US" sz="1400" smtClean="0"/>
              <a:t>찍은 노트를 잘 기억해서 그에 맞게 </a:t>
            </a:r>
            <a:r>
              <a:rPr lang="ko-KR" altLang="en-US" sz="1400" dirty="0" smtClean="0"/>
              <a:t>노트를 쳐야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smtClean="0"/>
              <a:t>플레이 시간에는 노트가 보이지 않는다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3789404" y="2026508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16201" y="1280777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아직 노트 눈금자가 지나가지 않은 노트는 보이지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>
                <a:solidFill>
                  <a:srgbClr val="FF0000"/>
                </a:solidFill>
              </a:rPr>
              <a:t>이미 </a:t>
            </a:r>
            <a:r>
              <a:rPr lang="ko-KR" altLang="en-US" sz="1200" dirty="0" smtClean="0">
                <a:solidFill>
                  <a:srgbClr val="FF0000"/>
                </a:solidFill>
              </a:rPr>
              <a:t>노트 눈금자가 지나간 노트는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stCxn id="58" idx="2"/>
            <a:endCxn id="13" idx="0"/>
          </p:cNvCxnSpPr>
          <p:nvPr/>
        </p:nvCxnSpPr>
        <p:spPr>
          <a:xfrm>
            <a:off x="3269007" y="1742442"/>
            <a:ext cx="0" cy="524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7421" y="4657124"/>
            <a:ext cx="301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앞서 봤던 타이밍에 맞춰서 쳐야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>
            <a:stCxn id="78" idx="0"/>
            <a:endCxn id="48" idx="2"/>
          </p:cNvCxnSpPr>
          <p:nvPr/>
        </p:nvCxnSpPr>
        <p:spPr>
          <a:xfrm flipV="1">
            <a:off x="3633733" y="4287793"/>
            <a:ext cx="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3"/>
            <a:endCxn id="24" idx="2"/>
          </p:cNvCxnSpPr>
          <p:nvPr/>
        </p:nvCxnSpPr>
        <p:spPr>
          <a:xfrm>
            <a:off x="5321812" y="1511610"/>
            <a:ext cx="196921" cy="2161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폭발 2 55"/>
          <p:cNvSpPr/>
          <p:nvPr/>
        </p:nvSpPr>
        <p:spPr>
          <a:xfrm>
            <a:off x="3372121" y="2549429"/>
            <a:ext cx="624548" cy="624548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4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3038"/>
            <a:ext cx="10515600" cy="5863925"/>
          </a:xfrm>
        </p:spPr>
        <p:txBody>
          <a:bodyPr/>
          <a:lstStyle/>
          <a:p>
            <a:r>
              <a:rPr lang="ko-KR" altLang="en-US" dirty="0" err="1" smtClean="0"/>
              <a:t>썸</a:t>
            </a:r>
            <a:r>
              <a:rPr lang="ko-KR" altLang="en-US" dirty="0" smtClean="0"/>
              <a:t> 관련 </a:t>
            </a:r>
            <a:r>
              <a:rPr lang="ko-KR" altLang="en-US" dirty="0" err="1" smtClean="0"/>
              <a:t>컨탠츠</a:t>
            </a:r>
            <a:endParaRPr lang="en-US" altLang="ko-KR" dirty="0" smtClean="0"/>
          </a:p>
          <a:p>
            <a:r>
              <a:rPr lang="ko-KR" altLang="en-US" dirty="0" err="1" smtClean="0"/>
              <a:t>시크릿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r>
              <a:rPr lang="ko-KR" altLang="en-US" dirty="0" err="1" smtClean="0"/>
              <a:t>펫</a:t>
            </a:r>
            <a:r>
              <a:rPr lang="ko-KR" altLang="en-US" dirty="0" smtClean="0"/>
              <a:t> 판매</a:t>
            </a:r>
            <a:r>
              <a:rPr lang="en-US" altLang="ko-KR" dirty="0" smtClean="0"/>
              <a:t>, </a:t>
            </a:r>
            <a:r>
              <a:rPr lang="ko-KR" altLang="en-US" smtClean="0"/>
              <a:t>캐릭터 판매 관련 컨탠츠</a:t>
            </a:r>
            <a:endParaRPr lang="en-US" altLang="ko-KR" dirty="0" smtClean="0"/>
          </a:p>
          <a:p>
            <a:r>
              <a:rPr lang="ko-KR" altLang="en-US" dirty="0" smtClean="0"/>
              <a:t>돈을 써야 하는 신규 모드</a:t>
            </a:r>
            <a:endParaRPr lang="en-US" altLang="ko-KR" dirty="0" smtClean="0"/>
          </a:p>
          <a:p>
            <a:r>
              <a:rPr lang="ko-KR" altLang="en-US" dirty="0" smtClean="0"/>
              <a:t>슈퍼 스타 만들기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별자리 모드를 조금 더 다르게 만들어 보는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 smtClean="0"/>
              <a:t>포탈건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리듬 게임 </a:t>
            </a:r>
            <a:r>
              <a:rPr lang="en-US" altLang="ko-KR" dirty="0" smtClean="0"/>
              <a:t>1</a:t>
            </a:r>
            <a:r>
              <a:rPr lang="ko-KR" altLang="en-US" smtClean="0"/>
              <a:t>등 시 더 돋보이는 효과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대기실 </a:t>
            </a:r>
            <a:r>
              <a:rPr lang="ko-KR" altLang="en-US" dirty="0" err="1" smtClean="0"/>
              <a:t>따라하기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컨테스트</a:t>
            </a:r>
            <a:r>
              <a:rPr lang="en-US" altLang="ko-KR" dirty="0" smtClean="0"/>
              <a:t>? – </a:t>
            </a:r>
            <a:r>
              <a:rPr lang="ko-KR" altLang="en-US" smtClean="0"/>
              <a:t>선택 박스 지급</a:t>
            </a:r>
            <a:endParaRPr lang="en-US" altLang="ko-KR" dirty="0"/>
          </a:p>
          <a:p>
            <a:r>
              <a:rPr lang="ko-KR" altLang="en-US" dirty="0" smtClean="0"/>
              <a:t>탄생석 업그레이드 형태의 어떤 것으로 변경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나만의 대기실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게임 대기실을 각 달 </a:t>
            </a:r>
            <a:r>
              <a:rPr lang="ko-KR" altLang="en-US" sz="1200" dirty="0" err="1" smtClean="0"/>
              <a:t>컨셉에</a:t>
            </a:r>
            <a:r>
              <a:rPr lang="ko-KR" altLang="en-US" sz="1200" dirty="0" smtClean="0"/>
              <a:t> 맞게 꾸밀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나만의 대기실은 </a:t>
            </a:r>
            <a:r>
              <a:rPr lang="en-US" altLang="ko-KR" sz="1200" dirty="0" smtClean="0"/>
              <a:t>1/2/3/4/6/12</a:t>
            </a:r>
            <a:r>
              <a:rPr lang="ko-KR" altLang="en-US" sz="1200" smtClean="0"/>
              <a:t>월 주기로 기본 컨셉이 변경되며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아트팀이 작업 가능한 속도에 맞춤</a:t>
            </a:r>
            <a:r>
              <a:rPr lang="en-US" altLang="ko-KR" sz="1200" dirty="0" smtClean="0"/>
              <a:t>),</a:t>
            </a:r>
            <a:br>
              <a:rPr lang="en-US" altLang="ko-KR" sz="1200" dirty="0" smtClean="0"/>
            </a:br>
            <a:r>
              <a:rPr lang="ko-KR" altLang="en-US" sz="1200" smtClean="0"/>
              <a:t>해당 기본 컨셉에서 각 달마다 각 달에 맞는 컨셉에 따라 대기실 소품 등을 꾸밀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적은 확률로 나만의 대기실을 만들 수 있는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획득한 재료를 나만의 대기실에 사용하여 대기실을 조금씩 확장</a:t>
            </a:r>
            <a:r>
              <a:rPr lang="en-US" altLang="ko-KR" sz="1200" dirty="0" smtClean="0"/>
              <a:t>&amp;</a:t>
            </a:r>
            <a:r>
              <a:rPr lang="ko-KR" altLang="en-US" sz="1200" smtClean="0"/>
              <a:t>꾸미기를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오직 그 달에만 그 달의 대기실을 꾸밀 수 있는 재료를 얻을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성장형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같이 재료를 사용하여 특정 레벨까지 대기실을 만들면 각 단계에 따라 대기실이 미리 정해진 순서대로 꾸며지게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단계에서 다음 단계까지 도달하지 못하고 다음 달로 넘어간 경우 특정 단계에서 다음 단계로 넘어가기 위해 모아두었던 경험치는 모두 초기화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만든 대기실은 달에 상관없이 언제든 사용 가능하다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645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51" y="245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홈작물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6285" y="25068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729" y="3908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728" y="25068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엔진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9140" y="46907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442" y="3908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4441" y="2506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4441" y="46907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3360" y="2876160"/>
            <a:ext cx="552450" cy="135066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KB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2117" y="3531495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덧셈 기호 13"/>
          <p:cNvSpPr/>
          <p:nvPr/>
        </p:nvSpPr>
        <p:spPr>
          <a:xfrm>
            <a:off x="5905939" y="360769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3655317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23360" y="825059"/>
            <a:ext cx="552450" cy="1350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KA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2117" y="1480394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5905939" y="155659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 descr="Transport Engin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1" y="1604216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423360" y="5060129"/>
            <a:ext cx="552450" cy="13506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KC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117" y="5715464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5905939" y="579166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5839286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875206" y="2936755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7840" y="2876160"/>
            <a:ext cx="552450" cy="695325"/>
            <a:chOff x="6910390" y="2957080"/>
            <a:chExt cx="552450" cy="695325"/>
          </a:xfrm>
        </p:grpSpPr>
        <p:sp>
          <p:nvSpPr>
            <p:cNvPr id="27" name="직사각형 26"/>
            <p:cNvSpPr/>
            <p:nvPr/>
          </p:nvSpPr>
          <p:spPr>
            <a:xfrm>
              <a:off x="6910390" y="2957080"/>
              <a:ext cx="552450" cy="695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836" y="308090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746687" y="820808"/>
            <a:ext cx="552450" cy="695325"/>
            <a:chOff x="6910390" y="1242580"/>
            <a:chExt cx="552450" cy="695325"/>
          </a:xfrm>
        </p:grpSpPr>
        <p:sp>
          <p:nvSpPr>
            <p:cNvPr id="29" name="직사각형 28"/>
            <p:cNvSpPr/>
            <p:nvPr/>
          </p:nvSpPr>
          <p:spPr>
            <a:xfrm>
              <a:off x="6910390" y="124258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8" descr="Transport Engin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484" y="136640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783410" y="5060129"/>
            <a:ext cx="552450" cy="695325"/>
            <a:chOff x="6913901" y="4821890"/>
            <a:chExt cx="552450" cy="695325"/>
          </a:xfrm>
        </p:grpSpPr>
        <p:sp>
          <p:nvSpPr>
            <p:cNvPr id="31" name="직사각형 30"/>
            <p:cNvSpPr/>
            <p:nvPr/>
          </p:nvSpPr>
          <p:spPr>
            <a:xfrm>
              <a:off x="6913901" y="4821890"/>
              <a:ext cx="552450" cy="695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347" y="494571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오른쪽 화살표 35"/>
          <p:cNvSpPr/>
          <p:nvPr/>
        </p:nvSpPr>
        <p:spPr>
          <a:xfrm>
            <a:off x="1045014" y="28644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590028" y="897957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590028" y="2979043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585153" y="50601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3105589" y="293142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덧셈 기호 43"/>
          <p:cNvSpPr/>
          <p:nvPr/>
        </p:nvSpPr>
        <p:spPr>
          <a:xfrm>
            <a:off x="3105589" y="88031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덧셈 기호 44"/>
          <p:cNvSpPr/>
          <p:nvPr/>
        </p:nvSpPr>
        <p:spPr>
          <a:xfrm>
            <a:off x="3105589" y="511538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100033" y="2135682"/>
            <a:ext cx="2276960" cy="2899639"/>
          </a:xfrm>
          <a:prstGeom prst="rightArrow">
            <a:avLst>
              <a:gd name="adj1" fmla="val 48107"/>
              <a:gd name="adj2" fmla="val 7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624053" y="25014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672936" y="2931420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1/2 액자 48"/>
          <p:cNvSpPr/>
          <p:nvPr/>
        </p:nvSpPr>
        <p:spPr>
          <a:xfrm rot="2700000">
            <a:off x="3565711" y="1834291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/>
          <p:nvPr/>
        </p:nvSpPr>
        <p:spPr>
          <a:xfrm rot="2700000">
            <a:off x="3576419" y="3993172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6672" y="58357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多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6671" y="3908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少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>
            <a:off x="3105588" y="575547"/>
            <a:ext cx="525021" cy="2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3"/>
          </p:cNvCxnSpPr>
          <p:nvPr/>
        </p:nvCxnSpPr>
        <p:spPr>
          <a:xfrm flipV="1">
            <a:off x="3105589" y="5582649"/>
            <a:ext cx="540195" cy="43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69725" y="5468498"/>
            <a:ext cx="4400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엔진을 썼느냐에 따라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외형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작업 필요 시간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알바보상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필요 알바 인원이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엔진은 언제나 변경 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58" idx="1"/>
          </p:cNvCxnSpPr>
          <p:nvPr/>
        </p:nvCxnSpPr>
        <p:spPr>
          <a:xfrm flipH="1" flipV="1">
            <a:off x="6957013" y="5835780"/>
            <a:ext cx="612712" cy="4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32782" y="986252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1/2/3/4/6/12</a:t>
            </a:r>
            <a:r>
              <a:rPr lang="ko-KR" altLang="en-US" sz="1200" smtClean="0"/>
              <a:t>개월 중 하나의 주기로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파티룸</a:t>
            </a:r>
            <a:r>
              <a:rPr lang="ko-KR" altLang="en-US" sz="1200" dirty="0" smtClean="0"/>
              <a:t> 기본 </a:t>
            </a:r>
            <a:r>
              <a:rPr lang="ko-KR" altLang="en-US" sz="1200" dirty="0" err="1" smtClean="0"/>
              <a:t>컨셉이</a:t>
            </a:r>
            <a:r>
              <a:rPr lang="ko-KR" altLang="en-US" sz="1200" dirty="0" smtClean="0"/>
              <a:t> 바뀌며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파티룸이</a:t>
            </a:r>
            <a:r>
              <a:rPr lang="ko-KR" altLang="en-US" sz="1200" dirty="0" smtClean="0"/>
              <a:t> 유저에게 지급된다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아이템화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1" idx="2"/>
            <a:endCxn id="47" idx="0"/>
          </p:cNvCxnSpPr>
          <p:nvPr/>
        </p:nvCxnSpPr>
        <p:spPr>
          <a:xfrm>
            <a:off x="10062633" y="1817249"/>
            <a:ext cx="2" cy="68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" y="28059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6" y="200712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2116749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344766" y="2638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2887587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236836" y="3325053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4741536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4741536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4741536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4741536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114177" y="2900249"/>
            <a:ext cx="624548" cy="6245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등호 14"/>
          <p:cNvSpPr/>
          <p:nvPr/>
        </p:nvSpPr>
        <p:spPr>
          <a:xfrm>
            <a:off x="6766391" y="264978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미니어쳐</a:t>
            </a:r>
            <a:r>
              <a:rPr lang="ko-KR" altLang="en-US" sz="2400" b="1" dirty="0" smtClean="0"/>
              <a:t> 조합 </a:t>
            </a:r>
            <a:r>
              <a:rPr lang="en-US" altLang="ko-KR" sz="2400" b="1" dirty="0" smtClean="0"/>
              <a:t>UI</a:t>
            </a:r>
            <a:endParaRPr lang="ko-KR" altLang="en-US" sz="2400" b="1"/>
          </a:p>
        </p:txBody>
      </p:sp>
      <p:pic>
        <p:nvPicPr>
          <p:cNvPr id="1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5819212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5819212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5819212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5819212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6557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64590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1332339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2303834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288416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3570602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4632172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5212501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5898940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20649" y="5209355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mtClean="0"/>
              <a:t>미니어쳐 색상</a:t>
            </a:r>
            <a:r>
              <a:rPr lang="en-US" altLang="ko-KR" dirty="0" smtClean="0"/>
              <a:t>/ </a:t>
            </a:r>
            <a:r>
              <a:rPr lang="ko-KR" altLang="en-US" smtClean="0"/>
              <a:t>이펙트 모두 다양하게 넣을 수 있음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smtClean="0"/>
              <a:t>이미</a:t>
            </a:r>
            <a:r>
              <a:rPr lang="en-US" altLang="ko-KR" dirty="0" smtClean="0"/>
              <a:t> </a:t>
            </a:r>
            <a:r>
              <a:rPr lang="ko-KR" altLang="en-US" smtClean="0"/>
              <a:t>완성된 것에도 재료를 다른 것을 넣을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886" y="1537666"/>
            <a:ext cx="677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성장형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형식으로 진행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파티룸은</a:t>
            </a:r>
            <a:r>
              <a:rPr lang="ko-KR" altLang="en-US" dirty="0" smtClean="0"/>
              <a:t> 그 달의 </a:t>
            </a:r>
            <a:r>
              <a:rPr lang="ko-KR" altLang="en-US" dirty="0" err="1" smtClean="0"/>
              <a:t>파티룸만</a:t>
            </a:r>
            <a:r>
              <a:rPr lang="ko-KR" altLang="en-US" smtClean="0"/>
              <a:t> 그 달에 완성시켜 나갈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073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9726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01856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3659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448721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4034" y="33374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0731" y="4762270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파티룸을</a:t>
            </a:r>
            <a:r>
              <a:rPr lang="ko-KR" altLang="en-US" dirty="0" smtClean="0"/>
              <a:t> 아이템화 시켜서 갖고 있을 수 있고 원할 때 쓸 수 있으나</a:t>
            </a:r>
            <a:endParaRPr lang="en-US" altLang="ko-KR" dirty="0" smtClean="0"/>
          </a:p>
          <a:p>
            <a:r>
              <a:rPr lang="ko-KR" altLang="en-US" dirty="0" smtClean="0"/>
              <a:t>중간 과정이 없기에 중간에 하다 말면 처음부터 다시 해야 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471</Words>
  <Application>Microsoft Office PowerPoint</Application>
  <PresentationFormat>와이드스크린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신규 모드</vt:lpstr>
      <vt:lpstr>신규 모드</vt:lpstr>
      <vt:lpstr>PowerPoint 프레젠테이션</vt:lpstr>
      <vt:lpstr>PowerPoint 프레젠테이션</vt:lpstr>
      <vt:lpstr>PowerPoint 프레젠테이션</vt:lpstr>
      <vt:lpstr>신규 컨탠츠 – 나만의 대기실</vt:lpstr>
      <vt:lpstr>PowerPoint 프레젠테이션</vt:lpstr>
      <vt:lpstr>미니어쳐 조합 UI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205</cp:revision>
  <dcterms:created xsi:type="dcterms:W3CDTF">2018-11-06T09:52:40Z</dcterms:created>
  <dcterms:modified xsi:type="dcterms:W3CDTF">2018-12-07T06:50:00Z</dcterms:modified>
</cp:coreProperties>
</file>