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7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1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D3AC-1887-483F-A1FA-3D6DA34036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확률 공개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0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2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홈가든</a:t>
            </a:r>
            <a:r>
              <a:rPr lang="ko-KR" altLang="en-US" sz="1800" dirty="0" smtClean="0"/>
              <a:t> 작물 업그레이드 성공 확률 공개 </a:t>
            </a:r>
            <a:r>
              <a:rPr lang="en-US" altLang="ko-KR" sz="1800" dirty="0" smtClean="0"/>
              <a:t>UI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57201"/>
            <a:ext cx="12192000" cy="638176"/>
          </a:xfrm>
        </p:spPr>
        <p:txBody>
          <a:bodyPr>
            <a:normAutofit/>
          </a:bodyPr>
          <a:lstStyle/>
          <a:p>
            <a:r>
              <a:rPr lang="ko-KR" altLang="en-US" sz="1200" dirty="0" err="1" smtClean="0"/>
              <a:t>넷마블</a:t>
            </a:r>
            <a:r>
              <a:rPr lang="ko-KR" altLang="en-US" sz="1200" dirty="0" smtClean="0"/>
              <a:t> 자체 확률 공개 규약에 따라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작물의 업그레이드 성공 확률을 아래와 같이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에서 표시 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55" r="64118" b="16606"/>
          <a:stretch/>
        </p:blipFill>
        <p:spPr>
          <a:xfrm>
            <a:off x="6816454" y="1400175"/>
            <a:ext cx="3393934" cy="4295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6" r="64295" b="16944"/>
          <a:stretch/>
        </p:blipFill>
        <p:spPr>
          <a:xfrm>
            <a:off x="1331690" y="1400175"/>
            <a:ext cx="3402235" cy="42957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2074" y="3543300"/>
            <a:ext cx="3324225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8949" y="3371850"/>
            <a:ext cx="3324226" cy="16192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4686299" y="4181475"/>
            <a:ext cx="2152650" cy="47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4727" y="57229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변경 전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21603" y="57229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 후</a:t>
            </a:r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10286794" y="3875151"/>
            <a:ext cx="1809956" cy="1201674"/>
          </a:xfrm>
          <a:prstGeom prst="wedgeRectCallout">
            <a:avLst>
              <a:gd name="adj1" fmla="val -65560"/>
              <a:gd name="adj2" fmla="val 1494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해당 작물이 상위 작물로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변경되는 </a:t>
            </a:r>
            <a:r>
              <a:rPr lang="ko-KR" altLang="en-US" sz="1000" dirty="0" smtClean="0"/>
              <a:t>확률을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84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mtClean="0"/>
              <a:t>홈가든 작물 업그레이드 성공 확률 공개 </a:t>
            </a:r>
            <a:r>
              <a:rPr lang="en-US" altLang="ko-KR" sz="1800" smtClean="0"/>
              <a:t>UI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457200"/>
            <a:ext cx="12192000" cy="382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현재 사용하고 있는 </a:t>
            </a:r>
            <a:r>
              <a:rPr lang="ko-KR" altLang="en-US" sz="1200" dirty="0" err="1" smtClean="0"/>
              <a:t>메르헨</a:t>
            </a:r>
            <a:r>
              <a:rPr lang="ko-KR" altLang="en-US" sz="1200" dirty="0" smtClean="0"/>
              <a:t> 작물과 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작물의 업그레이드 성공 확률 계산 식이 다르므로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MstarHomeGardening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TreeList</a:t>
            </a:r>
            <a:r>
              <a:rPr lang="ko-KR" altLang="en-US" sz="1200" smtClean="0"/>
              <a:t>시트의 </a:t>
            </a:r>
            <a:r>
              <a:rPr lang="en-US" altLang="ko-KR" sz="1200" dirty="0" err="1" smtClean="0"/>
              <a:t>ColorID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컬럼 값을 참조하여 각 작물의 업그레이드 성공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탄생석</a:t>
            </a:r>
            <a:r>
              <a:rPr lang="en-US" altLang="ko-KR" sz="1200" dirty="0" smtClean="0"/>
              <a:t>(5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행성석</a:t>
            </a:r>
            <a:r>
              <a:rPr lang="en-US" altLang="ko-KR" sz="1200" dirty="0" smtClean="0"/>
              <a:t>(7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갤럭시</a:t>
            </a:r>
            <a:r>
              <a:rPr lang="en-US" altLang="ko-KR" sz="1200" dirty="0" smtClean="0"/>
              <a:t>(9, 10, 11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갤럭시 홀로그램</a:t>
            </a:r>
            <a:r>
              <a:rPr lang="en-US" altLang="ko-KR" sz="1200" dirty="0" smtClean="0"/>
              <a:t>(12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 작물의 경우 </a:t>
            </a:r>
            <a:r>
              <a:rPr lang="en-US" altLang="ko-KR" sz="1200" dirty="0" err="1" smtClean="0"/>
              <a:t>PlanetData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정의한 업그레이드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메르헨</a:t>
            </a:r>
            <a:r>
              <a:rPr lang="ko-KR" altLang="en-US" sz="1200" dirty="0" smtClean="0"/>
              <a:t> 이야기</a:t>
            </a:r>
            <a:r>
              <a:rPr lang="en-US" altLang="ko-KR" sz="1200" dirty="0" smtClean="0"/>
              <a:t>(17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메르헨</a:t>
            </a:r>
            <a:r>
              <a:rPr lang="en-US" altLang="ko-KR" sz="1200" dirty="0" smtClean="0"/>
              <a:t>(18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스페셜 메르헨</a:t>
            </a:r>
            <a:r>
              <a:rPr lang="en-US" altLang="ko-KR" sz="1200" dirty="0" smtClean="0"/>
              <a:t>(19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작물의 경우 </a:t>
            </a:r>
            <a:r>
              <a:rPr lang="en-US" altLang="ko-KR" sz="1200" dirty="0" err="1" smtClean="0"/>
              <a:t>CropsUpGradeProbability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정의한 업그레이드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탄생석에서 </a:t>
            </a:r>
            <a:r>
              <a:rPr lang="ko-KR" altLang="en-US" sz="1200" dirty="0" err="1" smtClean="0"/>
              <a:t>행성석으로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갤럭시에서 갤럭시 홀로그램으로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메르헨 이야기에서 메르헨으로 업그레이드 될 확률은 사실상 </a:t>
            </a:r>
            <a:r>
              <a:rPr lang="en-US" altLang="ko-KR" sz="1200" dirty="0" smtClean="0"/>
              <a:t>100%</a:t>
            </a:r>
            <a:r>
              <a:rPr lang="ko-KR" altLang="en-US" sz="1200" smtClean="0"/>
              <a:t>이지만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탄생석에서 행성석이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행성석이 될 확률로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갤럭시에서 갤럭시 홀로그램이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갤럭시 홀로그램이 될 확률로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메르헨 이야기에서 메르헨으로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메르헨이 될 확률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스페셜 메르헨 </a:t>
            </a:r>
            <a:r>
              <a:rPr lang="en-US" altLang="ko-KR" sz="1200" dirty="0" smtClean="0"/>
              <a:t>+</a:t>
            </a:r>
            <a:r>
              <a:rPr lang="ko-KR" altLang="en-US" sz="1200" smtClean="0"/>
              <a:t>가 될 확률 로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업그레이드 확률에는 그 달의 작물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씨앗 사용 여부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행운석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뿐 아니라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메르헨의 경우 메르헨 작물 업그레이드 버프 물약에 대한 확률 및 클랜 버프를 통한 업그레이드 확률 상승에 대한 내용도 홈가든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표시되어야 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80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53" y="876300"/>
            <a:ext cx="7256543" cy="52197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2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홈가든</a:t>
            </a:r>
            <a:r>
              <a:rPr lang="ko-KR" altLang="en-US" sz="1800" dirty="0" smtClean="0"/>
              <a:t> 작물 업그레이드 성공 확률 공개 </a:t>
            </a:r>
            <a:r>
              <a:rPr lang="en-US" altLang="ko-KR" sz="1800" dirty="0" smtClean="0"/>
              <a:t>UI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45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31690" y="0"/>
            <a:ext cx="9528619" cy="6858000"/>
            <a:chOff x="1331690" y="0"/>
            <a:chExt cx="9528619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90" y="0"/>
              <a:ext cx="9528619" cy="685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27" r="65594" b="47361"/>
            <a:stretch/>
          </p:blipFill>
          <p:spPr>
            <a:xfrm>
              <a:off x="1331690" y="1787894"/>
              <a:ext cx="3278410" cy="1619250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1331690" y="3336131"/>
              <a:ext cx="3364135" cy="1643437"/>
              <a:chOff x="65004" y="3148104"/>
              <a:chExt cx="3364135" cy="1643437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/>
              <a:srcRect r="18592"/>
              <a:stretch/>
            </p:blipFill>
            <p:spPr>
              <a:xfrm>
                <a:off x="65004" y="3148104"/>
                <a:ext cx="3364135" cy="1640733"/>
              </a:xfrm>
              <a:prstGeom prst="rect">
                <a:avLst/>
              </a:prstGeom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107797" y="3949808"/>
                <a:ext cx="3278480" cy="84173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8828" y="3949808"/>
                <a:ext cx="2929007" cy="83099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스페셜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오르페우스의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 리라 자리 홀로그램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획득 확률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800" b="1" dirty="0" smtClean="0">
                    <a:solidFill>
                      <a:srgbClr val="FFFF00"/>
                    </a:solidFill>
                  </a:rPr>
                  <a:t>8</a:t>
                </a:r>
                <a:r>
                  <a:rPr lang="en-US" altLang="ko-KR" sz="800" b="1" dirty="0" smtClean="0">
                    <a:solidFill>
                      <a:srgbClr val="FFFF00"/>
                    </a:solidFill>
                  </a:rPr>
                  <a:t>0</a:t>
                </a:r>
                <a:r>
                  <a:rPr lang="en-US" altLang="ko-KR" sz="800" b="1" dirty="0" smtClean="0">
                    <a:solidFill>
                      <a:srgbClr val="FFFF00"/>
                    </a:solidFill>
                  </a:rPr>
                  <a:t>%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스페셜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빨간 </a:t>
                </a: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머리앤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획득 확률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800" b="1" dirty="0" smtClean="0">
                    <a:solidFill>
                      <a:srgbClr val="FFFF00"/>
                    </a:solidFill>
                  </a:rPr>
                  <a:t>15%</a:t>
                </a:r>
                <a:endParaRPr lang="en-US" altLang="ko-KR" sz="800" b="1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스페셜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800" b="1" dirty="0" err="1" smtClean="0">
                    <a:solidFill>
                      <a:srgbClr val="FF0000"/>
                    </a:solidFill>
                  </a:rPr>
                  <a:t>빨간머리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 앤</a:t>
                </a:r>
                <a:r>
                  <a:rPr lang="en-US" altLang="ko-KR" sz="800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ko-KR" altLang="en-US" sz="800" b="1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b="1" smtClean="0">
                    <a:solidFill>
                      <a:schemeClr val="bg1"/>
                    </a:solidFill>
                  </a:rPr>
                  <a:t>획득 확률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800" b="1" dirty="0" smtClean="0">
                    <a:solidFill>
                      <a:srgbClr val="FFFF00"/>
                    </a:solidFill>
                  </a:rPr>
                  <a:t>5%</a:t>
                </a:r>
                <a:endParaRPr lang="en-US" altLang="ko-KR" sz="800" b="1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* </a:t>
                </a:r>
                <a:r>
                  <a:rPr lang="ko-KR" altLang="en-US" sz="800" b="1" smtClean="0">
                    <a:solidFill>
                      <a:schemeClr val="bg1"/>
                    </a:solidFill>
                  </a:rPr>
                  <a:t>업그레이드 성공 여부에 상관없이 재료가 소모 됩니다</a:t>
                </a:r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6" t="65242" r="80538" b="30938"/>
            <a:stretch/>
          </p:blipFill>
          <p:spPr>
            <a:xfrm>
              <a:off x="3331368" y="3333427"/>
              <a:ext cx="938213" cy="26193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1" t="52777" r="67767" b="37472"/>
            <a:stretch/>
          </p:blipFill>
          <p:spPr>
            <a:xfrm>
              <a:off x="1374483" y="3343284"/>
              <a:ext cx="1859185" cy="66871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41636"/>
            <a:stretch/>
          </p:blipFill>
          <p:spPr>
            <a:xfrm>
              <a:off x="3306483" y="3581545"/>
              <a:ext cx="1316527" cy="25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49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90" y="0"/>
            <a:ext cx="9528619" cy="6858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98865" y="3429000"/>
            <a:ext cx="993135" cy="1361846"/>
            <a:chOff x="1391859" y="3552060"/>
            <a:chExt cx="993135" cy="13618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18592"/>
            <a:stretch/>
          </p:blipFill>
          <p:spPr>
            <a:xfrm>
              <a:off x="1391859" y="3552060"/>
              <a:ext cx="866311" cy="1361846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1529412" y="3785028"/>
              <a:ext cx="687003" cy="6870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1963972" y="3641698"/>
              <a:ext cx="421022" cy="5410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0943" y="3959252"/>
              <a:ext cx="77457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 smtClean="0"/>
                <a:t>29.8%</a:t>
              </a:r>
              <a:endParaRPr lang="ko-KR" altLang="en-US" sz="1600" b="1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98292" y="1752466"/>
            <a:ext cx="963254" cy="1310082"/>
            <a:chOff x="2732446" y="3661968"/>
            <a:chExt cx="963254" cy="131008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90" r="89891" b="28807"/>
            <a:stretch/>
          </p:blipFill>
          <p:spPr>
            <a:xfrm>
              <a:off x="2732446" y="3661968"/>
              <a:ext cx="963254" cy="131008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rcRect r="18592"/>
            <a:stretch/>
          </p:blipFill>
          <p:spPr>
            <a:xfrm>
              <a:off x="2976637" y="3924982"/>
              <a:ext cx="607284" cy="95465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892993" y="4180837"/>
              <a:ext cx="77457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29.8%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198292" y="152682"/>
            <a:ext cx="944785" cy="1323975"/>
            <a:chOff x="11198292" y="152682"/>
            <a:chExt cx="944785" cy="13239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44" r="90085" b="28750"/>
            <a:stretch/>
          </p:blipFill>
          <p:spPr>
            <a:xfrm>
              <a:off x="11198292" y="152682"/>
              <a:ext cx="944785" cy="13239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459542" y="152682"/>
              <a:ext cx="59022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29.8%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988" y="2749237"/>
            <a:ext cx="1012024" cy="135952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5004" y="3330611"/>
            <a:ext cx="3820744" cy="1458226"/>
            <a:chOff x="65004" y="3330611"/>
            <a:chExt cx="3820744" cy="14582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r="18592"/>
            <a:stretch/>
          </p:blipFill>
          <p:spPr>
            <a:xfrm>
              <a:off x="65004" y="3330611"/>
              <a:ext cx="3773571" cy="1458226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07797" y="3355663"/>
              <a:ext cx="3673628" cy="14049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8828" y="3387833"/>
              <a:ext cx="3736920" cy="136191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빨간머리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앤 이야기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&gt;&gt; 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빨간머리앤</a:t>
              </a:r>
              <a:r>
                <a:rPr lang="ko-KR" altLang="en-US" sz="1100" b="1" smtClean="0">
                  <a:solidFill>
                    <a:schemeClr val="bg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100" b="1" dirty="0" smtClean="0">
                  <a:solidFill>
                    <a:srgbClr val="FFFF00"/>
                  </a:solidFill>
                </a:rPr>
                <a:t>80%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빨간머리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앤 이야기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&gt;&gt; 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스페셜 빨간머리앤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100" b="1" dirty="0" smtClean="0">
                  <a:solidFill>
                    <a:srgbClr val="FFFF00"/>
                  </a:solidFill>
                </a:rPr>
                <a:t>15%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빨간머리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앤 이야기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&gt;&gt; 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스페셜 빨간 머리앤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+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1100" b="1" dirty="0" smtClean="0">
                  <a:solidFill>
                    <a:srgbClr val="FFFF00"/>
                  </a:solidFill>
                </a:rPr>
                <a:t>5%</a:t>
              </a:r>
              <a:endParaRPr lang="en-US" altLang="ko-KR" sz="1100" b="1" dirty="0">
                <a:solidFill>
                  <a:srgbClr val="FFFF00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</a:rPr>
                <a:t>* </a:t>
              </a:r>
              <a:r>
                <a:rPr lang="ko-KR" altLang="en-US" sz="1100" b="1" smtClean="0">
                  <a:solidFill>
                    <a:schemeClr val="bg1"/>
                  </a:solidFill>
                </a:rPr>
                <a:t>업그레이드 성공 여부에 상관없이 씨앗이 소모 됩니다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786" y="2697416"/>
            <a:ext cx="3816427" cy="146316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-125496" y="1044145"/>
            <a:ext cx="3820744" cy="1458226"/>
            <a:chOff x="65004" y="3330611"/>
            <a:chExt cx="3820744" cy="145822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/>
            <a:srcRect r="18592"/>
            <a:stretch/>
          </p:blipFill>
          <p:spPr>
            <a:xfrm>
              <a:off x="65004" y="3330611"/>
              <a:ext cx="3773571" cy="145822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107797" y="3355663"/>
              <a:ext cx="3673628" cy="14049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8828" y="3387833"/>
              <a:ext cx="3736920" cy="8540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</a:rPr>
                <a:t>스페셜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빨간머리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앤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&gt;&gt; 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스페셜 빨간머리 앤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100" b="1" smtClean="0">
                  <a:solidFill>
                    <a:schemeClr val="bg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100" b="1" dirty="0" smtClean="0">
                  <a:solidFill>
                    <a:srgbClr val="FFFF00"/>
                  </a:solidFill>
                </a:rPr>
                <a:t>20%</a:t>
              </a:r>
            </a:p>
            <a:p>
              <a:pPr>
                <a:lnSpc>
                  <a:spcPct val="150000"/>
                </a:lnSpc>
              </a:pP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</a:rPr>
                <a:t>* </a:t>
              </a:r>
              <a:r>
                <a:rPr lang="ko-KR" altLang="en-US" sz="1100" b="1" smtClean="0">
                  <a:solidFill>
                    <a:schemeClr val="bg1"/>
                  </a:solidFill>
                </a:rPr>
                <a:t>업그레이드 성공 여부에 상관없이 씨앗이 소모 됩니다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563" y="4483994"/>
            <a:ext cx="3822523" cy="145707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5513" y="4834101"/>
            <a:ext cx="3822523" cy="145707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774" y="4041737"/>
            <a:ext cx="382252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170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확률 공개 UI</vt:lpstr>
      <vt:lpstr>홈가든 작물 업그레이드 성공 확률 공개 UI</vt:lpstr>
      <vt:lpstr>PowerPoint 프레젠테이션</vt:lpstr>
      <vt:lpstr>홈가든 작물 업그레이드 성공 확률 공개 UI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 공개 UI</dc:title>
  <dc:creator>안명선</dc:creator>
  <cp:lastModifiedBy>안명선</cp:lastModifiedBy>
  <cp:revision>24</cp:revision>
  <dcterms:created xsi:type="dcterms:W3CDTF">2018-04-06T03:11:24Z</dcterms:created>
  <dcterms:modified xsi:type="dcterms:W3CDTF">2018-04-19T10:07:51Z</dcterms:modified>
</cp:coreProperties>
</file>