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8" r:id="rId5"/>
    <p:sldId id="266" r:id="rId6"/>
    <p:sldId id="267" r:id="rId7"/>
    <p:sldId id="269" r:id="rId8"/>
    <p:sldId id="270" r:id="rId9"/>
    <p:sldId id="271" r:id="rId10"/>
    <p:sldId id="272" r:id="rId11"/>
    <p:sldId id="264" r:id="rId12"/>
    <p:sldId id="263" r:id="rId13"/>
    <p:sldId id="261" r:id="rId14"/>
    <p:sldId id="257" r:id="rId15"/>
    <p:sldId id="258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9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82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4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79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0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3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7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0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0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979F-6164-4693-8122-F1BDA5EAF5B5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0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시즌 </a:t>
            </a:r>
            <a:r>
              <a:rPr lang="en-US" altLang="ko-KR" dirty="0" smtClean="0"/>
              <a:t>5 </a:t>
            </a:r>
            <a:r>
              <a:rPr lang="ko-KR" altLang="en-US" smtClean="0"/>
              <a:t>전체 구성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59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smtClean="0"/>
              <a:t>논의가 필요한 부분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5097" y="754145"/>
            <a:ext cx="9970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5</a:t>
            </a:r>
            <a:r>
              <a:rPr lang="ko-KR" altLang="en-US" sz="1000" smtClean="0"/>
              <a:t>에서는 더 이상 씨앗 조각이 추가 되지 않는다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때문에 페어리 작물의 업그레이드가 실패할 경우 무엇을 주어야 할까</a:t>
            </a:r>
            <a:r>
              <a:rPr lang="en-US" altLang="ko-KR" sz="1000" dirty="0" smtClean="0"/>
              <a:t>?</a:t>
            </a:r>
            <a:br>
              <a:rPr lang="en-US" altLang="ko-KR" sz="1000" dirty="0" smtClean="0"/>
            </a:br>
            <a:r>
              <a:rPr lang="ko-KR" altLang="en-US" sz="1000" smtClean="0"/>
              <a:t>또한 홈가든 시즌 </a:t>
            </a:r>
            <a:r>
              <a:rPr lang="en-US" altLang="ko-KR" sz="1000" dirty="0" smtClean="0"/>
              <a:t>5</a:t>
            </a:r>
            <a:r>
              <a:rPr lang="ko-KR" altLang="en-US" sz="1000" smtClean="0"/>
              <a:t>에 탄생석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갤럭시 조각을 사용할 수 있도록 하는 것을 막아야 할까</a:t>
            </a:r>
            <a:r>
              <a:rPr lang="en-US" altLang="ko-KR" sz="1000" dirty="0" smtClean="0"/>
              <a:t>?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원안은 갤럭시 조각을 지급할 예정이었으며 탄생석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갤럭시 조각을 홈가든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작물에 사용할 수 있도록 할 예정 이었음</a:t>
            </a:r>
            <a:r>
              <a:rPr lang="en-US" altLang="ko-KR" sz="1000" dirty="0" smtClean="0"/>
              <a:t>.)</a:t>
            </a:r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작물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씨앗 분해를 할 경우 현재 엠포인트를 지급하도록 되어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그러나 작물 분해의 경우 도우미를 유료로 판매하기 보다 도우미를 조금 더 싸게 팔거나 엠포인트로 팔고 작물 분해의 경우 유로로 분해를 하도록 하는 것은 어떠한가</a:t>
            </a:r>
            <a:r>
              <a:rPr lang="en-US" altLang="ko-KR" sz="1000" dirty="0" smtClean="0"/>
              <a:t>?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관련 펫 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요정 추가 시기는 언제쯤이 될 것인가</a:t>
            </a:r>
            <a:r>
              <a:rPr lang="en-US" altLang="ko-KR" sz="1000" dirty="0" smtClean="0"/>
              <a:t>?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60484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컨탠츠 </a:t>
            </a:r>
            <a:r>
              <a:rPr lang="ko-KR" altLang="en-US" sz="1200" b="1" dirty="0" smtClean="0"/>
              <a:t>순환도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66882" y="5974897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마법 걸기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2613" y="573100"/>
            <a:ext cx="165141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페어리</a:t>
            </a:r>
            <a:r>
              <a:rPr lang="ko-KR" altLang="en-US" dirty="0" smtClean="0"/>
              <a:t> 컬렉션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7883" y="2574499"/>
            <a:ext cx="142058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지난 컬렉션</a:t>
            </a:r>
            <a:endParaRPr lang="en-US" altLang="ko-KR" dirty="0" smtClean="0"/>
          </a:p>
          <a:p>
            <a:pPr algn="ctr"/>
            <a:r>
              <a:rPr lang="ko-KR" altLang="en-US" smtClean="0"/>
              <a:t>완성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96500" y="1157297"/>
            <a:ext cx="2589170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그 달의 </a:t>
            </a:r>
            <a:r>
              <a:rPr lang="ko-KR" altLang="en-US" smtClean="0"/>
              <a:t>최종 작물 획득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87404" y="5335088"/>
            <a:ext cx="17331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지난 씨앗 획득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315134" y="4009393"/>
            <a:ext cx="20457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그 달의 씨앗 획득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98639" y="1158049"/>
            <a:ext cx="1189749" cy="36933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지난 작물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97343" y="208368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작물 수확</a:t>
            </a:r>
            <a:endParaRPr lang="ko-KR" altLang="en-US" dirty="0"/>
          </a:p>
        </p:txBody>
      </p:sp>
      <p:cxnSp>
        <p:nvCxnSpPr>
          <p:cNvPr id="16" name="꺾인 연결선 15"/>
          <p:cNvCxnSpPr>
            <a:stCxn id="25" idx="3"/>
            <a:endCxn id="4" idx="3"/>
          </p:cNvCxnSpPr>
          <p:nvPr/>
        </p:nvCxnSpPr>
        <p:spPr>
          <a:xfrm>
            <a:off x="5787092" y="393034"/>
            <a:ext cx="4169539" cy="5766529"/>
          </a:xfrm>
          <a:prstGeom prst="bentConnector3">
            <a:avLst>
              <a:gd name="adj1" fmla="val 144318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32" idx="0"/>
            <a:endCxn id="25" idx="2"/>
          </p:cNvCxnSpPr>
          <p:nvPr/>
        </p:nvCxnSpPr>
        <p:spPr>
          <a:xfrm rot="16200000" flipV="1">
            <a:off x="5651854" y="118065"/>
            <a:ext cx="579597" cy="1498867"/>
          </a:xfrm>
          <a:prstGeom prst="bentConnector3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24" idx="0"/>
            <a:endCxn id="25" idx="2"/>
          </p:cNvCxnSpPr>
          <p:nvPr/>
        </p:nvCxnSpPr>
        <p:spPr>
          <a:xfrm rot="5400000" flipH="1" flipV="1">
            <a:off x="3502692" y="-531477"/>
            <a:ext cx="580349" cy="279870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2" idx="1"/>
            <a:endCxn id="24" idx="3"/>
          </p:cNvCxnSpPr>
          <p:nvPr/>
        </p:nvCxnSpPr>
        <p:spPr>
          <a:xfrm rot="10800000" flipV="1">
            <a:off x="2988388" y="1341963"/>
            <a:ext cx="2408112" cy="75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4" idx="2"/>
            <a:endCxn id="7" idx="0"/>
          </p:cNvCxnSpPr>
          <p:nvPr/>
        </p:nvCxnSpPr>
        <p:spPr>
          <a:xfrm rot="16200000" flipH="1">
            <a:off x="2511355" y="1409539"/>
            <a:ext cx="517917" cy="75359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4" idx="0"/>
            <a:endCxn id="45" idx="2"/>
          </p:cNvCxnSpPr>
          <p:nvPr/>
        </p:nvCxnSpPr>
        <p:spPr>
          <a:xfrm rot="5400000" flipH="1" flipV="1">
            <a:off x="9051798" y="4688684"/>
            <a:ext cx="1596172" cy="97625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32" idx="3"/>
            <a:endCxn id="8" idx="1"/>
          </p:cNvCxnSpPr>
          <p:nvPr/>
        </p:nvCxnSpPr>
        <p:spPr>
          <a:xfrm flipV="1">
            <a:off x="7985670" y="896266"/>
            <a:ext cx="1056943" cy="445697"/>
          </a:xfrm>
          <a:prstGeom prst="bentConnector3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4" idx="1"/>
            <a:endCxn id="44" idx="3"/>
          </p:cNvCxnSpPr>
          <p:nvPr/>
        </p:nvCxnSpPr>
        <p:spPr>
          <a:xfrm rot="10800000">
            <a:off x="6620572" y="5519755"/>
            <a:ext cx="2146311" cy="63980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/>
          <p:cNvGrpSpPr/>
          <p:nvPr/>
        </p:nvGrpSpPr>
        <p:grpSpPr>
          <a:xfrm>
            <a:off x="3826225" y="1364035"/>
            <a:ext cx="1189749" cy="914400"/>
            <a:chOff x="404609" y="1069429"/>
            <a:chExt cx="1189749" cy="914400"/>
          </a:xfrm>
        </p:grpSpPr>
        <p:sp>
          <p:nvSpPr>
            <p:cNvPr id="229" name="TextBox 228"/>
            <p:cNvSpPr txBox="1"/>
            <p:nvPr/>
          </p:nvSpPr>
          <p:spPr>
            <a:xfrm>
              <a:off x="404609" y="1333982"/>
              <a:ext cx="1189749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/>
                <a:t>작물 삭제</a:t>
              </a:r>
              <a:endParaRPr lang="ko-KR" altLang="en-US" dirty="0"/>
            </a:p>
          </p:txBody>
        </p:sp>
        <p:sp>
          <p:nvSpPr>
            <p:cNvPr id="230" name="곱셈 기호 229"/>
            <p:cNvSpPr/>
            <p:nvPr/>
          </p:nvSpPr>
          <p:spPr>
            <a:xfrm>
              <a:off x="551510" y="1069429"/>
              <a:ext cx="914400" cy="914400"/>
            </a:xfrm>
            <a:prstGeom prst="mathMultiply">
              <a:avLst>
                <a:gd name="adj1" fmla="val 685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2161753" y="3182651"/>
            <a:ext cx="1319765" cy="799610"/>
            <a:chOff x="5713216" y="3086375"/>
            <a:chExt cx="1319765" cy="799610"/>
          </a:xfrm>
        </p:grpSpPr>
        <p:sp>
          <p:nvSpPr>
            <p:cNvPr id="9" name="TextBox 8"/>
            <p:cNvSpPr txBox="1"/>
            <p:nvPr/>
          </p:nvSpPr>
          <p:spPr>
            <a:xfrm>
              <a:off x="5843232" y="3239654"/>
              <a:ext cx="118974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작물 심을</a:t>
              </a:r>
              <a:endParaRPr lang="en-US" altLang="ko-KR" dirty="0" smtClean="0"/>
            </a:p>
            <a:p>
              <a:pPr algn="ctr"/>
              <a:r>
                <a:rPr lang="ko-KR" altLang="en-US" smtClean="0"/>
                <a:t>공간 생성</a:t>
              </a:r>
              <a:endParaRPr lang="ko-KR" altLang="en-US" dirty="0"/>
            </a:p>
          </p:txBody>
        </p:sp>
        <p:sp>
          <p:nvSpPr>
            <p:cNvPr id="239" name="포인트가 5개인 별 238"/>
            <p:cNvSpPr/>
            <p:nvPr/>
          </p:nvSpPr>
          <p:spPr>
            <a:xfrm>
              <a:off x="5713216" y="3086375"/>
              <a:ext cx="320492" cy="26486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2393513" y="1894710"/>
            <a:ext cx="1348474" cy="519920"/>
            <a:chOff x="3770326" y="2953940"/>
            <a:chExt cx="1348474" cy="519920"/>
          </a:xfrm>
        </p:grpSpPr>
        <p:sp>
          <p:nvSpPr>
            <p:cNvPr id="7" name="TextBox 6"/>
            <p:cNvSpPr txBox="1"/>
            <p:nvPr/>
          </p:nvSpPr>
          <p:spPr>
            <a:xfrm>
              <a:off x="3929051" y="3104528"/>
              <a:ext cx="1189749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작물 분해</a:t>
              </a:r>
              <a:endParaRPr lang="ko-KR" altLang="en-US" dirty="0"/>
            </a:p>
          </p:txBody>
        </p:sp>
        <p:sp>
          <p:nvSpPr>
            <p:cNvPr id="240" name="포인트가 5개인 별 239"/>
            <p:cNvSpPr/>
            <p:nvPr/>
          </p:nvSpPr>
          <p:spPr>
            <a:xfrm>
              <a:off x="3770326" y="2953940"/>
              <a:ext cx="320492" cy="26486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9" name="그룹 248"/>
          <p:cNvGrpSpPr/>
          <p:nvPr/>
        </p:nvGrpSpPr>
        <p:grpSpPr>
          <a:xfrm>
            <a:off x="4965560" y="3804536"/>
            <a:ext cx="1349994" cy="509073"/>
            <a:chOff x="4139661" y="5667998"/>
            <a:chExt cx="1349994" cy="509073"/>
          </a:xfrm>
        </p:grpSpPr>
        <p:sp>
          <p:nvSpPr>
            <p:cNvPr id="6" name="TextBox 5"/>
            <p:cNvSpPr txBox="1"/>
            <p:nvPr/>
          </p:nvSpPr>
          <p:spPr>
            <a:xfrm>
              <a:off x="4299906" y="5807739"/>
              <a:ext cx="11897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씨앗 분해</a:t>
              </a:r>
              <a:endParaRPr lang="ko-KR" altLang="en-US" dirty="0"/>
            </a:p>
          </p:txBody>
        </p:sp>
        <p:sp>
          <p:nvSpPr>
            <p:cNvPr id="241" name="포인트가 5개인 별 240"/>
            <p:cNvSpPr/>
            <p:nvPr/>
          </p:nvSpPr>
          <p:spPr>
            <a:xfrm>
              <a:off x="4139661" y="5667998"/>
              <a:ext cx="320492" cy="26486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6899312" y="1983694"/>
            <a:ext cx="4219815" cy="1330333"/>
            <a:chOff x="5712428" y="1810513"/>
            <a:chExt cx="4219815" cy="1330333"/>
          </a:xfrm>
        </p:grpSpPr>
        <p:sp>
          <p:nvSpPr>
            <p:cNvPr id="294" name="직사각형 293"/>
            <p:cNvSpPr/>
            <p:nvPr/>
          </p:nvSpPr>
          <p:spPr>
            <a:xfrm>
              <a:off x="5712428" y="1810513"/>
              <a:ext cx="4219815" cy="1330333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54327" y="1908577"/>
              <a:ext cx="3321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그 달 작물 심기 </a:t>
              </a:r>
              <a:r>
                <a:rPr lang="en-US" altLang="ko-KR" dirty="0" smtClean="0"/>
                <a:t>&amp; </a:t>
              </a:r>
              <a:r>
                <a:rPr lang="ko-KR" altLang="en-US" smtClean="0"/>
                <a:t>업그레이드</a:t>
              </a:r>
              <a:endParaRPr lang="ko-KR" altLang="en-US" dirty="0"/>
            </a:p>
          </p:txBody>
        </p:sp>
        <p:grpSp>
          <p:nvGrpSpPr>
            <p:cNvPr id="246" name="그룹 245"/>
            <p:cNvGrpSpPr/>
            <p:nvPr/>
          </p:nvGrpSpPr>
          <p:grpSpPr>
            <a:xfrm>
              <a:off x="5821623" y="2442569"/>
              <a:ext cx="2576955" cy="553998"/>
              <a:chOff x="398109" y="5563536"/>
              <a:chExt cx="2576955" cy="55399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49399" y="5748202"/>
                <a:ext cx="24256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업그레이드 </a:t>
                </a:r>
                <a:r>
                  <a:rPr lang="ko-KR" altLang="en-US" dirty="0" err="1" smtClean="0"/>
                  <a:t>버프</a:t>
                </a:r>
                <a:r>
                  <a:rPr lang="ko-KR" altLang="en-US" dirty="0" smtClean="0"/>
                  <a:t> 획득</a:t>
                </a:r>
                <a:endParaRPr lang="ko-KR" altLang="en-US" dirty="0"/>
              </a:p>
            </p:txBody>
          </p:sp>
          <p:sp>
            <p:nvSpPr>
              <p:cNvPr id="242" name="포인트가 5개인 별 241"/>
              <p:cNvSpPr/>
              <p:nvPr/>
            </p:nvSpPr>
            <p:spPr>
              <a:xfrm>
                <a:off x="398109" y="5563536"/>
                <a:ext cx="320492" cy="26486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7" name="덧셈 기호 296"/>
            <p:cNvSpPr/>
            <p:nvPr/>
          </p:nvSpPr>
          <p:spPr>
            <a:xfrm>
              <a:off x="7752500" y="2250185"/>
              <a:ext cx="422373" cy="422373"/>
            </a:xfrm>
            <a:prstGeom prst="mathPlus">
              <a:avLst>
                <a:gd name="adj1" fmla="val 8937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꺾인 연결선 74"/>
          <p:cNvCxnSpPr>
            <a:stCxn id="6" idx="3"/>
            <a:endCxn id="26" idx="1"/>
          </p:cNvCxnSpPr>
          <p:nvPr/>
        </p:nvCxnSpPr>
        <p:spPr>
          <a:xfrm flipV="1">
            <a:off x="6315554" y="2985082"/>
            <a:ext cx="844243" cy="114386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2" name="그룹 341"/>
          <p:cNvGrpSpPr/>
          <p:nvPr/>
        </p:nvGrpSpPr>
        <p:grpSpPr>
          <a:xfrm>
            <a:off x="133614" y="5239013"/>
            <a:ext cx="4219815" cy="1330333"/>
            <a:chOff x="187051" y="4024572"/>
            <a:chExt cx="4219815" cy="1330333"/>
          </a:xfrm>
        </p:grpSpPr>
        <p:sp>
          <p:nvSpPr>
            <p:cNvPr id="317" name="직사각형 316"/>
            <p:cNvSpPr/>
            <p:nvPr/>
          </p:nvSpPr>
          <p:spPr>
            <a:xfrm>
              <a:off x="187051" y="4024572"/>
              <a:ext cx="4219815" cy="1330333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11100" y="4120647"/>
              <a:ext cx="323999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기존 작물 심기 </a:t>
              </a:r>
              <a:r>
                <a:rPr lang="en-US" altLang="ko-KR" dirty="0" smtClean="0"/>
                <a:t>&amp; </a:t>
              </a:r>
              <a:r>
                <a:rPr lang="ko-KR" altLang="en-US" smtClean="0"/>
                <a:t>업그레이드</a:t>
              </a:r>
              <a:endParaRPr lang="ko-KR" altLang="en-US" dirty="0"/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467550" y="4760456"/>
              <a:ext cx="2120125" cy="507583"/>
              <a:chOff x="512097" y="3953765"/>
              <a:chExt cx="2120125" cy="50758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668222" y="4092016"/>
                <a:ext cx="1964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작물 </a:t>
                </a:r>
                <a:r>
                  <a:rPr lang="ko-KR" altLang="en-US" dirty="0" err="1" smtClean="0"/>
                  <a:t>변경권</a:t>
                </a:r>
                <a:r>
                  <a:rPr lang="ko-KR" altLang="en-US" dirty="0" smtClean="0"/>
                  <a:t> 획득</a:t>
                </a:r>
                <a:endParaRPr lang="ko-KR" altLang="en-US" dirty="0"/>
              </a:p>
            </p:txBody>
          </p:sp>
          <p:sp>
            <p:nvSpPr>
              <p:cNvPr id="243" name="포인트가 5개인 별 242"/>
              <p:cNvSpPr/>
              <p:nvPr/>
            </p:nvSpPr>
            <p:spPr>
              <a:xfrm>
                <a:off x="512097" y="3953765"/>
                <a:ext cx="320492" cy="26486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8" name="덧셈 기호 317"/>
            <p:cNvSpPr/>
            <p:nvPr/>
          </p:nvSpPr>
          <p:spPr>
            <a:xfrm>
              <a:off x="1724924" y="4463978"/>
              <a:ext cx="422373" cy="422373"/>
            </a:xfrm>
            <a:prstGeom prst="mathPlus">
              <a:avLst>
                <a:gd name="adj1" fmla="val 8937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2" name="꺾인 연결선 51"/>
          <p:cNvCxnSpPr>
            <a:stCxn id="7" idx="3"/>
            <a:endCxn id="26" idx="1"/>
          </p:cNvCxnSpPr>
          <p:nvPr/>
        </p:nvCxnSpPr>
        <p:spPr>
          <a:xfrm>
            <a:off x="3741987" y="2229964"/>
            <a:ext cx="3417810" cy="75511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1" name="직선 화살표 연결선 340"/>
          <p:cNvCxnSpPr>
            <a:stCxn id="6" idx="2"/>
            <a:endCxn id="44" idx="0"/>
          </p:cNvCxnSpPr>
          <p:nvPr/>
        </p:nvCxnSpPr>
        <p:spPr>
          <a:xfrm>
            <a:off x="5720680" y="4313609"/>
            <a:ext cx="33308" cy="10214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1" name="직선 화살표 연결선 350"/>
          <p:cNvCxnSpPr>
            <a:stCxn id="7" idx="2"/>
            <a:endCxn id="44" idx="0"/>
          </p:cNvCxnSpPr>
          <p:nvPr/>
        </p:nvCxnSpPr>
        <p:spPr>
          <a:xfrm>
            <a:off x="3147113" y="2414630"/>
            <a:ext cx="2606875" cy="29204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2" name="직선 화살표 연결선 351"/>
          <p:cNvCxnSpPr>
            <a:stCxn id="7" idx="2"/>
            <a:endCxn id="9" idx="0"/>
          </p:cNvCxnSpPr>
          <p:nvPr/>
        </p:nvCxnSpPr>
        <p:spPr>
          <a:xfrm flipH="1">
            <a:off x="2886644" y="2414630"/>
            <a:ext cx="260469" cy="921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9" name="꺾인 연결선 358"/>
          <p:cNvCxnSpPr>
            <a:stCxn id="7" idx="3"/>
            <a:endCxn id="28" idx="3"/>
          </p:cNvCxnSpPr>
          <p:nvPr/>
        </p:nvCxnSpPr>
        <p:spPr>
          <a:xfrm flipH="1">
            <a:off x="2534238" y="2229964"/>
            <a:ext cx="1207749" cy="4067850"/>
          </a:xfrm>
          <a:prstGeom prst="bentConnector3">
            <a:avLst>
              <a:gd name="adj1" fmla="val -1892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3" name="꺾인 연결선 362"/>
          <p:cNvCxnSpPr>
            <a:stCxn id="6" idx="1"/>
            <a:endCxn id="28" idx="3"/>
          </p:cNvCxnSpPr>
          <p:nvPr/>
        </p:nvCxnSpPr>
        <p:spPr>
          <a:xfrm rot="10800000" flipV="1">
            <a:off x="2534239" y="4128942"/>
            <a:ext cx="2591567" cy="216887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5" name="꺾인 연결선 374"/>
          <p:cNvCxnSpPr>
            <a:stCxn id="9" idx="2"/>
            <a:endCxn id="317" idx="0"/>
          </p:cNvCxnSpPr>
          <p:nvPr/>
        </p:nvCxnSpPr>
        <p:spPr>
          <a:xfrm rot="5400000">
            <a:off x="1936707" y="4289076"/>
            <a:ext cx="1256752" cy="64312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8" name="꺾인 연결선 377"/>
          <p:cNvCxnSpPr>
            <a:stCxn id="9" idx="3"/>
            <a:endCxn id="294" idx="1"/>
          </p:cNvCxnSpPr>
          <p:nvPr/>
        </p:nvCxnSpPr>
        <p:spPr>
          <a:xfrm flipV="1">
            <a:off x="3481518" y="2648861"/>
            <a:ext cx="3417794" cy="10102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2" name="직선 화살표 연결선 381"/>
          <p:cNvCxnSpPr>
            <a:stCxn id="317" idx="0"/>
            <a:endCxn id="29" idx="2"/>
          </p:cNvCxnSpPr>
          <p:nvPr/>
        </p:nvCxnSpPr>
        <p:spPr>
          <a:xfrm flipH="1" flipV="1">
            <a:off x="1118174" y="3220830"/>
            <a:ext cx="1125348" cy="201818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6" name="꺾인 연결선 385"/>
          <p:cNvCxnSpPr>
            <a:stCxn id="45" idx="0"/>
            <a:endCxn id="294" idx="2"/>
          </p:cNvCxnSpPr>
          <p:nvPr/>
        </p:nvCxnSpPr>
        <p:spPr>
          <a:xfrm rot="16200000" flipV="1">
            <a:off x="9325933" y="2997314"/>
            <a:ext cx="695366" cy="132879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7" name="꺾인 연결선 386"/>
          <p:cNvCxnSpPr>
            <a:stCxn id="44" idx="1"/>
            <a:endCxn id="317" idx="3"/>
          </p:cNvCxnSpPr>
          <p:nvPr/>
        </p:nvCxnSpPr>
        <p:spPr>
          <a:xfrm rot="10800000" flipV="1">
            <a:off x="4353430" y="5519754"/>
            <a:ext cx="533975" cy="38442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2" name="꺾인 연결선 391"/>
          <p:cNvCxnSpPr>
            <a:stCxn id="294" idx="0"/>
            <a:endCxn id="32" idx="2"/>
          </p:cNvCxnSpPr>
          <p:nvPr/>
        </p:nvCxnSpPr>
        <p:spPr>
          <a:xfrm rot="16200000" flipV="1">
            <a:off x="7621621" y="596094"/>
            <a:ext cx="457065" cy="2318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0" name="그룹 399"/>
          <p:cNvGrpSpPr/>
          <p:nvPr/>
        </p:nvGrpSpPr>
        <p:grpSpPr>
          <a:xfrm>
            <a:off x="4934027" y="5569319"/>
            <a:ext cx="1733167" cy="1338773"/>
            <a:chOff x="169851" y="857243"/>
            <a:chExt cx="1733167" cy="1338773"/>
          </a:xfrm>
        </p:grpSpPr>
        <p:sp>
          <p:nvSpPr>
            <p:cNvPr id="401" name="TextBox 400"/>
            <p:cNvSpPr txBox="1"/>
            <p:nvPr/>
          </p:nvSpPr>
          <p:spPr>
            <a:xfrm>
              <a:off x="169851" y="1218159"/>
              <a:ext cx="1733167" cy="64633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이벤트를 통한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지난 씨앗 획득</a:t>
              </a:r>
              <a:endParaRPr lang="ko-KR" altLang="en-US" dirty="0"/>
            </a:p>
          </p:txBody>
        </p:sp>
        <p:sp>
          <p:nvSpPr>
            <p:cNvPr id="402" name="곱셈 기호 401"/>
            <p:cNvSpPr/>
            <p:nvPr/>
          </p:nvSpPr>
          <p:spPr>
            <a:xfrm>
              <a:off x="339324" y="857243"/>
              <a:ext cx="1338773" cy="1338773"/>
            </a:xfrm>
            <a:prstGeom prst="mathMultiply">
              <a:avLst>
                <a:gd name="adj1" fmla="val 685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51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컨탠츠 </a:t>
            </a:r>
            <a:r>
              <a:rPr lang="ko-KR" altLang="en-US" sz="1200" b="1" dirty="0" smtClean="0"/>
              <a:t>순환도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90311" y="5951338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마법 걸기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9906" y="5807739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씨앗 분해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92582" y="647397"/>
            <a:ext cx="165141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페어리</a:t>
            </a:r>
            <a:r>
              <a:rPr lang="ko-KR" altLang="en-US" dirty="0" smtClean="0"/>
              <a:t> 컬렉션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8222" y="4092016"/>
            <a:ext cx="1964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작물 </a:t>
            </a:r>
            <a:r>
              <a:rPr lang="ko-KR" altLang="en-US" dirty="0" err="1" smtClean="0"/>
              <a:t>변경권</a:t>
            </a:r>
            <a:r>
              <a:rPr lang="ko-KR" altLang="en-US" dirty="0" smtClean="0"/>
              <a:t> 획득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26542" y="3079853"/>
            <a:ext cx="20457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그 달의 작물 심기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0290" y="2637047"/>
            <a:ext cx="142058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지난 컬렉션</a:t>
            </a:r>
            <a:endParaRPr lang="en-US" altLang="ko-KR" dirty="0" smtClean="0"/>
          </a:p>
          <a:p>
            <a:pPr algn="ctr"/>
            <a:r>
              <a:rPr lang="ko-KR" altLang="en-US" smtClean="0"/>
              <a:t>완성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3232" y="3239654"/>
            <a:ext cx="11897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작물 심을</a:t>
            </a:r>
            <a:endParaRPr lang="en-US" altLang="ko-KR" dirty="0" smtClean="0"/>
          </a:p>
          <a:p>
            <a:pPr algn="ctr"/>
            <a:r>
              <a:rPr lang="ko-KR" altLang="en-US" smtClean="0"/>
              <a:t>공간 생성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96500" y="1157297"/>
            <a:ext cx="2589170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그 달의 </a:t>
            </a:r>
            <a:r>
              <a:rPr lang="ko-KR" altLang="en-US" smtClean="0"/>
              <a:t>최종 작물 획득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9051" y="3104528"/>
            <a:ext cx="1189749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작물 분해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84131" y="6188563"/>
            <a:ext cx="17331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기존 씨앗 획득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488881" y="4807769"/>
            <a:ext cx="20457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그 </a:t>
            </a:r>
            <a:r>
              <a:rPr lang="ko-KR" altLang="en-US" smtClean="0"/>
              <a:t>달의 씨앗 획득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91373" y="1579004"/>
            <a:ext cx="1189749" cy="36933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지난 작물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97343" y="208368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작물 수확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9399" y="5748202"/>
            <a:ext cx="2425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업그레이드 </a:t>
            </a:r>
            <a:r>
              <a:rPr lang="ko-KR" altLang="en-US" dirty="0" err="1" smtClean="0"/>
              <a:t>버프</a:t>
            </a:r>
            <a:r>
              <a:rPr lang="ko-KR" altLang="en-US" dirty="0" smtClean="0"/>
              <a:t> 획득</a:t>
            </a:r>
            <a:endParaRPr lang="ko-KR" altLang="en-US" dirty="0"/>
          </a:p>
        </p:txBody>
      </p:sp>
      <p:cxnSp>
        <p:nvCxnSpPr>
          <p:cNvPr id="16" name="꺾인 연결선 15"/>
          <p:cNvCxnSpPr>
            <a:stCxn id="25" idx="3"/>
            <a:endCxn id="4" idx="3"/>
          </p:cNvCxnSpPr>
          <p:nvPr/>
        </p:nvCxnSpPr>
        <p:spPr>
          <a:xfrm>
            <a:off x="5787092" y="393034"/>
            <a:ext cx="5092968" cy="5742970"/>
          </a:xfrm>
          <a:prstGeom prst="bentConnector3">
            <a:avLst>
              <a:gd name="adj1" fmla="val 1044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꺾인 연결선 19"/>
          <p:cNvCxnSpPr>
            <a:stCxn id="32" idx="0"/>
            <a:endCxn id="25" idx="2"/>
          </p:cNvCxnSpPr>
          <p:nvPr/>
        </p:nvCxnSpPr>
        <p:spPr>
          <a:xfrm rot="16200000" flipV="1">
            <a:off x="5651854" y="118065"/>
            <a:ext cx="579597" cy="1498867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24" idx="0"/>
            <a:endCxn id="25" idx="2"/>
          </p:cNvCxnSpPr>
          <p:nvPr/>
        </p:nvCxnSpPr>
        <p:spPr>
          <a:xfrm rot="5400000" flipH="1" flipV="1">
            <a:off x="3538581" y="-74633"/>
            <a:ext cx="1001304" cy="23059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2" idx="1"/>
            <a:endCxn id="24" idx="3"/>
          </p:cNvCxnSpPr>
          <p:nvPr/>
        </p:nvCxnSpPr>
        <p:spPr>
          <a:xfrm rot="10800000" flipV="1">
            <a:off x="3481122" y="1341962"/>
            <a:ext cx="1915378" cy="42170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4" idx="2"/>
            <a:endCxn id="7" idx="0"/>
          </p:cNvCxnSpPr>
          <p:nvPr/>
        </p:nvCxnSpPr>
        <p:spPr>
          <a:xfrm rot="16200000" flipH="1">
            <a:off x="3126991" y="1707593"/>
            <a:ext cx="1156192" cy="163767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7" idx="3"/>
            <a:endCxn id="9" idx="1"/>
          </p:cNvCxnSpPr>
          <p:nvPr/>
        </p:nvCxnSpPr>
        <p:spPr>
          <a:xfrm>
            <a:off x="5118800" y="3289194"/>
            <a:ext cx="724432" cy="2736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7" idx="2"/>
            <a:endCxn id="28" idx="0"/>
          </p:cNvCxnSpPr>
          <p:nvPr/>
        </p:nvCxnSpPr>
        <p:spPr>
          <a:xfrm rot="5400000">
            <a:off x="2777996" y="2346086"/>
            <a:ext cx="618156" cy="28737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7" idx="2"/>
            <a:endCxn id="26" idx="0"/>
          </p:cNvCxnSpPr>
          <p:nvPr/>
        </p:nvCxnSpPr>
        <p:spPr>
          <a:xfrm rot="5400000">
            <a:off x="2005908" y="3230184"/>
            <a:ext cx="2274342" cy="27616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5" idx="0"/>
            <a:endCxn id="38" idx="2"/>
          </p:cNvCxnSpPr>
          <p:nvPr/>
        </p:nvCxnSpPr>
        <p:spPr>
          <a:xfrm rot="5400000" flipH="1" flipV="1">
            <a:off x="8951296" y="4009647"/>
            <a:ext cx="1358584" cy="237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1" name="꺾인 연결선 60"/>
          <p:cNvCxnSpPr>
            <a:stCxn id="4" idx="0"/>
            <a:endCxn id="45" idx="2"/>
          </p:cNvCxnSpPr>
          <p:nvPr/>
        </p:nvCxnSpPr>
        <p:spPr>
          <a:xfrm rot="16200000" flipV="1">
            <a:off x="9511354" y="5177506"/>
            <a:ext cx="774237" cy="773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꺾인 연결선 65"/>
          <p:cNvCxnSpPr>
            <a:stCxn id="44" idx="0"/>
            <a:endCxn id="92" idx="2"/>
          </p:cNvCxnSpPr>
          <p:nvPr/>
        </p:nvCxnSpPr>
        <p:spPr>
          <a:xfrm rot="16200000" flipV="1">
            <a:off x="5745735" y="4183583"/>
            <a:ext cx="3673179" cy="336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38" idx="0"/>
            <a:endCxn id="92" idx="2"/>
          </p:cNvCxnSpPr>
          <p:nvPr/>
        </p:nvCxnSpPr>
        <p:spPr>
          <a:xfrm rot="16200000" flipV="1">
            <a:off x="8299442" y="1629876"/>
            <a:ext cx="564469" cy="23354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2" name="꺾인 연결선 71"/>
          <p:cNvCxnSpPr>
            <a:stCxn id="44" idx="1"/>
            <a:endCxn id="6" idx="3"/>
          </p:cNvCxnSpPr>
          <p:nvPr/>
        </p:nvCxnSpPr>
        <p:spPr>
          <a:xfrm rot="10800000">
            <a:off x="5489655" y="5992405"/>
            <a:ext cx="1394476" cy="380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5" name="꺾인 연결선 74"/>
          <p:cNvCxnSpPr>
            <a:stCxn id="6" idx="1"/>
            <a:endCxn id="26" idx="3"/>
          </p:cNvCxnSpPr>
          <p:nvPr/>
        </p:nvCxnSpPr>
        <p:spPr>
          <a:xfrm rot="10800000">
            <a:off x="2975064" y="5932869"/>
            <a:ext cx="1324842" cy="59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6" idx="1"/>
            <a:endCxn id="28" idx="3"/>
          </p:cNvCxnSpPr>
          <p:nvPr/>
        </p:nvCxnSpPr>
        <p:spPr>
          <a:xfrm rot="10800000">
            <a:off x="2632222" y="4276683"/>
            <a:ext cx="1667684" cy="1715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28" idx="1"/>
            <a:endCxn id="29" idx="2"/>
          </p:cNvCxnSpPr>
          <p:nvPr/>
        </p:nvCxnSpPr>
        <p:spPr>
          <a:xfrm rot="10800000" flipH="1">
            <a:off x="668221" y="3283378"/>
            <a:ext cx="322359" cy="993304"/>
          </a:xfrm>
          <a:prstGeom prst="bentConnector4">
            <a:avLst>
              <a:gd name="adj1" fmla="val -70915"/>
              <a:gd name="adj2" fmla="val 59296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32" idx="3"/>
            <a:endCxn id="8" idx="1"/>
          </p:cNvCxnSpPr>
          <p:nvPr/>
        </p:nvCxnSpPr>
        <p:spPr>
          <a:xfrm flipV="1">
            <a:off x="7985670" y="970563"/>
            <a:ext cx="1206912" cy="37140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72809" y="2146052"/>
            <a:ext cx="188224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작물 업그레이드</a:t>
            </a:r>
            <a:endParaRPr lang="ko-KR" altLang="en-US" dirty="0"/>
          </a:p>
        </p:txBody>
      </p:sp>
      <p:cxnSp>
        <p:nvCxnSpPr>
          <p:cNvPr id="96" name="꺾인 연결선 95"/>
          <p:cNvCxnSpPr>
            <a:stCxn id="9" idx="3"/>
            <a:endCxn id="38" idx="1"/>
          </p:cNvCxnSpPr>
          <p:nvPr/>
        </p:nvCxnSpPr>
        <p:spPr>
          <a:xfrm flipV="1">
            <a:off x="7032981" y="3264519"/>
            <a:ext cx="1693561" cy="298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92" idx="0"/>
            <a:endCxn id="32" idx="2"/>
          </p:cNvCxnSpPr>
          <p:nvPr/>
        </p:nvCxnSpPr>
        <p:spPr>
          <a:xfrm rot="16200000" flipV="1">
            <a:off x="6742798" y="1474917"/>
            <a:ext cx="619423" cy="7228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7" idx="2"/>
            <a:endCxn id="44" idx="0"/>
          </p:cNvCxnSpPr>
          <p:nvPr/>
        </p:nvCxnSpPr>
        <p:spPr>
          <a:xfrm rot="16200000" flipH="1">
            <a:off x="4779969" y="3217816"/>
            <a:ext cx="2714703" cy="322678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4" idx="1"/>
            <a:endCxn id="44" idx="3"/>
          </p:cNvCxnSpPr>
          <p:nvPr/>
        </p:nvCxnSpPr>
        <p:spPr>
          <a:xfrm rot="10800000" flipV="1">
            <a:off x="8617299" y="6136003"/>
            <a:ext cx="1073012" cy="2372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4" name="TextBox 173"/>
          <p:cNvSpPr txBox="1"/>
          <p:nvPr/>
        </p:nvSpPr>
        <p:spPr>
          <a:xfrm>
            <a:off x="4961832" y="5259909"/>
            <a:ext cx="1733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기존 작물 심기</a:t>
            </a:r>
            <a:endParaRPr lang="ko-KR" altLang="en-US" dirty="0"/>
          </a:p>
        </p:txBody>
      </p:sp>
      <p:cxnSp>
        <p:nvCxnSpPr>
          <p:cNvPr id="181" name="꺾인 연결선 180"/>
          <p:cNvCxnSpPr>
            <a:stCxn id="44" idx="1"/>
            <a:endCxn id="174" idx="2"/>
          </p:cNvCxnSpPr>
          <p:nvPr/>
        </p:nvCxnSpPr>
        <p:spPr>
          <a:xfrm rot="10800000">
            <a:off x="5828417" y="5629241"/>
            <a:ext cx="1055715" cy="7439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5" name="꺾인 연결선 184"/>
          <p:cNvCxnSpPr>
            <a:stCxn id="9" idx="2"/>
            <a:endCxn id="174" idx="0"/>
          </p:cNvCxnSpPr>
          <p:nvPr/>
        </p:nvCxnSpPr>
        <p:spPr>
          <a:xfrm rot="5400000">
            <a:off x="5446300" y="4268102"/>
            <a:ext cx="1373924" cy="609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꺾인 연결선 192"/>
          <p:cNvCxnSpPr>
            <a:stCxn id="29" idx="0"/>
            <a:endCxn id="7" idx="1"/>
          </p:cNvCxnSpPr>
          <p:nvPr/>
        </p:nvCxnSpPr>
        <p:spPr>
          <a:xfrm rot="16200000" flipH="1">
            <a:off x="2133742" y="1493885"/>
            <a:ext cx="652147" cy="2938470"/>
          </a:xfrm>
          <a:prstGeom prst="bentConnector4">
            <a:avLst>
              <a:gd name="adj1" fmla="val -35053"/>
              <a:gd name="adj2" fmla="val 62086"/>
            </a:avLst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2" name="꺾인 연결선 201"/>
          <p:cNvCxnSpPr>
            <a:stCxn id="8" idx="2"/>
            <a:endCxn id="7" idx="0"/>
          </p:cNvCxnSpPr>
          <p:nvPr/>
        </p:nvCxnSpPr>
        <p:spPr>
          <a:xfrm rot="5400000">
            <a:off x="6365708" y="-548053"/>
            <a:ext cx="1810800" cy="5494363"/>
          </a:xfrm>
          <a:prstGeom prst="bentConnector3">
            <a:avLst>
              <a:gd name="adj1" fmla="val 4053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8" name="꺾인 연결선 207"/>
          <p:cNvCxnSpPr>
            <a:stCxn id="26" idx="2"/>
            <a:endCxn id="92" idx="1"/>
          </p:cNvCxnSpPr>
          <p:nvPr/>
        </p:nvCxnSpPr>
        <p:spPr>
          <a:xfrm rot="5400000" flipH="1" flipV="1">
            <a:off x="2224112" y="1868837"/>
            <a:ext cx="3786816" cy="4710577"/>
          </a:xfrm>
          <a:prstGeom prst="bentConnector4">
            <a:avLst>
              <a:gd name="adj1" fmla="val -6037"/>
              <a:gd name="adj2" fmla="val 420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404609" y="1333982"/>
            <a:ext cx="1189749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작물 삭제</a:t>
            </a:r>
            <a:endParaRPr lang="ko-KR" altLang="en-US" dirty="0"/>
          </a:p>
        </p:txBody>
      </p:sp>
      <p:sp>
        <p:nvSpPr>
          <p:cNvPr id="230" name="곱셈 기호 229"/>
          <p:cNvSpPr/>
          <p:nvPr/>
        </p:nvSpPr>
        <p:spPr>
          <a:xfrm>
            <a:off x="551510" y="1069429"/>
            <a:ext cx="914400" cy="914400"/>
          </a:xfrm>
          <a:prstGeom prst="mathMultiply">
            <a:avLst>
              <a:gd name="adj1" fmla="val 68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1" name="꺾인 연결선 230"/>
          <p:cNvCxnSpPr>
            <a:stCxn id="7" idx="2"/>
            <a:endCxn id="45" idx="1"/>
          </p:cNvCxnSpPr>
          <p:nvPr/>
        </p:nvCxnSpPr>
        <p:spPr>
          <a:xfrm rot="16200000" flipH="1">
            <a:off x="5747116" y="2250669"/>
            <a:ext cx="1518575" cy="396495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포인트가 5개인 별 238"/>
          <p:cNvSpPr/>
          <p:nvPr/>
        </p:nvSpPr>
        <p:spPr>
          <a:xfrm>
            <a:off x="5713216" y="3086375"/>
            <a:ext cx="320492" cy="26486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포인트가 5개인 별 239"/>
          <p:cNvSpPr/>
          <p:nvPr/>
        </p:nvSpPr>
        <p:spPr>
          <a:xfrm>
            <a:off x="3770326" y="2953940"/>
            <a:ext cx="320492" cy="26486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포인트가 5개인 별 240"/>
          <p:cNvSpPr/>
          <p:nvPr/>
        </p:nvSpPr>
        <p:spPr>
          <a:xfrm>
            <a:off x="4139661" y="5667998"/>
            <a:ext cx="320492" cy="26486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포인트가 5개인 별 241"/>
          <p:cNvSpPr/>
          <p:nvPr/>
        </p:nvSpPr>
        <p:spPr>
          <a:xfrm>
            <a:off x="398109" y="5563536"/>
            <a:ext cx="320492" cy="26486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포인트가 5개인 별 242"/>
          <p:cNvSpPr/>
          <p:nvPr/>
        </p:nvSpPr>
        <p:spPr>
          <a:xfrm>
            <a:off x="512097" y="3953765"/>
            <a:ext cx="320492" cy="26486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9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컨탠츠 </a:t>
            </a:r>
            <a:r>
              <a:rPr lang="ko-KR" altLang="en-US" sz="1200" b="1" dirty="0" smtClean="0"/>
              <a:t>순환도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15494" y="5741985"/>
            <a:ext cx="118974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마법 걸기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8903" y="4721812"/>
            <a:ext cx="194155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시즌 </a:t>
            </a:r>
            <a:r>
              <a:rPr lang="en-US" altLang="ko-KR" dirty="0" smtClean="0"/>
              <a:t>5 </a:t>
            </a:r>
            <a:r>
              <a:rPr lang="ko-KR" altLang="en-US" smtClean="0"/>
              <a:t>작물 수확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00552" y="4099885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씨앗 분해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7392" y="3478269"/>
            <a:ext cx="21948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페어리</a:t>
            </a:r>
            <a:r>
              <a:rPr lang="ko-KR" altLang="en-US" dirty="0" smtClean="0"/>
              <a:t> 작물 컬렉션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7377" y="1838297"/>
            <a:ext cx="14205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작물 </a:t>
            </a:r>
            <a:r>
              <a:rPr lang="ko-KR" altLang="en-US" dirty="0" err="1" smtClean="0"/>
              <a:t>변경권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09835" y="6253890"/>
            <a:ext cx="451758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페어리</a:t>
            </a:r>
            <a:r>
              <a:rPr lang="ko-KR" altLang="en-US" dirty="0" smtClean="0"/>
              <a:t> 작물 업그레이드 확률 증가 아이템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342765" y="2571015"/>
            <a:ext cx="110799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/>
              <a:t>컬렉션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3117" y="4717065"/>
            <a:ext cx="16514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도우미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80468" y="25135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작물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99177" y="231521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 달의 작물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2569" y="2081978"/>
            <a:ext cx="2371719" cy="23717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작물 공간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597453">
            <a:off x="3315856" y="2713214"/>
            <a:ext cx="1430549" cy="7085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왼쪽 화살표 33"/>
          <p:cNvSpPr/>
          <p:nvPr/>
        </p:nvSpPr>
        <p:spPr>
          <a:xfrm rot="20700000">
            <a:off x="6724332" y="2713214"/>
            <a:ext cx="1430549" cy="7085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766424" y="2944398"/>
            <a:ext cx="74251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작물 분해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>
            <a:stCxn id="9" idx="0"/>
            <a:endCxn id="7" idx="1"/>
          </p:cNvCxnSpPr>
          <p:nvPr/>
        </p:nvCxnSpPr>
        <p:spPr>
          <a:xfrm flipV="1">
            <a:off x="1178824" y="3067509"/>
            <a:ext cx="2587600" cy="16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08936" y="54097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씨앗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08935" y="604244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 달의 씨앗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4" idx="3"/>
            <a:endCxn id="44" idx="1"/>
          </p:cNvCxnSpPr>
          <p:nvPr/>
        </p:nvCxnSpPr>
        <p:spPr>
          <a:xfrm flipV="1">
            <a:off x="4005243" y="5594442"/>
            <a:ext cx="503693" cy="33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3"/>
            <a:endCxn id="45" idx="1"/>
          </p:cNvCxnSpPr>
          <p:nvPr/>
        </p:nvCxnSpPr>
        <p:spPr>
          <a:xfrm>
            <a:off x="4005243" y="5926651"/>
            <a:ext cx="503692" cy="30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01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전체 컨탠츠</a:t>
            </a:r>
            <a:endParaRPr lang="ko-KR" alt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8627194" y="1899746"/>
            <a:ext cx="26564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페어리</a:t>
            </a:r>
            <a:r>
              <a:rPr lang="ko-KR" altLang="en-US" dirty="0" smtClean="0"/>
              <a:t> 작물 업그레이드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9440" y="1889742"/>
            <a:ext cx="33217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마법 걸기 </a:t>
            </a:r>
            <a:r>
              <a:rPr lang="en-US" altLang="ko-KR" dirty="0" smtClean="0"/>
              <a:t>&amp;</a:t>
            </a:r>
            <a:r>
              <a:rPr lang="ko-KR" altLang="en-US" smtClean="0"/>
              <a:t> 메르헨 씨앗 </a:t>
            </a:r>
            <a:r>
              <a:rPr lang="ko-KR" altLang="en-US" dirty="0" smtClean="0"/>
              <a:t>획득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5436" y="4616793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씨앗 분해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3792" y="4155265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작물 분해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7366" y="2618872"/>
            <a:ext cx="21948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페어리</a:t>
            </a:r>
            <a:r>
              <a:rPr lang="ko-KR" altLang="en-US" dirty="0" smtClean="0"/>
              <a:t> 작물 컬렉션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3793" y="5318499"/>
            <a:ext cx="21403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홈가든</a:t>
            </a:r>
            <a:r>
              <a:rPr lang="ko-KR" altLang="en-US" sz="2400" dirty="0" smtClean="0"/>
              <a:t> 도우미</a:t>
            </a:r>
            <a:endParaRPr lang="ko-KR" altLang="en-US" sz="2400" dirty="0"/>
          </a:p>
        </p:txBody>
      </p:sp>
      <p:cxnSp>
        <p:nvCxnSpPr>
          <p:cNvPr id="11" name="꺾인 연결선 10"/>
          <p:cNvCxnSpPr>
            <a:stCxn id="9" idx="1"/>
            <a:endCxn id="9" idx="3"/>
          </p:cNvCxnSpPr>
          <p:nvPr/>
        </p:nvCxnSpPr>
        <p:spPr>
          <a:xfrm rot="10800000" flipH="1">
            <a:off x="4783793" y="5549332"/>
            <a:ext cx="2140330" cy="12700"/>
          </a:xfrm>
          <a:prstGeom prst="bentConnector5">
            <a:avLst>
              <a:gd name="adj1" fmla="val -121235"/>
              <a:gd name="adj2" fmla="val 13533362"/>
              <a:gd name="adj3" fmla="val 1444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7291018" y="1095703"/>
            <a:ext cx="226215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/>
              <a:t>작물 획득</a:t>
            </a:r>
            <a:r>
              <a:rPr lang="en-US" altLang="ko-KR" sz="2400" dirty="0" smtClean="0"/>
              <a:t>/</a:t>
            </a:r>
            <a:r>
              <a:rPr lang="ko-KR" altLang="en-US" sz="2400" smtClean="0"/>
              <a:t>성장</a:t>
            </a:r>
            <a:endParaRPr lang="ko-KR" altLang="en-US" sz="2400" dirty="0"/>
          </a:p>
        </p:txBody>
      </p:sp>
      <p:cxnSp>
        <p:nvCxnSpPr>
          <p:cNvPr id="20" name="꺾인 연결선 19"/>
          <p:cNvCxnSpPr>
            <a:stCxn id="19" idx="1"/>
            <a:endCxn id="19" idx="3"/>
          </p:cNvCxnSpPr>
          <p:nvPr/>
        </p:nvCxnSpPr>
        <p:spPr>
          <a:xfrm rot="10800000" flipH="1">
            <a:off x="7291018" y="1326536"/>
            <a:ext cx="2262158" cy="12700"/>
          </a:xfrm>
          <a:prstGeom prst="bentConnector5">
            <a:avLst>
              <a:gd name="adj1" fmla="val -110450"/>
              <a:gd name="adj2" fmla="val -11666638"/>
              <a:gd name="adj3" fmla="val 1877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8" name="TextBox 27"/>
          <p:cNvSpPr txBox="1"/>
          <p:nvPr/>
        </p:nvSpPr>
        <p:spPr>
          <a:xfrm>
            <a:off x="2354782" y="4058649"/>
            <a:ext cx="14205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작물 </a:t>
            </a:r>
            <a:r>
              <a:rPr lang="ko-KR" altLang="en-US" dirty="0" err="1" smtClean="0"/>
              <a:t>변경권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36524" y="1856509"/>
            <a:ext cx="110799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/>
              <a:t>컬렉션</a:t>
            </a:r>
            <a:endParaRPr lang="ko-KR" altLang="en-US" sz="2400" dirty="0"/>
          </a:p>
        </p:txBody>
      </p:sp>
      <p:cxnSp>
        <p:nvCxnSpPr>
          <p:cNvPr id="30" name="꺾인 연결선 29"/>
          <p:cNvCxnSpPr>
            <a:stCxn id="29" idx="1"/>
            <a:endCxn id="29" idx="3"/>
          </p:cNvCxnSpPr>
          <p:nvPr/>
        </p:nvCxnSpPr>
        <p:spPr>
          <a:xfrm rot="10800000" flipH="1">
            <a:off x="936524" y="2087342"/>
            <a:ext cx="1107996" cy="12700"/>
          </a:xfrm>
          <a:prstGeom prst="bentConnector5">
            <a:avLst>
              <a:gd name="adj1" fmla="val -20632"/>
              <a:gd name="adj2" fmla="val -19750843"/>
              <a:gd name="adj3" fmla="val 2675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0137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전체 컨탠츠</a:t>
            </a:r>
            <a:endParaRPr lang="ko-KR" alt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8627194" y="1899746"/>
            <a:ext cx="26564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페어리</a:t>
            </a:r>
            <a:r>
              <a:rPr lang="ko-KR" altLang="en-US" dirty="0" smtClean="0"/>
              <a:t> 작물 업그레이드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9440" y="1889742"/>
            <a:ext cx="33217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마법 걸기 </a:t>
            </a:r>
            <a:r>
              <a:rPr lang="en-US" altLang="ko-KR" dirty="0" smtClean="0"/>
              <a:t>&amp;</a:t>
            </a:r>
            <a:r>
              <a:rPr lang="ko-KR" altLang="en-US" smtClean="0"/>
              <a:t> 메르헨 씨앗 </a:t>
            </a:r>
            <a:r>
              <a:rPr lang="ko-KR" altLang="en-US" dirty="0" smtClean="0"/>
              <a:t>획득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4362" y="4427981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씨앗 분해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7625" y="4427981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작물 분해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693" y="2225841"/>
            <a:ext cx="21948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페어리</a:t>
            </a:r>
            <a:r>
              <a:rPr lang="ko-KR" altLang="en-US" dirty="0" smtClean="0"/>
              <a:t> 작물 컬렉션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3793" y="5318499"/>
            <a:ext cx="21403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홈가든</a:t>
            </a:r>
            <a:r>
              <a:rPr lang="ko-KR" altLang="en-US" sz="2400" dirty="0" smtClean="0"/>
              <a:t> 도우미</a:t>
            </a:r>
            <a:endParaRPr lang="ko-KR" altLang="en-US" sz="2400" dirty="0"/>
          </a:p>
        </p:txBody>
      </p:sp>
      <p:cxnSp>
        <p:nvCxnSpPr>
          <p:cNvPr id="11" name="꺾인 연결선 10"/>
          <p:cNvCxnSpPr>
            <a:stCxn id="9" idx="1"/>
            <a:endCxn id="9" idx="3"/>
          </p:cNvCxnSpPr>
          <p:nvPr/>
        </p:nvCxnSpPr>
        <p:spPr>
          <a:xfrm rot="10800000" flipH="1">
            <a:off x="4783793" y="5549332"/>
            <a:ext cx="2140330" cy="12700"/>
          </a:xfrm>
          <a:prstGeom prst="bentConnector5">
            <a:avLst>
              <a:gd name="adj1" fmla="val -45159"/>
              <a:gd name="adj2" fmla="val 10564937"/>
              <a:gd name="adj3" fmla="val 1444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7291018" y="1095703"/>
            <a:ext cx="226215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smtClean="0"/>
              <a:t>작물 획득</a:t>
            </a:r>
            <a:r>
              <a:rPr lang="en-US" altLang="ko-KR" sz="2400" dirty="0" smtClean="0"/>
              <a:t>/</a:t>
            </a:r>
            <a:r>
              <a:rPr lang="ko-KR" altLang="en-US" sz="2400" smtClean="0"/>
              <a:t>성장</a:t>
            </a:r>
            <a:endParaRPr lang="ko-KR" altLang="en-US" sz="2400" dirty="0"/>
          </a:p>
        </p:txBody>
      </p:sp>
      <p:cxnSp>
        <p:nvCxnSpPr>
          <p:cNvPr id="20" name="꺾인 연결선 19"/>
          <p:cNvCxnSpPr>
            <a:stCxn id="19" idx="1"/>
            <a:endCxn id="19" idx="3"/>
          </p:cNvCxnSpPr>
          <p:nvPr/>
        </p:nvCxnSpPr>
        <p:spPr>
          <a:xfrm rot="10800000" flipH="1">
            <a:off x="7291018" y="1326536"/>
            <a:ext cx="2262158" cy="12700"/>
          </a:xfrm>
          <a:prstGeom prst="bentConnector5">
            <a:avLst>
              <a:gd name="adj1" fmla="val -110450"/>
              <a:gd name="adj2" fmla="val -11666638"/>
              <a:gd name="adj3" fmla="val 1877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" name="TextBox 2"/>
          <p:cNvSpPr txBox="1"/>
          <p:nvPr/>
        </p:nvSpPr>
        <p:spPr>
          <a:xfrm>
            <a:off x="1000693" y="2595173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신규 컬렉션 </a:t>
            </a:r>
            <a:r>
              <a:rPr lang="en-US" altLang="ko-KR" sz="1000" dirty="0" smtClean="0"/>
              <a:t>UI </a:t>
            </a:r>
            <a:r>
              <a:rPr lang="ko-KR" altLang="en-US" sz="1000" smtClean="0"/>
              <a:t>추가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신규 컬렉션 보상 추가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39440" y="2269078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메르헨</a:t>
            </a:r>
            <a:r>
              <a:rPr lang="ko-KR" altLang="en-US" sz="1000" dirty="0" smtClean="0"/>
              <a:t> 씨앗 획득 확률 수정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메르헨</a:t>
            </a:r>
            <a:r>
              <a:rPr lang="ko-KR" altLang="en-US" sz="1000" dirty="0" smtClean="0"/>
              <a:t> 씨앗 </a:t>
            </a:r>
            <a:r>
              <a:rPr lang="ko-KR" altLang="en-US" sz="1000" dirty="0" err="1" smtClean="0"/>
              <a:t>썸네일</a:t>
            </a:r>
            <a:r>
              <a:rPr lang="ko-KR" altLang="en-US" sz="1000" dirty="0" smtClean="0"/>
              <a:t> 추가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4927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전체 컨탠츠</a:t>
            </a:r>
            <a:endParaRPr lang="ko-KR" alt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8627194" y="1899746"/>
            <a:ext cx="26564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페어리</a:t>
            </a:r>
            <a:r>
              <a:rPr lang="ko-KR" altLang="en-US" dirty="0" smtClean="0"/>
              <a:t> 작물 업그레이드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9440" y="1889742"/>
            <a:ext cx="33217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마법 걸기 </a:t>
            </a:r>
            <a:r>
              <a:rPr lang="en-US" altLang="ko-KR" dirty="0" smtClean="0"/>
              <a:t>&amp;</a:t>
            </a:r>
            <a:r>
              <a:rPr lang="ko-KR" altLang="en-US" smtClean="0"/>
              <a:t> 메르헨 씨앗 </a:t>
            </a:r>
            <a:r>
              <a:rPr lang="ko-KR" altLang="en-US" dirty="0" smtClean="0"/>
              <a:t>획득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4362" y="4427981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씨앗 분해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7625" y="4427981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작물 분해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693" y="2225841"/>
            <a:ext cx="21948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페어리</a:t>
            </a:r>
            <a:r>
              <a:rPr lang="ko-KR" altLang="en-US" dirty="0" smtClean="0"/>
              <a:t> 작물 컬렉션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3793" y="5318499"/>
            <a:ext cx="21403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홈가든</a:t>
            </a:r>
            <a:r>
              <a:rPr lang="ko-KR" altLang="en-US" sz="2400" dirty="0" smtClean="0"/>
              <a:t> 도우미</a:t>
            </a:r>
            <a:endParaRPr lang="ko-KR" altLang="en-US" sz="2400" dirty="0"/>
          </a:p>
        </p:txBody>
      </p:sp>
      <p:cxnSp>
        <p:nvCxnSpPr>
          <p:cNvPr id="11" name="꺾인 연결선 10"/>
          <p:cNvCxnSpPr>
            <a:stCxn id="9" idx="1"/>
            <a:endCxn id="9" idx="3"/>
          </p:cNvCxnSpPr>
          <p:nvPr/>
        </p:nvCxnSpPr>
        <p:spPr>
          <a:xfrm rot="10800000" flipH="1">
            <a:off x="4783793" y="5549332"/>
            <a:ext cx="2140330" cy="12700"/>
          </a:xfrm>
          <a:prstGeom prst="bentConnector5">
            <a:avLst>
              <a:gd name="adj1" fmla="val -45159"/>
              <a:gd name="adj2" fmla="val 10564937"/>
              <a:gd name="adj3" fmla="val 14440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7291018" y="1095703"/>
            <a:ext cx="226215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smtClean="0"/>
              <a:t>작물 획득</a:t>
            </a:r>
            <a:r>
              <a:rPr lang="en-US" altLang="ko-KR" sz="2400" dirty="0" smtClean="0"/>
              <a:t>/</a:t>
            </a:r>
            <a:r>
              <a:rPr lang="ko-KR" altLang="en-US" sz="2400" smtClean="0"/>
              <a:t>성장</a:t>
            </a:r>
            <a:endParaRPr lang="ko-KR" altLang="en-US" sz="2400" dirty="0"/>
          </a:p>
        </p:txBody>
      </p:sp>
      <p:cxnSp>
        <p:nvCxnSpPr>
          <p:cNvPr id="20" name="꺾인 연결선 19"/>
          <p:cNvCxnSpPr>
            <a:stCxn id="19" idx="1"/>
            <a:endCxn id="19" idx="3"/>
          </p:cNvCxnSpPr>
          <p:nvPr/>
        </p:nvCxnSpPr>
        <p:spPr>
          <a:xfrm rot="10800000" flipH="1">
            <a:off x="7291018" y="1326536"/>
            <a:ext cx="2262158" cy="12700"/>
          </a:xfrm>
          <a:prstGeom prst="bentConnector5">
            <a:avLst>
              <a:gd name="adj1" fmla="val -110450"/>
              <a:gd name="adj2" fmla="val -11666638"/>
              <a:gd name="adj3" fmla="val 1877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9558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컨탠츠 구성</a:t>
            </a:r>
            <a:endParaRPr lang="ko-KR" altLang="en-US" sz="1200" b="1"/>
          </a:p>
        </p:txBody>
      </p:sp>
      <p:sp>
        <p:nvSpPr>
          <p:cNvPr id="4" name="TextBox 3"/>
          <p:cNvSpPr txBox="1"/>
          <p:nvPr/>
        </p:nvSpPr>
        <p:spPr>
          <a:xfrm>
            <a:off x="7884727" y="1604471"/>
            <a:ext cx="26564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페어리</a:t>
            </a:r>
            <a:r>
              <a:rPr lang="ko-KR" altLang="en-US" dirty="0" smtClean="0"/>
              <a:t> 작물 업그레이드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68278" y="1616862"/>
            <a:ext cx="194155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시즌 </a:t>
            </a:r>
            <a:r>
              <a:rPr lang="en-US" altLang="ko-KR" dirty="0" smtClean="0"/>
              <a:t>5 </a:t>
            </a:r>
            <a:r>
              <a:rPr lang="ko-KR" altLang="en-US" smtClean="0"/>
              <a:t>작물 수확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7517" y="4681170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씨앗 분해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56217" y="4885561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작물 분해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5728" y="1904670"/>
            <a:ext cx="21948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페어리</a:t>
            </a:r>
            <a:r>
              <a:rPr lang="ko-KR" altLang="en-US" dirty="0" smtClean="0"/>
              <a:t> 작물 컬렉션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77126" y="3563313"/>
            <a:ext cx="14205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작물 </a:t>
            </a:r>
            <a:r>
              <a:rPr lang="ko-KR" altLang="en-US" dirty="0" err="1" smtClean="0"/>
              <a:t>변경권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5728" y="2274002"/>
            <a:ext cx="37609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신규 컬렉션 </a:t>
            </a:r>
            <a:r>
              <a:rPr lang="en-US" altLang="ko-KR" sz="900" dirty="0" smtClean="0"/>
              <a:t>UI </a:t>
            </a:r>
            <a:r>
              <a:rPr lang="ko-KR" altLang="en-US" sz="900" smtClean="0"/>
              <a:t>추가</a:t>
            </a:r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신규 컬렉션 보상 추가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(</a:t>
            </a:r>
            <a:r>
              <a:rPr lang="ko-KR" altLang="en-US" sz="900" smtClean="0"/>
              <a:t>스페셜 </a:t>
            </a:r>
            <a:r>
              <a:rPr lang="ko-KR" altLang="en-US" sz="900" dirty="0" err="1" smtClean="0"/>
              <a:t>페어리</a:t>
            </a:r>
            <a:r>
              <a:rPr lang="en-US" altLang="ko-KR" sz="900" dirty="0" smtClean="0"/>
              <a:t>/</a:t>
            </a:r>
            <a:r>
              <a:rPr lang="ko-KR" altLang="en-US" sz="900" smtClean="0"/>
              <a:t>스페셜 페어리 </a:t>
            </a:r>
            <a:r>
              <a:rPr lang="en-US" altLang="ko-KR" sz="900" dirty="0" smtClean="0"/>
              <a:t>+</a:t>
            </a:r>
            <a:r>
              <a:rPr lang="ko-KR" altLang="en-US" sz="900" smtClean="0"/>
              <a:t>를</a:t>
            </a:r>
            <a:r>
              <a:rPr lang="en-US" altLang="ko-KR" sz="900" dirty="0" smtClean="0"/>
              <a:t> </a:t>
            </a:r>
            <a:r>
              <a:rPr lang="ko-KR" altLang="en-US" sz="900" smtClean="0"/>
              <a:t>모았을 때 컬렉션 보상 지급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2077126" y="3932645"/>
            <a:ext cx="24913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작물 </a:t>
            </a:r>
            <a:r>
              <a:rPr lang="ko-KR" altLang="en-US" sz="900" dirty="0" err="1" smtClean="0"/>
              <a:t>변경권</a:t>
            </a:r>
            <a:r>
              <a:rPr lang="ko-KR" altLang="en-US" sz="900" dirty="0" smtClean="0"/>
              <a:t> 아이템 추가 </a:t>
            </a:r>
            <a:r>
              <a:rPr lang="en-US" altLang="ko-KR" sz="900" dirty="0" smtClean="0"/>
              <a:t>&amp; </a:t>
            </a:r>
            <a:r>
              <a:rPr lang="ko-KR" altLang="en-US" sz="900" smtClean="0"/>
              <a:t>썸네일 추가</a:t>
            </a:r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작물을 실제 변경해주는 기능 추가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작물</a:t>
            </a:r>
            <a:r>
              <a:rPr lang="en-US" altLang="ko-KR" sz="900" dirty="0" smtClean="0"/>
              <a:t>/</a:t>
            </a:r>
            <a:r>
              <a:rPr lang="ko-KR" altLang="en-US" sz="900" smtClean="0"/>
              <a:t>씨앗 분해 시 작물 변경권 획득 가능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7256217" y="5254893"/>
            <a:ext cx="22493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작물을 씨앗으로 분해하는 기능 추가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작물 분해</a:t>
            </a:r>
            <a:r>
              <a:rPr lang="en-US" altLang="ko-KR" sz="900" dirty="0" smtClean="0"/>
              <a:t>UI </a:t>
            </a:r>
            <a:r>
              <a:rPr lang="ko-KR" altLang="en-US" sz="900" smtClean="0"/>
              <a:t>추가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 smtClean="0"/>
              <a:t>스페셜</a:t>
            </a:r>
            <a:r>
              <a:rPr lang="en-US" altLang="ko-KR" sz="900" dirty="0" smtClean="0"/>
              <a:t>, </a:t>
            </a:r>
            <a:r>
              <a:rPr lang="ko-KR" altLang="en-US" sz="900" smtClean="0"/>
              <a:t>홀로그램 씨앗 썸네일 추가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 smtClean="0"/>
              <a:t>홈가든</a:t>
            </a:r>
            <a:r>
              <a:rPr lang="ko-KR" altLang="en-US" sz="900" dirty="0" smtClean="0"/>
              <a:t> 도우미 아이템 추가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기존 </a:t>
            </a:r>
            <a:r>
              <a:rPr lang="ko-KR" altLang="en-US" sz="900" dirty="0" err="1" smtClean="0"/>
              <a:t>홈가든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UI </a:t>
            </a:r>
            <a:r>
              <a:rPr lang="ko-KR" altLang="en-US" sz="900" smtClean="0"/>
              <a:t>변경</a:t>
            </a:r>
            <a:endParaRPr lang="en-US" altLang="ko-KR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2157517" y="5050502"/>
            <a:ext cx="28151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씨앗을 분해하는 기능 추가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씨앗 분해 </a:t>
            </a:r>
            <a:r>
              <a:rPr lang="en-US" altLang="ko-KR" sz="900" dirty="0" smtClean="0"/>
              <a:t>UI </a:t>
            </a:r>
            <a:r>
              <a:rPr lang="ko-KR" altLang="en-US" sz="900" smtClean="0"/>
              <a:t>추가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라운지 </a:t>
            </a:r>
            <a:r>
              <a:rPr lang="en-US" altLang="ko-KR" sz="900" dirty="0" smtClean="0"/>
              <a:t>NPC ‘</a:t>
            </a:r>
            <a:r>
              <a:rPr lang="ko-KR" altLang="en-US" sz="900" smtClean="0"/>
              <a:t>아흐메드</a:t>
            </a:r>
            <a:r>
              <a:rPr lang="en-US" altLang="ko-KR" sz="900" dirty="0" smtClean="0"/>
              <a:t>＇</a:t>
            </a:r>
            <a:r>
              <a:rPr lang="ko-KR" altLang="en-US" sz="900" smtClean="0"/>
              <a:t>에 씨앗 분해 기능 추가</a:t>
            </a:r>
            <a:endParaRPr lang="en-US" altLang="ko-KR" sz="9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168278" y="1990518"/>
            <a:ext cx="2364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메르헨</a:t>
            </a:r>
            <a:r>
              <a:rPr lang="ko-KR" altLang="en-US" sz="1000" dirty="0" smtClean="0"/>
              <a:t> 씨앗 획득 확률 수정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메르헨</a:t>
            </a:r>
            <a:r>
              <a:rPr lang="ko-KR" altLang="en-US" sz="1000" dirty="0" smtClean="0"/>
              <a:t> 씨앗 </a:t>
            </a:r>
            <a:r>
              <a:rPr lang="ko-KR" altLang="en-US" sz="1000" dirty="0" err="1" smtClean="0"/>
              <a:t>썸네일</a:t>
            </a:r>
            <a:r>
              <a:rPr lang="ko-KR" altLang="en-US" sz="1000" dirty="0" smtClean="0"/>
              <a:t> 추가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작물의 작물 수확 보상 수정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884727" y="1980987"/>
            <a:ext cx="3602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메르헨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페어리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스페셜 페어리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스페셜 페어리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작물 추가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메르헨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페어리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스페셜 페어리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업그레이드 확률 수정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작물 업그레이드 실패 시 보상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68278" y="3562129"/>
            <a:ext cx="451758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페어리</a:t>
            </a:r>
            <a:r>
              <a:rPr lang="ko-KR" altLang="en-US" dirty="0" smtClean="0"/>
              <a:t> 작물 업그레이드 확률 증가 아이템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68278" y="3931461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해당 아이템 </a:t>
            </a:r>
            <a:r>
              <a:rPr lang="ko-KR" altLang="en-US" sz="1000" dirty="0" err="1" smtClean="0"/>
              <a:t>썸네일</a:t>
            </a:r>
            <a:r>
              <a:rPr lang="ko-KR" altLang="en-US" sz="1000" dirty="0" smtClean="0"/>
              <a:t> 추가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해당 아이템의 기능 추가</a:t>
            </a:r>
            <a:endParaRPr lang="en-US" altLang="ko-KR" sz="1000" dirty="0" smtClean="0"/>
          </a:p>
        </p:txBody>
      </p:sp>
      <p:cxnSp>
        <p:nvCxnSpPr>
          <p:cNvPr id="50" name="꺾인 연결선 49"/>
          <p:cNvCxnSpPr>
            <a:stCxn id="6" idx="0"/>
            <a:endCxn id="38" idx="2"/>
          </p:cNvCxnSpPr>
          <p:nvPr/>
        </p:nvCxnSpPr>
        <p:spPr>
          <a:xfrm rot="5400000" flipH="1" flipV="1">
            <a:off x="4714877" y="1968977"/>
            <a:ext cx="749709" cy="4674678"/>
          </a:xfrm>
          <a:prstGeom prst="bentConnector3">
            <a:avLst>
              <a:gd name="adj1" fmla="val 1569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7" idx="0"/>
            <a:endCxn id="38" idx="2"/>
          </p:cNvCxnSpPr>
          <p:nvPr/>
        </p:nvCxnSpPr>
        <p:spPr>
          <a:xfrm rot="16200000" flipV="1">
            <a:off x="7162031" y="4196500"/>
            <a:ext cx="954100" cy="424022"/>
          </a:xfrm>
          <a:prstGeom prst="bentConnector3">
            <a:avLst>
              <a:gd name="adj1" fmla="val 3702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38" idx="3"/>
            <a:endCxn id="4" idx="1"/>
          </p:cNvCxnSpPr>
          <p:nvPr/>
        </p:nvCxnSpPr>
        <p:spPr>
          <a:xfrm flipH="1" flipV="1">
            <a:off x="7884727" y="1789137"/>
            <a:ext cx="1801134" cy="1957658"/>
          </a:xfrm>
          <a:prstGeom prst="bentConnector5">
            <a:avLst>
              <a:gd name="adj1" fmla="val -12692"/>
              <a:gd name="adj2" fmla="val 50000"/>
              <a:gd name="adj3" fmla="val 1126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4" idx="0"/>
            <a:endCxn id="38" idx="2"/>
          </p:cNvCxnSpPr>
          <p:nvPr/>
        </p:nvCxnSpPr>
        <p:spPr>
          <a:xfrm rot="16200000" flipH="1" flipV="1">
            <a:off x="7156528" y="1875013"/>
            <a:ext cx="2326990" cy="1785905"/>
          </a:xfrm>
          <a:prstGeom prst="bentConnector5">
            <a:avLst>
              <a:gd name="adj1" fmla="val -9824"/>
              <a:gd name="adj2" fmla="val -124461"/>
              <a:gd name="adj3" fmla="val 1098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639309" y="1392300"/>
            <a:ext cx="4104946" cy="310420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79242" y="1164790"/>
            <a:ext cx="110799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/>
              <a:t>컬렉션</a:t>
            </a:r>
            <a:endParaRPr lang="ko-KR" altLang="en-US" sz="2400" dirty="0"/>
          </a:p>
        </p:txBody>
      </p:sp>
      <p:sp>
        <p:nvSpPr>
          <p:cNvPr id="76" name="직사각형 75"/>
          <p:cNvSpPr/>
          <p:nvPr/>
        </p:nvSpPr>
        <p:spPr>
          <a:xfrm>
            <a:off x="2009518" y="3447889"/>
            <a:ext cx="8753732" cy="28402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972710" y="1028509"/>
            <a:ext cx="6723989" cy="337566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98263" y="6039723"/>
            <a:ext cx="21403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홈가든</a:t>
            </a:r>
            <a:r>
              <a:rPr lang="ko-KR" altLang="en-US" sz="2400" dirty="0" smtClean="0"/>
              <a:t> 도우미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43393" y="800428"/>
            <a:ext cx="226215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/>
              <a:t>작물 획득</a:t>
            </a:r>
            <a:r>
              <a:rPr lang="en-US" altLang="ko-KR" sz="2400" dirty="0" smtClean="0"/>
              <a:t>/</a:t>
            </a:r>
            <a:r>
              <a:rPr lang="ko-KR" altLang="en-US" sz="2400" smtClean="0"/>
              <a:t>성장</a:t>
            </a:r>
            <a:endParaRPr lang="ko-KR" alt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7200325" y="4472237"/>
            <a:ext cx="492443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200" smtClean="0"/>
              <a:t>획득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9886178" y="3993016"/>
            <a:ext cx="492443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획득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9647446" y="2689500"/>
            <a:ext cx="492443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200" smtClean="0"/>
              <a:t>사용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5500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컨탠츠 </a:t>
            </a:r>
            <a:r>
              <a:rPr lang="ko-KR" altLang="en-US" sz="1200" b="1" dirty="0" smtClean="0"/>
              <a:t>순환도</a:t>
            </a:r>
            <a:endParaRPr lang="ko-KR" altLang="en-US" sz="12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33614" y="208368"/>
            <a:ext cx="11273895" cy="6699724"/>
            <a:chOff x="133614" y="208368"/>
            <a:chExt cx="11273895" cy="6699724"/>
          </a:xfrm>
        </p:grpSpPr>
        <p:grpSp>
          <p:nvGrpSpPr>
            <p:cNvPr id="19" name="그룹 18"/>
            <p:cNvGrpSpPr/>
            <p:nvPr/>
          </p:nvGrpSpPr>
          <p:grpSpPr>
            <a:xfrm>
              <a:off x="133614" y="208368"/>
              <a:ext cx="11273895" cy="6699724"/>
              <a:chOff x="133614" y="208368"/>
              <a:chExt cx="11273895" cy="6699724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33614" y="208368"/>
                <a:ext cx="11273895" cy="6699724"/>
                <a:chOff x="133614" y="208368"/>
                <a:chExt cx="11273895" cy="6699724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766882" y="5974897"/>
                  <a:ext cx="1189749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마법 걸기</a:t>
                  </a:r>
                  <a:endParaRPr lang="ko-KR" alt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9042613" y="573100"/>
                  <a:ext cx="1651414" cy="64633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err="1" smtClean="0"/>
                    <a:t>페어리</a:t>
                  </a:r>
                  <a:r>
                    <a:rPr lang="ko-KR" altLang="en-US" dirty="0" smtClean="0"/>
                    <a:t> 컬렉션</a:t>
                  </a:r>
                  <a:endParaRPr lang="en-US" altLang="ko-KR" dirty="0" smtClean="0"/>
                </a:p>
                <a:p>
                  <a:pPr algn="ctr"/>
                  <a:r>
                    <a:rPr lang="ko-KR" altLang="en-US" dirty="0" smtClean="0"/>
                    <a:t>완성</a:t>
                  </a:r>
                  <a:endParaRPr lang="ko-KR" alt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07883" y="2574499"/>
                  <a:ext cx="1420582" cy="64633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지난 컬렉션</a:t>
                  </a:r>
                  <a:endParaRPr lang="en-US" altLang="ko-KR" dirty="0" smtClean="0"/>
                </a:p>
                <a:p>
                  <a:pPr algn="ctr"/>
                  <a:r>
                    <a:rPr lang="ko-KR" altLang="en-US" dirty="0" smtClean="0"/>
                    <a:t>완성</a:t>
                  </a:r>
                  <a:endParaRPr lang="ko-KR" alt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396500" y="1157297"/>
                  <a:ext cx="2589170" cy="369332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그 달의 </a:t>
                  </a:r>
                  <a:r>
                    <a:rPr lang="ko-KR" altLang="en-US" smtClean="0"/>
                    <a:t>최종 작물 획득</a:t>
                  </a:r>
                  <a:endParaRPr lang="ko-KR" alt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887404" y="5335088"/>
                  <a:ext cx="1733167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지난 씨앗 획득</a:t>
                  </a:r>
                  <a:endParaRPr lang="ko-KR" alt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9361756" y="4190304"/>
                  <a:ext cx="2045753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그 달의 씨앗 획득</a:t>
                  </a:r>
                  <a:endParaRPr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798639" y="1158049"/>
                  <a:ext cx="1189749" cy="369332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지난 작물</a:t>
                  </a:r>
                  <a:endParaRPr lang="ko-KR" altLang="en-US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597343" y="208368"/>
                  <a:ext cx="1189749" cy="36933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/>
                    <a:t>작물 수확</a:t>
                  </a:r>
                  <a:endParaRPr lang="ko-KR" altLang="en-US" dirty="0"/>
                </a:p>
              </p:txBody>
            </p:sp>
            <p:cxnSp>
              <p:nvCxnSpPr>
                <p:cNvPr id="16" name="꺾인 연결선 15"/>
                <p:cNvCxnSpPr>
                  <a:stCxn id="25" idx="3"/>
                  <a:endCxn id="4" idx="3"/>
                </p:cNvCxnSpPr>
                <p:nvPr/>
              </p:nvCxnSpPr>
              <p:spPr>
                <a:xfrm>
                  <a:off x="5787092" y="393034"/>
                  <a:ext cx="4169539" cy="5766529"/>
                </a:xfrm>
                <a:prstGeom prst="bentConnector3">
                  <a:avLst>
                    <a:gd name="adj1" fmla="val 144318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꺾인 연결선 19"/>
                <p:cNvCxnSpPr>
                  <a:stCxn id="32" idx="0"/>
                  <a:endCxn id="25" idx="2"/>
                </p:cNvCxnSpPr>
                <p:nvPr/>
              </p:nvCxnSpPr>
              <p:spPr>
                <a:xfrm rot="16200000" flipV="1">
                  <a:off x="5651854" y="118065"/>
                  <a:ext cx="579597" cy="1498867"/>
                </a:xfrm>
                <a:prstGeom prst="bentConnector3">
                  <a:avLst/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꺾인 연결선 21"/>
                <p:cNvCxnSpPr>
                  <a:stCxn id="24" idx="0"/>
                  <a:endCxn id="25" idx="2"/>
                </p:cNvCxnSpPr>
                <p:nvPr/>
              </p:nvCxnSpPr>
              <p:spPr>
                <a:xfrm rot="5400000" flipH="1" flipV="1">
                  <a:off x="3502692" y="-531477"/>
                  <a:ext cx="580349" cy="2798704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꺾인 연결선 34"/>
                <p:cNvCxnSpPr>
                  <a:stCxn id="32" idx="1"/>
                  <a:endCxn id="24" idx="3"/>
                </p:cNvCxnSpPr>
                <p:nvPr/>
              </p:nvCxnSpPr>
              <p:spPr>
                <a:xfrm rot="10800000" flipV="1">
                  <a:off x="2988388" y="1341963"/>
                  <a:ext cx="2408112" cy="75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꺾인 연결선 42"/>
                <p:cNvCxnSpPr>
                  <a:stCxn id="24" idx="2"/>
                  <a:endCxn id="7" idx="0"/>
                </p:cNvCxnSpPr>
                <p:nvPr/>
              </p:nvCxnSpPr>
              <p:spPr>
                <a:xfrm rot="16200000" flipH="1">
                  <a:off x="2511355" y="1409539"/>
                  <a:ext cx="517917" cy="753599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꺾인 연결선 60"/>
                <p:cNvCxnSpPr>
                  <a:stCxn id="4" idx="0"/>
                  <a:endCxn id="45" idx="2"/>
                </p:cNvCxnSpPr>
                <p:nvPr/>
              </p:nvCxnSpPr>
              <p:spPr>
                <a:xfrm rot="5400000" flipH="1" flipV="1">
                  <a:off x="9165565" y="4755829"/>
                  <a:ext cx="1415261" cy="1022876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꺾인 연결선 85"/>
                <p:cNvCxnSpPr>
                  <a:stCxn id="32" idx="3"/>
                  <a:endCxn id="8" idx="1"/>
                </p:cNvCxnSpPr>
                <p:nvPr/>
              </p:nvCxnSpPr>
              <p:spPr>
                <a:xfrm flipV="1">
                  <a:off x="7985670" y="896266"/>
                  <a:ext cx="1056943" cy="445697"/>
                </a:xfrm>
                <a:prstGeom prst="bentConnector3">
                  <a:avLst/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꺾인 연결선 164"/>
                <p:cNvCxnSpPr>
                  <a:stCxn id="4" idx="1"/>
                  <a:endCxn id="44" idx="3"/>
                </p:cNvCxnSpPr>
                <p:nvPr/>
              </p:nvCxnSpPr>
              <p:spPr>
                <a:xfrm rot="10800000">
                  <a:off x="6620572" y="5519755"/>
                  <a:ext cx="2146311" cy="639809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5" name="그룹 384"/>
                <p:cNvGrpSpPr/>
                <p:nvPr/>
              </p:nvGrpSpPr>
              <p:grpSpPr>
                <a:xfrm>
                  <a:off x="3826225" y="1364035"/>
                  <a:ext cx="1189749" cy="914400"/>
                  <a:chOff x="404609" y="1069429"/>
                  <a:chExt cx="1189749" cy="914400"/>
                </a:xfrm>
              </p:grpSpPr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404609" y="1333982"/>
                    <a:ext cx="1189749" cy="36933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dirty="0" smtClean="0"/>
                      <a:t>작물 삭제</a:t>
                    </a:r>
                    <a:endParaRPr lang="ko-KR" altLang="en-US" dirty="0"/>
                  </a:p>
                </p:txBody>
              </p:sp>
              <p:sp>
                <p:nvSpPr>
                  <p:cNvPr id="230" name="곱셈 기호 229"/>
                  <p:cNvSpPr/>
                  <p:nvPr/>
                </p:nvSpPr>
                <p:spPr>
                  <a:xfrm>
                    <a:off x="551510" y="1069429"/>
                    <a:ext cx="914400" cy="914400"/>
                  </a:xfrm>
                  <a:prstGeom prst="mathMultiply">
                    <a:avLst>
                      <a:gd name="adj1" fmla="val 685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8" name="그룹 247"/>
                <p:cNvGrpSpPr/>
                <p:nvPr/>
              </p:nvGrpSpPr>
              <p:grpSpPr>
                <a:xfrm>
                  <a:off x="2161753" y="3182651"/>
                  <a:ext cx="1319765" cy="799610"/>
                  <a:chOff x="5713216" y="3086375"/>
                  <a:chExt cx="1319765" cy="799610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843232" y="3239654"/>
                    <a:ext cx="1189749" cy="64633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dirty="0" smtClean="0"/>
                      <a:t>작물 심을</a:t>
                    </a:r>
                    <a:endParaRPr lang="en-US" altLang="ko-KR" dirty="0" smtClean="0"/>
                  </a:p>
                  <a:p>
                    <a:pPr algn="ctr"/>
                    <a:r>
                      <a:rPr lang="ko-KR" altLang="en-US" smtClean="0"/>
                      <a:t>공간 생성</a:t>
                    </a:r>
                    <a:endParaRPr lang="ko-KR" altLang="en-US" dirty="0"/>
                  </a:p>
                </p:txBody>
              </p:sp>
              <p:sp>
                <p:nvSpPr>
                  <p:cNvPr id="239" name="포인트가 5개인 별 238"/>
                  <p:cNvSpPr/>
                  <p:nvPr/>
                </p:nvSpPr>
                <p:spPr>
                  <a:xfrm>
                    <a:off x="5713216" y="3086375"/>
                    <a:ext cx="320492" cy="264869"/>
                  </a:xfrm>
                  <a:prstGeom prst="star5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7" name="그룹 246"/>
                <p:cNvGrpSpPr/>
                <p:nvPr/>
              </p:nvGrpSpPr>
              <p:grpSpPr>
                <a:xfrm>
                  <a:off x="2393513" y="1894710"/>
                  <a:ext cx="1348474" cy="519920"/>
                  <a:chOff x="3770326" y="2953940"/>
                  <a:chExt cx="1348474" cy="519920"/>
                </a:xfrm>
              </p:grpSpPr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929051" y="3104528"/>
                    <a:ext cx="1189749" cy="369332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dirty="0" smtClean="0"/>
                      <a:t>작물 분해</a:t>
                    </a:r>
                    <a:endParaRPr lang="ko-KR" altLang="en-US" dirty="0"/>
                  </a:p>
                </p:txBody>
              </p:sp>
              <p:sp>
                <p:nvSpPr>
                  <p:cNvPr id="240" name="포인트가 5개인 별 239"/>
                  <p:cNvSpPr/>
                  <p:nvPr/>
                </p:nvSpPr>
                <p:spPr>
                  <a:xfrm>
                    <a:off x="3770326" y="2953940"/>
                    <a:ext cx="320492" cy="264869"/>
                  </a:xfrm>
                  <a:prstGeom prst="star5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9" name="그룹 248"/>
                <p:cNvGrpSpPr/>
                <p:nvPr/>
              </p:nvGrpSpPr>
              <p:grpSpPr>
                <a:xfrm>
                  <a:off x="4965560" y="3804536"/>
                  <a:ext cx="1349994" cy="509073"/>
                  <a:chOff x="4139661" y="5667998"/>
                  <a:chExt cx="1349994" cy="509073"/>
                </a:xfrm>
              </p:grpSpPr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299906" y="5807739"/>
                    <a:ext cx="1189749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dirty="0" smtClean="0"/>
                      <a:t>씨앗 분해</a:t>
                    </a:r>
                    <a:endParaRPr lang="ko-KR" altLang="en-US" dirty="0"/>
                  </a:p>
                </p:txBody>
              </p:sp>
              <p:sp>
                <p:nvSpPr>
                  <p:cNvPr id="241" name="포인트가 5개인 별 240"/>
                  <p:cNvSpPr/>
                  <p:nvPr/>
                </p:nvSpPr>
                <p:spPr>
                  <a:xfrm>
                    <a:off x="4139661" y="5667998"/>
                    <a:ext cx="320492" cy="264869"/>
                  </a:xfrm>
                  <a:prstGeom prst="star5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03" name="그룹 302"/>
                <p:cNvGrpSpPr/>
                <p:nvPr/>
              </p:nvGrpSpPr>
              <p:grpSpPr>
                <a:xfrm>
                  <a:off x="6899312" y="1983694"/>
                  <a:ext cx="4219815" cy="1330333"/>
                  <a:chOff x="5712428" y="1810513"/>
                  <a:chExt cx="4219815" cy="1330333"/>
                </a:xfrm>
              </p:grpSpPr>
              <p:sp>
                <p:nvSpPr>
                  <p:cNvPr id="294" name="직사각형 293"/>
                  <p:cNvSpPr/>
                  <p:nvPr/>
                </p:nvSpPr>
                <p:spPr>
                  <a:xfrm>
                    <a:off x="5712428" y="1810513"/>
                    <a:ext cx="4219815" cy="1330333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554327" y="1908577"/>
                    <a:ext cx="3321743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dirty="0" smtClean="0"/>
                      <a:t>그 달 작물 심기 </a:t>
                    </a:r>
                    <a:r>
                      <a:rPr lang="en-US" altLang="ko-KR" dirty="0" smtClean="0"/>
                      <a:t>&amp; </a:t>
                    </a:r>
                    <a:r>
                      <a:rPr lang="ko-KR" altLang="en-US" smtClean="0"/>
                      <a:t>업그레이드</a:t>
                    </a:r>
                    <a:endParaRPr lang="ko-KR" altLang="en-US" dirty="0"/>
                  </a:p>
                </p:txBody>
              </p:sp>
              <p:grpSp>
                <p:nvGrpSpPr>
                  <p:cNvPr id="246" name="그룹 245"/>
                  <p:cNvGrpSpPr/>
                  <p:nvPr/>
                </p:nvGrpSpPr>
                <p:grpSpPr>
                  <a:xfrm>
                    <a:off x="5821623" y="2442569"/>
                    <a:ext cx="2576955" cy="553998"/>
                    <a:chOff x="398109" y="5563536"/>
                    <a:chExt cx="2576955" cy="553998"/>
                  </a:xfrm>
                </p:grpSpPr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549399" y="5748202"/>
                      <a:ext cx="2425665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dirty="0" smtClean="0"/>
                        <a:t>업그레이드 </a:t>
                      </a:r>
                      <a:r>
                        <a:rPr lang="ko-KR" altLang="en-US" dirty="0" err="1" smtClean="0"/>
                        <a:t>버프</a:t>
                      </a:r>
                      <a:r>
                        <a:rPr lang="ko-KR" altLang="en-US" dirty="0" smtClean="0"/>
                        <a:t> 획득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42" name="포인트가 5개인 별 241"/>
                    <p:cNvSpPr/>
                    <p:nvPr/>
                  </p:nvSpPr>
                  <p:spPr>
                    <a:xfrm>
                      <a:off x="398109" y="5563536"/>
                      <a:ext cx="320492" cy="264869"/>
                    </a:xfrm>
                    <a:prstGeom prst="star5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97" name="덧셈 기호 296"/>
                  <p:cNvSpPr/>
                  <p:nvPr/>
                </p:nvSpPr>
                <p:spPr>
                  <a:xfrm>
                    <a:off x="7752500" y="2250185"/>
                    <a:ext cx="422373" cy="422373"/>
                  </a:xfrm>
                  <a:prstGeom prst="mathPlus">
                    <a:avLst>
                      <a:gd name="adj1" fmla="val 8937"/>
                    </a:avLst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75" name="꺾인 연결선 74"/>
                <p:cNvCxnSpPr>
                  <a:stCxn id="6" idx="3"/>
                  <a:endCxn id="26" idx="1"/>
                </p:cNvCxnSpPr>
                <p:nvPr/>
              </p:nvCxnSpPr>
              <p:spPr>
                <a:xfrm flipV="1">
                  <a:off x="6315554" y="2985082"/>
                  <a:ext cx="844243" cy="114386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42" name="그룹 341"/>
                <p:cNvGrpSpPr/>
                <p:nvPr/>
              </p:nvGrpSpPr>
              <p:grpSpPr>
                <a:xfrm>
                  <a:off x="133614" y="5239013"/>
                  <a:ext cx="4219815" cy="1330333"/>
                  <a:chOff x="187051" y="4024572"/>
                  <a:chExt cx="4219815" cy="1330333"/>
                </a:xfrm>
              </p:grpSpPr>
              <p:sp>
                <p:nvSpPr>
                  <p:cNvPr id="317" name="직사각형 316"/>
                  <p:cNvSpPr/>
                  <p:nvPr/>
                </p:nvSpPr>
                <p:spPr>
                  <a:xfrm>
                    <a:off x="187051" y="4024572"/>
                    <a:ext cx="4219815" cy="1330333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511100" y="4120647"/>
                    <a:ext cx="3239991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dirty="0" smtClean="0"/>
                      <a:t>기존 </a:t>
                    </a:r>
                    <a:r>
                      <a:rPr lang="ko-KR" altLang="en-US" smtClean="0"/>
                      <a:t>작물 심기 </a:t>
                    </a:r>
                    <a:r>
                      <a:rPr lang="en-US" altLang="ko-KR" dirty="0" smtClean="0"/>
                      <a:t>&amp; </a:t>
                    </a:r>
                    <a:r>
                      <a:rPr lang="ko-KR" altLang="en-US" smtClean="0"/>
                      <a:t>업그레이드</a:t>
                    </a:r>
                    <a:endParaRPr lang="ko-KR" altLang="en-US" dirty="0"/>
                  </a:p>
                </p:txBody>
              </p:sp>
              <p:grpSp>
                <p:nvGrpSpPr>
                  <p:cNvPr id="245" name="그룹 244"/>
                  <p:cNvGrpSpPr/>
                  <p:nvPr/>
                </p:nvGrpSpPr>
                <p:grpSpPr>
                  <a:xfrm>
                    <a:off x="467550" y="4760456"/>
                    <a:ext cx="2120125" cy="507583"/>
                    <a:chOff x="512097" y="3953765"/>
                    <a:chExt cx="2120125" cy="507583"/>
                  </a:xfrm>
                </p:grpSpPr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668222" y="4092016"/>
                      <a:ext cx="196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dirty="0" smtClean="0"/>
                        <a:t>작물 </a:t>
                      </a:r>
                      <a:r>
                        <a:rPr lang="ko-KR" altLang="en-US" dirty="0" err="1" smtClean="0"/>
                        <a:t>변경권</a:t>
                      </a:r>
                      <a:r>
                        <a:rPr lang="ko-KR" altLang="en-US" dirty="0" smtClean="0"/>
                        <a:t> 획득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43" name="포인트가 5개인 별 242"/>
                    <p:cNvSpPr/>
                    <p:nvPr/>
                  </p:nvSpPr>
                  <p:spPr>
                    <a:xfrm>
                      <a:off x="512097" y="3953765"/>
                      <a:ext cx="320492" cy="264869"/>
                    </a:xfrm>
                    <a:prstGeom prst="star5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18" name="덧셈 기호 317"/>
                  <p:cNvSpPr/>
                  <p:nvPr/>
                </p:nvSpPr>
                <p:spPr>
                  <a:xfrm>
                    <a:off x="1724924" y="4463978"/>
                    <a:ext cx="422373" cy="422373"/>
                  </a:xfrm>
                  <a:prstGeom prst="mathPlus">
                    <a:avLst>
                      <a:gd name="adj1" fmla="val 8937"/>
                    </a:avLst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341" name="직선 화살표 연결선 340"/>
                <p:cNvCxnSpPr>
                  <a:stCxn id="6" idx="2"/>
                  <a:endCxn id="44" idx="0"/>
                </p:cNvCxnSpPr>
                <p:nvPr/>
              </p:nvCxnSpPr>
              <p:spPr>
                <a:xfrm>
                  <a:off x="5720680" y="4313609"/>
                  <a:ext cx="33308" cy="1021479"/>
                </a:xfrm>
                <a:prstGeom prst="straightConnector1">
                  <a:avLst/>
                </a:prstGeom>
                <a:ln>
                  <a:headEnd type="triangle" w="lg" len="lg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직선 화살표 연결선 350"/>
                <p:cNvCxnSpPr>
                  <a:stCxn id="7" idx="2"/>
                  <a:endCxn id="44" idx="0"/>
                </p:cNvCxnSpPr>
                <p:nvPr/>
              </p:nvCxnSpPr>
              <p:spPr>
                <a:xfrm>
                  <a:off x="3147113" y="2414630"/>
                  <a:ext cx="2606875" cy="2920458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직선 화살표 연결선 351"/>
                <p:cNvCxnSpPr>
                  <a:stCxn id="7" idx="2"/>
                  <a:endCxn id="9" idx="0"/>
                </p:cNvCxnSpPr>
                <p:nvPr/>
              </p:nvCxnSpPr>
              <p:spPr>
                <a:xfrm flipH="1">
                  <a:off x="2886644" y="2414630"/>
                  <a:ext cx="260469" cy="92130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꺾인 연결선 362"/>
                <p:cNvCxnSpPr>
                  <a:stCxn id="6" idx="1"/>
                  <a:endCxn id="28" idx="3"/>
                </p:cNvCxnSpPr>
                <p:nvPr/>
              </p:nvCxnSpPr>
              <p:spPr>
                <a:xfrm rot="10800000" flipV="1">
                  <a:off x="2534239" y="4128942"/>
                  <a:ext cx="2591567" cy="216887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꺾인 연결선 374"/>
                <p:cNvCxnSpPr>
                  <a:stCxn id="9" idx="2"/>
                  <a:endCxn id="317" idx="0"/>
                </p:cNvCxnSpPr>
                <p:nvPr/>
              </p:nvCxnSpPr>
              <p:spPr>
                <a:xfrm rot="5400000">
                  <a:off x="1936707" y="4289076"/>
                  <a:ext cx="1256752" cy="64312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꺾인 연결선 377"/>
                <p:cNvCxnSpPr>
                  <a:stCxn id="9" idx="3"/>
                  <a:endCxn id="294" idx="1"/>
                </p:cNvCxnSpPr>
                <p:nvPr/>
              </p:nvCxnSpPr>
              <p:spPr>
                <a:xfrm flipV="1">
                  <a:off x="3481518" y="2648861"/>
                  <a:ext cx="3417794" cy="1010235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직선 화살표 연결선 381"/>
                <p:cNvCxnSpPr>
                  <a:stCxn id="317" idx="0"/>
                  <a:endCxn id="29" idx="2"/>
                </p:cNvCxnSpPr>
                <p:nvPr/>
              </p:nvCxnSpPr>
              <p:spPr>
                <a:xfrm flipH="1" flipV="1">
                  <a:off x="1118174" y="3220830"/>
                  <a:ext cx="1125348" cy="2018183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꺾인 연결선 385"/>
                <p:cNvCxnSpPr>
                  <a:stCxn id="45" idx="0"/>
                  <a:endCxn id="294" idx="2"/>
                </p:cNvCxnSpPr>
                <p:nvPr/>
              </p:nvCxnSpPr>
              <p:spPr>
                <a:xfrm rot="16200000" flipV="1">
                  <a:off x="9258789" y="3064459"/>
                  <a:ext cx="876277" cy="137541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꺾인 연결선 386"/>
                <p:cNvCxnSpPr>
                  <a:stCxn id="44" idx="1"/>
                  <a:endCxn id="317" idx="3"/>
                </p:cNvCxnSpPr>
                <p:nvPr/>
              </p:nvCxnSpPr>
              <p:spPr>
                <a:xfrm rot="10800000" flipV="1">
                  <a:off x="4353430" y="5519754"/>
                  <a:ext cx="533975" cy="384426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꺾인 연결선 391"/>
                <p:cNvCxnSpPr>
                  <a:stCxn id="294" idx="0"/>
                  <a:endCxn id="32" idx="2"/>
                </p:cNvCxnSpPr>
                <p:nvPr/>
              </p:nvCxnSpPr>
              <p:spPr>
                <a:xfrm rot="16200000" flipV="1">
                  <a:off x="7621621" y="596094"/>
                  <a:ext cx="457065" cy="2318135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0" name="그룹 399"/>
                <p:cNvGrpSpPr/>
                <p:nvPr/>
              </p:nvGrpSpPr>
              <p:grpSpPr>
                <a:xfrm>
                  <a:off x="4934027" y="5569319"/>
                  <a:ext cx="1733167" cy="1338773"/>
                  <a:chOff x="169851" y="857243"/>
                  <a:chExt cx="1733167" cy="1338773"/>
                </a:xfrm>
              </p:grpSpPr>
              <p:sp>
                <p:nvSpPr>
                  <p:cNvPr id="401" name="TextBox 400"/>
                  <p:cNvSpPr txBox="1"/>
                  <p:nvPr/>
                </p:nvSpPr>
                <p:spPr>
                  <a:xfrm>
                    <a:off x="169851" y="1218159"/>
                    <a:ext cx="1733167" cy="646331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dirty="0" smtClean="0"/>
                      <a:t>이벤트를 통한</a:t>
                    </a:r>
                    <a:endParaRPr lang="en-US" altLang="ko-KR" dirty="0" smtClean="0"/>
                  </a:p>
                  <a:p>
                    <a:pPr algn="ctr"/>
                    <a:r>
                      <a:rPr lang="ko-KR" altLang="en-US" dirty="0" smtClean="0"/>
                      <a:t>지난 씨앗 획득</a:t>
                    </a:r>
                    <a:endParaRPr lang="ko-KR" altLang="en-US" dirty="0"/>
                  </a:p>
                </p:txBody>
              </p:sp>
              <p:sp>
                <p:nvSpPr>
                  <p:cNvPr id="402" name="곱셈 기호 401"/>
                  <p:cNvSpPr/>
                  <p:nvPr/>
                </p:nvSpPr>
                <p:spPr>
                  <a:xfrm>
                    <a:off x="339324" y="857243"/>
                    <a:ext cx="1338773" cy="1338773"/>
                  </a:xfrm>
                  <a:prstGeom prst="mathMultiply">
                    <a:avLst>
                      <a:gd name="adj1" fmla="val 685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cxnSp>
            <p:nvCxnSpPr>
              <p:cNvPr id="70" name="직선 화살표 연결선 69"/>
              <p:cNvCxnSpPr>
                <a:stCxn id="44" idx="0"/>
                <a:endCxn id="294" idx="2"/>
              </p:cNvCxnSpPr>
              <p:nvPr/>
            </p:nvCxnSpPr>
            <p:spPr>
              <a:xfrm flipV="1">
                <a:off x="5753988" y="3314027"/>
                <a:ext cx="3255232" cy="2021061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꺾인 연결선 73"/>
            <p:cNvCxnSpPr>
              <a:stCxn id="6" idx="3"/>
              <a:endCxn id="45" idx="1"/>
            </p:cNvCxnSpPr>
            <p:nvPr/>
          </p:nvCxnSpPr>
          <p:spPr>
            <a:xfrm>
              <a:off x="6315554" y="4128943"/>
              <a:ext cx="3046202" cy="246027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23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354" y="182598"/>
            <a:ext cx="11687045" cy="64928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컨탠츠 </a:t>
            </a:r>
            <a:r>
              <a:rPr lang="ko-KR" altLang="en-US" sz="1200" b="1" smtClean="0"/>
              <a:t>활용 </a:t>
            </a:r>
            <a:r>
              <a:rPr lang="en-US" altLang="ko-KR" sz="1200" b="1" dirty="0" smtClean="0"/>
              <a:t>– </a:t>
            </a:r>
            <a:r>
              <a:rPr lang="ko-KR" altLang="en-US" sz="1200" b="1" smtClean="0"/>
              <a:t>그달의 작물 심기 </a:t>
            </a:r>
            <a:r>
              <a:rPr lang="en-US" altLang="ko-KR" sz="1200" b="1" dirty="0" smtClean="0"/>
              <a:t>&amp; </a:t>
            </a:r>
            <a:r>
              <a:rPr lang="ko-KR" altLang="en-US" sz="1200" b="1" smtClean="0"/>
              <a:t>업그레이드</a:t>
            </a:r>
            <a:endParaRPr lang="ko-KR" altLang="en-US" sz="12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8766882" y="5974897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마법 걸기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5396500" y="1157297"/>
            <a:ext cx="2589170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그 달의 </a:t>
            </a:r>
            <a:r>
              <a:rPr lang="ko-KR" altLang="en-US" smtClean="0"/>
              <a:t>최종 작물 획득</a:t>
            </a:r>
            <a:endParaRPr lang="ko-KR" alt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4887404" y="5335088"/>
            <a:ext cx="17331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지난 씨앗 획득</a:t>
            </a:r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9315134" y="4009393"/>
            <a:ext cx="20457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그 달의 씨앗 획득</a:t>
            </a:r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597343" y="208368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작물 수확</a:t>
            </a:r>
            <a:endParaRPr lang="ko-KR" altLang="en-US" dirty="0"/>
          </a:p>
        </p:txBody>
      </p:sp>
      <p:cxnSp>
        <p:nvCxnSpPr>
          <p:cNvPr id="138" name="꺾인 연결선 137"/>
          <p:cNvCxnSpPr>
            <a:stCxn id="137" idx="3"/>
            <a:endCxn id="133" idx="3"/>
          </p:cNvCxnSpPr>
          <p:nvPr/>
        </p:nvCxnSpPr>
        <p:spPr>
          <a:xfrm>
            <a:off x="5787092" y="393034"/>
            <a:ext cx="4169539" cy="5766529"/>
          </a:xfrm>
          <a:prstGeom prst="bentConnector3">
            <a:avLst>
              <a:gd name="adj1" fmla="val 144318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134" idx="0"/>
            <a:endCxn id="137" idx="2"/>
          </p:cNvCxnSpPr>
          <p:nvPr/>
        </p:nvCxnSpPr>
        <p:spPr>
          <a:xfrm rot="16200000" flipV="1">
            <a:off x="5651854" y="118065"/>
            <a:ext cx="579597" cy="1498867"/>
          </a:xfrm>
          <a:prstGeom prst="bentConnector3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133" idx="0"/>
            <a:endCxn id="136" idx="2"/>
          </p:cNvCxnSpPr>
          <p:nvPr/>
        </p:nvCxnSpPr>
        <p:spPr>
          <a:xfrm rot="5400000" flipH="1" flipV="1">
            <a:off x="9051798" y="4688684"/>
            <a:ext cx="1596172" cy="97625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134" idx="3"/>
          </p:cNvCxnSpPr>
          <p:nvPr/>
        </p:nvCxnSpPr>
        <p:spPr>
          <a:xfrm flipV="1">
            <a:off x="7985670" y="896266"/>
            <a:ext cx="1056943" cy="445697"/>
          </a:xfrm>
          <a:prstGeom prst="bentConnector3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133" idx="1"/>
            <a:endCxn id="135" idx="3"/>
          </p:cNvCxnSpPr>
          <p:nvPr/>
        </p:nvCxnSpPr>
        <p:spPr>
          <a:xfrm rot="10800000">
            <a:off x="6620572" y="5519755"/>
            <a:ext cx="2146311" cy="63980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6899312" y="1983694"/>
            <a:ext cx="4219815" cy="1330333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7741211" y="2081758"/>
            <a:ext cx="332174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그 달 작물 심기 </a:t>
            </a:r>
            <a:r>
              <a:rPr lang="en-US" altLang="ko-KR" dirty="0" smtClean="0"/>
              <a:t>&amp; </a:t>
            </a:r>
            <a:r>
              <a:rPr lang="ko-KR" altLang="en-US" smtClean="0"/>
              <a:t>업그레이드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159797" y="2800416"/>
            <a:ext cx="2425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업그레이드 </a:t>
            </a:r>
            <a:r>
              <a:rPr lang="ko-KR" altLang="en-US" dirty="0" err="1" smtClean="0"/>
              <a:t>버프</a:t>
            </a:r>
            <a:r>
              <a:rPr lang="ko-KR" altLang="en-US" dirty="0" smtClean="0"/>
              <a:t> 획득</a:t>
            </a:r>
            <a:endParaRPr lang="ko-KR" altLang="en-US" dirty="0"/>
          </a:p>
        </p:txBody>
      </p:sp>
      <p:sp>
        <p:nvSpPr>
          <p:cNvPr id="146" name="포인트가 5개인 별 145"/>
          <p:cNvSpPr/>
          <p:nvPr/>
        </p:nvSpPr>
        <p:spPr>
          <a:xfrm>
            <a:off x="7008507" y="2615750"/>
            <a:ext cx="320492" cy="26486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덧셈 기호 146"/>
          <p:cNvSpPr/>
          <p:nvPr/>
        </p:nvSpPr>
        <p:spPr>
          <a:xfrm>
            <a:off x="8939384" y="2423366"/>
            <a:ext cx="422373" cy="422373"/>
          </a:xfrm>
          <a:prstGeom prst="mathPlus">
            <a:avLst>
              <a:gd name="adj1" fmla="val 8937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꺾인 연결선 147"/>
          <p:cNvCxnSpPr>
            <a:stCxn id="136" idx="0"/>
            <a:endCxn id="143" idx="2"/>
          </p:cNvCxnSpPr>
          <p:nvPr/>
        </p:nvCxnSpPr>
        <p:spPr>
          <a:xfrm rot="16200000" flipV="1">
            <a:off x="9325933" y="2997314"/>
            <a:ext cx="695366" cy="132879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143" idx="0"/>
            <a:endCxn id="134" idx="2"/>
          </p:cNvCxnSpPr>
          <p:nvPr/>
        </p:nvCxnSpPr>
        <p:spPr>
          <a:xfrm rot="16200000" flipV="1">
            <a:off x="7621621" y="596094"/>
            <a:ext cx="457065" cy="2318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35" idx="0"/>
            <a:endCxn id="143" idx="2"/>
          </p:cNvCxnSpPr>
          <p:nvPr/>
        </p:nvCxnSpPr>
        <p:spPr>
          <a:xfrm flipV="1">
            <a:off x="5753988" y="3314027"/>
            <a:ext cx="3255232" cy="202106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506784" y="3489981"/>
            <a:ext cx="4761240" cy="60016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홈가든</a:t>
            </a:r>
            <a:r>
              <a:rPr lang="ko-KR" altLang="en-US" sz="1100" dirty="0" smtClean="0"/>
              <a:t> 주 매출 요인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지난 시즌 씨앗으로도 작물 업그레이드를</a:t>
            </a:r>
            <a:endParaRPr lang="en-US" altLang="ko-KR" sz="1100" dirty="0" smtClean="0"/>
          </a:p>
          <a:p>
            <a:r>
              <a:rPr lang="ko-KR" altLang="en-US" sz="1100" dirty="0" smtClean="0"/>
              <a:t>할 수 있도록 하되 확률을 낮게 하여 매출에 큰 무리가 </a:t>
            </a:r>
            <a:r>
              <a:rPr lang="ko-KR" altLang="en-US" sz="1100" smtClean="0"/>
              <a:t>가지 않도록 조정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042613" y="573100"/>
            <a:ext cx="165141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페어리</a:t>
            </a:r>
            <a:r>
              <a:rPr lang="ko-KR" altLang="en-US" dirty="0" smtClean="0"/>
              <a:t> 컬렉션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완성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09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그림 21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354" y="182598"/>
            <a:ext cx="11687045" cy="64928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컨탠츠 </a:t>
            </a:r>
            <a:r>
              <a:rPr lang="ko-KR" altLang="en-US" sz="1200" b="1" smtClean="0"/>
              <a:t>활용 </a:t>
            </a:r>
            <a:r>
              <a:rPr lang="en-US" altLang="ko-KR" sz="1200" b="1" dirty="0" smtClean="0"/>
              <a:t>– </a:t>
            </a:r>
            <a:r>
              <a:rPr lang="ko-KR" altLang="en-US" sz="1200" b="1" smtClean="0"/>
              <a:t>작물 분해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887404" y="5335088"/>
            <a:ext cx="17331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지난 씨앗 획득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98639" y="1158049"/>
            <a:ext cx="1189749" cy="36933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지난 작물</a:t>
            </a:r>
            <a:endParaRPr lang="ko-KR" altLang="en-US" dirty="0"/>
          </a:p>
        </p:txBody>
      </p:sp>
      <p:cxnSp>
        <p:nvCxnSpPr>
          <p:cNvPr id="126" name="꺾인 연결선 125"/>
          <p:cNvCxnSpPr>
            <a:stCxn id="125" idx="2"/>
            <a:endCxn id="131" idx="0"/>
          </p:cNvCxnSpPr>
          <p:nvPr/>
        </p:nvCxnSpPr>
        <p:spPr>
          <a:xfrm rot="16200000" flipH="1">
            <a:off x="2511355" y="1409539"/>
            <a:ext cx="517917" cy="75359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/>
          <p:cNvGrpSpPr/>
          <p:nvPr/>
        </p:nvGrpSpPr>
        <p:grpSpPr>
          <a:xfrm>
            <a:off x="2161753" y="3182651"/>
            <a:ext cx="1319765" cy="799610"/>
            <a:chOff x="5713216" y="3086375"/>
            <a:chExt cx="1319765" cy="799610"/>
          </a:xfrm>
        </p:grpSpPr>
        <p:sp>
          <p:nvSpPr>
            <p:cNvPr id="128" name="TextBox 127"/>
            <p:cNvSpPr txBox="1"/>
            <p:nvPr/>
          </p:nvSpPr>
          <p:spPr>
            <a:xfrm>
              <a:off x="5843232" y="3239654"/>
              <a:ext cx="118974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작물 심을</a:t>
              </a:r>
              <a:endParaRPr lang="en-US" altLang="ko-KR" dirty="0" smtClean="0"/>
            </a:p>
            <a:p>
              <a:pPr algn="ctr"/>
              <a:r>
                <a:rPr lang="ko-KR" altLang="en-US" smtClean="0"/>
                <a:t>공간 생성</a:t>
              </a:r>
              <a:endParaRPr lang="ko-KR" altLang="en-US" dirty="0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5713216" y="3086375"/>
              <a:ext cx="320492" cy="26486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2393513" y="1894710"/>
            <a:ext cx="1348474" cy="519920"/>
            <a:chOff x="3770326" y="2953940"/>
            <a:chExt cx="1348474" cy="519920"/>
          </a:xfrm>
        </p:grpSpPr>
        <p:sp>
          <p:nvSpPr>
            <p:cNvPr id="131" name="TextBox 130"/>
            <p:cNvSpPr txBox="1"/>
            <p:nvPr/>
          </p:nvSpPr>
          <p:spPr>
            <a:xfrm>
              <a:off x="3929051" y="3104528"/>
              <a:ext cx="1189749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작물 분해</a:t>
              </a:r>
              <a:endParaRPr lang="ko-KR" altLang="en-US" dirty="0"/>
            </a:p>
          </p:txBody>
        </p:sp>
        <p:sp>
          <p:nvSpPr>
            <p:cNvPr id="132" name="포인트가 5개인 별 131"/>
            <p:cNvSpPr/>
            <p:nvPr/>
          </p:nvSpPr>
          <p:spPr>
            <a:xfrm>
              <a:off x="3770326" y="2953940"/>
              <a:ext cx="320492" cy="26486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3" name="직선 화살표 연결선 132"/>
          <p:cNvCxnSpPr>
            <a:stCxn id="131" idx="2"/>
            <a:endCxn id="124" idx="0"/>
          </p:cNvCxnSpPr>
          <p:nvPr/>
        </p:nvCxnSpPr>
        <p:spPr>
          <a:xfrm>
            <a:off x="3147113" y="2414630"/>
            <a:ext cx="2606875" cy="29204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31" idx="2"/>
            <a:endCxn id="128" idx="0"/>
          </p:cNvCxnSpPr>
          <p:nvPr/>
        </p:nvCxnSpPr>
        <p:spPr>
          <a:xfrm flipH="1">
            <a:off x="2886644" y="2414630"/>
            <a:ext cx="260469" cy="921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6899312" y="1983694"/>
            <a:ext cx="4219815" cy="1330333"/>
            <a:chOff x="5712428" y="1810513"/>
            <a:chExt cx="4219815" cy="1330333"/>
          </a:xfrm>
        </p:grpSpPr>
        <p:sp>
          <p:nvSpPr>
            <p:cNvPr id="136" name="직사각형 135"/>
            <p:cNvSpPr/>
            <p:nvPr/>
          </p:nvSpPr>
          <p:spPr>
            <a:xfrm>
              <a:off x="5712428" y="1810513"/>
              <a:ext cx="4219815" cy="1330333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554327" y="1908577"/>
              <a:ext cx="3321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그 달 작물 심기 </a:t>
              </a:r>
              <a:r>
                <a:rPr lang="en-US" altLang="ko-KR" dirty="0" smtClean="0"/>
                <a:t>&amp; </a:t>
              </a:r>
              <a:r>
                <a:rPr lang="ko-KR" altLang="en-US" smtClean="0"/>
                <a:t>업그레이드</a:t>
              </a:r>
              <a:endParaRPr lang="ko-KR" altLang="en-US" dirty="0"/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5821623" y="2442569"/>
              <a:ext cx="2576955" cy="553998"/>
              <a:chOff x="398109" y="5563536"/>
              <a:chExt cx="2576955" cy="553998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549399" y="5748202"/>
                <a:ext cx="24256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업그레이드 </a:t>
                </a:r>
                <a:r>
                  <a:rPr lang="ko-KR" altLang="en-US" dirty="0" err="1" smtClean="0"/>
                  <a:t>버프</a:t>
                </a:r>
                <a:r>
                  <a:rPr lang="ko-KR" altLang="en-US" dirty="0" smtClean="0"/>
                  <a:t> 획득</a:t>
                </a:r>
                <a:endParaRPr lang="ko-KR" altLang="en-US" dirty="0"/>
              </a:p>
            </p:txBody>
          </p:sp>
          <p:sp>
            <p:nvSpPr>
              <p:cNvPr id="141" name="포인트가 5개인 별 140"/>
              <p:cNvSpPr/>
              <p:nvPr/>
            </p:nvSpPr>
            <p:spPr>
              <a:xfrm>
                <a:off x="398109" y="5563536"/>
                <a:ext cx="320492" cy="26486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9" name="덧셈 기호 138"/>
            <p:cNvSpPr/>
            <p:nvPr/>
          </p:nvSpPr>
          <p:spPr>
            <a:xfrm>
              <a:off x="7752500" y="2250185"/>
              <a:ext cx="422373" cy="422373"/>
            </a:xfrm>
            <a:prstGeom prst="mathPlus">
              <a:avLst>
                <a:gd name="adj1" fmla="val 8937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826225" y="1364035"/>
            <a:ext cx="1189749" cy="914400"/>
            <a:chOff x="404609" y="1069429"/>
            <a:chExt cx="1189749" cy="914400"/>
          </a:xfrm>
        </p:grpSpPr>
        <p:sp>
          <p:nvSpPr>
            <p:cNvPr id="144" name="TextBox 143"/>
            <p:cNvSpPr txBox="1"/>
            <p:nvPr/>
          </p:nvSpPr>
          <p:spPr>
            <a:xfrm>
              <a:off x="404609" y="1333982"/>
              <a:ext cx="1189749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작물 삭제</a:t>
              </a:r>
              <a:endParaRPr lang="ko-KR" altLang="en-US" dirty="0"/>
            </a:p>
          </p:txBody>
        </p:sp>
        <p:sp>
          <p:nvSpPr>
            <p:cNvPr id="145" name="곱셈 기호 144"/>
            <p:cNvSpPr/>
            <p:nvPr/>
          </p:nvSpPr>
          <p:spPr>
            <a:xfrm>
              <a:off x="551510" y="1069429"/>
              <a:ext cx="914400" cy="914400"/>
            </a:xfrm>
            <a:prstGeom prst="mathMultiply">
              <a:avLst>
                <a:gd name="adj1" fmla="val 685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33614" y="5239013"/>
            <a:ext cx="4219815" cy="1330333"/>
            <a:chOff x="187051" y="4024572"/>
            <a:chExt cx="4219815" cy="1330333"/>
          </a:xfrm>
        </p:grpSpPr>
        <p:sp>
          <p:nvSpPr>
            <p:cNvPr id="148" name="직사각형 147"/>
            <p:cNvSpPr/>
            <p:nvPr/>
          </p:nvSpPr>
          <p:spPr>
            <a:xfrm>
              <a:off x="187051" y="4024572"/>
              <a:ext cx="4219815" cy="1330333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11100" y="4120647"/>
              <a:ext cx="323999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기존 작물 심기 </a:t>
              </a:r>
              <a:r>
                <a:rPr lang="en-US" altLang="ko-KR" dirty="0" smtClean="0"/>
                <a:t>&amp; </a:t>
              </a:r>
              <a:r>
                <a:rPr lang="ko-KR" altLang="en-US" smtClean="0"/>
                <a:t>업그레이드</a:t>
              </a:r>
              <a:endParaRPr lang="ko-KR" altLang="en-US" dirty="0"/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467550" y="4760456"/>
              <a:ext cx="2120125" cy="507583"/>
              <a:chOff x="512097" y="3953765"/>
              <a:chExt cx="2120125" cy="507583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668222" y="4092016"/>
                <a:ext cx="1964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작물 </a:t>
                </a:r>
                <a:r>
                  <a:rPr lang="ko-KR" altLang="en-US" dirty="0" err="1" smtClean="0"/>
                  <a:t>변경권</a:t>
                </a:r>
                <a:r>
                  <a:rPr lang="ko-KR" altLang="en-US" dirty="0" smtClean="0"/>
                  <a:t> 획득</a:t>
                </a:r>
                <a:endParaRPr lang="ko-KR" altLang="en-US" dirty="0"/>
              </a:p>
            </p:txBody>
          </p:sp>
          <p:sp>
            <p:nvSpPr>
              <p:cNvPr id="153" name="포인트가 5개인 별 152"/>
              <p:cNvSpPr/>
              <p:nvPr/>
            </p:nvSpPr>
            <p:spPr>
              <a:xfrm>
                <a:off x="512097" y="3953765"/>
                <a:ext cx="320492" cy="26486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덧셈 기호 150"/>
            <p:cNvSpPr/>
            <p:nvPr/>
          </p:nvSpPr>
          <p:spPr>
            <a:xfrm>
              <a:off x="1724924" y="4463978"/>
              <a:ext cx="422373" cy="422373"/>
            </a:xfrm>
            <a:prstGeom prst="mathPlus">
              <a:avLst>
                <a:gd name="adj1" fmla="val 8937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47949" y="3763943"/>
            <a:ext cx="5787162" cy="60016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/>
              <a:t>작물 심을 공간 생성 및 </a:t>
            </a:r>
            <a:r>
              <a:rPr lang="ko-KR" altLang="en-US" sz="1100" dirty="0" err="1" smtClean="0"/>
              <a:t>스페셜</a:t>
            </a:r>
            <a:r>
              <a:rPr lang="en-US" altLang="ko-KR" sz="1100" dirty="0" smtClean="0"/>
              <a:t>/</a:t>
            </a:r>
            <a:r>
              <a:rPr lang="ko-KR" altLang="en-US" sz="1100" smtClean="0"/>
              <a:t>홀로그램 작물 씨앗 지급으로 작물 저장소 역할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때문에 작물 삭제 관련 유저 불만 감소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작물 공간 </a:t>
            </a:r>
            <a:r>
              <a:rPr lang="ko-KR" altLang="en-US" sz="1100" dirty="0" smtClean="0"/>
              <a:t>부족으로 </a:t>
            </a:r>
            <a:r>
              <a:rPr lang="ko-KR" altLang="en-US" sz="1100" smtClean="0"/>
              <a:t>인한 홈 가든 </a:t>
            </a:r>
            <a:r>
              <a:rPr lang="ko-KR" altLang="en-US" sz="1100" dirty="0" smtClean="0"/>
              <a:t>매출 하락 방지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그리고 </a:t>
            </a:r>
            <a:r>
              <a:rPr lang="ko-KR" altLang="en-US" sz="1100" dirty="0" err="1" smtClean="0"/>
              <a:t>홈가든</a:t>
            </a:r>
            <a:r>
              <a:rPr lang="ko-KR" altLang="en-US" sz="1100" dirty="0" smtClean="0"/>
              <a:t> 도우미 판매로 인한 매출 상승 요인으로 활용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16" name="꺾인 연결선 215"/>
          <p:cNvCxnSpPr/>
          <p:nvPr/>
        </p:nvCxnSpPr>
        <p:spPr>
          <a:xfrm rot="5400000">
            <a:off x="1936707" y="4289076"/>
            <a:ext cx="1256752" cy="64312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꺾인 연결선 216"/>
          <p:cNvCxnSpPr/>
          <p:nvPr/>
        </p:nvCxnSpPr>
        <p:spPr>
          <a:xfrm flipV="1">
            <a:off x="3481518" y="2648861"/>
            <a:ext cx="3417794" cy="10102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4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354" y="182598"/>
            <a:ext cx="11687045" cy="64928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컨탠츠 </a:t>
            </a:r>
            <a:r>
              <a:rPr lang="ko-KR" altLang="en-US" sz="1200" b="1" smtClean="0"/>
              <a:t>활용 </a:t>
            </a:r>
            <a:r>
              <a:rPr lang="en-US" altLang="ko-KR" sz="1200" b="1" dirty="0" smtClean="0"/>
              <a:t>– </a:t>
            </a:r>
            <a:r>
              <a:rPr lang="ko-KR" altLang="en-US" sz="1200" b="1" smtClean="0"/>
              <a:t>씨앗 분해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887404" y="5335088"/>
            <a:ext cx="17331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지난 씨앗 획득</a:t>
            </a:r>
            <a:endParaRPr lang="ko-KR" altLang="en-US" dirty="0"/>
          </a:p>
        </p:txBody>
      </p:sp>
      <p:cxnSp>
        <p:nvCxnSpPr>
          <p:cNvPr id="39" name="꺾인 연결선 38"/>
          <p:cNvCxnSpPr>
            <a:endCxn id="38" idx="3"/>
          </p:cNvCxnSpPr>
          <p:nvPr/>
        </p:nvCxnSpPr>
        <p:spPr>
          <a:xfrm rot="10800000">
            <a:off x="6620572" y="5519755"/>
            <a:ext cx="2146311" cy="63980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4965560" y="3804536"/>
            <a:ext cx="1349994" cy="509073"/>
            <a:chOff x="4139661" y="5667998"/>
            <a:chExt cx="1349994" cy="509073"/>
          </a:xfrm>
        </p:grpSpPr>
        <p:sp>
          <p:nvSpPr>
            <p:cNvPr id="41" name="TextBox 40"/>
            <p:cNvSpPr txBox="1"/>
            <p:nvPr/>
          </p:nvSpPr>
          <p:spPr>
            <a:xfrm>
              <a:off x="4299906" y="5807739"/>
              <a:ext cx="11897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씨앗 분해</a:t>
              </a:r>
              <a:endParaRPr lang="ko-KR" altLang="en-US" dirty="0"/>
            </a:p>
          </p:txBody>
        </p:sp>
        <p:sp>
          <p:nvSpPr>
            <p:cNvPr id="42" name="포인트가 5개인 별 41"/>
            <p:cNvSpPr/>
            <p:nvPr/>
          </p:nvSpPr>
          <p:spPr>
            <a:xfrm>
              <a:off x="4139661" y="5667998"/>
              <a:ext cx="320492" cy="26486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899312" y="1983694"/>
            <a:ext cx="4219815" cy="1330333"/>
            <a:chOff x="5712428" y="1810513"/>
            <a:chExt cx="4219815" cy="1330333"/>
          </a:xfrm>
        </p:grpSpPr>
        <p:sp>
          <p:nvSpPr>
            <p:cNvPr id="44" name="직사각형 43"/>
            <p:cNvSpPr/>
            <p:nvPr/>
          </p:nvSpPr>
          <p:spPr>
            <a:xfrm>
              <a:off x="5712428" y="1810513"/>
              <a:ext cx="4219815" cy="1330333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54327" y="1908577"/>
              <a:ext cx="3321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그 달 작물 심기 </a:t>
              </a:r>
              <a:r>
                <a:rPr lang="en-US" altLang="ko-KR" dirty="0" smtClean="0"/>
                <a:t>&amp; </a:t>
              </a:r>
              <a:r>
                <a:rPr lang="ko-KR" altLang="en-US" smtClean="0"/>
                <a:t>업그레이드</a:t>
              </a:r>
              <a:endParaRPr lang="ko-KR" altLang="en-US" dirty="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5821623" y="2442569"/>
              <a:ext cx="2576955" cy="553998"/>
              <a:chOff x="398109" y="5563536"/>
              <a:chExt cx="2576955" cy="553998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549399" y="5748202"/>
                <a:ext cx="24256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업그레이드 </a:t>
                </a:r>
                <a:r>
                  <a:rPr lang="ko-KR" altLang="en-US" dirty="0" err="1" smtClean="0"/>
                  <a:t>버프</a:t>
                </a:r>
                <a:r>
                  <a:rPr lang="ko-KR" altLang="en-US" dirty="0" smtClean="0"/>
                  <a:t> 획득</a:t>
                </a:r>
                <a:endParaRPr lang="ko-KR" altLang="en-US" dirty="0"/>
              </a:p>
            </p:txBody>
          </p:sp>
          <p:sp>
            <p:nvSpPr>
              <p:cNvPr id="49" name="포인트가 5개인 별 48"/>
              <p:cNvSpPr/>
              <p:nvPr/>
            </p:nvSpPr>
            <p:spPr>
              <a:xfrm>
                <a:off x="398109" y="5563536"/>
                <a:ext cx="320492" cy="26486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덧셈 기호 46"/>
            <p:cNvSpPr/>
            <p:nvPr/>
          </p:nvSpPr>
          <p:spPr>
            <a:xfrm>
              <a:off x="7752500" y="2250185"/>
              <a:ext cx="422373" cy="422373"/>
            </a:xfrm>
            <a:prstGeom prst="mathPlus">
              <a:avLst>
                <a:gd name="adj1" fmla="val 8937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꺾인 연결선 49"/>
          <p:cNvCxnSpPr>
            <a:stCxn id="41" idx="3"/>
            <a:endCxn id="48" idx="1"/>
          </p:cNvCxnSpPr>
          <p:nvPr/>
        </p:nvCxnSpPr>
        <p:spPr>
          <a:xfrm flipV="1">
            <a:off x="6315554" y="2985082"/>
            <a:ext cx="844243" cy="114386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33614" y="5239013"/>
            <a:ext cx="4219815" cy="1330333"/>
            <a:chOff x="187051" y="4024572"/>
            <a:chExt cx="4219815" cy="1330333"/>
          </a:xfrm>
        </p:grpSpPr>
        <p:sp>
          <p:nvSpPr>
            <p:cNvPr id="52" name="직사각형 51"/>
            <p:cNvSpPr/>
            <p:nvPr/>
          </p:nvSpPr>
          <p:spPr>
            <a:xfrm>
              <a:off x="187051" y="4024572"/>
              <a:ext cx="4219815" cy="1330333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1100" y="4120647"/>
              <a:ext cx="323999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기존 </a:t>
              </a:r>
              <a:r>
                <a:rPr lang="ko-KR" altLang="en-US" smtClean="0"/>
                <a:t>작물 심기 </a:t>
              </a:r>
              <a:r>
                <a:rPr lang="en-US" altLang="ko-KR" dirty="0" smtClean="0"/>
                <a:t>&amp; </a:t>
              </a:r>
              <a:r>
                <a:rPr lang="ko-KR" altLang="en-US" smtClean="0"/>
                <a:t>업그레이드</a:t>
              </a:r>
              <a:endParaRPr lang="ko-KR" altLang="en-US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467550" y="4760456"/>
              <a:ext cx="2120125" cy="507583"/>
              <a:chOff x="512097" y="3953765"/>
              <a:chExt cx="2120125" cy="507583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68222" y="4092016"/>
                <a:ext cx="1964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작물 </a:t>
                </a:r>
                <a:r>
                  <a:rPr lang="ko-KR" altLang="en-US" dirty="0" err="1" smtClean="0"/>
                  <a:t>변경권</a:t>
                </a:r>
                <a:r>
                  <a:rPr lang="ko-KR" altLang="en-US" dirty="0" smtClean="0"/>
                  <a:t> 획득</a:t>
                </a:r>
                <a:endParaRPr lang="ko-KR" altLang="en-US" dirty="0"/>
              </a:p>
            </p:txBody>
          </p:sp>
          <p:sp>
            <p:nvSpPr>
              <p:cNvPr id="57" name="포인트가 5개인 별 56"/>
              <p:cNvSpPr/>
              <p:nvPr/>
            </p:nvSpPr>
            <p:spPr>
              <a:xfrm>
                <a:off x="512097" y="3953765"/>
                <a:ext cx="320492" cy="26486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덧셈 기호 54"/>
            <p:cNvSpPr/>
            <p:nvPr/>
          </p:nvSpPr>
          <p:spPr>
            <a:xfrm>
              <a:off x="1724924" y="4463978"/>
              <a:ext cx="422373" cy="422373"/>
            </a:xfrm>
            <a:prstGeom prst="mathPlus">
              <a:avLst>
                <a:gd name="adj1" fmla="val 8937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직선 화살표 연결선 57"/>
          <p:cNvCxnSpPr>
            <a:stCxn id="41" idx="2"/>
            <a:endCxn id="38" idx="0"/>
          </p:cNvCxnSpPr>
          <p:nvPr/>
        </p:nvCxnSpPr>
        <p:spPr>
          <a:xfrm>
            <a:off x="5720680" y="4313609"/>
            <a:ext cx="33308" cy="10214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1" idx="1"/>
            <a:endCxn id="56" idx="3"/>
          </p:cNvCxnSpPr>
          <p:nvPr/>
        </p:nvCxnSpPr>
        <p:spPr>
          <a:xfrm rot="10800000" flipV="1">
            <a:off x="2534239" y="4128942"/>
            <a:ext cx="2591567" cy="216887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38" idx="1"/>
            <a:endCxn id="52" idx="3"/>
          </p:cNvCxnSpPr>
          <p:nvPr/>
        </p:nvCxnSpPr>
        <p:spPr>
          <a:xfrm rot="10800000" flipV="1">
            <a:off x="4353430" y="5519754"/>
            <a:ext cx="533975" cy="38442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66882" y="5974897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마법 걸기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4934027" y="5569319"/>
            <a:ext cx="1733167" cy="1338773"/>
            <a:chOff x="169851" y="857243"/>
            <a:chExt cx="1733167" cy="1338773"/>
          </a:xfrm>
        </p:grpSpPr>
        <p:sp>
          <p:nvSpPr>
            <p:cNvPr id="63" name="TextBox 62"/>
            <p:cNvSpPr txBox="1"/>
            <p:nvPr/>
          </p:nvSpPr>
          <p:spPr>
            <a:xfrm>
              <a:off x="169851" y="1218159"/>
              <a:ext cx="1733167" cy="64633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이벤트를 통한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지난 씨앗 획득</a:t>
              </a:r>
              <a:endParaRPr lang="ko-KR" altLang="en-US" dirty="0"/>
            </a:p>
          </p:txBody>
        </p:sp>
        <p:sp>
          <p:nvSpPr>
            <p:cNvPr id="64" name="곱셈 기호 63"/>
            <p:cNvSpPr/>
            <p:nvPr/>
          </p:nvSpPr>
          <p:spPr>
            <a:xfrm>
              <a:off x="339324" y="857243"/>
              <a:ext cx="1338773" cy="1338773"/>
            </a:xfrm>
            <a:prstGeom prst="mathMultiply">
              <a:avLst>
                <a:gd name="adj1" fmla="val 685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4659" y="762365"/>
            <a:ext cx="7125669" cy="60016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/>
              <a:t>탄생석 등 지난 시즌 씨앗을 현 시즌 작물 업그레이드 및 지난 시즌 완성 보조 아이템을 지급하는 용도로 사용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이로써 지난 시즌 씨앗 처리 문제 및 매달 지난 시즌 씨앗 획득 이벤트를 진행해야 했던 문제를 처리하고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더 많은 마법 걸기로 인한 </a:t>
            </a:r>
            <a:r>
              <a:rPr lang="ko-KR" altLang="en-US" sz="1100" dirty="0" err="1" smtClean="0"/>
              <a:t>홈가든</a:t>
            </a:r>
            <a:r>
              <a:rPr lang="ko-KR" altLang="en-US" sz="1100" dirty="0" smtClean="0"/>
              <a:t> 매출 상승을 꾀할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407883" y="2574499"/>
            <a:ext cx="142058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지난 컬렉션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완성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endCxn id="68" idx="2"/>
          </p:cNvCxnSpPr>
          <p:nvPr/>
        </p:nvCxnSpPr>
        <p:spPr>
          <a:xfrm flipH="1" flipV="1">
            <a:off x="1118174" y="3220830"/>
            <a:ext cx="1125348" cy="201818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313024" y="4005639"/>
            <a:ext cx="20457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그 달의 씨앗 획득</a:t>
            </a:r>
            <a:endParaRPr lang="ko-KR" altLang="en-US" dirty="0"/>
          </a:p>
        </p:txBody>
      </p:sp>
      <p:cxnSp>
        <p:nvCxnSpPr>
          <p:cNvPr id="74" name="꺾인 연결선 73"/>
          <p:cNvCxnSpPr>
            <a:stCxn id="61" idx="0"/>
            <a:endCxn id="73" idx="2"/>
          </p:cNvCxnSpPr>
          <p:nvPr/>
        </p:nvCxnSpPr>
        <p:spPr>
          <a:xfrm rot="5400000" flipH="1" flipV="1">
            <a:off x="9048866" y="4687862"/>
            <a:ext cx="1599926" cy="97414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73" idx="0"/>
            <a:endCxn id="44" idx="2"/>
          </p:cNvCxnSpPr>
          <p:nvPr/>
        </p:nvCxnSpPr>
        <p:spPr>
          <a:xfrm rot="16200000" flipV="1">
            <a:off x="9326755" y="2996492"/>
            <a:ext cx="691612" cy="132668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41" idx="3"/>
            <a:endCxn id="73" idx="1"/>
          </p:cNvCxnSpPr>
          <p:nvPr/>
        </p:nvCxnSpPr>
        <p:spPr>
          <a:xfrm>
            <a:off x="6315554" y="4128943"/>
            <a:ext cx="2997470" cy="6136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7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작물 씨앗 획득 및</a:t>
            </a:r>
            <a:r>
              <a:rPr lang="en-US" altLang="ko-KR" sz="1200" b="1" dirty="0" smtClean="0"/>
              <a:t> </a:t>
            </a:r>
            <a:r>
              <a:rPr lang="ko-KR" altLang="en-US" sz="1200" b="1" smtClean="0"/>
              <a:t>성장 시키기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5097" y="754145"/>
            <a:ext cx="65309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메르헨</a:t>
            </a:r>
            <a:r>
              <a:rPr lang="ko-KR" altLang="en-US" sz="1000" dirty="0" smtClean="0"/>
              <a:t> 씨앗 획득 확률은</a:t>
            </a:r>
            <a:endParaRPr lang="en-US" altLang="ko-KR" sz="1000" dirty="0" smtClean="0"/>
          </a:p>
          <a:p>
            <a:r>
              <a:rPr lang="ko-KR" altLang="en-US" sz="1000" dirty="0" smtClean="0"/>
              <a:t>일반 작물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금장미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크리스마스트리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생명의 별등 이벤트 작물 포함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: 0.1%</a:t>
            </a:r>
          </a:p>
          <a:p>
            <a:r>
              <a:rPr lang="ko-KR" altLang="en-US" sz="1000" dirty="0" smtClean="0"/>
              <a:t>탄생석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행성석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갤럭시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갤럭시 홀로그램 </a:t>
            </a:r>
            <a:r>
              <a:rPr lang="en-US" altLang="ko-KR" sz="1000" dirty="0" smtClean="0"/>
              <a:t>: 0.2%</a:t>
            </a:r>
          </a:p>
          <a:p>
            <a:r>
              <a:rPr lang="ko-KR" altLang="en-US" sz="1000" dirty="0" err="1" smtClean="0"/>
              <a:t>스페셜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행성석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갤럭시 홀로그램</a:t>
            </a:r>
            <a:r>
              <a:rPr lang="en-US" altLang="ko-KR" sz="1000" dirty="0" smtClean="0"/>
              <a:t>, </a:t>
            </a:r>
            <a:r>
              <a:rPr lang="ko-KR" altLang="en-US" sz="1000"/>
              <a:t>블루오션</a:t>
            </a:r>
            <a:r>
              <a:rPr lang="en-US" altLang="ko-KR" sz="1000" dirty="0"/>
              <a:t>, </a:t>
            </a:r>
            <a:r>
              <a:rPr lang="ko-KR" altLang="en-US" sz="1000"/>
              <a:t>블루오션 몬스터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: 0.5%</a:t>
            </a:r>
          </a:p>
          <a:p>
            <a:r>
              <a:rPr lang="ko-KR" altLang="en-US" sz="1000" dirty="0" err="1" smtClean="0"/>
              <a:t>메르헨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페어리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페어리 </a:t>
            </a:r>
            <a:r>
              <a:rPr lang="en-US" altLang="ko-KR" sz="1000" dirty="0" smtClean="0"/>
              <a:t>: 0.4%</a:t>
            </a:r>
          </a:p>
          <a:p>
            <a:r>
              <a:rPr lang="ko-KR" altLang="en-US" sz="1000" dirty="0" err="1" smtClean="0"/>
              <a:t>스페셜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페어리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+ : 0.8%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갤럭시</a:t>
            </a:r>
            <a:r>
              <a:rPr lang="ko-KR" altLang="en-US" sz="1000" dirty="0" smtClean="0"/>
              <a:t> 씨앗 획득 확률은 </a:t>
            </a:r>
            <a:r>
              <a:rPr lang="en-US" altLang="ko-KR" sz="1000" dirty="0" smtClean="0"/>
              <a:t>0.4%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블루오션</a:t>
            </a:r>
            <a:r>
              <a:rPr lang="ko-KR" altLang="en-US" sz="1000" dirty="0" smtClean="0"/>
              <a:t> 씨앗 획득 확률은 </a:t>
            </a:r>
            <a:r>
              <a:rPr lang="ko-KR" altLang="en-US" sz="1000" dirty="0" err="1" smtClean="0"/>
              <a:t>스페셜</a:t>
            </a:r>
            <a:r>
              <a:rPr lang="ko-KR" altLang="en-US" sz="1000" dirty="0" smtClean="0"/>
              <a:t> 작물만 </a:t>
            </a:r>
            <a:r>
              <a:rPr lang="en-US" altLang="ko-KR" sz="1000" dirty="0" smtClean="0"/>
              <a:t>1%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오픈 초기 </a:t>
            </a:r>
            <a:r>
              <a:rPr lang="ko-KR" altLang="en-US" sz="1000" dirty="0" err="1" smtClean="0"/>
              <a:t>펫</a:t>
            </a:r>
            <a:r>
              <a:rPr lang="en-US" altLang="ko-KR" sz="1000" dirty="0"/>
              <a:t> </a:t>
            </a:r>
            <a:r>
              <a:rPr lang="ko-KR" altLang="en-US" sz="1000" smtClean="0"/>
              <a:t>버프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요정 버프가 없는 관계로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기념 메르헨 씨앗 획득 확률 </a:t>
            </a:r>
            <a:r>
              <a:rPr lang="en-US" altLang="ko-KR" sz="1000" dirty="0" smtClean="0"/>
              <a:t>500% </a:t>
            </a:r>
            <a:r>
              <a:rPr lang="ko-KR" altLang="en-US" sz="1000" smtClean="0"/>
              <a:t>업 이벤트 진행 예정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이후 펫 버프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요정 버프를 새로 생성할 필요가 있음</a:t>
            </a:r>
            <a:r>
              <a:rPr lang="en-US" altLang="ko-KR" sz="1000" dirty="0" smtClean="0"/>
              <a:t>. - </a:t>
            </a:r>
            <a:r>
              <a:rPr lang="ko-KR" altLang="en-US" sz="1000" smtClean="0"/>
              <a:t>클랜 버프는 만들지 않음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400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작물 씨앗 획득 및</a:t>
            </a:r>
            <a:r>
              <a:rPr lang="en-US" altLang="ko-KR" sz="1200" b="1" dirty="0" smtClean="0"/>
              <a:t> </a:t>
            </a:r>
            <a:r>
              <a:rPr lang="ko-KR" altLang="en-US" sz="1200" b="1" smtClean="0"/>
              <a:t>성장 시키기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5097" y="742745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페어리</a:t>
            </a:r>
            <a:r>
              <a:rPr lang="ko-KR" altLang="en-US" sz="1000" dirty="0" smtClean="0"/>
              <a:t> 작물 업그레이드</a:t>
            </a:r>
            <a:endParaRPr lang="ko-KR" altLang="en-US" sz="10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65" y="2137474"/>
            <a:ext cx="1286367" cy="134123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168" y="2198439"/>
            <a:ext cx="1030313" cy="121930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917" y="2006399"/>
            <a:ext cx="1408298" cy="160338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651" y="1994206"/>
            <a:ext cx="1408298" cy="1627773"/>
          </a:xfrm>
          <a:prstGeom prst="rect">
            <a:avLst/>
          </a:prstGeom>
        </p:spPr>
      </p:pic>
      <p:cxnSp>
        <p:nvCxnSpPr>
          <p:cNvPr id="56" name="직선 화살표 연결선 55"/>
          <p:cNvCxnSpPr>
            <a:stCxn id="36" idx="3"/>
            <a:endCxn id="40" idx="1"/>
          </p:cNvCxnSpPr>
          <p:nvPr/>
        </p:nvCxnSpPr>
        <p:spPr>
          <a:xfrm>
            <a:off x="3163732" y="2808092"/>
            <a:ext cx="712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0" idx="3"/>
            <a:endCxn id="45" idx="1"/>
          </p:cNvCxnSpPr>
          <p:nvPr/>
        </p:nvCxnSpPr>
        <p:spPr>
          <a:xfrm>
            <a:off x="4906481" y="2808092"/>
            <a:ext cx="712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5" idx="3"/>
            <a:endCxn id="54" idx="1"/>
          </p:cNvCxnSpPr>
          <p:nvPr/>
        </p:nvCxnSpPr>
        <p:spPr>
          <a:xfrm>
            <a:off x="7027215" y="2808093"/>
            <a:ext cx="712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6" idx="0"/>
            <a:endCxn id="45" idx="0"/>
          </p:cNvCxnSpPr>
          <p:nvPr/>
        </p:nvCxnSpPr>
        <p:spPr>
          <a:xfrm rot="5400000" flipH="1" flipV="1">
            <a:off x="4356270" y="170679"/>
            <a:ext cx="131075" cy="3802517"/>
          </a:xfrm>
          <a:prstGeom prst="bentConnector3">
            <a:avLst>
              <a:gd name="adj1" fmla="val 2744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6" idx="0"/>
            <a:endCxn id="54" idx="0"/>
          </p:cNvCxnSpPr>
          <p:nvPr/>
        </p:nvCxnSpPr>
        <p:spPr>
          <a:xfrm rot="5400000" flipH="1" flipV="1">
            <a:off x="5410540" y="-895785"/>
            <a:ext cx="143268" cy="5923251"/>
          </a:xfrm>
          <a:prstGeom prst="bentConnector3">
            <a:avLst>
              <a:gd name="adj1" fmla="val 487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40" idx="2"/>
            <a:endCxn id="54" idx="2"/>
          </p:cNvCxnSpPr>
          <p:nvPr/>
        </p:nvCxnSpPr>
        <p:spPr>
          <a:xfrm rot="16200000" flipH="1">
            <a:off x="6315445" y="1493624"/>
            <a:ext cx="204234" cy="4052475"/>
          </a:xfrm>
          <a:prstGeom prst="bentConnector3">
            <a:avLst>
              <a:gd name="adj1" fmla="val 282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7497" y="4539608"/>
            <a:ext cx="5622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기존 </a:t>
            </a:r>
            <a:r>
              <a:rPr lang="ko-KR" altLang="en-US" sz="1000" dirty="0" err="1" smtClean="0"/>
              <a:t>갤럭시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탄생석 작물 업그레이드 확률 </a:t>
            </a:r>
            <a:r>
              <a:rPr lang="en-US" altLang="ko-KR" sz="1000" dirty="0" smtClean="0"/>
              <a:t>: 31.5%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탄생석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갤럭시 씨앗 사용 </a:t>
            </a:r>
            <a:r>
              <a:rPr lang="en-US" altLang="ko-KR" sz="1000" dirty="0" smtClean="0"/>
              <a:t>: 20%, </a:t>
            </a:r>
            <a:r>
              <a:rPr lang="ko-KR" altLang="en-US" sz="1000" smtClean="0"/>
              <a:t>행운석 </a:t>
            </a:r>
            <a:r>
              <a:rPr lang="en-US" altLang="ko-KR" sz="1000" dirty="0" smtClean="0"/>
              <a:t>: 1.5%, </a:t>
            </a:r>
            <a:r>
              <a:rPr lang="ko-KR" altLang="en-US" sz="1000" smtClean="0"/>
              <a:t>그달의 씨앗 사용 </a:t>
            </a:r>
            <a:r>
              <a:rPr lang="en-US" altLang="ko-KR" sz="1000" dirty="0" smtClean="0"/>
              <a:t>: 5%, </a:t>
            </a:r>
            <a:r>
              <a:rPr lang="ko-KR" altLang="en-US" sz="1000" smtClean="0"/>
              <a:t>그달의 작물 사용 </a:t>
            </a:r>
            <a:r>
              <a:rPr lang="en-US" altLang="ko-KR" sz="1000" dirty="0" smtClean="0"/>
              <a:t>: 5%)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027062" y="1555945"/>
            <a:ext cx="9236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31.5% (21.5%)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5627762" y="1206920"/>
            <a:ext cx="7954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9.5% (6.5%)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4800873" y="2591298"/>
            <a:ext cx="9236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32.5% (22.5%)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3283347" y="255542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100%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7027215" y="2555429"/>
            <a:ext cx="7040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26%(16%)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297418" y="4000797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9.5%(6.5%)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397497" y="5288007"/>
            <a:ext cx="74366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컬렉션 완성을 위해 필요한 그 달의 씨앗의 경우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갤럭시 씨앗은 </a:t>
            </a:r>
            <a:r>
              <a:rPr lang="en-US" altLang="ko-KR" sz="1000" dirty="0" smtClean="0"/>
              <a:t>5.17</a:t>
            </a:r>
            <a:r>
              <a:rPr lang="ko-KR" altLang="en-US" sz="1000" smtClean="0"/>
              <a:t>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페어리 씨앗은 </a:t>
            </a:r>
            <a:r>
              <a:rPr lang="en-US" altLang="ko-KR" sz="1000" dirty="0" smtClean="0"/>
              <a:t>5.8</a:t>
            </a:r>
            <a:r>
              <a:rPr lang="ko-KR" altLang="en-US" sz="1000" smtClean="0"/>
              <a:t>개가 필요하며 이를 마법 걸기 횟수로 환산할 경우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홈가든 시즌 </a:t>
            </a:r>
            <a:r>
              <a:rPr lang="en-US" altLang="ko-KR" sz="1000" dirty="0" smtClean="0"/>
              <a:t>4</a:t>
            </a:r>
            <a:r>
              <a:rPr lang="ko-KR" altLang="en-US" sz="1000" smtClean="0"/>
              <a:t>에서는 </a:t>
            </a:r>
            <a:r>
              <a:rPr lang="en-US" altLang="ko-KR" sz="1000" dirty="0" smtClean="0"/>
              <a:t>193</a:t>
            </a:r>
            <a:r>
              <a:rPr lang="ko-KR" altLang="en-US" sz="1000" smtClean="0"/>
              <a:t>번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홈가든 시즌 </a:t>
            </a:r>
            <a:r>
              <a:rPr lang="en-US" altLang="ko-KR" sz="1000" dirty="0" smtClean="0"/>
              <a:t>5</a:t>
            </a:r>
            <a:r>
              <a:rPr lang="ko-KR" altLang="en-US" sz="1000" smtClean="0"/>
              <a:t>에서는 대략 </a:t>
            </a:r>
            <a:r>
              <a:rPr lang="en-US" altLang="ko-KR" sz="1000" dirty="0" smtClean="0"/>
              <a:t>266</a:t>
            </a:r>
            <a:r>
              <a:rPr lang="ko-KR" altLang="en-US" sz="1000" smtClean="0"/>
              <a:t>번을 해야 한다</a:t>
            </a:r>
            <a:r>
              <a:rPr lang="en-US" altLang="ko-KR" sz="1000" dirty="0" smtClean="0"/>
              <a:t>. (</a:t>
            </a:r>
            <a:r>
              <a:rPr lang="ko-KR" altLang="en-US" sz="1000" smtClean="0"/>
              <a:t>이전 시즌에 비해 약 </a:t>
            </a:r>
            <a:r>
              <a:rPr lang="en-US" altLang="ko-KR" sz="1000" dirty="0" smtClean="0"/>
              <a:t>1.76</a:t>
            </a:r>
            <a:r>
              <a:rPr lang="ko-KR" altLang="en-US" sz="1000" smtClean="0"/>
              <a:t>배 더 많이 해야 한다</a:t>
            </a:r>
            <a:r>
              <a:rPr lang="en-US" altLang="ko-KR" sz="1000" dirty="0" smtClean="0"/>
              <a:t>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4</a:t>
            </a:r>
            <a:r>
              <a:rPr lang="ko-KR" altLang="en-US" sz="1000" smtClean="0"/>
              <a:t>의 경우 이전 시즌보다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배 더 많이 마법 걸기를 하도록 요구함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업그레이드 확률 증가 </a:t>
            </a:r>
            <a:r>
              <a:rPr lang="ko-KR" altLang="en-US" sz="1000" dirty="0" err="1" smtClean="0"/>
              <a:t>버프의</a:t>
            </a:r>
            <a:r>
              <a:rPr lang="ko-KR" altLang="en-US" sz="1000" dirty="0" smtClean="0"/>
              <a:t> 경우 업그레이드 확률을 약 </a:t>
            </a:r>
            <a:r>
              <a:rPr lang="en-US" altLang="ko-KR" sz="1000" dirty="0" smtClean="0"/>
              <a:t>2.5 ~ 3% </a:t>
            </a:r>
            <a:r>
              <a:rPr lang="ko-KR" altLang="en-US" sz="1000" smtClean="0"/>
              <a:t>더 올려준다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35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smtClean="0"/>
              <a:t>씨앗 분해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5097" y="754145"/>
            <a:ext cx="84208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씨앗 분해의 경우 업그레이드 확률 상승 </a:t>
            </a:r>
            <a:r>
              <a:rPr lang="ko-KR" altLang="en-US" sz="1000" dirty="0" err="1" smtClean="0"/>
              <a:t>버프와</a:t>
            </a:r>
            <a:r>
              <a:rPr lang="ko-KR" altLang="en-US" sz="1000" dirty="0" smtClean="0"/>
              <a:t> 작물 </a:t>
            </a:r>
            <a:r>
              <a:rPr lang="ko-KR" altLang="en-US" sz="1000" dirty="0" err="1" smtClean="0"/>
              <a:t>변경권을</a:t>
            </a:r>
            <a:r>
              <a:rPr lang="ko-KR" altLang="en-US" sz="1000" dirty="0" smtClean="0"/>
              <a:t> 얻을 수 있는 주요 경로로 사용된다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 smtClean="0"/>
              <a:t>메르헨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블루오션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블루오션 몬스터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갤럭시</a:t>
            </a:r>
            <a:r>
              <a:rPr lang="en-US" altLang="ko-KR" sz="1000" dirty="0" smtClean="0"/>
              <a:t>1/2/3 , </a:t>
            </a:r>
            <a:r>
              <a:rPr lang="ko-KR" altLang="en-US" sz="1000" smtClean="0"/>
              <a:t>탄생석 씨앗만 분해할 수 있으며 도우미가 없어도 라운지 </a:t>
            </a:r>
            <a:r>
              <a:rPr lang="en-US" altLang="ko-KR" sz="1000" dirty="0" err="1" smtClean="0"/>
              <a:t>npc</a:t>
            </a:r>
            <a:r>
              <a:rPr lang="ko-KR" altLang="en-US" sz="1000" smtClean="0"/>
              <a:t>를 통해 씨앗 분해를 할 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씨앗 분해 시 최대 탄생석을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개 얻는다던가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페어리 씨앗 등 상위 등급의 씨앗을 얻을 수 있다</a:t>
            </a:r>
            <a:r>
              <a:rPr lang="en-US" altLang="ko-KR" sz="1000" dirty="0" smtClean="0"/>
              <a:t>. (</a:t>
            </a:r>
            <a:r>
              <a:rPr lang="ko-KR" altLang="en-US" sz="100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확률은 매우 낮다</a:t>
            </a:r>
            <a:r>
              <a:rPr lang="en-US" altLang="ko-KR" sz="1000" dirty="0" smtClean="0"/>
              <a:t>.)</a:t>
            </a:r>
            <a:endParaRPr lang="ko-KR" altLang="en-US" sz="1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977031"/>
            <a:ext cx="12192000" cy="3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작물 분해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097" y="2731175"/>
            <a:ext cx="9254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작물 분해의 경우 작물 심을 공간 확보와 기존 특별 작물 확보를 하는 주요 경로로 사용된다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 smtClean="0"/>
              <a:t>행성석</a:t>
            </a:r>
            <a:r>
              <a:rPr lang="en-US" altLang="ko-KR" sz="1000" dirty="0"/>
              <a:t> </a:t>
            </a:r>
            <a:r>
              <a:rPr lang="ko-KR" altLang="en-US" sz="1000" smtClean="0"/>
              <a:t>이상의 작물을 </a:t>
            </a:r>
            <a:r>
              <a:rPr lang="ko-KR" altLang="en-US" sz="1000" dirty="0" smtClean="0"/>
              <a:t>분해할 수 있으며 </a:t>
            </a:r>
            <a:r>
              <a:rPr lang="ko-KR" altLang="en-US" sz="1000" dirty="0" err="1" smtClean="0"/>
              <a:t>스페셜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행성석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갤럭시 홀로그램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페어리 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작물의 경우 분해하는 작물의 씨앗을 얻을 수 있게 설계됨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그외 일반 행성석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홀로그램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갤럭시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블루오션 등의 작물은 랜덤으로 그 아래 단계의 씨앗을 얻을 수 있도록 설계됨</a:t>
            </a:r>
            <a:r>
              <a:rPr lang="en-US" altLang="ko-KR" sz="1000" dirty="0" smtClean="0"/>
              <a:t>.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이벤트 작물의 경우 </a:t>
            </a:r>
            <a:r>
              <a:rPr lang="en-US" altLang="ko-KR" sz="1000" dirty="0" smtClean="0"/>
              <a:t>100% </a:t>
            </a:r>
            <a:r>
              <a:rPr lang="ko-KR" altLang="en-US" sz="1000" smtClean="0"/>
              <a:t>확률로 해당 작물의 씨앗을 얻을 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오직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도우미를 통해서만 작물 분해를 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4415726"/>
            <a:ext cx="12192000" cy="3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작물 </a:t>
            </a:r>
            <a:r>
              <a:rPr lang="ko-KR" altLang="en-US" sz="1200" b="1" dirty="0" err="1" smtClean="0"/>
              <a:t>변경권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5097" y="5169870"/>
            <a:ext cx="837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블루오션</a:t>
            </a:r>
            <a:r>
              <a:rPr lang="en-US" altLang="ko-KR" sz="1000" dirty="0" smtClean="0"/>
              <a:t> &lt;-&gt; </a:t>
            </a:r>
            <a:r>
              <a:rPr lang="ko-KR" altLang="en-US" sz="1000" smtClean="0"/>
              <a:t>블루오션 몬스터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시즌 </a:t>
            </a:r>
            <a:r>
              <a:rPr lang="en-US" altLang="ko-KR" sz="1000" dirty="0" smtClean="0"/>
              <a:t>1 </a:t>
            </a:r>
            <a:r>
              <a:rPr lang="ko-KR" altLang="en-US" sz="1000" smtClean="0"/>
              <a:t>갤럭시 </a:t>
            </a:r>
            <a:r>
              <a:rPr lang="en-US" altLang="ko-KR" sz="1000" dirty="0" smtClean="0"/>
              <a:t>&lt;-&gt; </a:t>
            </a:r>
            <a:r>
              <a:rPr lang="ko-KR" altLang="en-US" sz="1000" smtClean="0"/>
              <a:t>시즌 </a:t>
            </a:r>
            <a:r>
              <a:rPr lang="en-US" altLang="ko-KR" sz="1000" dirty="0" smtClean="0"/>
              <a:t>2 </a:t>
            </a:r>
            <a:r>
              <a:rPr lang="ko-KR" altLang="en-US" sz="1000" smtClean="0"/>
              <a:t>갤럭시 형태로 작물 변경을 해주는 아이템으로 주로 씨앗 분해를 통해 얻을 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 smtClean="0"/>
              <a:t>블루오션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블루오션 몬스터의 경우 </a:t>
            </a:r>
            <a:r>
              <a:rPr lang="en-US" altLang="ko-KR" sz="1000" dirty="0" smtClean="0"/>
              <a:t>100% </a:t>
            </a:r>
            <a:r>
              <a:rPr lang="ko-KR" altLang="en-US" sz="1000" smtClean="0"/>
              <a:t>서로 다른 작물로 변경이 되지만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err="1" smtClean="0"/>
              <a:t>갤럭시</a:t>
            </a:r>
            <a:r>
              <a:rPr lang="ko-KR" altLang="en-US" sz="1000" dirty="0" smtClean="0"/>
              <a:t> 작물의 경우 일정 확률로 다른 시즌의 더 아래 단계의 작물로 변경될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9211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1065</Words>
  <Application>Microsoft Office PowerPoint</Application>
  <PresentationFormat>와이드스크린</PresentationFormat>
  <Paragraphs>241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홈가든 시즌 5 전체 구성</vt:lpstr>
      <vt:lpstr>홈가든 시즌 5 컨탠츠 구성</vt:lpstr>
      <vt:lpstr>홈가든 시즌 5 컨탠츠 순환도</vt:lpstr>
      <vt:lpstr>홈가든 시즌 5 컨탠츠 활용 – 그달의 작물 심기 &amp; 업그레이드</vt:lpstr>
      <vt:lpstr>홈가든 시즌 5 컨탠츠 활용 – 작물 분해</vt:lpstr>
      <vt:lpstr>홈가든 시즌 5 컨탠츠 활용 – 씨앗 분해</vt:lpstr>
      <vt:lpstr>홈가든 시즌 5 작물 씨앗 획득 및 성장 시키기</vt:lpstr>
      <vt:lpstr>홈가든 시즌 5 작물 씨앗 획득 및 성장 시키기</vt:lpstr>
      <vt:lpstr>씨앗 분해</vt:lpstr>
      <vt:lpstr>논의가 필요한 부분</vt:lpstr>
      <vt:lpstr>홈가든 시즌 5 컨탠츠 순환도</vt:lpstr>
      <vt:lpstr>홈가든 시즌 5 컨탠츠 순환도</vt:lpstr>
      <vt:lpstr>홈가든 시즌 5 컨탠츠 순환도</vt:lpstr>
      <vt:lpstr>홈가든 시즌 5 전체 컨탠츠</vt:lpstr>
      <vt:lpstr>홈가든 시즌 5 전체 컨탠츠</vt:lpstr>
      <vt:lpstr>홈가든 시즌 5 전체 컨탠츠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139</cp:revision>
  <dcterms:created xsi:type="dcterms:W3CDTF">2017-05-30T05:45:02Z</dcterms:created>
  <dcterms:modified xsi:type="dcterms:W3CDTF">2017-05-31T09:33:57Z</dcterms:modified>
</cp:coreProperties>
</file>