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57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제안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ko-KR" altLang="en-US" dirty="0" smtClean="0"/>
              <a:t>시스템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02114"/>
            <a:ext cx="12192000" cy="1807861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기존 씨앗 획득 확률을 높인다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하나의 씨앗에서 확률에 따라</a:t>
            </a:r>
            <a:r>
              <a:rPr lang="en-US" altLang="ko-KR" sz="1200" dirty="0"/>
              <a:t> </a:t>
            </a:r>
            <a:r>
              <a:rPr lang="ko-KR" altLang="en-US" sz="1200" smtClean="0"/>
              <a:t>시즌 </a:t>
            </a:r>
            <a:r>
              <a:rPr lang="en-US" altLang="ko-KR" sz="1200" dirty="0" smtClean="0"/>
              <a:t>5 </a:t>
            </a:r>
            <a:r>
              <a:rPr lang="ko-KR" altLang="en-US" sz="1200" smtClean="0"/>
              <a:t>작물 외 시즌</a:t>
            </a:r>
            <a:r>
              <a:rPr lang="en-US" altLang="ko-KR" sz="1200" dirty="0" smtClean="0"/>
              <a:t>2, 3, 4 </a:t>
            </a:r>
            <a:r>
              <a:rPr lang="ko-KR" altLang="en-US" sz="1200" smtClean="0"/>
              <a:t>작물이 나온다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새싹 상태에서 랜덤으로 하나의 작물이 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 </a:t>
            </a:r>
            <a:r>
              <a:rPr lang="ko-KR" altLang="en-US" sz="1200" dirty="0" smtClean="0"/>
              <a:t>상태였다가 해당 작물에 씨앗을 사용하면 작물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구조물이 추가되는 식으로 해서 최종 작물까지 성장 시켜나갈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탄생석 씨앗 사용시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0%, </a:t>
            </a:r>
            <a:r>
              <a:rPr lang="ko-KR" altLang="en-US" sz="1200" smtClean="0"/>
              <a:t>갤럭시 씨앗 사용시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0%, </a:t>
            </a:r>
            <a:r>
              <a:rPr lang="ko-KR" altLang="en-US" sz="1200" smtClean="0"/>
              <a:t>블루오션 씨앗 사용시 </a:t>
            </a:r>
            <a:r>
              <a:rPr lang="en-US" altLang="ko-KR" sz="1200" dirty="0" smtClean="0"/>
              <a:t>60%, </a:t>
            </a:r>
            <a:r>
              <a:rPr lang="ko-KR" altLang="en-US" sz="1200" smtClean="0"/>
              <a:t>시즌 </a:t>
            </a:r>
            <a:r>
              <a:rPr lang="en-US" altLang="ko-KR" sz="1200" dirty="0" smtClean="0"/>
              <a:t>5 </a:t>
            </a:r>
            <a:r>
              <a:rPr lang="ko-KR" altLang="en-US" sz="1200" smtClean="0"/>
              <a:t>씨앗 사용시 </a:t>
            </a:r>
            <a:r>
              <a:rPr lang="en-US" altLang="ko-KR" sz="1200" dirty="0" smtClean="0"/>
              <a:t>90%</a:t>
            </a:r>
            <a:r>
              <a:rPr lang="ko-KR" altLang="en-US" sz="1200" smtClean="0"/>
              <a:t>로 작물이 성장한다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행운석 사용시 성장 성공 확률이 추가 </a:t>
            </a:r>
            <a:r>
              <a:rPr lang="en-US" altLang="ko-KR" sz="1200" dirty="0" smtClean="0"/>
              <a:t>10% </a:t>
            </a:r>
            <a:r>
              <a:rPr lang="ko-KR" altLang="en-US" sz="1200" smtClean="0"/>
              <a:t>더 늘어난다</a:t>
            </a:r>
            <a:r>
              <a:rPr lang="en-US" altLang="ko-KR" sz="1200" dirty="0" smtClean="0"/>
              <a:t>.)</a:t>
            </a:r>
          </a:p>
          <a:p>
            <a:endParaRPr lang="en-US" altLang="ko-KR" sz="1200" dirty="0" smtClean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0" y="4433577"/>
            <a:ext cx="12192000" cy="42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작물을 모두 성장 시키면 아래와 같이 유저는 탄생석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갤럭시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블루오션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시즌</a:t>
            </a:r>
            <a:r>
              <a:rPr lang="en-US" altLang="ko-KR" sz="1200" dirty="0" smtClean="0"/>
              <a:t>5 </a:t>
            </a:r>
            <a:r>
              <a:rPr lang="ko-KR" altLang="en-US" sz="1200" smtClean="0"/>
              <a:t>씨앗을 사용하여 작물의 색을 랜덤으로 변경시킬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29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기존 여러 개의 작물을 동시에 키워야 함으로 인해 홈 공간 부족 및 유저의 시선이 분산을 막는다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기존 시스템에 변경을 주어 유저들이 새 작물 시스템에 흥미를 갖게 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주제 및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‘</a:t>
            </a:r>
            <a:r>
              <a:rPr lang="ko-KR" altLang="en-US" sz="1200" smtClean="0"/>
              <a:t>별의 성장</a:t>
            </a:r>
            <a:r>
              <a:rPr lang="en-US" altLang="ko-KR" sz="1200" dirty="0" smtClean="0"/>
              <a:t>’ </a:t>
            </a:r>
            <a:r>
              <a:rPr lang="ko-KR" altLang="en-US" sz="1200" smtClean="0"/>
              <a:t>이라는 주제로 초기 생명의 태동 부터 미래 시대까지 각 달마다 주제를 정해서 그에 맞게 작물을 구성한다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아래 예시 참조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53271" y="2744619"/>
            <a:ext cx="5544401" cy="3160539"/>
            <a:chOff x="1478943" y="-33050"/>
            <a:chExt cx="8929314" cy="5090080"/>
          </a:xfrm>
        </p:grpSpPr>
        <p:grpSp>
          <p:nvGrpSpPr>
            <p:cNvPr id="5" name="그룹 4"/>
            <p:cNvGrpSpPr/>
            <p:nvPr/>
          </p:nvGrpSpPr>
          <p:grpSpPr>
            <a:xfrm>
              <a:off x="2425355" y="1680360"/>
              <a:ext cx="1546080" cy="2399106"/>
              <a:chOff x="8331200" y="1742530"/>
              <a:chExt cx="1546080" cy="2399106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5069491" y="1255684"/>
              <a:ext cx="4162850" cy="755374"/>
              <a:chOff x="2451652" y="4446104"/>
              <a:chExt cx="4162850" cy="755374"/>
            </a:xfrm>
          </p:grpSpPr>
          <p:cxnSp>
            <p:nvCxnSpPr>
              <p:cNvPr id="51" name="직선 연결선 50"/>
              <p:cNvCxnSpPr/>
              <p:nvPr/>
            </p:nvCxnSpPr>
            <p:spPr>
              <a:xfrm>
                <a:off x="245165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839269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5226886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661450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직선 연결선 6"/>
            <p:cNvCxnSpPr/>
            <p:nvPr/>
          </p:nvCxnSpPr>
          <p:spPr>
            <a:xfrm flipH="1" flipV="1">
              <a:off x="4515430" y="1469817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1504101" y="1445608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정육면체 8"/>
            <p:cNvSpPr/>
            <p:nvPr/>
          </p:nvSpPr>
          <p:spPr>
            <a:xfrm>
              <a:off x="1628775" y="1695450"/>
              <a:ext cx="8776010" cy="3238500"/>
            </a:xfrm>
            <a:prstGeom prst="cube">
              <a:avLst>
                <a:gd name="adj" fmla="val 898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1489075" y="3810000"/>
              <a:ext cx="6842125" cy="1225550"/>
            </a:xfrm>
            <a:prstGeom prst="cube">
              <a:avLst>
                <a:gd name="adj" fmla="val 75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7772047" y="32990"/>
              <a:ext cx="2168296" cy="2317616"/>
              <a:chOff x="7772047" y="32990"/>
              <a:chExt cx="2168296" cy="2317616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49" name="사다리꼴 48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2" name="Picture 8" descr="http://file2.instiz.net/data/file/20150422/b/6/a/b6af884b76d0d414acb5bdaa7f7123c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28188" y="2246182"/>
              <a:ext cx="2373726" cy="138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4" descr="http://timg.danawa.com/prod_img/500000/232/066/img/2066232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176" y="-33050"/>
              <a:ext cx="2443915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imgnn.seoul.co.kr/img/upload/2014/06/23/SSI_20140623163644_V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451" y="69687"/>
              <a:ext cx="2795839" cy="17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2432708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10" descr="http://upload.wikimedia.org/wikipedia/commons/f/fb/Macroplata_BW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994" y="3500434"/>
              <a:ext cx="3554786" cy="1408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866556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대각선 줄무늬 17"/>
            <p:cNvSpPr/>
            <p:nvPr/>
          </p:nvSpPr>
          <p:spPr>
            <a:xfrm>
              <a:off x="2429211" y="13794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대각선 줄무늬 18"/>
            <p:cNvSpPr/>
            <p:nvPr/>
          </p:nvSpPr>
          <p:spPr>
            <a:xfrm rot="5400000">
              <a:off x="7008697" y="13833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769487" y="583722"/>
              <a:ext cx="2168296" cy="2317616"/>
              <a:chOff x="7772047" y="32990"/>
              <a:chExt cx="2168296" cy="2317616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42" name="사다리꼴 41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" name="직사각형 20"/>
            <p:cNvSpPr/>
            <p:nvPr/>
          </p:nvSpPr>
          <p:spPr>
            <a:xfrm>
              <a:off x="3078961" y="1379407"/>
              <a:ext cx="4579140" cy="5504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12" descr="http://doopedia.co.kr/_upload/image/1107/15/110715017275661/110715017275661_thumb_40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996" y="2339776"/>
              <a:ext cx="2602281" cy="1600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7"/>
            <a:srcRect l="12618" r="13021" b="500"/>
            <a:stretch/>
          </p:blipFill>
          <p:spPr>
            <a:xfrm>
              <a:off x="4525751" y="1050713"/>
              <a:ext cx="1670750" cy="125929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1478943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378673" y="4230094"/>
              <a:ext cx="0" cy="82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400306" y="1256306"/>
              <a:ext cx="7951" cy="7951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485846" y="4522763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378673" y="1461511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29925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686869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074486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6210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8331200" y="1742530"/>
              <a:ext cx="1546080" cy="2399106"/>
              <a:chOff x="8331200" y="1742530"/>
              <a:chExt cx="1546080" cy="2399106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6734177" y="3047628"/>
            <a:ext cx="5013662" cy="2865196"/>
            <a:chOff x="2432148" y="313858"/>
            <a:chExt cx="7340502" cy="4194935"/>
          </a:xfrm>
        </p:grpSpPr>
        <p:pic>
          <p:nvPicPr>
            <p:cNvPr id="59" name="Picture 6" descr="http://st2.depositphotos.com/3762585/5294/v/950/depositphotos_52947939-stock-illustration-magic-book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33" r="8847"/>
            <a:stretch/>
          </p:blipFill>
          <p:spPr bwMode="auto">
            <a:xfrm>
              <a:off x="2432148" y="2007027"/>
              <a:ext cx="7340502" cy="250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blogimg.hani.co.kr/editor/uploads/2010/06/04/87133_57912.jpg_M800B1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2" r="17834"/>
            <a:stretch/>
          </p:blipFill>
          <p:spPr bwMode="auto">
            <a:xfrm>
              <a:off x="5378066" y="313858"/>
              <a:ext cx="1965952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7157" y="1215678"/>
              <a:ext cx="2123302" cy="2123302"/>
            </a:xfrm>
            <a:prstGeom prst="rect">
              <a:avLst/>
            </a:prstGeom>
          </p:spPr>
        </p:pic>
        <p:pic>
          <p:nvPicPr>
            <p:cNvPr id="62" name="Picture 8" descr="http://static8.depositphotos.com/1062617/898/i/950/depositphotos_8983487-stock-photo-gothic-church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895" y="918153"/>
              <a:ext cx="2078946" cy="310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533355" y="6014250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공룡 시대의 경우 </a:t>
            </a:r>
            <a:r>
              <a:rPr lang="ko-KR" altLang="en-US" sz="1000" dirty="0" err="1" smtClean="0"/>
              <a:t>쥬라기</a:t>
            </a:r>
            <a:r>
              <a:rPr lang="ko-KR" altLang="en-US" sz="1000" dirty="0" smtClean="0"/>
              <a:t> 월드에서 그 </a:t>
            </a:r>
            <a:r>
              <a:rPr lang="ko-KR" altLang="en-US" sz="1000" dirty="0" err="1" smtClean="0"/>
              <a:t>컨셉을</a:t>
            </a:r>
            <a:r>
              <a:rPr lang="ko-KR" altLang="en-US" sz="1000" dirty="0" smtClean="0"/>
              <a:t> 따와서 사파리 같은 배경에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씨앗으로 작물을 키울 때마다 새로운 공룡이 생긴다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877099" y="6014250"/>
            <a:ext cx="46121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중세 시대의 경우 </a:t>
            </a:r>
            <a:r>
              <a:rPr lang="ko-KR" altLang="en-US" sz="1000" dirty="0" err="1" smtClean="0"/>
              <a:t>동화속</a:t>
            </a:r>
            <a:r>
              <a:rPr lang="ko-KR" altLang="en-US" sz="1000" dirty="0" smtClean="0"/>
              <a:t> 기사와 공주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성의 이야기를 따와서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펼쳐진 책을 배경으로 씨앗으로 작물을 키울 때마다 성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기사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교회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공주 등이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생기도록 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50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1478943" y="-33050"/>
            <a:ext cx="8929314" cy="5090080"/>
            <a:chOff x="1478943" y="-33050"/>
            <a:chExt cx="8929314" cy="5090080"/>
          </a:xfrm>
        </p:grpSpPr>
        <p:grpSp>
          <p:nvGrpSpPr>
            <p:cNvPr id="81" name="그룹 80"/>
            <p:cNvGrpSpPr/>
            <p:nvPr/>
          </p:nvGrpSpPr>
          <p:grpSpPr>
            <a:xfrm>
              <a:off x="2425355" y="1680360"/>
              <a:ext cx="1546080" cy="2399106"/>
              <a:chOff x="8331200" y="1742530"/>
              <a:chExt cx="1546080" cy="239910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5069491" y="1255684"/>
              <a:ext cx="4162850" cy="755374"/>
              <a:chOff x="2451652" y="4446104"/>
              <a:chExt cx="4162850" cy="755374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245165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3839269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226886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61450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연결선 58"/>
            <p:cNvCxnSpPr/>
            <p:nvPr/>
          </p:nvCxnSpPr>
          <p:spPr>
            <a:xfrm flipH="1" flipV="1">
              <a:off x="4515430" y="1469817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1504101" y="1445608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정육면체 3"/>
            <p:cNvSpPr/>
            <p:nvPr/>
          </p:nvSpPr>
          <p:spPr>
            <a:xfrm>
              <a:off x="1628775" y="1695450"/>
              <a:ext cx="8776010" cy="3238500"/>
            </a:xfrm>
            <a:prstGeom prst="cube">
              <a:avLst>
                <a:gd name="adj" fmla="val 898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1489075" y="3810000"/>
              <a:ext cx="6842125" cy="1225550"/>
            </a:xfrm>
            <a:prstGeom prst="cube">
              <a:avLst>
                <a:gd name="adj" fmla="val 75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772047" y="32990"/>
              <a:ext cx="2168296" cy="2317616"/>
              <a:chOff x="7772047" y="32990"/>
              <a:chExt cx="2168296" cy="231761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14" name="사다리꼴 13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2" name="Picture 8" descr="http://file2.instiz.net/data/file/20150422/b/6/a/b6af884b76d0d414acb5bdaa7f7123c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28188" y="2246182"/>
              <a:ext cx="2373726" cy="138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timg.danawa.com/prod_img/500000/232/066/img/2066232_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7176" y="-33050"/>
              <a:ext cx="2443915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imgnn.seoul.co.kr/img/upload/2014/06/23/SSI_20140623163644_V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451" y="69687"/>
              <a:ext cx="2795839" cy="17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432708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8" name="Picture 10" descr="http://upload.wikimedia.org/wikipedia/commons/f/fb/Macroplata_BW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994" y="3500434"/>
              <a:ext cx="3554786" cy="1408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7866556" y="2038350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대각선 줄무늬 20"/>
            <p:cNvSpPr/>
            <p:nvPr/>
          </p:nvSpPr>
          <p:spPr>
            <a:xfrm>
              <a:off x="2429211" y="13794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대각선 줄무늬 38"/>
            <p:cNvSpPr/>
            <p:nvPr/>
          </p:nvSpPr>
          <p:spPr>
            <a:xfrm rot="5400000">
              <a:off x="7008697" y="1383307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769487" y="583722"/>
              <a:ext cx="2168296" cy="2317616"/>
              <a:chOff x="7772047" y="32990"/>
              <a:chExt cx="2168296" cy="231761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29" name="사다리꼴 28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" name="직사각형 39"/>
            <p:cNvSpPr/>
            <p:nvPr/>
          </p:nvSpPr>
          <p:spPr>
            <a:xfrm>
              <a:off x="3078961" y="1379407"/>
              <a:ext cx="4579140" cy="5504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0" name="Picture 12" descr="http://doopedia.co.kr/_upload/image/1107/15/110715017275661/110715017275661_thumb_40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996" y="2339776"/>
              <a:ext cx="2602281" cy="1600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/>
            <a:srcRect l="12618" r="13021" b="500"/>
            <a:stretch/>
          </p:blipFill>
          <p:spPr>
            <a:xfrm>
              <a:off x="4525751" y="1050713"/>
              <a:ext cx="1670750" cy="1259295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>
              <a:off x="1478943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378673" y="4230094"/>
              <a:ext cx="0" cy="82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400306" y="1256306"/>
              <a:ext cx="7951" cy="7951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1485846" y="4522763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7378673" y="1461511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29925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686869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074486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462102" y="4293704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/>
            <p:cNvGrpSpPr/>
            <p:nvPr/>
          </p:nvGrpSpPr>
          <p:grpSpPr>
            <a:xfrm>
              <a:off x="8331200" y="1742530"/>
              <a:ext cx="1546080" cy="2399106"/>
              <a:chOff x="8331200" y="1742530"/>
              <a:chExt cx="1546080" cy="2399106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16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1213" y="122395"/>
            <a:ext cx="3707381" cy="2113361"/>
            <a:chOff x="1487181" y="601264"/>
            <a:chExt cx="8929314" cy="5090080"/>
          </a:xfrm>
        </p:grpSpPr>
        <p:grpSp>
          <p:nvGrpSpPr>
            <p:cNvPr id="81" name="그룹 80"/>
            <p:cNvGrpSpPr/>
            <p:nvPr/>
          </p:nvGrpSpPr>
          <p:grpSpPr>
            <a:xfrm>
              <a:off x="2433593" y="2314674"/>
              <a:ext cx="1546080" cy="2399106"/>
              <a:chOff x="8331200" y="1742530"/>
              <a:chExt cx="1546080" cy="239910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5077729" y="1889998"/>
              <a:ext cx="4162850" cy="755374"/>
              <a:chOff x="2451652" y="4446104"/>
              <a:chExt cx="4162850" cy="755374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245165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3839269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5226886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6614502" y="4446104"/>
                <a:ext cx="0" cy="75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연결선 58"/>
            <p:cNvCxnSpPr/>
            <p:nvPr/>
          </p:nvCxnSpPr>
          <p:spPr>
            <a:xfrm flipH="1" flipV="1">
              <a:off x="4523668" y="2104131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1512339" y="2079922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정육면체 3"/>
            <p:cNvSpPr/>
            <p:nvPr/>
          </p:nvSpPr>
          <p:spPr>
            <a:xfrm>
              <a:off x="1637013" y="2329764"/>
              <a:ext cx="8776010" cy="3238500"/>
            </a:xfrm>
            <a:prstGeom prst="cube">
              <a:avLst>
                <a:gd name="adj" fmla="val 898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1497313" y="4444314"/>
              <a:ext cx="6842125" cy="1225550"/>
            </a:xfrm>
            <a:prstGeom prst="cube">
              <a:avLst>
                <a:gd name="adj" fmla="val 756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7780285" y="667304"/>
              <a:ext cx="2168296" cy="2317616"/>
              <a:chOff x="7772047" y="32990"/>
              <a:chExt cx="2168296" cy="2317616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14" name="사다리꼴 13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2" name="Picture 8" descr="http://file2.instiz.net/data/file/20150422/b/6/a/b6af884b76d0d414acb5bdaa7f7123c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36426" y="2880496"/>
              <a:ext cx="2373726" cy="138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timg.danawa.com/prod_img/500000/232/066/img/2066232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14" y="601264"/>
              <a:ext cx="2443915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imgnn.seoul.co.kr/img/upload/2014/06/23/SSI_20140623163644_V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689" y="704001"/>
              <a:ext cx="2795839" cy="17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440946" y="2672664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8" name="Picture 10" descr="http://upload.wikimedia.org/wikipedia/commons/f/fb/Macroplata_BW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232" y="4134748"/>
              <a:ext cx="3554786" cy="1408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7874794" y="2672664"/>
              <a:ext cx="435358" cy="1766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대각선 줄무늬 20"/>
            <p:cNvSpPr/>
            <p:nvPr/>
          </p:nvSpPr>
          <p:spPr>
            <a:xfrm>
              <a:off x="2437449" y="2013721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대각선 줄무늬 38"/>
            <p:cNvSpPr/>
            <p:nvPr/>
          </p:nvSpPr>
          <p:spPr>
            <a:xfrm rot="5400000">
              <a:off x="7016935" y="2017621"/>
              <a:ext cx="1289319" cy="1297118"/>
            </a:xfrm>
            <a:prstGeom prst="diagStrip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777725" y="1218036"/>
              <a:ext cx="2168296" cy="2317616"/>
              <a:chOff x="7772047" y="32990"/>
              <a:chExt cx="2168296" cy="2317616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772047" y="938693"/>
                <a:ext cx="1511300" cy="1411913"/>
                <a:chOff x="6075464" y="957909"/>
                <a:chExt cx="1511300" cy="1411913"/>
              </a:xfrm>
            </p:grpSpPr>
            <p:sp>
              <p:nvSpPr>
                <p:cNvPr id="29" name="사다리꼴 28"/>
                <p:cNvSpPr/>
                <p:nvPr/>
              </p:nvSpPr>
              <p:spPr>
                <a:xfrm>
                  <a:off x="6075464" y="1153670"/>
                  <a:ext cx="1511300" cy="1216152"/>
                </a:xfrm>
                <a:prstGeom prst="trapezoi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6373914" y="957909"/>
                  <a:ext cx="914400" cy="4692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8320327" y="32990"/>
                <a:ext cx="1620016" cy="1195058"/>
                <a:chOff x="-377763" y="964407"/>
                <a:chExt cx="1960220" cy="1446020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-377763" y="1723424"/>
                  <a:ext cx="687003" cy="6870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-41355" y="1285330"/>
                  <a:ext cx="914400" cy="9144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>
                  <a:off x="365391" y="964407"/>
                  <a:ext cx="1217066" cy="121706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" name="직사각형 39"/>
            <p:cNvSpPr/>
            <p:nvPr/>
          </p:nvSpPr>
          <p:spPr>
            <a:xfrm>
              <a:off x="3087199" y="2013721"/>
              <a:ext cx="4579140" cy="55047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0" name="Picture 12" descr="http://doopedia.co.kr/_upload/image/1107/15/110715017275661/110715017275661_thumb_40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234" y="2974090"/>
              <a:ext cx="2602281" cy="1600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7"/>
            <a:srcRect l="12618" r="13021" b="500"/>
            <a:stretch/>
          </p:blipFill>
          <p:spPr>
            <a:xfrm>
              <a:off x="4533989" y="1685027"/>
              <a:ext cx="1670750" cy="1259295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>
              <a:off x="1487181" y="4928018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7398817" y="4864408"/>
              <a:ext cx="0" cy="8269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0408544" y="1890620"/>
              <a:ext cx="7951" cy="7951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1494084" y="5157077"/>
              <a:ext cx="5892827" cy="159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7386911" y="2095825"/>
              <a:ext cx="3029584" cy="30771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2307490" y="4928018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695107" y="4928018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082724" y="4928018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470340" y="4928018"/>
              <a:ext cx="0" cy="75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그룹 59"/>
            <p:cNvGrpSpPr/>
            <p:nvPr/>
          </p:nvGrpSpPr>
          <p:grpSpPr>
            <a:xfrm>
              <a:off x="8339438" y="2376844"/>
              <a:ext cx="1546080" cy="2399106"/>
              <a:chOff x="8331200" y="1742530"/>
              <a:chExt cx="1546080" cy="2399106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8331200" y="331470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9200094" y="2410865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877280" y="1742530"/>
                <a:ext cx="0" cy="826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333375" y="142875"/>
            <a:ext cx="2552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식물</a:t>
            </a:r>
            <a:endParaRPr lang="en-US" altLang="ko-KR" sz="1000" dirty="0" smtClean="0"/>
          </a:p>
          <a:p>
            <a:r>
              <a:rPr lang="ko-KR" altLang="en-US" sz="1000" dirty="0" smtClean="0"/>
              <a:t>탄생석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행성석</a:t>
            </a:r>
            <a:endParaRPr lang="en-US" altLang="ko-KR" sz="1000" dirty="0" smtClean="0"/>
          </a:p>
          <a:p>
            <a:r>
              <a:rPr lang="ko-KR" altLang="en-US" sz="1000" dirty="0" smtClean="0"/>
              <a:t>카드</a:t>
            </a:r>
            <a:endParaRPr lang="en-US" altLang="ko-KR" sz="1000" dirty="0" smtClean="0"/>
          </a:p>
          <a:p>
            <a:r>
              <a:rPr lang="ko-KR" altLang="en-US" sz="1000" dirty="0" smtClean="0"/>
              <a:t>블루 </a:t>
            </a:r>
            <a:r>
              <a:rPr lang="ko-KR" altLang="en-US" sz="1000" dirty="0" err="1" smtClean="0"/>
              <a:t>오션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몬스터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디오라마형</a:t>
            </a:r>
            <a:r>
              <a:rPr lang="ko-KR" altLang="en-US" sz="1000" dirty="0" smtClean="0"/>
              <a:t> 테마</a:t>
            </a:r>
            <a:r>
              <a:rPr lang="en-US" altLang="ko-KR" sz="1000" dirty="0"/>
              <a:t> </a:t>
            </a:r>
            <a:r>
              <a:rPr lang="ko-KR" altLang="en-US" sz="1000" smtClean="0"/>
              <a:t>파크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성장형</a:t>
            </a:r>
            <a:r>
              <a:rPr lang="ko-KR" altLang="en-US" sz="1000" dirty="0"/>
              <a:t> </a:t>
            </a:r>
            <a:r>
              <a:rPr lang="ko-KR" altLang="en-US" sz="1000" dirty="0" err="1" smtClean="0"/>
              <a:t>파크</a:t>
            </a:r>
            <a:endParaRPr lang="en-US" altLang="ko-KR" sz="1000" dirty="0" smtClean="0"/>
          </a:p>
          <a:p>
            <a:r>
              <a:rPr lang="ko-KR" altLang="en-US" sz="1000" dirty="0" smtClean="0"/>
              <a:t>테마 </a:t>
            </a:r>
            <a:r>
              <a:rPr lang="ko-KR" altLang="en-US" sz="1000" dirty="0" err="1" smtClean="0"/>
              <a:t>파크</a:t>
            </a:r>
            <a:r>
              <a:rPr lang="en-US" altLang="ko-KR" sz="1000" dirty="0" smtClean="0"/>
              <a:t>?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랜덤 박스 없애고 </a:t>
            </a:r>
            <a:r>
              <a:rPr lang="en-US" altLang="ko-KR" sz="1000" dirty="0" smtClean="0"/>
              <a:t>100% </a:t>
            </a:r>
            <a:r>
              <a:rPr lang="ko-KR" altLang="en-US" sz="1000" smtClean="0"/>
              <a:t>성장형으로 간다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랜덤 형 씨앗</a:t>
            </a:r>
            <a:endParaRPr lang="en-US" altLang="ko-KR" sz="1000" dirty="0" smtClean="0"/>
          </a:p>
        </p:txBody>
      </p:sp>
      <p:sp>
        <p:nvSpPr>
          <p:cNvPr id="6" name="타원 5"/>
          <p:cNvSpPr/>
          <p:nvPr/>
        </p:nvSpPr>
        <p:spPr>
          <a:xfrm>
            <a:off x="2571750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819650" y="4591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5+</a:t>
            </a: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7067550" y="4591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5++</a:t>
            </a: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571750" y="53816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33400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7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66975" y="1790700"/>
            <a:ext cx="7340502" cy="4194935"/>
            <a:chOff x="2432148" y="313858"/>
            <a:chExt cx="7340502" cy="4194935"/>
          </a:xfrm>
        </p:grpSpPr>
        <p:pic>
          <p:nvPicPr>
            <p:cNvPr id="1030" name="Picture 6" descr="http://st2.depositphotos.com/3762585/5294/v/950/depositphotos_52947939-stock-illustration-magic-boo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33" r="8847"/>
            <a:stretch/>
          </p:blipFill>
          <p:spPr bwMode="auto">
            <a:xfrm>
              <a:off x="2432148" y="2007027"/>
              <a:ext cx="7340502" cy="250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blogimg.hani.co.kr/editor/uploads/2010/06/04/87133_57912.jpg_M800B1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2" r="17834"/>
            <a:stretch/>
          </p:blipFill>
          <p:spPr bwMode="auto">
            <a:xfrm>
              <a:off x="5378066" y="313858"/>
              <a:ext cx="1965952" cy="2443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7157" y="1215678"/>
              <a:ext cx="2123302" cy="2123302"/>
            </a:xfrm>
            <a:prstGeom prst="rect">
              <a:avLst/>
            </a:prstGeom>
          </p:spPr>
        </p:pic>
        <p:pic>
          <p:nvPicPr>
            <p:cNvPr id="1032" name="Picture 8" descr="http://static8.depositphotos.com/1062617/898/i/950/depositphotos_8983487-stock-photo-gothic-church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895" y="918153"/>
              <a:ext cx="2078946" cy="310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825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2.depositphotos.com/3762585/5294/v/950/depositphotos_52947939-stock-illustration-magic-b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33" r="8847"/>
          <a:stretch/>
        </p:blipFill>
        <p:spPr bwMode="auto">
          <a:xfrm>
            <a:off x="2162175" y="2338809"/>
            <a:ext cx="7340502" cy="25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blogimg.hani.co.kr/editor/uploads/2010/06/04/87133_57912.jpg_M800B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2" r="17834"/>
          <a:stretch/>
        </p:blipFill>
        <p:spPr bwMode="auto">
          <a:xfrm>
            <a:off x="5108093" y="645640"/>
            <a:ext cx="1965952" cy="244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84" y="1547460"/>
            <a:ext cx="2123302" cy="2123302"/>
          </a:xfrm>
          <a:prstGeom prst="rect">
            <a:avLst/>
          </a:prstGeom>
        </p:spPr>
      </p:pic>
      <p:pic>
        <p:nvPicPr>
          <p:cNvPr id="1032" name="Picture 8" descr="http://static8.depositphotos.com/1062617/898/i/950/depositphotos_8983487-stock-photo-gothic-chur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22" y="1249935"/>
            <a:ext cx="2078946" cy="31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5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241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홈가든 시즌 5 제안</vt:lpstr>
      <vt:lpstr>시스템 설명</vt:lpstr>
      <vt:lpstr>의도</vt:lpstr>
      <vt:lpstr>시즌 5 주제 및 예시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30</cp:revision>
  <dcterms:created xsi:type="dcterms:W3CDTF">2016-12-16T01:29:19Z</dcterms:created>
  <dcterms:modified xsi:type="dcterms:W3CDTF">2016-12-20T10:34:40Z</dcterms:modified>
</cp:coreProperties>
</file>