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3" r:id="rId4"/>
    <p:sldId id="300" r:id="rId5"/>
    <p:sldId id="301" r:id="rId6"/>
    <p:sldId id="282" r:id="rId7"/>
    <p:sldId id="298" r:id="rId8"/>
    <p:sldId id="286" r:id="rId9"/>
    <p:sldId id="285" r:id="rId10"/>
    <p:sldId id="287" r:id="rId11"/>
    <p:sldId id="280" r:id="rId12"/>
    <p:sldId id="260" r:id="rId13"/>
    <p:sldId id="295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1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smtClean="0"/>
              <a:t>시즌 </a:t>
            </a:r>
            <a:r>
              <a:rPr lang="en-US" altLang="ko-KR" dirty="0" smtClean="0"/>
              <a:t>5 </a:t>
            </a:r>
            <a:r>
              <a:rPr lang="ko-KR" altLang="en-US" smtClean="0"/>
              <a:t>제안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홈가든</a:t>
            </a:r>
            <a:r>
              <a:rPr lang="ko-KR" altLang="en-US" sz="1800" b="1" dirty="0" smtClean="0"/>
              <a:t> 컬렉션</a:t>
            </a:r>
            <a:endParaRPr lang="ko-KR" altLang="en-US" sz="18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0" y="32668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유저들은 각 달의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</a:t>
            </a:r>
            <a:r>
              <a:rPr lang="ko-KR" altLang="en-US" sz="1000"/>
              <a:t> </a:t>
            </a:r>
            <a:r>
              <a:rPr lang="ko-KR" altLang="en-US" sz="1000" smtClean="0"/>
              <a:t>스페셜 작물만 모아도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컬렉션이 완성되며 이후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 완성 보상을 얻을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이펙트 및 다른 형태까지 모두 모을 경우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차 컬렉션이 완성되며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컬렉션보다 더 화려한 컬렉션을 완성할 수 있고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차 컬렉션 완성 보상과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차 컬렉션 완성 보상을 모두 얻을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9" y="1502096"/>
            <a:ext cx="5579246" cy="360746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04" y="1502096"/>
            <a:ext cx="5579246" cy="360746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59804" y="5109560"/>
            <a:ext cx="1712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smtClean="0"/>
              <a:t>차 컬렉션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486531" y="5109559"/>
            <a:ext cx="333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</a:t>
            </a:r>
            <a:r>
              <a:rPr lang="ko-KR" altLang="en-US" sz="1000" smtClean="0"/>
              <a:t>차 컬렉션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일반 컬렉션에서 보다 화려한 무늬 등이 덧붙여진다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포인트가 5개인 별 12"/>
          <p:cNvSpPr/>
          <p:nvPr/>
        </p:nvSpPr>
        <p:spPr>
          <a:xfrm>
            <a:off x="7668847" y="3081261"/>
            <a:ext cx="449133" cy="449133"/>
          </a:xfrm>
          <a:prstGeom prst="star5">
            <a:avLst>
              <a:gd name="adj" fmla="val 10618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포인트가 5개인 별 13"/>
          <p:cNvSpPr/>
          <p:nvPr/>
        </p:nvSpPr>
        <p:spPr>
          <a:xfrm>
            <a:off x="8576147" y="2009130"/>
            <a:ext cx="449133" cy="449133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5개인 별 14"/>
          <p:cNvSpPr/>
          <p:nvPr/>
        </p:nvSpPr>
        <p:spPr>
          <a:xfrm>
            <a:off x="10432329" y="3865519"/>
            <a:ext cx="449133" cy="449133"/>
          </a:xfrm>
          <a:prstGeom prst="star5">
            <a:avLst>
              <a:gd name="adj" fmla="val 684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구름 모양 설명선 16"/>
          <p:cNvSpPr/>
          <p:nvPr/>
        </p:nvSpPr>
        <p:spPr>
          <a:xfrm>
            <a:off x="6804839" y="1630462"/>
            <a:ext cx="1643454" cy="550767"/>
          </a:xfrm>
          <a:prstGeom prst="cloudCallout">
            <a:avLst>
              <a:gd name="adj1" fmla="val -29856"/>
              <a:gd name="adj2" fmla="val 3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폭발 2 20"/>
          <p:cNvSpPr/>
          <p:nvPr/>
        </p:nvSpPr>
        <p:spPr>
          <a:xfrm>
            <a:off x="10049686" y="3169357"/>
            <a:ext cx="469231" cy="469232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폭발 2 21"/>
          <p:cNvSpPr/>
          <p:nvPr/>
        </p:nvSpPr>
        <p:spPr>
          <a:xfrm>
            <a:off x="8341531" y="2522226"/>
            <a:ext cx="469231" cy="469232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구름 모양 설명선 22"/>
          <p:cNvSpPr/>
          <p:nvPr/>
        </p:nvSpPr>
        <p:spPr>
          <a:xfrm>
            <a:off x="10284302" y="1616852"/>
            <a:ext cx="1643454" cy="550767"/>
          </a:xfrm>
          <a:prstGeom prst="cloudCallout">
            <a:avLst>
              <a:gd name="adj1" fmla="val -29856"/>
              <a:gd name="adj2" fmla="val 3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5개인 별 15"/>
          <p:cNvSpPr/>
          <p:nvPr/>
        </p:nvSpPr>
        <p:spPr>
          <a:xfrm>
            <a:off x="10656896" y="1991887"/>
            <a:ext cx="449133" cy="449133"/>
          </a:xfrm>
          <a:prstGeom prst="star5">
            <a:avLst>
              <a:gd name="adj" fmla="val 7792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8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ko-KR" altLang="en-US" sz="1800" b="1" dirty="0" err="1" smtClean="0"/>
              <a:t>변경권</a:t>
            </a:r>
            <a:endParaRPr lang="ko-KR" alt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326681"/>
            <a:ext cx="6853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스페셜 작물에서는 다른 작물에서 얻을 수 없는 갤럭시 작물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몬스터 작물</a:t>
            </a:r>
            <a:r>
              <a:rPr lang="en-US" altLang="ko-KR" sz="1000" dirty="0"/>
              <a:t> </a:t>
            </a:r>
            <a:r>
              <a:rPr lang="ko-KR" altLang="en-US" sz="1000" smtClean="0"/>
              <a:t>용 변경권을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30" name="TextBox 129"/>
          <p:cNvSpPr txBox="1"/>
          <p:nvPr/>
        </p:nvSpPr>
        <p:spPr>
          <a:xfrm>
            <a:off x="0" y="1696612"/>
            <a:ext cx="109953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작물 용 작물 </a:t>
            </a:r>
            <a:r>
              <a:rPr lang="ko-KR" altLang="en-US" sz="1000" dirty="0" err="1" smtClean="0"/>
              <a:t>변경권은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시즌</a:t>
            </a:r>
            <a:r>
              <a:rPr lang="en-US" altLang="ko-KR" sz="1000" dirty="0" smtClean="0"/>
              <a:t>1 / </a:t>
            </a:r>
            <a:r>
              <a:rPr lang="ko-KR" altLang="en-US" sz="1000" smtClean="0"/>
              <a:t>시즌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작물에 사용 시</a:t>
            </a:r>
            <a:r>
              <a:rPr lang="en-US" altLang="ko-KR" sz="1000" dirty="0" smtClean="0"/>
              <a:t> </a:t>
            </a:r>
            <a:r>
              <a:rPr lang="ko-KR" altLang="en-US" sz="1000" b="1" smtClean="0">
                <a:solidFill>
                  <a:srgbClr val="FF0000"/>
                </a:solidFill>
              </a:rPr>
              <a:t>각 달에 맞는 </a:t>
            </a:r>
            <a:r>
              <a:rPr lang="ko-KR" altLang="en-US" sz="1000" smtClean="0"/>
              <a:t>갤럭시 </a:t>
            </a:r>
            <a:r>
              <a:rPr lang="ko-KR" altLang="en-US" sz="1000" dirty="0" smtClean="0"/>
              <a:t>시즌</a:t>
            </a:r>
            <a:r>
              <a:rPr lang="en-US" altLang="ko-KR" sz="1000" dirty="0" smtClean="0"/>
              <a:t>1</a:t>
            </a:r>
            <a:r>
              <a:rPr lang="ko-KR" altLang="en-US" sz="1000"/>
              <a:t> </a:t>
            </a:r>
            <a:r>
              <a:rPr lang="ko-KR" altLang="en-US" sz="1000" smtClean="0"/>
              <a:t>작물을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갤럭시 시즌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작물로</a:t>
            </a:r>
            <a:r>
              <a:rPr lang="en-US" altLang="ko-KR" sz="1000" dirty="0" smtClean="0"/>
              <a:t>,</a:t>
            </a:r>
            <a:r>
              <a:rPr lang="ko-KR" altLang="en-US" sz="1000" smtClean="0"/>
              <a:t> 갤럭시 시즌 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작물을 갤럭시 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작물로 변경시켜준다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블루오션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몬스터 작물 변경권도 블루오션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블루오션 몬스터 작물에 사용 시 </a:t>
            </a:r>
            <a:r>
              <a:rPr lang="ko-KR" altLang="en-US" sz="1000" b="1" smtClean="0">
                <a:solidFill>
                  <a:srgbClr val="FF0000"/>
                </a:solidFill>
              </a:rPr>
              <a:t>각 달에 맞는 </a:t>
            </a:r>
            <a:r>
              <a:rPr lang="ko-KR" altLang="en-US" sz="1000" smtClean="0"/>
              <a:t>블루오션 작물을 블루오션 몬스터 작물로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 몬스터 작물을 블루오션 작물로 변경시켜준다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이렇게 얻은 작물은 컬렉션에도 등록된다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각 </a:t>
            </a:r>
            <a:r>
              <a:rPr lang="ko-KR" altLang="en-US" sz="1000" dirty="0" smtClean="0"/>
              <a:t>달에 맞지 않는 </a:t>
            </a:r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작물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블루오션 몬스터 작물에 사용 할 수 없다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예 </a:t>
            </a:r>
            <a:r>
              <a:rPr lang="en-US" altLang="ko-KR" sz="1000" dirty="0" smtClean="0"/>
              <a:t>) 5</a:t>
            </a:r>
            <a:r>
              <a:rPr lang="ko-KR" altLang="en-US" sz="1000" smtClean="0"/>
              <a:t>월 </a:t>
            </a:r>
            <a:r>
              <a:rPr lang="en-US" altLang="ko-KR" sz="1000" dirty="0" smtClean="0"/>
              <a:t>17</a:t>
            </a:r>
            <a:r>
              <a:rPr lang="ko-KR" altLang="en-US" sz="1000" smtClean="0"/>
              <a:t>일에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월에 얻을 수 있는 갤럭시 시즌 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작물에 갤럭시 작물용 변경권을 사용하면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월에 얻을 수 있는 갤럭시 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작물을 얻을 수 있고 해당 컬렉션에 등록 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6</a:t>
            </a:r>
            <a:r>
              <a:rPr lang="ko-KR" altLang="en-US" sz="1000" smtClean="0"/>
              <a:t>월에 얻을 수 있는 갤럭시 작물의 경우 다른 달에는 해당 작물을 변경할 수 없고 실제 </a:t>
            </a:r>
            <a:r>
              <a:rPr lang="en-US" altLang="ko-KR" sz="1000" dirty="0" smtClean="0"/>
              <a:t>6</a:t>
            </a:r>
            <a:r>
              <a:rPr lang="ko-KR" altLang="en-US" sz="1000" smtClean="0"/>
              <a:t>월이 되어야지만 해당 작물에 변경권을 사용할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/>
              <a:t>(</a:t>
            </a:r>
            <a:r>
              <a:rPr lang="ko-KR" altLang="en-US" sz="1000"/>
              <a:t>블루오션</a:t>
            </a:r>
            <a:r>
              <a:rPr lang="en-US" altLang="ko-KR" sz="1000" dirty="0"/>
              <a:t>/</a:t>
            </a:r>
            <a:r>
              <a:rPr lang="ko-KR" altLang="en-US" sz="1000"/>
              <a:t>몬스터 작물도 동일</a:t>
            </a:r>
            <a:r>
              <a:rPr lang="en-US" altLang="ko-KR" sz="1000" dirty="0"/>
              <a:t>)</a:t>
            </a:r>
            <a:endParaRPr lang="en-US" altLang="ko-KR" sz="1000" dirty="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344280" y="802471"/>
            <a:ext cx="2599843" cy="602829"/>
            <a:chOff x="1302284" y="3057863"/>
            <a:chExt cx="2599843" cy="602829"/>
          </a:xfrm>
        </p:grpSpPr>
        <p:pic>
          <p:nvPicPr>
            <p:cNvPr id="86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1302284" y="3150636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3333951" y="3057863"/>
              <a:ext cx="568176" cy="602829"/>
              <a:chOff x="4074794" y="3057863"/>
              <a:chExt cx="568176" cy="602829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178" y="3331479"/>
                <a:ext cx="365792" cy="329213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4794" y="3057863"/>
                <a:ext cx="365792" cy="329213"/>
              </a:xfrm>
              <a:prstGeom prst="rect">
                <a:avLst/>
              </a:prstGeom>
            </p:spPr>
          </p:pic>
          <p:sp>
            <p:nvSpPr>
              <p:cNvPr id="21" name="굽은 화살표 20"/>
              <p:cNvSpPr/>
              <p:nvPr/>
            </p:nvSpPr>
            <p:spPr>
              <a:xfrm rot="5400000">
                <a:off x="4434634" y="3201148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굽은 화살표 106"/>
              <p:cNvSpPr/>
              <p:nvPr/>
            </p:nvSpPr>
            <p:spPr>
              <a:xfrm rot="16200000">
                <a:off x="4198916" y="3372731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909696" y="3085549"/>
              <a:ext cx="496566" cy="549885"/>
              <a:chOff x="3354413" y="3085549"/>
              <a:chExt cx="496566" cy="549885"/>
            </a:xfrm>
          </p:grpSpPr>
          <p:pic>
            <p:nvPicPr>
              <p:cNvPr id="84" name="Picture 14" descr="http://icons.iconseeker.com/png/fullsize/jolly-roger-vol-2/island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4413" y="3085549"/>
                <a:ext cx="277870" cy="27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12" descr="http://icons.iconarchive.com/icons/spoon-graphics/monster/128/Blue-Monster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109" y="3357564"/>
                <a:ext cx="277870" cy="2778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굽은 화살표 107"/>
              <p:cNvSpPr/>
              <p:nvPr/>
            </p:nvSpPr>
            <p:spPr>
              <a:xfrm rot="5400000">
                <a:off x="3616736" y="3191726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굽은 화살표 108"/>
              <p:cNvSpPr/>
              <p:nvPr/>
            </p:nvSpPr>
            <p:spPr>
              <a:xfrm rot="16200000">
                <a:off x="3431024" y="3363309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오른쪽 화살표 27"/>
            <p:cNvSpPr/>
            <p:nvPr/>
          </p:nvSpPr>
          <p:spPr>
            <a:xfrm>
              <a:off x="2183494" y="3226963"/>
              <a:ext cx="573618" cy="4005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6438" y="3011558"/>
            <a:ext cx="3322098" cy="450852"/>
            <a:chOff x="7907978" y="5211011"/>
            <a:chExt cx="3989709" cy="541456"/>
          </a:xfrm>
        </p:grpSpPr>
        <p:sp>
          <p:nvSpPr>
            <p:cNvPr id="33" name="직사각형 32"/>
            <p:cNvSpPr/>
            <p:nvPr/>
          </p:nvSpPr>
          <p:spPr>
            <a:xfrm>
              <a:off x="10850222" y="5217253"/>
              <a:ext cx="1047465" cy="535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r>
                <a:rPr lang="ko-KR" altLang="en-US" sz="1000" smtClean="0"/>
                <a:t>월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시즌</a:t>
              </a:r>
              <a:r>
                <a:rPr lang="en-US" altLang="ko-KR" sz="1000" dirty="0" smtClean="0"/>
                <a:t>1</a:t>
              </a:r>
            </a:p>
            <a:p>
              <a:pPr algn="ctr"/>
              <a:r>
                <a:rPr lang="ko-KR" altLang="en-US" sz="1000" smtClean="0"/>
                <a:t>갤럭시 작물</a:t>
              </a:r>
              <a:endParaRPr lang="ko-KR" altLang="en-US" sz="10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9355689" y="5211011"/>
              <a:ext cx="1047465" cy="5352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5</a:t>
              </a:r>
              <a:r>
                <a:rPr lang="ko-KR" altLang="en-US" sz="1000" smtClean="0"/>
                <a:t>월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시즌</a:t>
              </a:r>
              <a:r>
                <a:rPr lang="en-US" altLang="ko-KR" sz="1000" dirty="0"/>
                <a:t>2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갤럭시</a:t>
              </a:r>
              <a:r>
                <a:rPr lang="ko-KR" altLang="en-US" sz="1000" dirty="0" smtClean="0"/>
                <a:t> 작물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07978" y="5273091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5</a:t>
              </a:r>
              <a:r>
                <a:rPr lang="ko-KR" altLang="en-US" sz="1400" smtClean="0"/>
                <a:t>월</a:t>
              </a:r>
              <a:endParaRPr lang="ko-KR" altLang="en-US" sz="1400"/>
            </a:p>
          </p:txBody>
        </p:sp>
        <p:grpSp>
          <p:nvGrpSpPr>
            <p:cNvPr id="189" name="그룹 188"/>
            <p:cNvGrpSpPr/>
            <p:nvPr/>
          </p:nvGrpSpPr>
          <p:grpSpPr>
            <a:xfrm>
              <a:off x="8554391" y="5263362"/>
              <a:ext cx="417530" cy="442995"/>
              <a:chOff x="4074794" y="3057863"/>
              <a:chExt cx="568176" cy="602829"/>
            </a:xfrm>
          </p:grpSpPr>
          <p:pic>
            <p:nvPicPr>
              <p:cNvPr id="201" name="그림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178" y="3331479"/>
                <a:ext cx="365792" cy="329213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4794" y="3057863"/>
                <a:ext cx="365792" cy="329213"/>
              </a:xfrm>
              <a:prstGeom prst="rect">
                <a:avLst/>
              </a:prstGeom>
            </p:spPr>
          </p:pic>
          <p:sp>
            <p:nvSpPr>
              <p:cNvPr id="203" name="굽은 화살표 202"/>
              <p:cNvSpPr/>
              <p:nvPr/>
            </p:nvSpPr>
            <p:spPr>
              <a:xfrm rot="5400000">
                <a:off x="4434634" y="3201148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굽은 화살표 203"/>
              <p:cNvSpPr/>
              <p:nvPr/>
            </p:nvSpPr>
            <p:spPr>
              <a:xfrm rot="16200000">
                <a:off x="4198916" y="3372731"/>
                <a:ext cx="156525" cy="156306"/>
              </a:xfrm>
              <a:prstGeom prst="ben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5" name="덧셈 기호 204"/>
            <p:cNvSpPr/>
            <p:nvPr/>
          </p:nvSpPr>
          <p:spPr>
            <a:xfrm>
              <a:off x="8988487" y="5293305"/>
              <a:ext cx="380589" cy="380589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6" name="등호 205"/>
            <p:cNvSpPr/>
            <p:nvPr/>
          </p:nvSpPr>
          <p:spPr>
            <a:xfrm>
              <a:off x="10398431" y="5253343"/>
              <a:ext cx="460514" cy="460513"/>
            </a:xfrm>
            <a:prstGeom prst="mathEqual">
              <a:avLst>
                <a:gd name="adj1" fmla="val 12709"/>
                <a:gd name="adj2" fmla="val 1176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10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9525" y="326681"/>
            <a:ext cx="12192000" cy="4351338"/>
          </a:xfrm>
        </p:spPr>
        <p:txBody>
          <a:bodyPr>
            <a:normAutofit/>
          </a:bodyPr>
          <a:lstStyle/>
          <a:p>
            <a:r>
              <a:rPr lang="ko-KR" altLang="en-US" sz="1000" dirty="0" smtClean="0"/>
              <a:t>매달 기존 작물을 팔고 다시 심는 행위에 보상을 지급하여 유저들이 자신들이 하는 행위에 이유를 만들어 준다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스킬 포인트의 각 달 최종 보상으로 작물 </a:t>
            </a:r>
            <a:r>
              <a:rPr lang="ko-KR" altLang="en-US" sz="1000" dirty="0" err="1" smtClean="0"/>
              <a:t>이펙트</a:t>
            </a:r>
            <a:r>
              <a:rPr lang="ko-KR" altLang="en-US" sz="1000" dirty="0" smtClean="0"/>
              <a:t> 및 작물 형태를 지급하여 유저들이 보다 열심히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컨탠츠에</a:t>
            </a:r>
            <a:r>
              <a:rPr lang="ko-KR" altLang="en-US" sz="1000" dirty="0" smtClean="0"/>
              <a:t> 열중하도록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경험치 증가</a:t>
            </a:r>
            <a:r>
              <a:rPr lang="en-US" altLang="ko-KR" sz="1000" dirty="0"/>
              <a:t> </a:t>
            </a:r>
            <a:r>
              <a:rPr lang="ko-KR" altLang="en-US" sz="1000" smtClean="0"/>
              <a:t>및 오너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알바 포인트 획득 증가를 보상으로 지급하여 랭킹에 신경쓰는 유저들이 보다 홈가든 컨탠츠에 열중하도록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 심기 및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수락 시 보상을 지급하여 유저가 다른 유저의 </a:t>
            </a:r>
            <a:r>
              <a:rPr lang="ko-KR" altLang="en-US" sz="1000" dirty="0" err="1" smtClean="0"/>
              <a:t>홈가든에도</a:t>
            </a:r>
            <a:r>
              <a:rPr lang="ko-KR" altLang="en-US" sz="1000" dirty="0" smtClean="0"/>
              <a:t> 도움을 주도록 유도한다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작물 심기 및 판매 행위에 보상을 지급하여 유저들이 보유한 지난 시즌 씨앗을 소모하도록 유도한다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작물 </a:t>
            </a:r>
            <a:r>
              <a:rPr lang="ko-KR" altLang="en-US" sz="1000" dirty="0" err="1" smtClean="0"/>
              <a:t>변경권을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통해 인위적인 이벤트가 아닌 시스템상에서 자연스럽게 유저들이 지난 시즌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컬렉션 작물을 모을 수 있도록 할 수 있도록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특별 아이템 획득 및 특별한 기능 보유를 통해 해당 시즌 최종 작물에 대한 유저들의 선호도를 높인다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개발 의도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3154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354656" y="1403189"/>
            <a:ext cx="3048000" cy="3048001"/>
            <a:chOff x="1402710" y="2686998"/>
            <a:chExt cx="3048000" cy="3048001"/>
          </a:xfrm>
        </p:grpSpPr>
        <p:pic>
          <p:nvPicPr>
            <p:cNvPr id="1036" name="Picture 12" descr="https://scontent.cdninstagram.com/t51.2885-15/s320x320/e15/11275172_1589280448014442_650252597_n.jpg?ig_cache_key=MTAwMTMzMzQ3MjEwODU2MDA1NA%3D%3D.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710" y="2686998"/>
              <a:ext cx="30480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vignette2.wikia.nocookie.net/marioluigi/images/7/75/Baby_Princess_Peach.jpg/revision/latest?cb=200907121613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776" y="3041327"/>
              <a:ext cx="1758950" cy="214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ko-KR" altLang="en-US" sz="1800" b="1" dirty="0" err="1" smtClean="0"/>
              <a:t>컨셉</a:t>
            </a:r>
            <a:endParaRPr lang="ko-KR" altLang="en-US" sz="1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326681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일반 작물은 갤럭시 작물과 마찬가지로 일반 카드 형태를 띄며 이후 스페셜 작물이 될 때 카드의 내용물이 </a:t>
            </a:r>
            <a:r>
              <a:rPr lang="en-US" altLang="ko-KR" sz="1000" dirty="0" smtClean="0"/>
              <a:t>3D </a:t>
            </a:r>
            <a:r>
              <a:rPr lang="ko-KR" altLang="en-US" sz="1000" smtClean="0"/>
              <a:t>형태가 되어 나온다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90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354656" y="1403189"/>
            <a:ext cx="3048000" cy="3048001"/>
            <a:chOff x="1402710" y="2686998"/>
            <a:chExt cx="3048000" cy="3048001"/>
          </a:xfrm>
        </p:grpSpPr>
        <p:pic>
          <p:nvPicPr>
            <p:cNvPr id="1036" name="Picture 12" descr="https://scontent.cdninstagram.com/t51.2885-15/s320x320/e15/11275172_1589280448014442_650252597_n.jpg?ig_cache_key=MTAwMTMzMzQ3MjEwODU2MDA1NA%3D%3D.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2710" y="2686998"/>
              <a:ext cx="30480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vignette2.wikia.nocookie.net/marioluigi/images/7/75/Baby_Princess_Peach.jpg/revision/latest?cb=200907121613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776" y="3041327"/>
              <a:ext cx="1758950" cy="2142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ko-KR" altLang="en-US" sz="1800" b="1" dirty="0" err="1" smtClean="0"/>
              <a:t>컨셉</a:t>
            </a:r>
            <a:endParaRPr lang="ko-KR" altLang="en-US" sz="1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32668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일반 작물은 아래와 같은 비율을 베이비돌 느낌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실제 게임 내 크기는 기존 </a:t>
            </a:r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몬스터와</a:t>
            </a:r>
            <a:r>
              <a:rPr lang="ko-KR" altLang="en-US" sz="1000" dirty="0" smtClean="0"/>
              <a:t> 동일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497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홈가든</a:t>
            </a:r>
            <a:r>
              <a:rPr lang="ko-KR" altLang="en-US" sz="1800" b="1" dirty="0" smtClean="0"/>
              <a:t> 시즌 </a:t>
            </a:r>
            <a:r>
              <a:rPr lang="en-US" altLang="ko-KR" sz="1800" b="1" dirty="0" smtClean="0"/>
              <a:t>5 </a:t>
            </a:r>
            <a:r>
              <a:rPr lang="ko-KR" altLang="en-US" sz="1800" b="1" smtClean="0"/>
              <a:t>전체 시스템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6516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기존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시스템과 동일하게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씨앗을 얻어 작물을 심고 업그레이드 시킬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전에 없는 작물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씨앗 분해 시스템이 새로 추가된다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1730" y="1063946"/>
            <a:ext cx="93487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 씨앗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제외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0766" y="1916561"/>
            <a:ext cx="85792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smtClean="0"/>
              <a:t>일반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778572" y="1916561"/>
            <a:ext cx="857927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smtClean="0"/>
              <a:t>스페셜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96966" y="1916561"/>
            <a:ext cx="93487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제외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94706" y="2793891"/>
            <a:ext cx="74892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씨앗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분해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597912" y="3844215"/>
            <a:ext cx="74251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보상 획득</a:t>
            </a:r>
            <a:endParaRPr lang="en-US" altLang="ko-KR" sz="1000" dirty="0" smtClean="0"/>
          </a:p>
        </p:txBody>
      </p:sp>
      <p:cxnSp>
        <p:nvCxnSpPr>
          <p:cNvPr id="8" name="직선 화살표 연결선 7"/>
          <p:cNvCxnSpPr>
            <a:stCxn id="3" idx="2"/>
            <a:endCxn id="54" idx="0"/>
          </p:cNvCxnSpPr>
          <p:nvPr/>
        </p:nvCxnSpPr>
        <p:spPr>
          <a:xfrm>
            <a:off x="4969166" y="1464056"/>
            <a:ext cx="2" cy="132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3" idx="3"/>
            <a:endCxn id="54" idx="0"/>
          </p:cNvCxnSpPr>
          <p:nvPr/>
        </p:nvCxnSpPr>
        <p:spPr>
          <a:xfrm>
            <a:off x="3331837" y="2116616"/>
            <a:ext cx="1637331" cy="6772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" idx="2"/>
            <a:endCxn id="64" idx="0"/>
          </p:cNvCxnSpPr>
          <p:nvPr/>
        </p:nvCxnSpPr>
        <p:spPr>
          <a:xfrm rot="16200000" flipH="1">
            <a:off x="6268522" y="164699"/>
            <a:ext cx="452505" cy="30512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07449" y="1916561"/>
            <a:ext cx="82586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업그레이드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>
            <a:stCxn id="54" idx="2"/>
            <a:endCxn id="55" idx="0"/>
          </p:cNvCxnSpPr>
          <p:nvPr/>
        </p:nvCxnSpPr>
        <p:spPr>
          <a:xfrm>
            <a:off x="4969168" y="3194001"/>
            <a:ext cx="0" cy="65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4" idx="3"/>
            <a:endCxn id="52" idx="1"/>
          </p:cNvCxnSpPr>
          <p:nvPr/>
        </p:nvCxnSpPr>
        <p:spPr>
          <a:xfrm>
            <a:off x="8433316" y="2116616"/>
            <a:ext cx="3452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1" idx="3"/>
            <a:endCxn id="64" idx="1"/>
          </p:cNvCxnSpPr>
          <p:nvPr/>
        </p:nvCxnSpPr>
        <p:spPr>
          <a:xfrm>
            <a:off x="7218693" y="2116616"/>
            <a:ext cx="388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11966" y="2628275"/>
            <a:ext cx="914400" cy="173080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304292" y="1782155"/>
            <a:ext cx="3432831" cy="668921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 설명선 34"/>
          <p:cNvSpPr/>
          <p:nvPr/>
        </p:nvSpPr>
        <p:spPr>
          <a:xfrm>
            <a:off x="5704322" y="3746432"/>
            <a:ext cx="914400" cy="612648"/>
          </a:xfrm>
          <a:prstGeom prst="wedgeRectCallout">
            <a:avLst>
              <a:gd name="adj1" fmla="val -71283"/>
              <a:gd name="adj2" fmla="val -26245"/>
            </a:avLst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분해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컨탠츠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사실상 가챠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2" name="사각형 설명선 81"/>
          <p:cNvSpPr/>
          <p:nvPr/>
        </p:nvSpPr>
        <p:spPr>
          <a:xfrm>
            <a:off x="9279923" y="2628275"/>
            <a:ext cx="914400" cy="612648"/>
          </a:xfrm>
          <a:prstGeom prst="wedgeRectCallout">
            <a:avLst>
              <a:gd name="adj1" fmla="val -37950"/>
              <a:gd name="adj2" fmla="val -71963"/>
            </a:avLst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홈가든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컨탠츠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87165" y="5070795"/>
            <a:ext cx="1963999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캐쉬</a:t>
            </a:r>
            <a:r>
              <a:rPr lang="ko-KR" altLang="en-US" dirty="0" smtClean="0"/>
              <a:t> 나무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55" idx="2"/>
            <a:endCxn id="37" idx="0"/>
          </p:cNvCxnSpPr>
          <p:nvPr/>
        </p:nvCxnSpPr>
        <p:spPr>
          <a:xfrm flipH="1">
            <a:off x="4969165" y="4090436"/>
            <a:ext cx="3" cy="9803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사각형 설명선 91"/>
          <p:cNvSpPr/>
          <p:nvPr/>
        </p:nvSpPr>
        <p:spPr>
          <a:xfrm>
            <a:off x="6285242" y="5117510"/>
            <a:ext cx="914400" cy="612648"/>
          </a:xfrm>
          <a:prstGeom prst="wedgeRectCallout">
            <a:avLst>
              <a:gd name="adj1" fmla="val -71283"/>
              <a:gd name="adj2" fmla="val -26245"/>
            </a:avLst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확정적이지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029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smtClean="0"/>
              <a:t>작물 심기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업그레이드</a:t>
            </a:r>
            <a:endParaRPr lang="ko-KR" altLang="en-US" sz="18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36560" y="572902"/>
            <a:ext cx="2083277" cy="689071"/>
            <a:chOff x="1334530" y="3911258"/>
            <a:chExt cx="2678218" cy="885855"/>
          </a:xfrm>
        </p:grpSpPr>
        <p:sp>
          <p:nvSpPr>
            <p:cNvPr id="4" name="TextBox 3"/>
            <p:cNvSpPr txBox="1"/>
            <p:nvPr/>
          </p:nvSpPr>
          <p:spPr>
            <a:xfrm>
              <a:off x="1334530" y="4098180"/>
              <a:ext cx="1057888" cy="316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마법 걸기</a:t>
              </a:r>
              <a:endParaRPr lang="ko-KR" altLang="en-US" sz="1000" dirty="0"/>
            </a:p>
          </p:txBody>
        </p:sp>
        <p:pic>
          <p:nvPicPr>
            <p:cNvPr id="66" name="Picture 2" descr="http://icons.iconarchive.com/icons/raindropmemory/down-to-earth/72/G12-Flower-See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6" y="391125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>
              <a:stCxn id="4" idx="3"/>
              <a:endCxn id="66" idx="1"/>
            </p:cNvCxnSpPr>
            <p:nvPr/>
          </p:nvCxnSpPr>
          <p:spPr>
            <a:xfrm flipV="1">
              <a:off x="2392418" y="4254158"/>
              <a:ext cx="842858" cy="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43600" y="4597058"/>
              <a:ext cx="8691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/>
                <a:t>시즌 </a:t>
              </a:r>
              <a:r>
                <a:rPr lang="en-US" altLang="ko-KR" sz="700" dirty="0" smtClean="0"/>
                <a:t>5 </a:t>
              </a:r>
              <a:r>
                <a:rPr lang="ko-KR" altLang="en-US" sz="700" smtClean="0"/>
                <a:t>작물 씨앗</a:t>
              </a:r>
              <a:endParaRPr lang="ko-KR" altLang="en-US" sz="7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26681"/>
            <a:ext cx="4842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지난 시즌과 동일하게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마법 걸기</a:t>
            </a:r>
            <a:r>
              <a:rPr lang="ko-KR" altLang="en-US" sz="1000" dirty="0" smtClean="0"/>
              <a:t>를 통해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시즌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작물 씨앗</a:t>
            </a:r>
            <a:r>
              <a:rPr lang="ko-KR" altLang="en-US" sz="1000" smtClean="0"/>
              <a:t>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0" y="1347444"/>
            <a:ext cx="449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씨앗을 화분에 심어서 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grpSp>
        <p:nvGrpSpPr>
          <p:cNvPr id="19" name="그룹 18"/>
          <p:cNvGrpSpPr/>
          <p:nvPr/>
        </p:nvGrpSpPr>
        <p:grpSpPr>
          <a:xfrm>
            <a:off x="1325153" y="1593665"/>
            <a:ext cx="3230649" cy="835557"/>
            <a:chOff x="2601209" y="4223221"/>
            <a:chExt cx="4713991" cy="1219201"/>
          </a:xfrm>
        </p:grpSpPr>
        <p:pic>
          <p:nvPicPr>
            <p:cNvPr id="16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223221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4045539" y="4909752"/>
              <a:ext cx="1219200" cy="53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icons.iconarchive.com/icons/raindropmemory/down-to-earth/72/G12-Flower-See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209" y="449028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덧셈 기호 16"/>
            <p:cNvSpPr/>
            <p:nvPr/>
          </p:nvSpPr>
          <p:spPr>
            <a:xfrm>
              <a:off x="3365930" y="4454970"/>
              <a:ext cx="755703" cy="755703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등호 17"/>
            <p:cNvSpPr/>
            <p:nvPr/>
          </p:nvSpPr>
          <p:spPr>
            <a:xfrm>
              <a:off x="5223170" y="4375621"/>
              <a:ext cx="914400" cy="914400"/>
            </a:xfrm>
            <a:prstGeom prst="mathEqual">
              <a:avLst>
                <a:gd name="adj1" fmla="val 12709"/>
                <a:gd name="adj2" fmla="val 1176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0" y="2582073"/>
            <a:ext cx="9199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작물에 </a:t>
            </a:r>
            <a:r>
              <a:rPr lang="ko-KR" altLang="en-US" sz="1000" b="1" smtClean="0">
                <a:solidFill>
                  <a:srgbClr val="00B050"/>
                </a:solidFill>
              </a:rPr>
              <a:t>시즌 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5 </a:t>
            </a:r>
            <a:r>
              <a:rPr lang="ko-KR" altLang="en-US" sz="1000" b="1" smtClean="0">
                <a:solidFill>
                  <a:srgbClr val="00B050"/>
                </a:solidFill>
              </a:rPr>
              <a:t>씨앗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000" b="1" smtClean="0">
                <a:solidFill>
                  <a:srgbClr val="00B050"/>
                </a:solidFill>
              </a:rPr>
              <a:t>탄생석 씨앗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000" b="1" smtClean="0">
                <a:solidFill>
                  <a:srgbClr val="00B050"/>
                </a:solidFill>
              </a:rPr>
              <a:t>갤럭시 작물 씨앗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000" b="1" smtClean="0">
                <a:solidFill>
                  <a:srgbClr val="00B050"/>
                </a:solidFill>
              </a:rPr>
              <a:t>블루오션 씨앗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000" b="1" smtClean="0">
                <a:solidFill>
                  <a:srgbClr val="00B050"/>
                </a:solidFill>
              </a:rPr>
              <a:t>블루오션 몬스터 씨앗</a:t>
            </a:r>
            <a:r>
              <a:rPr lang="ko-KR" altLang="en-US" sz="1000" smtClean="0"/>
              <a:t>을 사용하여 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스페셜</a:t>
            </a:r>
            <a:r>
              <a:rPr lang="ko-KR" altLang="en-US" sz="1000" smtClean="0"/>
              <a:t> 작물을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grpSp>
        <p:nvGrpSpPr>
          <p:cNvPr id="24" name="그룹 23"/>
          <p:cNvGrpSpPr/>
          <p:nvPr/>
        </p:nvGrpSpPr>
        <p:grpSpPr>
          <a:xfrm>
            <a:off x="1325153" y="3001963"/>
            <a:ext cx="3517839" cy="889382"/>
            <a:chOff x="1325153" y="4744834"/>
            <a:chExt cx="5001181" cy="1264402"/>
          </a:xfrm>
        </p:grpSpPr>
        <p:pic>
          <p:nvPicPr>
            <p:cNvPr id="120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307" y="474483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icons.iconarchive.com/icons/raindropmemory/down-to-earth/72/G12-Flower-See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888" y="4765797"/>
              <a:ext cx="387116" cy="38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덧셈 기호 122"/>
            <p:cNvSpPr/>
            <p:nvPr/>
          </p:nvSpPr>
          <p:spPr>
            <a:xfrm>
              <a:off x="2382267" y="4976583"/>
              <a:ext cx="755703" cy="755703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등호 123"/>
            <p:cNvSpPr/>
            <p:nvPr/>
          </p:nvSpPr>
          <p:spPr>
            <a:xfrm>
              <a:off x="4239507" y="4897234"/>
              <a:ext cx="914400" cy="914400"/>
            </a:xfrm>
            <a:prstGeom prst="mathEqual">
              <a:avLst>
                <a:gd name="adj1" fmla="val 12709"/>
                <a:gd name="adj2" fmla="val 1176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07134" y="4765797"/>
              <a:ext cx="1219200" cy="1209742"/>
              <a:chOff x="5107134" y="4765797"/>
              <a:chExt cx="1219200" cy="1209742"/>
            </a:xfrm>
          </p:grpSpPr>
          <p:pic>
            <p:nvPicPr>
              <p:cNvPr id="79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44464"/>
              <a:stretch/>
            </p:blipFill>
            <p:spPr bwMode="auto">
              <a:xfrm>
                <a:off x="5107134" y="4765797"/>
                <a:ext cx="1219200" cy="677072"/>
              </a:xfrm>
              <a:prstGeom prst="rect">
                <a:avLst/>
              </a:prstGeom>
              <a:noFill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5107134" y="5442869"/>
                <a:ext cx="1219200" cy="532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6" name="Picture 8" descr="http://icons.iconarchive.com/icons/aha-soft/space/128/Jupi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935" y="5156915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0" descr="http://icons.iconarchive.com/icons/icons8/ios7/128/Gaming-Cards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888" y="5614198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4" descr="http://icons.iconseeker.com/png/fullsize/jolly-roger-vol-2/isl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53" y="4765797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2" descr="http://icons.iconarchive.com/icons/spoon-graphics/monster/128/Blue-Monster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53" y="5160835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TextBox 148"/>
          <p:cNvSpPr txBox="1"/>
          <p:nvPr/>
        </p:nvSpPr>
        <p:spPr>
          <a:xfrm>
            <a:off x="0" y="4051387"/>
            <a:ext cx="1021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</a:t>
            </a:r>
            <a:r>
              <a:rPr lang="en-US" altLang="ko-KR" sz="1000" dirty="0" smtClean="0"/>
              <a:t>, </a:t>
            </a: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</a:rPr>
              <a:t>스페셜 </a:t>
            </a:r>
            <a:r>
              <a:rPr lang="ko-KR" altLang="en-US" sz="1000" b="1" dirty="0" err="1" smtClean="0">
                <a:solidFill>
                  <a:schemeClr val="accent2">
                    <a:lumMod val="75000"/>
                  </a:schemeClr>
                </a:solidFill>
              </a:rPr>
              <a:t>갤럭시</a:t>
            </a:r>
            <a:r>
              <a:rPr lang="ko-KR" altLang="en-US" sz="1000" b="1" dirty="0" smtClean="0">
                <a:solidFill>
                  <a:schemeClr val="accent2">
                    <a:lumMod val="75000"/>
                  </a:schemeClr>
                </a:solidFill>
              </a:rPr>
              <a:t> 작물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</a:rPr>
              <a:t>블루오션 작물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</a:rPr>
              <a:t>블루오션 몬스터 작물</a:t>
            </a:r>
            <a:r>
              <a:rPr lang="ko-KR" altLang="en-US" sz="1000" smtClean="0"/>
              <a:t>을 업그레이드 할 경우 일정 확률에 따라 </a:t>
            </a:r>
            <a:r>
              <a:rPr lang="ko-KR" altLang="en-US" sz="1000" b="1" smtClean="0">
                <a:solidFill>
                  <a:srgbClr val="FF0000"/>
                </a:solidFill>
              </a:rPr>
              <a:t>실패</a:t>
            </a:r>
            <a:r>
              <a:rPr lang="ko-KR" altLang="en-US" sz="1000" smtClean="0"/>
              <a:t> 할 수 있으며 실패 시 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작물을 얻게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행운석을 통해 성공 확률을 높일 수 있으며 탄생석</a:t>
            </a:r>
            <a:r>
              <a:rPr lang="en-US" altLang="ko-KR" sz="1000" dirty="0" smtClean="0"/>
              <a:t> &lt; </a:t>
            </a:r>
            <a:r>
              <a:rPr lang="ko-KR" altLang="en-US" sz="1000" smtClean="0"/>
              <a:t>갤럭시 씨앗</a:t>
            </a:r>
            <a:r>
              <a:rPr lang="en-US" altLang="ko-KR" sz="1000" dirty="0" smtClean="0"/>
              <a:t> &lt; </a:t>
            </a:r>
            <a:r>
              <a:rPr lang="ko-KR" altLang="en-US" sz="1000" smtClean="0"/>
              <a:t>블루오션 씨앗</a:t>
            </a:r>
            <a:r>
              <a:rPr lang="en-US" altLang="ko-KR" sz="1000" dirty="0" smtClean="0"/>
              <a:t> &lt; 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</a:t>
            </a:r>
            <a:r>
              <a:rPr lang="en-US" altLang="ko-KR" sz="1000" dirty="0"/>
              <a:t> </a:t>
            </a:r>
            <a:r>
              <a:rPr lang="ko-KR" altLang="en-US" sz="1000" smtClean="0"/>
              <a:t>순으로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스페셜 작물을 얻을 확률이 높아진다</a:t>
            </a:r>
            <a:r>
              <a:rPr lang="en-US" altLang="ko-KR" sz="1000" dirty="0" smtClean="0"/>
              <a:t>.)</a:t>
            </a:r>
            <a:endParaRPr lang="ko-KR" altLang="en-US" sz="1000"/>
          </a:p>
        </p:txBody>
      </p:sp>
      <p:grpSp>
        <p:nvGrpSpPr>
          <p:cNvPr id="28" name="그룹 27"/>
          <p:cNvGrpSpPr/>
          <p:nvPr/>
        </p:nvGrpSpPr>
        <p:grpSpPr>
          <a:xfrm>
            <a:off x="1325153" y="4541708"/>
            <a:ext cx="4720370" cy="889383"/>
            <a:chOff x="1325153" y="5765500"/>
            <a:chExt cx="4720370" cy="889383"/>
          </a:xfrm>
        </p:grpSpPr>
        <p:grpSp>
          <p:nvGrpSpPr>
            <p:cNvPr id="161" name="그룹 160"/>
            <p:cNvGrpSpPr/>
            <p:nvPr/>
          </p:nvGrpSpPr>
          <p:grpSpPr>
            <a:xfrm>
              <a:off x="1325153" y="5780246"/>
              <a:ext cx="3517839" cy="874637"/>
              <a:chOff x="1325153" y="4765797"/>
              <a:chExt cx="5001181" cy="1243439"/>
            </a:xfrm>
          </p:grpSpPr>
          <p:pic>
            <p:nvPicPr>
              <p:cNvPr id="162" name="Picture 2" descr="http://icons.iconarchive.com/icons/raindropmemory/down-to-earth/72/G12-Flower-Seed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6888" y="4765797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덧셈 기호 162"/>
              <p:cNvSpPr/>
              <p:nvPr/>
            </p:nvSpPr>
            <p:spPr>
              <a:xfrm>
                <a:off x="2382267" y="4976583"/>
                <a:ext cx="755703" cy="755703"/>
              </a:xfrm>
              <a:prstGeom prst="mathPlus">
                <a:avLst>
                  <a:gd name="adj1" fmla="val 148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등호 163"/>
              <p:cNvSpPr/>
              <p:nvPr/>
            </p:nvSpPr>
            <p:spPr>
              <a:xfrm>
                <a:off x="4239507" y="4897234"/>
                <a:ext cx="914400" cy="914400"/>
              </a:xfrm>
              <a:prstGeom prst="mathEqual">
                <a:avLst>
                  <a:gd name="adj1" fmla="val 12709"/>
                  <a:gd name="adj2" fmla="val 1176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5107134" y="4765797"/>
                <a:ext cx="1219200" cy="1209742"/>
                <a:chOff x="5107134" y="4765797"/>
                <a:chExt cx="1219200" cy="1209742"/>
              </a:xfrm>
            </p:grpSpPr>
            <p:pic>
              <p:nvPicPr>
                <p:cNvPr id="170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5107134" y="4765797"/>
                  <a:ext cx="1219200" cy="677072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1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6310"/>
                <a:stretch/>
              </p:blipFill>
              <p:spPr bwMode="auto">
                <a:xfrm>
                  <a:off x="5107134" y="5442869"/>
                  <a:ext cx="1219200" cy="5326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6" name="Picture 8" descr="http://icons.iconarchive.com/icons/aha-soft/space/128/Jupit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935" y="5156915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10" descr="http://icons.iconarchive.com/icons/icons8/ios7/128/Gaming-Cards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6888" y="5614198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14" descr="http://icons.iconseeker.com/png/fullsize/jolly-roger-vol-2/isla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5153" y="4765797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9" name="Picture 12" descr="http://icons.iconarchive.com/icons/spoon-graphics/monster/128/Blue-Monster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5153" y="5160835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2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2573700" y="6217565"/>
              <a:ext cx="835557" cy="3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10" descr="http://icons.iconarchive.com/icons/icons8/ios7/128/Gaming-Cards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903" y="6004505"/>
              <a:ext cx="189789" cy="18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4" descr="http://icons.iconseeker.com/png/fullsize/jolly-roger-vol-2/island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292" y="5983743"/>
              <a:ext cx="189789" cy="18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2" descr="http://icons.iconarchive.com/icons/spoon-graphics/monster/128/Blue-Monster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6209" y="6005166"/>
              <a:ext cx="189789" cy="18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2803174" y="5798873"/>
              <a:ext cx="330637" cy="18361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936" y="5765500"/>
              <a:ext cx="857587" cy="857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742288" y="6060244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OR</a:t>
              </a:r>
              <a:endParaRPr lang="ko-KR" altLang="en-US"/>
            </a:p>
          </p:txBody>
        </p:sp>
      </p:grpSp>
      <p:pic>
        <p:nvPicPr>
          <p:cNvPr id="1030" name="Picture 6" descr="http://icons.iconarchive.com/icons/pixelkit/flat-jewels/128/Tree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397" y="11399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ons.iconarchive.com/icons/custom-icon-design/flatastic-7/96/Apple-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858" y="2124872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6234910" y="-76333"/>
            <a:ext cx="4902586" cy="1196619"/>
            <a:chOff x="6279281" y="-66133"/>
            <a:chExt cx="4902586" cy="1196619"/>
          </a:xfrm>
        </p:grpSpPr>
        <p:pic>
          <p:nvPicPr>
            <p:cNvPr id="1028" name="Picture 4" descr="Plants-Sproud icon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7185" y="252348"/>
              <a:ext cx="516155" cy="516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7728747" y="741302"/>
              <a:ext cx="835557" cy="3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오른쪽 화살표 7"/>
            <p:cNvSpPr/>
            <p:nvPr/>
          </p:nvSpPr>
          <p:spPr>
            <a:xfrm>
              <a:off x="7453898" y="585496"/>
              <a:ext cx="311751" cy="27356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79281" y="260689"/>
              <a:ext cx="1182054" cy="845669"/>
              <a:chOff x="6279281" y="260689"/>
              <a:chExt cx="1182054" cy="84566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6279281" y="260689"/>
                <a:ext cx="1182054" cy="845669"/>
                <a:chOff x="3539948" y="4208466"/>
                <a:chExt cx="1724791" cy="1233956"/>
              </a:xfrm>
            </p:grpSpPr>
            <p:pic>
              <p:nvPicPr>
                <p:cNvPr id="55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6310"/>
                <a:stretch/>
              </p:blipFill>
              <p:spPr bwMode="auto">
                <a:xfrm>
                  <a:off x="4045539" y="4909752"/>
                  <a:ext cx="1219200" cy="5326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http://icons.iconarchive.com/icons/raindropmemory/down-to-earth/72/G12-Flower-Seed-icon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9948" y="4208466"/>
                  <a:ext cx="685801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" name="원형 화살표 9"/>
              <p:cNvSpPr/>
              <p:nvPr/>
            </p:nvSpPr>
            <p:spPr>
              <a:xfrm>
                <a:off x="6539666" y="405387"/>
                <a:ext cx="552286" cy="552286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493864"/>
                  <a:gd name="adj5" fmla="val 175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8675840" y="-66133"/>
              <a:ext cx="1263181" cy="1196619"/>
              <a:chOff x="8675840" y="-66133"/>
              <a:chExt cx="1263181" cy="1196619"/>
            </a:xfrm>
          </p:grpSpPr>
          <p:sp>
            <p:nvSpPr>
              <p:cNvPr id="64" name="오른쪽 화살표 63"/>
              <p:cNvSpPr/>
              <p:nvPr/>
            </p:nvSpPr>
            <p:spPr>
              <a:xfrm>
                <a:off x="8675840" y="572902"/>
                <a:ext cx="311751" cy="273563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5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9103464" y="765430"/>
                <a:ext cx="835557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6" descr="http://icons.iconarchive.com/icons/pixelkit/flat-jewels/128/Tree-icon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1215" y="-66133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그룹 67"/>
            <p:cNvGrpSpPr/>
            <p:nvPr/>
          </p:nvGrpSpPr>
          <p:grpSpPr>
            <a:xfrm>
              <a:off x="9918686" y="-66133"/>
              <a:ext cx="1263181" cy="1196619"/>
              <a:chOff x="8675840" y="-66133"/>
              <a:chExt cx="1263181" cy="1196619"/>
            </a:xfrm>
          </p:grpSpPr>
          <p:sp>
            <p:nvSpPr>
              <p:cNvPr id="69" name="오른쪽 화살표 68"/>
              <p:cNvSpPr/>
              <p:nvPr/>
            </p:nvSpPr>
            <p:spPr>
              <a:xfrm>
                <a:off x="8675840" y="572902"/>
                <a:ext cx="311751" cy="273563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0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9103464" y="765430"/>
                <a:ext cx="835557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6" descr="http://icons.iconarchive.com/icons/pixelkit/flat-jewels/128/Tree-icon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1215" y="-66133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3" name="Picture 8" descr="http://icons.iconarchive.com/icons/custom-icon-design/flatastic-7/96/Apple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8758" y="310872"/>
              <a:ext cx="199000" cy="19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8" descr="http://icons.iconarchive.com/icons/custom-icon-design/flatastic-7/96/Apple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1108" y="129897"/>
              <a:ext cx="199000" cy="19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8" descr="http://icons.iconarchive.com/icons/custom-icon-design/flatastic-7/96/Apple-icon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133" y="415647"/>
              <a:ext cx="199000" cy="19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6965494" y="5162608"/>
            <a:ext cx="2769372" cy="1196619"/>
            <a:chOff x="6965494" y="5150885"/>
            <a:chExt cx="2769372" cy="1196619"/>
          </a:xfrm>
        </p:grpSpPr>
        <p:grpSp>
          <p:nvGrpSpPr>
            <p:cNvPr id="20" name="그룹 19"/>
            <p:cNvGrpSpPr/>
            <p:nvPr/>
          </p:nvGrpSpPr>
          <p:grpSpPr>
            <a:xfrm>
              <a:off x="6965494" y="5150885"/>
              <a:ext cx="847806" cy="1196619"/>
              <a:chOff x="10486461" y="86267"/>
              <a:chExt cx="847806" cy="1196619"/>
            </a:xfrm>
          </p:grpSpPr>
          <p:pic>
            <p:nvPicPr>
              <p:cNvPr id="78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10498710" y="917830"/>
                <a:ext cx="835557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icons.iconarchive.com/icons/pixelkit/flat-jewels/128/Tree-icon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86461" y="86267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http://icons.iconarchive.com/icons/custom-icon-design/flatastic-7/96/Apple-icon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31158" y="463272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http://icons.iconarchive.com/icons/custom-icon-design/flatastic-7/96/Apple-icon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3508" y="282297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8" descr="http://icons.iconarchive.com/icons/custom-icon-design/flatastic-7/96/Apple-icon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02533" y="568047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http://icons.iconarchive.com/icons/iconsmind/outline/128/Hand-Touch-icon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7524392" y="5478782"/>
              <a:ext cx="688207" cy="68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icons.iconarchive.com/icons/xaml-icon-studio/agriculture/96/Fruits-Vegetables-ic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66" y="539152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오른쪽 화살표 84"/>
            <p:cNvSpPr/>
            <p:nvPr/>
          </p:nvSpPr>
          <p:spPr>
            <a:xfrm>
              <a:off x="8348969" y="5726890"/>
              <a:ext cx="311751" cy="27356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49688" y="5821075"/>
            <a:ext cx="3244772" cy="937650"/>
            <a:chOff x="549688" y="5821075"/>
            <a:chExt cx="3244772" cy="937650"/>
          </a:xfrm>
        </p:grpSpPr>
        <p:pic>
          <p:nvPicPr>
            <p:cNvPr id="87" name="Picture 12" descr="http://icons.iconarchive.com/icons/xaml-icon-studio/agriculture/96/Fruits-Vegetables-ic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88" y="5844324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icons.iconarchive.com/icons/custom-icon-design/pretty-office-11/96/cash-icon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859" y="5821075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덧셈 기호 88"/>
            <p:cNvSpPr/>
            <p:nvPr/>
          </p:nvSpPr>
          <p:spPr>
            <a:xfrm>
              <a:off x="1428411" y="6119437"/>
              <a:ext cx="531563" cy="531563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45314" y="6011474"/>
              <a:ext cx="549146" cy="596098"/>
              <a:chOff x="3403270" y="5954215"/>
              <a:chExt cx="549146" cy="596098"/>
            </a:xfrm>
          </p:grpSpPr>
          <p:pic>
            <p:nvPicPr>
              <p:cNvPr id="90" name="Picture 2" descr="http://icons.iconarchive.com/icons/raindropmemory/down-to-earth/72/G12-Flower-Seed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1708" y="6043275"/>
                <a:ext cx="470001" cy="47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포인트가 5개인 별 21"/>
              <p:cNvSpPr/>
              <p:nvPr/>
            </p:nvSpPr>
            <p:spPr>
              <a:xfrm>
                <a:off x="3403270" y="5954215"/>
                <a:ext cx="240790" cy="24079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3711626" y="6309523"/>
                <a:ext cx="240790" cy="24079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오른쪽 화살표 92"/>
            <p:cNvSpPr/>
            <p:nvPr/>
          </p:nvSpPr>
          <p:spPr>
            <a:xfrm>
              <a:off x="2921314" y="6210722"/>
              <a:ext cx="311751" cy="27356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235460" y="3979304"/>
            <a:ext cx="2366189" cy="1202226"/>
            <a:chOff x="9235460" y="3979304"/>
            <a:chExt cx="2366189" cy="120222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753843" y="3979304"/>
              <a:ext cx="847806" cy="1196619"/>
              <a:chOff x="10753843" y="3979304"/>
              <a:chExt cx="847806" cy="1196619"/>
            </a:xfrm>
          </p:grpSpPr>
          <p:pic>
            <p:nvPicPr>
              <p:cNvPr id="96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10766092" y="4810867"/>
                <a:ext cx="835557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6" descr="http://icons.iconarchive.com/icons/pixelkit/flat-jewels/128/Tree-icon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3843" y="3979304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/>
            <p:cNvGrpSpPr/>
            <p:nvPr/>
          </p:nvGrpSpPr>
          <p:grpSpPr>
            <a:xfrm>
              <a:off x="9292704" y="4335861"/>
              <a:ext cx="1486368" cy="845669"/>
              <a:chOff x="6387310" y="402889"/>
              <a:chExt cx="1486368" cy="845669"/>
            </a:xfrm>
          </p:grpSpPr>
          <p:sp>
            <p:nvSpPr>
              <p:cNvPr id="98" name="오른쪽 화살표 97"/>
              <p:cNvSpPr/>
              <p:nvPr/>
            </p:nvSpPr>
            <p:spPr>
              <a:xfrm>
                <a:off x="7561927" y="727696"/>
                <a:ext cx="311751" cy="273563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6733808" y="883502"/>
                <a:ext cx="835556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http://icons.iconarchive.com/icons/raindropmemory/down-to-earth/72/G12-Flower-Seed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310" y="402889"/>
                <a:ext cx="470001" cy="47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원형 화살표 100"/>
              <p:cNvSpPr/>
              <p:nvPr/>
            </p:nvSpPr>
            <p:spPr>
              <a:xfrm>
                <a:off x="6647695" y="547587"/>
                <a:ext cx="552286" cy="552286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493864"/>
                  <a:gd name="adj5" fmla="val 175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포인트가 5개인 별 103"/>
            <p:cNvSpPr/>
            <p:nvPr/>
          </p:nvSpPr>
          <p:spPr>
            <a:xfrm>
              <a:off x="9235460" y="4252153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포인트가 5개인 별 104"/>
            <p:cNvSpPr/>
            <p:nvPr/>
          </p:nvSpPr>
          <p:spPr>
            <a:xfrm>
              <a:off x="9543816" y="4607461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포인트가 5개인 별 105"/>
            <p:cNvSpPr/>
            <p:nvPr/>
          </p:nvSpPr>
          <p:spPr>
            <a:xfrm>
              <a:off x="10859282" y="4010652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11345784" y="4330071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0" name="Picture 6" descr="http://icons.iconarchive.com/icons/pixelkit/flat-jewels/128/Tree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8" y="12348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946066" y="2655521"/>
            <a:ext cx="3301810" cy="1234686"/>
            <a:chOff x="5946066" y="2655521"/>
            <a:chExt cx="3301810" cy="1234686"/>
          </a:xfrm>
        </p:grpSpPr>
        <p:pic>
          <p:nvPicPr>
            <p:cNvPr id="108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066" y="3034422"/>
              <a:ext cx="835557" cy="835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7188533" y="3039273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7188533" y="3515526"/>
              <a:ext cx="857587" cy="374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8412319" y="3487084"/>
              <a:ext cx="835557" cy="3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6" descr="http://icons.iconarchive.com/icons/pixelkit/flat-jewels/128/Tree-icon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0070" y="2655521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오른쪽 화살표 2"/>
            <p:cNvSpPr/>
            <p:nvPr/>
          </p:nvSpPr>
          <p:spPr>
            <a:xfrm>
              <a:off x="6788234" y="3244486"/>
              <a:ext cx="351120" cy="495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오른쪽 화살표 113"/>
            <p:cNvSpPr/>
            <p:nvPr/>
          </p:nvSpPr>
          <p:spPr>
            <a:xfrm>
              <a:off x="8090891" y="3185976"/>
              <a:ext cx="351120" cy="4951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84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smtClean="0"/>
              <a:t>작물 심기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업그레이드</a:t>
            </a:r>
            <a:endParaRPr lang="ko-KR" altLang="en-US" sz="1800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36560" y="572902"/>
            <a:ext cx="2083277" cy="689071"/>
            <a:chOff x="1334530" y="3911258"/>
            <a:chExt cx="2678218" cy="885855"/>
          </a:xfrm>
        </p:grpSpPr>
        <p:sp>
          <p:nvSpPr>
            <p:cNvPr id="4" name="TextBox 3"/>
            <p:cNvSpPr txBox="1"/>
            <p:nvPr/>
          </p:nvSpPr>
          <p:spPr>
            <a:xfrm>
              <a:off x="1334530" y="4098180"/>
              <a:ext cx="1057888" cy="31653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마법 걸기</a:t>
              </a:r>
              <a:endParaRPr lang="ko-KR" altLang="en-US" sz="1000" dirty="0"/>
            </a:p>
          </p:txBody>
        </p:sp>
        <p:pic>
          <p:nvPicPr>
            <p:cNvPr id="66" name="Picture 2" descr="http://icons.iconarchive.com/icons/raindropmemory/down-to-earth/72/G12-Flower-See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76" y="3911258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>
              <a:stCxn id="4" idx="3"/>
              <a:endCxn id="66" idx="1"/>
            </p:cNvCxnSpPr>
            <p:nvPr/>
          </p:nvCxnSpPr>
          <p:spPr>
            <a:xfrm flipV="1">
              <a:off x="2392418" y="4254158"/>
              <a:ext cx="842858" cy="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43600" y="4597058"/>
              <a:ext cx="86914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 smtClean="0"/>
                <a:t>시즌 </a:t>
              </a:r>
              <a:r>
                <a:rPr lang="en-US" altLang="ko-KR" sz="700" dirty="0" smtClean="0"/>
                <a:t>5 </a:t>
              </a:r>
              <a:r>
                <a:rPr lang="ko-KR" altLang="en-US" sz="700" smtClean="0"/>
                <a:t>작물 씨앗</a:t>
              </a:r>
              <a:endParaRPr lang="ko-KR" altLang="en-US" sz="7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0" y="326681"/>
            <a:ext cx="4842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지난 시즌과 동일하게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마법 걸기</a:t>
            </a:r>
            <a:r>
              <a:rPr lang="ko-KR" altLang="en-US" sz="1000" dirty="0" smtClean="0"/>
              <a:t>를 통해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시즌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작물 씨앗</a:t>
            </a:r>
            <a:r>
              <a:rPr lang="ko-KR" altLang="en-US" sz="1000" smtClean="0"/>
              <a:t>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0" y="1347444"/>
            <a:ext cx="4499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씨앗을 화분에 심어서 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작물을 얻을 수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grpSp>
        <p:nvGrpSpPr>
          <p:cNvPr id="19" name="그룹 18"/>
          <p:cNvGrpSpPr/>
          <p:nvPr/>
        </p:nvGrpSpPr>
        <p:grpSpPr>
          <a:xfrm>
            <a:off x="1325153" y="1593665"/>
            <a:ext cx="3230649" cy="835557"/>
            <a:chOff x="2601209" y="4223221"/>
            <a:chExt cx="4713991" cy="1219201"/>
          </a:xfrm>
        </p:grpSpPr>
        <p:pic>
          <p:nvPicPr>
            <p:cNvPr id="16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4223221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4045539" y="4909752"/>
              <a:ext cx="1219200" cy="532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http://icons.iconarchive.com/icons/raindropmemory/down-to-earth/72/G12-Flower-Seed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209" y="4490287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덧셈 기호 16"/>
            <p:cNvSpPr/>
            <p:nvPr/>
          </p:nvSpPr>
          <p:spPr>
            <a:xfrm>
              <a:off x="3365930" y="4454970"/>
              <a:ext cx="755703" cy="755703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등호 17"/>
            <p:cNvSpPr/>
            <p:nvPr/>
          </p:nvSpPr>
          <p:spPr>
            <a:xfrm>
              <a:off x="5223170" y="4375621"/>
              <a:ext cx="914400" cy="914400"/>
            </a:xfrm>
            <a:prstGeom prst="mathEqual">
              <a:avLst>
                <a:gd name="adj1" fmla="val 12709"/>
                <a:gd name="adj2" fmla="val 1176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5153" y="3001963"/>
            <a:ext cx="3517839" cy="889382"/>
            <a:chOff x="1325153" y="4744834"/>
            <a:chExt cx="5001181" cy="1264402"/>
          </a:xfrm>
        </p:grpSpPr>
        <p:pic>
          <p:nvPicPr>
            <p:cNvPr id="120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0307" y="474483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" descr="http://icons.iconarchive.com/icons/raindropmemory/down-to-earth/72/G12-Flower-See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888" y="4765797"/>
              <a:ext cx="387116" cy="38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덧셈 기호 122"/>
            <p:cNvSpPr/>
            <p:nvPr/>
          </p:nvSpPr>
          <p:spPr>
            <a:xfrm>
              <a:off x="2382267" y="4976583"/>
              <a:ext cx="755703" cy="755703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등호 123"/>
            <p:cNvSpPr/>
            <p:nvPr/>
          </p:nvSpPr>
          <p:spPr>
            <a:xfrm>
              <a:off x="4239507" y="4897234"/>
              <a:ext cx="914400" cy="914400"/>
            </a:xfrm>
            <a:prstGeom prst="mathEqual">
              <a:avLst>
                <a:gd name="adj1" fmla="val 12709"/>
                <a:gd name="adj2" fmla="val 1176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07134" y="4765797"/>
              <a:ext cx="1219200" cy="1209742"/>
              <a:chOff x="5107134" y="4765797"/>
              <a:chExt cx="1219200" cy="1209742"/>
            </a:xfrm>
          </p:grpSpPr>
          <p:pic>
            <p:nvPicPr>
              <p:cNvPr id="79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44464"/>
              <a:stretch/>
            </p:blipFill>
            <p:spPr bwMode="auto">
              <a:xfrm>
                <a:off x="5107134" y="4765797"/>
                <a:ext cx="1219200" cy="677072"/>
              </a:xfrm>
              <a:prstGeom prst="rect">
                <a:avLst/>
              </a:prstGeom>
              <a:noFill/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5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5107134" y="5442869"/>
                <a:ext cx="1219200" cy="5326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6" name="Picture 8" descr="http://icons.iconarchive.com/icons/aha-soft/space/128/Jupit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935" y="5156915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0" descr="http://icons.iconarchive.com/icons/icons8/ios7/128/Gaming-Cards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888" y="5614198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4" descr="http://icons.iconseeker.com/png/fullsize/jolly-roger-vol-2/islan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53" y="4765797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2" descr="http://icons.iconarchive.com/icons/spoon-graphics/monster/128/Blue-Monster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53" y="5160835"/>
              <a:ext cx="395037" cy="395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TextBox 148"/>
          <p:cNvSpPr txBox="1"/>
          <p:nvPr/>
        </p:nvSpPr>
        <p:spPr>
          <a:xfrm>
            <a:off x="0" y="4051387"/>
            <a:ext cx="1021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</a:t>
            </a:r>
            <a:r>
              <a:rPr lang="en-US" altLang="ko-KR" sz="1000" dirty="0" smtClean="0"/>
              <a:t>, </a:t>
            </a: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</a:rPr>
              <a:t>스페셜 </a:t>
            </a:r>
            <a:r>
              <a:rPr lang="ko-KR" altLang="en-US" sz="1000" b="1" dirty="0" err="1" smtClean="0">
                <a:solidFill>
                  <a:schemeClr val="accent2">
                    <a:lumMod val="75000"/>
                  </a:schemeClr>
                </a:solidFill>
              </a:rPr>
              <a:t>갤럭시</a:t>
            </a:r>
            <a:r>
              <a:rPr lang="ko-KR" altLang="en-US" sz="1000" b="1" dirty="0" smtClean="0">
                <a:solidFill>
                  <a:schemeClr val="accent2">
                    <a:lumMod val="75000"/>
                  </a:schemeClr>
                </a:solidFill>
              </a:rPr>
              <a:t> 작물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</a:rPr>
              <a:t>블루오션 작물</a:t>
            </a:r>
            <a:r>
              <a:rPr lang="en-US" altLang="ko-KR" sz="10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b="1" smtClean="0">
                <a:solidFill>
                  <a:schemeClr val="accent2">
                    <a:lumMod val="75000"/>
                  </a:schemeClr>
                </a:solidFill>
              </a:rPr>
              <a:t>블루오션 몬스터 작물</a:t>
            </a:r>
            <a:r>
              <a:rPr lang="ko-KR" altLang="en-US" sz="1000" smtClean="0"/>
              <a:t>을 업그레이드 할 경우 일정 확률에 따라 </a:t>
            </a:r>
            <a:r>
              <a:rPr lang="ko-KR" altLang="en-US" sz="1000" b="1" smtClean="0">
                <a:solidFill>
                  <a:srgbClr val="FF0000"/>
                </a:solidFill>
              </a:rPr>
              <a:t>실패</a:t>
            </a:r>
            <a:r>
              <a:rPr lang="ko-KR" altLang="en-US" sz="1000" smtClean="0"/>
              <a:t> 할 수 있으며 실패 시 시즌 </a:t>
            </a:r>
            <a:r>
              <a:rPr lang="en-US" altLang="ko-KR" sz="1000" dirty="0" smtClean="0"/>
              <a:t>5 </a:t>
            </a:r>
            <a:r>
              <a:rPr lang="ko-KR" altLang="en-US" sz="1000" b="1" smtClean="0">
                <a:solidFill>
                  <a:srgbClr val="FF0000"/>
                </a:solidFill>
              </a:rPr>
              <a:t>일반</a:t>
            </a:r>
            <a:r>
              <a:rPr lang="ko-KR" altLang="en-US" sz="1000" smtClean="0"/>
              <a:t> 작물을 얻게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행운석을 통해 성공 확률을 높일 수 있으며 탄생석</a:t>
            </a:r>
            <a:r>
              <a:rPr lang="en-US" altLang="ko-KR" sz="1000" dirty="0" smtClean="0"/>
              <a:t> &lt; </a:t>
            </a:r>
            <a:r>
              <a:rPr lang="ko-KR" altLang="en-US" sz="1000" smtClean="0"/>
              <a:t>갤럭시 씨앗</a:t>
            </a:r>
            <a:r>
              <a:rPr lang="en-US" altLang="ko-KR" sz="1000" dirty="0" smtClean="0"/>
              <a:t> &lt; </a:t>
            </a:r>
            <a:r>
              <a:rPr lang="ko-KR" altLang="en-US" sz="1000" smtClean="0"/>
              <a:t>블루오션 씨앗</a:t>
            </a:r>
            <a:r>
              <a:rPr lang="en-US" altLang="ko-KR" sz="1000" dirty="0" smtClean="0"/>
              <a:t> &lt; 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</a:t>
            </a:r>
            <a:r>
              <a:rPr lang="en-US" altLang="ko-KR" sz="1000" dirty="0"/>
              <a:t> </a:t>
            </a:r>
            <a:r>
              <a:rPr lang="ko-KR" altLang="en-US" sz="1000" smtClean="0"/>
              <a:t>순으로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스페셜 작물을 얻을 확률이 높아진다</a:t>
            </a:r>
            <a:r>
              <a:rPr lang="en-US" altLang="ko-KR" sz="1000" dirty="0" smtClean="0"/>
              <a:t>.)</a:t>
            </a:r>
            <a:endParaRPr lang="ko-KR" altLang="en-US" sz="1000"/>
          </a:p>
        </p:txBody>
      </p:sp>
      <p:grpSp>
        <p:nvGrpSpPr>
          <p:cNvPr id="28" name="그룹 27"/>
          <p:cNvGrpSpPr/>
          <p:nvPr/>
        </p:nvGrpSpPr>
        <p:grpSpPr>
          <a:xfrm>
            <a:off x="1325153" y="4541708"/>
            <a:ext cx="4720370" cy="889383"/>
            <a:chOff x="1325153" y="5765500"/>
            <a:chExt cx="4720370" cy="889383"/>
          </a:xfrm>
        </p:grpSpPr>
        <p:grpSp>
          <p:nvGrpSpPr>
            <p:cNvPr id="161" name="그룹 160"/>
            <p:cNvGrpSpPr/>
            <p:nvPr/>
          </p:nvGrpSpPr>
          <p:grpSpPr>
            <a:xfrm>
              <a:off x="1325153" y="5780246"/>
              <a:ext cx="3517839" cy="874637"/>
              <a:chOff x="1325153" y="4765797"/>
              <a:chExt cx="5001181" cy="1243439"/>
            </a:xfrm>
          </p:grpSpPr>
          <p:pic>
            <p:nvPicPr>
              <p:cNvPr id="162" name="Picture 2" descr="http://icons.iconarchive.com/icons/raindropmemory/down-to-earth/72/G12-Flower-Seed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6888" y="4765797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덧셈 기호 162"/>
              <p:cNvSpPr/>
              <p:nvPr/>
            </p:nvSpPr>
            <p:spPr>
              <a:xfrm>
                <a:off x="2382267" y="4976583"/>
                <a:ext cx="755703" cy="755703"/>
              </a:xfrm>
              <a:prstGeom prst="mathPlus">
                <a:avLst>
                  <a:gd name="adj1" fmla="val 148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등호 163"/>
              <p:cNvSpPr/>
              <p:nvPr/>
            </p:nvSpPr>
            <p:spPr>
              <a:xfrm>
                <a:off x="4239507" y="4897234"/>
                <a:ext cx="914400" cy="914400"/>
              </a:xfrm>
              <a:prstGeom prst="mathEqual">
                <a:avLst>
                  <a:gd name="adj1" fmla="val 12709"/>
                  <a:gd name="adj2" fmla="val 1176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5107134" y="4765797"/>
                <a:ext cx="1219200" cy="1209742"/>
                <a:chOff x="5107134" y="4765797"/>
                <a:chExt cx="1219200" cy="1209742"/>
              </a:xfrm>
            </p:grpSpPr>
            <p:pic>
              <p:nvPicPr>
                <p:cNvPr id="170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5107134" y="4765797"/>
                  <a:ext cx="1219200" cy="677072"/>
                </a:xfrm>
                <a:prstGeom prst="rect">
                  <a:avLst/>
                </a:prstGeom>
                <a:noFill/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1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6310"/>
                <a:stretch/>
              </p:blipFill>
              <p:spPr bwMode="auto">
                <a:xfrm>
                  <a:off x="5107134" y="5442869"/>
                  <a:ext cx="1219200" cy="5326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6" name="Picture 8" descr="http://icons.iconarchive.com/icons/aha-soft/space/128/Jupit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0935" y="5156915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10" descr="http://icons.iconarchive.com/icons/icons8/ios7/128/Gaming-Cards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6888" y="5614198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14" descr="http://icons.iconseeker.com/png/fullsize/jolly-roger-vol-2/island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5153" y="4765797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9" name="Picture 12" descr="http://icons.iconarchive.com/icons/spoon-graphics/monster/128/Blue-Monster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5153" y="5160835"/>
                <a:ext cx="395037" cy="395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2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310"/>
            <a:stretch/>
          </p:blipFill>
          <p:spPr bwMode="auto">
            <a:xfrm>
              <a:off x="2573700" y="6217565"/>
              <a:ext cx="835557" cy="36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10" descr="http://icons.iconarchive.com/icons/icons8/ios7/128/Gaming-Cards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903" y="6004505"/>
              <a:ext cx="189789" cy="18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4" descr="http://icons.iconseeker.com/png/fullsize/jolly-roger-vol-2/island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292" y="5983743"/>
              <a:ext cx="189789" cy="18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2" descr="http://icons.iconarchive.com/icons/spoon-graphics/monster/128/Blue-Monster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6209" y="6005166"/>
              <a:ext cx="189789" cy="18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2803174" y="5798873"/>
              <a:ext cx="330637" cy="18361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7936" y="5765500"/>
              <a:ext cx="857587" cy="857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742288" y="6060244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OR</a:t>
              </a:r>
              <a:endParaRPr lang="ko-KR" altLang="en-US"/>
            </a:p>
          </p:txBody>
        </p:sp>
      </p:grpSp>
      <p:pic>
        <p:nvPicPr>
          <p:cNvPr id="1032" name="Picture 8" descr="http://icons.iconarchive.com/icons/custom-icon-design/flatastic-7/96/Apple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0" y="562790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/>
          <p:cNvGrpSpPr/>
          <p:nvPr/>
        </p:nvGrpSpPr>
        <p:grpSpPr>
          <a:xfrm>
            <a:off x="6965494" y="5150885"/>
            <a:ext cx="2769372" cy="1196619"/>
            <a:chOff x="6965494" y="5150885"/>
            <a:chExt cx="2769372" cy="1196619"/>
          </a:xfrm>
        </p:grpSpPr>
        <p:grpSp>
          <p:nvGrpSpPr>
            <p:cNvPr id="20" name="그룹 19"/>
            <p:cNvGrpSpPr/>
            <p:nvPr/>
          </p:nvGrpSpPr>
          <p:grpSpPr>
            <a:xfrm>
              <a:off x="6965494" y="5150885"/>
              <a:ext cx="847806" cy="1196619"/>
              <a:chOff x="10486461" y="86267"/>
              <a:chExt cx="847806" cy="1196619"/>
            </a:xfrm>
          </p:grpSpPr>
          <p:pic>
            <p:nvPicPr>
              <p:cNvPr id="78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10498710" y="917830"/>
                <a:ext cx="835557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http://icons.iconarchive.com/icons/pixelkit/flat-jewels/128/Tree-icon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86461" y="86267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8" descr="http://icons.iconarchive.com/icons/custom-icon-design/flatastic-7/96/Apple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31158" y="463272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8" descr="http://icons.iconarchive.com/icons/custom-icon-design/flatastic-7/96/Apple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83508" y="282297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8" descr="http://icons.iconarchive.com/icons/custom-icon-design/flatastic-7/96/Apple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02533" y="568047"/>
                <a:ext cx="199000" cy="19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http://icons.iconarchive.com/icons/iconsmind/outline/128/Hand-Touch-icon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7524392" y="5478782"/>
              <a:ext cx="688207" cy="68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icons.iconarchive.com/icons/xaml-icon-studio/agriculture/96/Fruits-Vegetables-icon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66" y="5391528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오른쪽 화살표 84"/>
            <p:cNvSpPr/>
            <p:nvPr/>
          </p:nvSpPr>
          <p:spPr>
            <a:xfrm>
              <a:off x="8348969" y="5726890"/>
              <a:ext cx="311751" cy="27356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49688" y="5821075"/>
            <a:ext cx="3244772" cy="937650"/>
            <a:chOff x="549688" y="5821075"/>
            <a:chExt cx="3244772" cy="937650"/>
          </a:xfrm>
        </p:grpSpPr>
        <p:pic>
          <p:nvPicPr>
            <p:cNvPr id="87" name="Picture 12" descr="http://icons.iconarchive.com/icons/xaml-icon-studio/agriculture/96/Fruits-Vegetables-icon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88" y="5844324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icons.iconarchive.com/icons/custom-icon-design/pretty-office-11/96/cash-icon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859" y="5821075"/>
              <a:ext cx="914400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덧셈 기호 88"/>
            <p:cNvSpPr/>
            <p:nvPr/>
          </p:nvSpPr>
          <p:spPr>
            <a:xfrm>
              <a:off x="1428411" y="6119437"/>
              <a:ext cx="531563" cy="531563"/>
            </a:xfrm>
            <a:prstGeom prst="mathPlus">
              <a:avLst>
                <a:gd name="adj1" fmla="val 148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3245314" y="6011474"/>
              <a:ext cx="549146" cy="596098"/>
              <a:chOff x="3403270" y="5954215"/>
              <a:chExt cx="549146" cy="596098"/>
            </a:xfrm>
          </p:grpSpPr>
          <p:pic>
            <p:nvPicPr>
              <p:cNvPr id="90" name="Picture 2" descr="http://icons.iconarchive.com/icons/raindropmemory/down-to-earth/72/G12-Flower-Seed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1708" y="6043275"/>
                <a:ext cx="470001" cy="470000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포인트가 5개인 별 21"/>
              <p:cNvSpPr/>
              <p:nvPr/>
            </p:nvSpPr>
            <p:spPr>
              <a:xfrm>
                <a:off x="3403270" y="5954215"/>
                <a:ext cx="240790" cy="24079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포인트가 5개인 별 91"/>
              <p:cNvSpPr/>
              <p:nvPr/>
            </p:nvSpPr>
            <p:spPr>
              <a:xfrm>
                <a:off x="3711626" y="6309523"/>
                <a:ext cx="240790" cy="240790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오른쪽 화살표 92"/>
            <p:cNvSpPr/>
            <p:nvPr/>
          </p:nvSpPr>
          <p:spPr>
            <a:xfrm>
              <a:off x="2921314" y="6210722"/>
              <a:ext cx="311751" cy="27356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235460" y="3979304"/>
            <a:ext cx="2366189" cy="1202226"/>
            <a:chOff x="9235460" y="3979304"/>
            <a:chExt cx="2366189" cy="120222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753843" y="3979304"/>
              <a:ext cx="847806" cy="1196619"/>
              <a:chOff x="10753843" y="3979304"/>
              <a:chExt cx="847806" cy="1196619"/>
            </a:xfrm>
          </p:grpSpPr>
          <p:pic>
            <p:nvPicPr>
              <p:cNvPr id="96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10766092" y="4810867"/>
                <a:ext cx="835557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6" descr="http://icons.iconarchive.com/icons/pixelkit/flat-jewels/128/Tree-icon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3843" y="3979304"/>
                <a:ext cx="832731" cy="8327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/>
            <p:cNvGrpSpPr/>
            <p:nvPr/>
          </p:nvGrpSpPr>
          <p:grpSpPr>
            <a:xfrm>
              <a:off x="9292704" y="4335861"/>
              <a:ext cx="1486368" cy="845669"/>
              <a:chOff x="6387310" y="402889"/>
              <a:chExt cx="1486368" cy="845669"/>
            </a:xfrm>
          </p:grpSpPr>
          <p:sp>
            <p:nvSpPr>
              <p:cNvPr id="98" name="오른쪽 화살표 97"/>
              <p:cNvSpPr/>
              <p:nvPr/>
            </p:nvSpPr>
            <p:spPr>
              <a:xfrm>
                <a:off x="7561927" y="727696"/>
                <a:ext cx="311751" cy="273563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310"/>
              <a:stretch/>
            </p:blipFill>
            <p:spPr bwMode="auto">
              <a:xfrm>
                <a:off x="6733808" y="883502"/>
                <a:ext cx="835556" cy="365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http://icons.iconarchive.com/icons/raindropmemory/down-to-earth/72/G12-Flower-Seed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310" y="402889"/>
                <a:ext cx="470001" cy="47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1" name="원형 화살표 100"/>
              <p:cNvSpPr/>
              <p:nvPr/>
            </p:nvSpPr>
            <p:spPr>
              <a:xfrm>
                <a:off x="6647695" y="547587"/>
                <a:ext cx="552286" cy="552286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493864"/>
                  <a:gd name="adj5" fmla="val 175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포인트가 5개인 별 103"/>
            <p:cNvSpPr/>
            <p:nvPr/>
          </p:nvSpPr>
          <p:spPr>
            <a:xfrm>
              <a:off x="9235460" y="4252153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포인트가 5개인 별 104"/>
            <p:cNvSpPr/>
            <p:nvPr/>
          </p:nvSpPr>
          <p:spPr>
            <a:xfrm>
              <a:off x="9543816" y="4607461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포인트가 5개인 별 105"/>
            <p:cNvSpPr/>
            <p:nvPr/>
          </p:nvSpPr>
          <p:spPr>
            <a:xfrm>
              <a:off x="10859282" y="4010652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11345784" y="4330071"/>
              <a:ext cx="240790" cy="24079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266756" y="149698"/>
            <a:ext cx="3828620" cy="2230321"/>
            <a:chOff x="5266756" y="149698"/>
            <a:chExt cx="3828620" cy="2230321"/>
          </a:xfrm>
        </p:grpSpPr>
        <p:sp>
          <p:nvSpPr>
            <p:cNvPr id="108" name="TextBox 107"/>
            <p:cNvSpPr txBox="1"/>
            <p:nvPr/>
          </p:nvSpPr>
          <p:spPr>
            <a:xfrm>
              <a:off x="5266756" y="149698"/>
              <a:ext cx="822888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 smtClean="0"/>
                <a:t>1</a:t>
              </a:r>
              <a:r>
                <a:rPr lang="ko-KR" altLang="en-US" sz="1000" smtClean="0"/>
                <a:t>단계 특수 </a:t>
              </a:r>
              <a:r>
                <a:rPr lang="ko-KR" altLang="en-US" sz="1000" dirty="0" smtClean="0"/>
                <a:t>작물</a:t>
              </a:r>
              <a:endParaRPr lang="ko-KR" altLang="en-US" sz="1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769622" y="149698"/>
              <a:ext cx="822888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 smtClean="0"/>
                <a:t>2</a:t>
              </a:r>
              <a:r>
                <a:rPr lang="ko-KR" altLang="en-US" sz="1000" smtClean="0"/>
                <a:t>단계 </a:t>
              </a:r>
              <a:r>
                <a:rPr lang="ko-KR" altLang="en-US" sz="1000" dirty="0" smtClean="0"/>
                <a:t>특수 작물</a:t>
              </a:r>
              <a:endParaRPr lang="ko-KR" altLang="en-US" sz="10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272488" y="149698"/>
              <a:ext cx="822888" cy="400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최종 특수 작물</a:t>
              </a:r>
              <a:endParaRPr lang="ko-KR" altLang="en-US" sz="1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19030" y="904657"/>
              <a:ext cx="1473480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특수 씨앗 사용을 통한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업그레이드 시도</a:t>
              </a:r>
              <a:endParaRPr lang="ko-KR" altLang="en-US" sz="1000"/>
            </a:p>
          </p:txBody>
        </p:sp>
        <p:cxnSp>
          <p:nvCxnSpPr>
            <p:cNvPr id="32" name="꺾인 연결선 31"/>
            <p:cNvCxnSpPr>
              <a:stCxn id="108" idx="2"/>
              <a:endCxn id="5" idx="0"/>
            </p:cNvCxnSpPr>
            <p:nvPr/>
          </p:nvCxnSpPr>
          <p:spPr>
            <a:xfrm rot="16200000" flipH="1">
              <a:off x="6089561" y="138447"/>
              <a:ext cx="354849" cy="11775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109" idx="2"/>
              <a:endCxn id="5" idx="0"/>
            </p:cNvCxnSpPr>
            <p:nvPr/>
          </p:nvCxnSpPr>
          <p:spPr>
            <a:xfrm rot="5400000">
              <a:off x="6840994" y="564584"/>
              <a:ext cx="354849" cy="3252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6300517" y="1755471"/>
              <a:ext cx="1960098" cy="624548"/>
              <a:chOff x="6271942" y="1764573"/>
              <a:chExt cx="1960098" cy="624548"/>
            </a:xfrm>
          </p:grpSpPr>
          <p:sp>
            <p:nvSpPr>
              <p:cNvPr id="3" name="다이아몬드 2"/>
              <p:cNvSpPr/>
              <p:nvPr/>
            </p:nvSpPr>
            <p:spPr>
              <a:xfrm>
                <a:off x="6271942" y="1764573"/>
                <a:ext cx="1960098" cy="624548"/>
              </a:xfrm>
              <a:prstGeom prst="diamon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508037" y="1926145"/>
                <a:ext cx="1487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최종 작물이 되었는가</a:t>
                </a:r>
                <a:r>
                  <a:rPr lang="en-US" altLang="ko-KR" sz="1000" dirty="0" smtClean="0"/>
                  <a:t>?</a:t>
                </a:r>
                <a:br>
                  <a:rPr lang="en-US" altLang="ko-KR" sz="1000" dirty="0" smtClean="0"/>
                </a:br>
                <a:r>
                  <a:rPr lang="en-US" altLang="ko-KR" sz="1000" dirty="0" smtClean="0"/>
                  <a:t>(</a:t>
                </a:r>
                <a:r>
                  <a:rPr lang="ko-KR" altLang="en-US" sz="1000" smtClean="0"/>
                  <a:t>확률 계산</a:t>
                </a:r>
                <a:r>
                  <a:rPr lang="en-US" altLang="ko-KR" sz="1000" dirty="0" smtClean="0"/>
                  <a:t>)</a:t>
                </a:r>
                <a:endParaRPr lang="ko-KR" altLang="en-US" sz="1000"/>
              </a:p>
            </p:txBody>
          </p:sp>
        </p:grpSp>
        <p:cxnSp>
          <p:nvCxnSpPr>
            <p:cNvPr id="115" name="꺾인 연결선 114"/>
            <p:cNvCxnSpPr>
              <a:stCxn id="5" idx="2"/>
              <a:endCxn id="3" idx="0"/>
            </p:cNvCxnSpPr>
            <p:nvPr/>
          </p:nvCxnSpPr>
          <p:spPr>
            <a:xfrm rot="16200000" flipH="1">
              <a:off x="6842816" y="1317721"/>
              <a:ext cx="450704" cy="4247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3" idx="3"/>
              <a:endCxn id="110" idx="2"/>
            </p:cNvCxnSpPr>
            <p:nvPr/>
          </p:nvCxnSpPr>
          <p:spPr>
            <a:xfrm flipV="1">
              <a:off x="8260615" y="549808"/>
              <a:ext cx="423317" cy="1517937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꺾인 연결선 130"/>
            <p:cNvCxnSpPr>
              <a:stCxn id="3" idx="1"/>
              <a:endCxn id="109" idx="0"/>
            </p:cNvCxnSpPr>
            <p:nvPr/>
          </p:nvCxnSpPr>
          <p:spPr>
            <a:xfrm rot="10800000" flipH="1">
              <a:off x="6300516" y="149699"/>
              <a:ext cx="880549" cy="1918047"/>
            </a:xfrm>
            <a:prstGeom prst="bentConnector4">
              <a:avLst>
                <a:gd name="adj1" fmla="val -142786"/>
                <a:gd name="adj2" fmla="val 1119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260613" y="1878054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예</a:t>
              </a:r>
              <a:endParaRPr lang="ko-KR" altLang="en-US" sz="100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34053" y="189258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아니요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45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3D-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5" y="3189289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lm-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5" y="4169481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hristmas-tre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5" y="514967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/>
          <p:cNvGrpSpPr/>
          <p:nvPr/>
        </p:nvGrpSpPr>
        <p:grpSpPr>
          <a:xfrm>
            <a:off x="1820218" y="0"/>
            <a:ext cx="8619309" cy="6052317"/>
            <a:chOff x="1820218" y="0"/>
            <a:chExt cx="8619309" cy="6052317"/>
          </a:xfrm>
        </p:grpSpPr>
        <p:grpSp>
          <p:nvGrpSpPr>
            <p:cNvPr id="7" name="그룹 6"/>
            <p:cNvGrpSpPr/>
            <p:nvPr/>
          </p:nvGrpSpPr>
          <p:grpSpPr>
            <a:xfrm>
              <a:off x="4312090" y="0"/>
              <a:ext cx="5251009" cy="2176234"/>
              <a:chOff x="2816665" y="443141"/>
              <a:chExt cx="5251009" cy="217623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2816665" y="627807"/>
                <a:ext cx="5251009" cy="19915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014268" y="9641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722822" y="443141"/>
                <a:ext cx="16514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홈가든</a:t>
                </a:r>
                <a:r>
                  <a:rPr lang="ko-KR" altLang="en-US" dirty="0" smtClean="0"/>
                  <a:t> 컬렉션</a:t>
                </a:r>
                <a:endParaRPr lang="ko-KR" altLang="en-US" dirty="0"/>
              </a:p>
            </p:txBody>
          </p:sp>
          <p:pic>
            <p:nvPicPr>
              <p:cNvPr id="12" name="Picture 2" descr="Tree icon"/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8335" y="1485196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3D-Tree icon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9435" y="1485195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Palm-tree icon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535" y="1485195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0" descr="Christmas-tree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3599" y="1485195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224732" y="9641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05832" y="9641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05578" y="964168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12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44578" y="171689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820218" y="2176234"/>
              <a:ext cx="2172390" cy="1202063"/>
              <a:chOff x="1340290" y="2618556"/>
              <a:chExt cx="2172390" cy="1202063"/>
            </a:xfrm>
          </p:grpSpPr>
          <p:pic>
            <p:nvPicPr>
              <p:cNvPr id="2050" name="Picture 2" descr="Tre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0120" y="2618556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340290" y="3451287"/>
                <a:ext cx="2172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smtClean="0"/>
                  <a:t>월 특수 작물 획득</a:t>
                </a:r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312090" y="2848956"/>
              <a:ext cx="5251009" cy="2176234"/>
              <a:chOff x="2816665" y="443141"/>
              <a:chExt cx="5251009" cy="217623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2816665" y="627807"/>
                <a:ext cx="5251009" cy="19915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14268" y="9641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22822" y="443141"/>
                <a:ext cx="16514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dirty="0" err="1" smtClean="0"/>
                  <a:t>홈가든</a:t>
                </a:r>
                <a:r>
                  <a:rPr lang="ko-KR" altLang="en-US" dirty="0" smtClean="0"/>
                  <a:t> 컬렉션</a:t>
                </a:r>
                <a:endParaRPr lang="ko-KR" altLang="en-US" dirty="0"/>
              </a:p>
            </p:txBody>
          </p:sp>
          <p:pic>
            <p:nvPicPr>
              <p:cNvPr id="27" name="Picture 2" descr="Tre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8335" y="1485196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3D-Tree icon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9435" y="1485195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Palm-tree icon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535" y="1485195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10" descr="Christmas-tree icon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3599" y="1485195"/>
                <a:ext cx="832731" cy="83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4224732" y="9641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05832" y="9641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05578" y="964168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12</a:t>
                </a:r>
                <a:r>
                  <a:rPr lang="ko-KR" altLang="en-US" smtClean="0"/>
                  <a:t>월</a:t>
                </a:r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44578" y="1716894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……</a:t>
                </a:r>
              </a:p>
            </p:txBody>
          </p:sp>
        </p:grpSp>
        <p:cxnSp>
          <p:nvCxnSpPr>
            <p:cNvPr id="11" name="구부러진 연결선 10"/>
            <p:cNvCxnSpPr>
              <a:stCxn id="6" idx="1"/>
              <a:endCxn id="2050" idx="0"/>
            </p:cNvCxnSpPr>
            <p:nvPr/>
          </p:nvCxnSpPr>
          <p:spPr>
            <a:xfrm rot="10800000" flipV="1">
              <a:off x="2906414" y="1180450"/>
              <a:ext cx="1405676" cy="995784"/>
            </a:xfrm>
            <a:prstGeom prst="curvedConnector2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구부러진 연결선 37"/>
            <p:cNvCxnSpPr>
              <a:stCxn id="22" idx="2"/>
              <a:endCxn id="27" idx="1"/>
            </p:cNvCxnSpPr>
            <p:nvPr/>
          </p:nvCxnSpPr>
          <p:spPr>
            <a:xfrm rot="16200000" flipH="1">
              <a:off x="3185546" y="3099163"/>
              <a:ext cx="929080" cy="1487347"/>
            </a:xfrm>
            <a:prstGeom prst="curvedConnector2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701511" y="43752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컬렉션 채워짐</a:t>
              </a:r>
              <a:endParaRPr lang="ko-KR" altLang="en-US"/>
            </a:p>
          </p:txBody>
        </p:sp>
        <p:sp>
          <p:nvSpPr>
            <p:cNvPr id="35" name="아래쪽 화살표 34"/>
            <p:cNvSpPr/>
            <p:nvPr/>
          </p:nvSpPr>
          <p:spPr>
            <a:xfrm>
              <a:off x="6101052" y="5146617"/>
              <a:ext cx="1673084" cy="414941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35686" y="5682985"/>
              <a:ext cx="7003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시즌내</a:t>
              </a:r>
              <a:r>
                <a:rPr lang="ko-KR" altLang="en-US" dirty="0" smtClean="0"/>
                <a:t> 모든 작물을 모았을 경우 해당 시즌 컬렉션 완성 보상 획득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39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en-US" altLang="ko-KR" sz="1800" b="1" dirty="0" smtClean="0"/>
              <a:t>/ </a:t>
            </a:r>
            <a:r>
              <a:rPr lang="ko-KR" altLang="en-US" sz="1800" b="1" smtClean="0"/>
              <a:t>작물 씨앗 분해</a:t>
            </a:r>
            <a:endParaRPr lang="ko-KR" altLang="en-US" sz="1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0" y="3271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을 제외한 모든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작물 및 작물 씨앗을 분해하여 아래와 같이 보상 아이템을 얻을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분해는 라운지에서만 할 수 있다</a:t>
            </a:r>
            <a:r>
              <a:rPr lang="en-US" altLang="ko-KR" sz="1000" dirty="0" smtClean="0"/>
              <a:t>.)</a:t>
            </a:r>
          </a:p>
          <a:p>
            <a:r>
              <a:rPr lang="ko-KR" altLang="en-US" sz="1000" dirty="0" smtClean="0"/>
              <a:t>이때 보상으로 획득하는 작물 씨앗은 자신의 소유 화분에만 심을 수 있고 자기 소유 화분의 작물만 업그레이드 시도를 할 수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또한 좋은 보상을 얻었을 때 기존 캔디 </a:t>
            </a:r>
            <a:r>
              <a:rPr lang="ko-KR" altLang="en-US" sz="1000" dirty="0" err="1" smtClean="0"/>
              <a:t>가챠와</a:t>
            </a:r>
            <a:r>
              <a:rPr lang="ko-KR" altLang="en-US" sz="1000" dirty="0" smtClean="0"/>
              <a:t> 동일하게 전체 방송으로 해당 유저가 어떤 보상을 얻었는지 알려진다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117046" y="3842417"/>
            <a:ext cx="6463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/>
              <a:t>분해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186" y="2462649"/>
            <a:ext cx="123623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작물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 제외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47186" y="5135079"/>
            <a:ext cx="1236236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 씨앗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작물 제외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4" idx="3"/>
            <a:endCxn id="3" idx="1"/>
          </p:cNvCxnSpPr>
          <p:nvPr/>
        </p:nvCxnSpPr>
        <p:spPr>
          <a:xfrm>
            <a:off x="1383423" y="2662704"/>
            <a:ext cx="733623" cy="1364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497001" y="1377377"/>
            <a:ext cx="4397358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스페셜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시즌 </a:t>
            </a:r>
            <a:r>
              <a:rPr lang="en-US" altLang="ko-KR" sz="1000" b="1" dirty="0" smtClean="0">
                <a:solidFill>
                  <a:srgbClr val="00B0F0"/>
                </a:solidFill>
              </a:rPr>
              <a:t>5 </a:t>
            </a:r>
            <a:r>
              <a:rPr lang="ko-KR" altLang="en-US" sz="1000" b="1" smtClean="0">
                <a:solidFill>
                  <a:srgbClr val="00B0F0"/>
                </a:solidFill>
              </a:rPr>
              <a:t>작물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스페셜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00B0F0"/>
                </a:solidFill>
              </a:rPr>
              <a:t>갤럭시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홀로그램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갤럭시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홀로그램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스페셜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00B0F0"/>
                </a:solidFill>
              </a:rPr>
              <a:t>행성석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b="1" dirty="0" err="1" smtClean="0">
                <a:solidFill>
                  <a:srgbClr val="00B0F0"/>
                </a:solidFill>
              </a:rPr>
              <a:t>행성석</a:t>
            </a:r>
            <a:r>
              <a:rPr lang="ko-KR" altLang="en-US" sz="1000" b="1" dirty="0" smtClean="0">
                <a:solidFill>
                  <a:srgbClr val="00B0F0"/>
                </a:solidFill>
              </a:rPr>
              <a:t> 씨앗</a:t>
            </a:r>
            <a:endParaRPr lang="en-US" altLang="ko-KR" sz="1000" b="1" dirty="0" smtClean="0">
              <a:solidFill>
                <a:srgbClr val="00B0F0"/>
              </a:solidFill>
            </a:endParaRPr>
          </a:p>
          <a:p>
            <a:r>
              <a:rPr lang="ko-KR" altLang="en-US" sz="1000" dirty="0" smtClean="0"/>
              <a:t>탄생석 씨앗</a:t>
            </a:r>
            <a:endParaRPr lang="en-US" altLang="ko-KR" sz="1000" dirty="0" smtClean="0"/>
          </a:p>
          <a:p>
            <a:r>
              <a:rPr lang="ko-KR" altLang="en-US" sz="1000" dirty="0" smtClean="0"/>
              <a:t>소량의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캔디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&amp; </a:t>
            </a:r>
            <a:r>
              <a:rPr lang="ko-KR" altLang="en-US" sz="1000" smtClean="0"/>
              <a:t>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씨앗 조각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획득한 작물 씨앗은 자기 화분에만 심을 수 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획득한 </a:t>
            </a:r>
            <a:r>
              <a:rPr lang="ko-KR" altLang="en-US" sz="1000" dirty="0">
                <a:solidFill>
                  <a:srgbClr val="FF0000"/>
                </a:solidFill>
              </a:rPr>
              <a:t>작물 씨앗은 자기 화분에 담긴 작물에만 업그레이드 할 수 </a:t>
            </a:r>
            <a:r>
              <a:rPr lang="ko-KR" altLang="en-US" sz="1000" dirty="0" smtClean="0">
                <a:solidFill>
                  <a:srgbClr val="FF0000"/>
                </a:solidFill>
              </a:rPr>
              <a:t>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씨앗 개수는 </a:t>
            </a:r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smtClean="0">
                <a:solidFill>
                  <a:srgbClr val="FF0000"/>
                </a:solidFill>
              </a:rPr>
              <a:t>개 또는 여러 개를 획득 할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분해하는 작물과 비교해 높은 등급의 작물 일 수록 획득 확률 낮아짐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cxnSp>
        <p:nvCxnSpPr>
          <p:cNvPr id="76" name="직선 화살표 연결선 75"/>
          <p:cNvCxnSpPr>
            <a:stCxn id="56" idx="3"/>
            <a:endCxn id="3" idx="1"/>
          </p:cNvCxnSpPr>
          <p:nvPr/>
        </p:nvCxnSpPr>
        <p:spPr>
          <a:xfrm flipV="1">
            <a:off x="1383422" y="4027083"/>
            <a:ext cx="733624" cy="1308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3497001" y="4211749"/>
            <a:ext cx="5256567" cy="224676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씨앗 분해에서 획득 가능한 씨앗 </a:t>
            </a:r>
            <a:r>
              <a:rPr lang="en-US" altLang="ko-KR" sz="1000" b="1" dirty="0" smtClean="0"/>
              <a:t>: </a:t>
            </a:r>
          </a:p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몬스터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씨앗</a:t>
            </a:r>
            <a:endParaRPr lang="en-US" altLang="ko-KR" sz="1000" dirty="0" smtClean="0"/>
          </a:p>
          <a:p>
            <a:r>
              <a:rPr lang="ko-KR" altLang="en-US" sz="1000" dirty="0" smtClean="0"/>
              <a:t>탄생석 씨앗</a:t>
            </a:r>
            <a:endParaRPr lang="en-US" altLang="ko-KR" sz="1000" dirty="0" smtClean="0"/>
          </a:p>
          <a:p>
            <a:r>
              <a:rPr lang="ko-KR" altLang="en-US" sz="1000" b="1" dirty="0">
                <a:solidFill>
                  <a:srgbClr val="00B050"/>
                </a:solidFill>
              </a:rPr>
              <a:t>작물 형태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이펙트 변경권 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>
                <a:solidFill>
                  <a:srgbClr val="00B050"/>
                </a:solidFill>
              </a:rPr>
              <a:t>시즌 </a:t>
            </a:r>
            <a:r>
              <a:rPr lang="en-US" altLang="ko-KR" sz="1000" b="1" dirty="0">
                <a:solidFill>
                  <a:srgbClr val="00B050"/>
                </a:solidFill>
              </a:rPr>
              <a:t>5 </a:t>
            </a:r>
            <a:r>
              <a:rPr lang="ko-KR" altLang="en-US" sz="1000" b="1">
                <a:solidFill>
                  <a:srgbClr val="00B050"/>
                </a:solidFill>
              </a:rPr>
              <a:t>작물의 형태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이펙트를 변경</a:t>
            </a:r>
            <a:r>
              <a:rPr lang="en-US" altLang="ko-KR" sz="1000" b="1" dirty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sz="1000" b="1" dirty="0">
                <a:solidFill>
                  <a:srgbClr val="00B050"/>
                </a:solidFill>
              </a:rPr>
              <a:t>작물 </a:t>
            </a:r>
            <a:r>
              <a:rPr lang="ko-KR" altLang="en-US" sz="1000" b="1" dirty="0" err="1">
                <a:solidFill>
                  <a:srgbClr val="00B050"/>
                </a:solidFill>
              </a:rPr>
              <a:t>변경권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>
                <a:solidFill>
                  <a:srgbClr val="00B050"/>
                </a:solidFill>
              </a:rPr>
              <a:t>갤럭시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블루오션</a:t>
            </a:r>
            <a:r>
              <a:rPr lang="en-US" altLang="ko-KR" sz="1000" b="1" dirty="0">
                <a:solidFill>
                  <a:srgbClr val="00B050"/>
                </a:solidFill>
              </a:rPr>
              <a:t>/</a:t>
            </a:r>
            <a:r>
              <a:rPr lang="ko-KR" altLang="en-US" sz="1000" b="1">
                <a:solidFill>
                  <a:srgbClr val="00B050"/>
                </a:solidFill>
              </a:rPr>
              <a:t>블루오션몬스터 작물을 동일한 달 다른 시즌 작물로 변경</a:t>
            </a:r>
            <a:r>
              <a:rPr lang="en-US" altLang="ko-KR" sz="1000" b="1" dirty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sz="1000" dirty="0" smtClean="0"/>
              <a:t>소량의 </a:t>
            </a:r>
            <a:r>
              <a:rPr lang="ko-KR" altLang="en-US" sz="1000" dirty="0" err="1"/>
              <a:t>홈가든</a:t>
            </a:r>
            <a:r>
              <a:rPr lang="ko-KR" altLang="en-US" sz="1000" dirty="0"/>
              <a:t> 캔디</a:t>
            </a:r>
            <a:r>
              <a:rPr lang="en-US" altLang="ko-KR" sz="1000" dirty="0"/>
              <a:t> &amp; </a:t>
            </a:r>
            <a:r>
              <a:rPr lang="ko-KR" altLang="en-US" sz="1000"/>
              <a:t>탄생석</a:t>
            </a:r>
            <a:r>
              <a:rPr lang="en-US" altLang="ko-KR" sz="1000" dirty="0"/>
              <a:t>/</a:t>
            </a:r>
            <a:r>
              <a:rPr lang="ko-KR" altLang="en-US" sz="1000"/>
              <a:t>갤럭시</a:t>
            </a:r>
            <a:r>
              <a:rPr lang="en-US" altLang="ko-KR" sz="1000" dirty="0"/>
              <a:t>/</a:t>
            </a:r>
            <a:r>
              <a:rPr lang="ko-KR" altLang="en-US" sz="1000"/>
              <a:t>시즌 </a:t>
            </a:r>
            <a:r>
              <a:rPr lang="en-US" altLang="ko-KR" sz="1000" dirty="0"/>
              <a:t>5 </a:t>
            </a:r>
            <a:r>
              <a:rPr lang="ko-KR" altLang="en-US" sz="1000"/>
              <a:t>씨앗 </a:t>
            </a:r>
            <a:r>
              <a:rPr lang="ko-KR" altLang="en-US" sz="1000" smtClean="0"/>
              <a:t>조각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획득한 작물 씨앗은 자기 </a:t>
            </a:r>
            <a:r>
              <a:rPr lang="ko-KR" altLang="en-US" sz="1000" dirty="0">
                <a:solidFill>
                  <a:srgbClr val="FF0000"/>
                </a:solidFill>
              </a:rPr>
              <a:t>화분에만 심을 수 </a:t>
            </a:r>
            <a:r>
              <a:rPr lang="ko-KR" altLang="en-US" sz="1000" dirty="0" smtClean="0">
                <a:solidFill>
                  <a:srgbClr val="FF0000"/>
                </a:solidFill>
              </a:rPr>
              <a:t>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획득 한 작물 씨앗은 자기 화분에 담긴 작물에만 업그레이드 할 수 있음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씨앗 개수는 </a:t>
            </a:r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r>
              <a:rPr lang="ko-KR" altLang="en-US" sz="1000">
                <a:solidFill>
                  <a:srgbClr val="FF0000"/>
                </a:solidFill>
              </a:rPr>
              <a:t>개 또는 여러 개를 획득 할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</a:rPr>
              <a:t>분해하는 </a:t>
            </a:r>
            <a:r>
              <a:rPr lang="ko-KR" altLang="en-US" sz="1000" dirty="0" smtClean="0">
                <a:solidFill>
                  <a:srgbClr val="FF0000"/>
                </a:solidFill>
              </a:rPr>
              <a:t>씨앗과 </a:t>
            </a:r>
            <a:r>
              <a:rPr lang="ko-KR" altLang="en-US" sz="1000" dirty="0">
                <a:solidFill>
                  <a:srgbClr val="FF0000"/>
                </a:solidFill>
              </a:rPr>
              <a:t>비교해 높은 등급의 작물 일 수록 획득 확률 낮아짐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141" name="직선 화살표 연결선 140"/>
          <p:cNvCxnSpPr>
            <a:stCxn id="3" idx="3"/>
            <a:endCxn id="50" idx="1"/>
          </p:cNvCxnSpPr>
          <p:nvPr/>
        </p:nvCxnSpPr>
        <p:spPr>
          <a:xfrm flipV="1">
            <a:off x="2763378" y="2654650"/>
            <a:ext cx="733623" cy="1372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7" name="직선 화살표 연결선 146"/>
          <p:cNvCxnSpPr>
            <a:stCxn id="3" idx="3"/>
            <a:endCxn id="89" idx="1"/>
          </p:cNvCxnSpPr>
          <p:nvPr/>
        </p:nvCxnSpPr>
        <p:spPr>
          <a:xfrm>
            <a:off x="2763378" y="4027083"/>
            <a:ext cx="733623" cy="1308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63" name="TextBox 162"/>
          <p:cNvSpPr txBox="1"/>
          <p:nvPr/>
        </p:nvSpPr>
        <p:spPr>
          <a:xfrm>
            <a:off x="9725198" y="3703918"/>
            <a:ext cx="204575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dirty="0" smtClean="0"/>
              <a:t>좋은 보상 획득 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전체 방송 됨</a:t>
            </a:r>
            <a:endParaRPr lang="ko-KR" altLang="en-US" dirty="0"/>
          </a:p>
        </p:txBody>
      </p:sp>
      <p:cxnSp>
        <p:nvCxnSpPr>
          <p:cNvPr id="164" name="직선 화살표 연결선 163"/>
          <p:cNvCxnSpPr>
            <a:stCxn id="50" idx="3"/>
            <a:endCxn id="163" idx="1"/>
          </p:cNvCxnSpPr>
          <p:nvPr/>
        </p:nvCxnSpPr>
        <p:spPr>
          <a:xfrm>
            <a:off x="7894359" y="2654650"/>
            <a:ext cx="1830839" cy="1372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7" name="직선 화살표 연결선 166"/>
          <p:cNvCxnSpPr>
            <a:stCxn id="89" idx="3"/>
            <a:endCxn id="163" idx="1"/>
          </p:cNvCxnSpPr>
          <p:nvPr/>
        </p:nvCxnSpPr>
        <p:spPr>
          <a:xfrm flipV="1">
            <a:off x="8753568" y="4027084"/>
            <a:ext cx="971630" cy="13080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2009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</a:t>
            </a:r>
            <a:r>
              <a:rPr lang="en-US" altLang="ko-KR" sz="1800" b="1" dirty="0" smtClean="0"/>
              <a:t>/ </a:t>
            </a:r>
            <a:r>
              <a:rPr lang="ko-KR" altLang="en-US" sz="1800" b="1" smtClean="0"/>
              <a:t>작물 씨앗 분해</a:t>
            </a:r>
            <a:endParaRPr lang="ko-KR" altLang="en-US" sz="1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0" y="32715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작물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작물 씨앗 분해를 많이 할 경우 홈가든 게이지가 차며 홈가든 게이지가 일정 이상 찾을 때 아래와 같이 그에 맞는 버프를 획득할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smtClean="0"/>
              <a:t>획득한 버프 및 게이지는 각 달 첫 업데이트 날에 초기화 된다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4182" y="3084729"/>
            <a:ext cx="11934929" cy="897440"/>
            <a:chOff x="214182" y="1527777"/>
            <a:chExt cx="11934929" cy="897440"/>
          </a:xfrm>
        </p:grpSpPr>
        <p:sp>
          <p:nvSpPr>
            <p:cNvPr id="5" name="오른쪽 화살표 4"/>
            <p:cNvSpPr/>
            <p:nvPr/>
          </p:nvSpPr>
          <p:spPr>
            <a:xfrm>
              <a:off x="214183" y="1540475"/>
              <a:ext cx="11406576" cy="484632"/>
            </a:xfrm>
            <a:prstGeom prst="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4182" y="1663701"/>
              <a:ext cx="3687283" cy="23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14495" y="2025107"/>
              <a:ext cx="104387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이펙트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변경권</a:t>
              </a:r>
              <a:endParaRPr lang="en-US" altLang="ko-KR" sz="1000" dirty="0"/>
            </a:p>
            <a:p>
              <a:pPr algn="ctr"/>
              <a:r>
                <a:rPr lang="ko-KR" altLang="en-US" sz="1000" dirty="0" smtClean="0"/>
                <a:t>획득 확률 증가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98823" y="2025107"/>
              <a:ext cx="105028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획득 오너</a:t>
              </a:r>
              <a:r>
                <a:rPr lang="en-US" altLang="ko-KR" sz="1000" dirty="0" smtClean="0"/>
                <a:t>/</a:t>
              </a:r>
              <a:r>
                <a:rPr lang="ko-KR" altLang="en-US" sz="1000" smtClean="0"/>
                <a:t>알바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포인트 증가</a:t>
              </a:r>
              <a:endParaRPr lang="en-US" altLang="ko-KR" sz="10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96171" y="2025107"/>
              <a:ext cx="998991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홈가든</a:t>
              </a:r>
              <a:r>
                <a:rPr lang="ko-KR" altLang="en-US" sz="1000" dirty="0" smtClean="0"/>
                <a:t> 경험치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획득 증가</a:t>
              </a:r>
              <a:endParaRPr lang="en-US" altLang="ko-KR" sz="10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83604" y="2025107"/>
              <a:ext cx="1172117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홈가든</a:t>
              </a:r>
              <a:r>
                <a:rPr lang="ko-KR" altLang="en-US" sz="1000" dirty="0" smtClean="0"/>
                <a:t> 요정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스킬 </a:t>
              </a:r>
              <a:r>
                <a:rPr lang="ko-KR" altLang="en-US" sz="1000" dirty="0" err="1" smtClean="0"/>
                <a:t>능력치</a:t>
              </a:r>
              <a:r>
                <a:rPr lang="ko-KR" altLang="en-US" sz="1000" dirty="0" smtClean="0"/>
                <a:t> 증가</a:t>
              </a:r>
              <a:endParaRPr lang="en-US" altLang="ko-KR" sz="10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5612" y="2025107"/>
              <a:ext cx="1127232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작물 업그레이드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확률 증가</a:t>
              </a:r>
              <a:endParaRPr lang="en-US" altLang="ko-KR" sz="10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03294" y="2025107"/>
              <a:ext cx="870751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탄생석 획득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확률 증가</a:t>
              </a:r>
              <a:endParaRPr lang="en-US" altLang="ko-KR" sz="1000" dirty="0" smtClean="0"/>
            </a:p>
          </p:txBody>
        </p:sp>
        <p:cxnSp>
          <p:nvCxnSpPr>
            <p:cNvPr id="11" name="직선 연결선 10"/>
            <p:cNvCxnSpPr>
              <a:endCxn id="21" idx="0"/>
            </p:cNvCxnSpPr>
            <p:nvPr/>
          </p:nvCxnSpPr>
          <p:spPr>
            <a:xfrm>
              <a:off x="1769663" y="1540475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0" idx="0"/>
            </p:cNvCxnSpPr>
            <p:nvPr/>
          </p:nvCxnSpPr>
          <p:spPr>
            <a:xfrm>
              <a:off x="3795667" y="1540475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799228" y="1537301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738669" y="1527777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9636433" y="1540475"/>
              <a:ext cx="0" cy="4846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endCxn id="19" idx="0"/>
            </p:cNvCxnSpPr>
            <p:nvPr/>
          </p:nvCxnSpPr>
          <p:spPr>
            <a:xfrm>
              <a:off x="11620759" y="1537301"/>
              <a:ext cx="3208" cy="48780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5342028" y="4522737"/>
            <a:ext cx="914400" cy="469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유저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819179" y="1347742"/>
            <a:ext cx="1960098" cy="4692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작물</a:t>
            </a:r>
            <a:r>
              <a:rPr lang="en-US" altLang="ko-KR" dirty="0" smtClean="0"/>
              <a:t>/</a:t>
            </a:r>
            <a:r>
              <a:rPr lang="ko-KR" altLang="en-US" smtClean="0"/>
              <a:t>씨앗 분해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43" idx="2"/>
          </p:cNvCxnSpPr>
          <p:nvPr/>
        </p:nvCxnSpPr>
        <p:spPr>
          <a:xfrm flipH="1">
            <a:off x="3929449" y="1816974"/>
            <a:ext cx="1869779" cy="13793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TextBox 30"/>
          <p:cNvSpPr txBox="1"/>
          <p:nvPr/>
        </p:nvSpPr>
        <p:spPr>
          <a:xfrm>
            <a:off x="3863546" y="2230085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게이지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획득</a:t>
            </a:r>
            <a:endParaRPr lang="ko-KR" altLang="en-US" sz="1000" dirty="0"/>
          </a:p>
        </p:txBody>
      </p:sp>
      <p:cxnSp>
        <p:nvCxnSpPr>
          <p:cNvPr id="47" name="직선 화살표 연결선 46"/>
          <p:cNvCxnSpPr>
            <a:endCxn id="27" idx="1"/>
          </p:cNvCxnSpPr>
          <p:nvPr/>
        </p:nvCxnSpPr>
        <p:spPr>
          <a:xfrm>
            <a:off x="2421924" y="3996171"/>
            <a:ext cx="2920104" cy="76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23906" y="462844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버프</a:t>
            </a:r>
            <a:r>
              <a:rPr lang="ko-KR" altLang="en-US" sz="1000" dirty="0" smtClean="0"/>
              <a:t> 획득</a:t>
            </a:r>
            <a:endParaRPr lang="ko-KR" altLang="en-US" sz="1000" dirty="0"/>
          </a:p>
        </p:txBody>
      </p:sp>
      <p:cxnSp>
        <p:nvCxnSpPr>
          <p:cNvPr id="52" name="직선 화살표 연결선 51"/>
          <p:cNvCxnSpPr>
            <a:endCxn id="27" idx="1"/>
          </p:cNvCxnSpPr>
          <p:nvPr/>
        </p:nvCxnSpPr>
        <p:spPr>
          <a:xfrm>
            <a:off x="3901465" y="4077730"/>
            <a:ext cx="1440563" cy="67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홈가든</a:t>
            </a:r>
            <a:r>
              <a:rPr lang="ko-KR" altLang="en-US" sz="1800" b="1" dirty="0" smtClean="0"/>
              <a:t> 작물 형태</a:t>
            </a:r>
            <a:r>
              <a:rPr lang="en-US" altLang="ko-KR" sz="1800" b="1" dirty="0" smtClean="0"/>
              <a:t>&amp;</a:t>
            </a:r>
            <a:r>
              <a:rPr lang="ko-KR" altLang="en-US" sz="1800" b="1" smtClean="0"/>
              <a:t>이펙트</a:t>
            </a:r>
            <a:endParaRPr lang="ko-KR" altLang="en-US" sz="1800" b="1" dirty="0"/>
          </a:p>
        </p:txBody>
      </p:sp>
      <p:sp>
        <p:nvSpPr>
          <p:cNvPr id="407" name="TextBox 406"/>
          <p:cNvSpPr txBox="1"/>
          <p:nvPr/>
        </p:nvSpPr>
        <p:spPr>
          <a:xfrm>
            <a:off x="0" y="32668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작물의 형태는</a:t>
            </a:r>
            <a:endParaRPr lang="en-US" altLang="ko-KR" sz="1000" dirty="0" smtClean="0"/>
          </a:p>
          <a:p>
            <a:r>
              <a:rPr lang="ko-KR" altLang="en-US" sz="1000" dirty="0" smtClean="0"/>
              <a:t>일반 작물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</a:t>
            </a:r>
            <a:r>
              <a:rPr lang="ko-KR" altLang="en-US" sz="1000" dirty="0" smtClean="0"/>
              <a:t>작물 기본형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</a:t>
            </a:r>
            <a:r>
              <a:rPr lang="ko-KR" altLang="en-US" sz="1000" dirty="0" smtClean="0"/>
              <a:t>작물 다른 버전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개가 있고</a:t>
            </a:r>
            <a:endParaRPr lang="en-US" altLang="ko-KR" sz="1000" dirty="0" smtClean="0"/>
          </a:p>
          <a:p>
            <a:r>
              <a:rPr lang="ko-KR" altLang="en-US" sz="1000" dirty="0" smtClean="0"/>
              <a:t>여기에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작물 기본 </a:t>
            </a:r>
            <a:r>
              <a:rPr lang="ko-KR" altLang="en-US" sz="1000" dirty="0" err="1" smtClean="0"/>
              <a:t>이펙트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작물 다른 버전 이펙트 </a:t>
            </a:r>
            <a:r>
              <a:rPr lang="en-US" altLang="ko-KR" sz="1000" dirty="0" smtClean="0"/>
              <a:t>3</a:t>
            </a:r>
            <a:r>
              <a:rPr lang="ko-KR" altLang="en-US" sz="1000" smtClean="0"/>
              <a:t>개가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이펙트와 형태는 서로 종속되어 있지 않기에 유저가 자신이 원하는 대로 조합해서 쓸 수 있다</a:t>
            </a:r>
            <a:r>
              <a:rPr lang="en-US" altLang="ko-KR" sz="1000" dirty="0" smtClean="0"/>
              <a:t>.)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기본 형 외 다른 버전의 </a:t>
            </a:r>
            <a:r>
              <a:rPr lang="ko-KR" altLang="en-US" sz="1000" dirty="0" err="1" smtClean="0"/>
              <a:t>이펙트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작물 형태 변경권은 홈가든 작물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씨앗 분해를 통해 얻을 수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09550" y="1454326"/>
            <a:ext cx="8172450" cy="3565349"/>
            <a:chOff x="209550" y="1454326"/>
            <a:chExt cx="8172450" cy="3565349"/>
          </a:xfrm>
        </p:grpSpPr>
        <p:grpSp>
          <p:nvGrpSpPr>
            <p:cNvPr id="20" name="그룹 19"/>
            <p:cNvGrpSpPr/>
            <p:nvPr/>
          </p:nvGrpSpPr>
          <p:grpSpPr>
            <a:xfrm>
              <a:off x="209550" y="1485900"/>
              <a:ext cx="8172450" cy="3533775"/>
              <a:chOff x="209550" y="1485900"/>
              <a:chExt cx="8172450" cy="353377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273043" y="1518159"/>
                <a:ext cx="7396941" cy="2781051"/>
                <a:chOff x="-3182" y="1286170"/>
                <a:chExt cx="7396941" cy="2781051"/>
              </a:xfrm>
            </p:grpSpPr>
            <p:pic>
              <p:nvPicPr>
                <p:cNvPr id="5124" name="Picture 4" descr="http://icons.iconarchive.com/icons/icons8/ios7/128/Plants-Palm-icon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02783" y="1934266"/>
                  <a:ext cx="568767" cy="568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9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916091" y="1926767"/>
                  <a:ext cx="1037681" cy="576266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" name="그룹 6"/>
                <p:cNvGrpSpPr/>
                <p:nvPr/>
              </p:nvGrpSpPr>
              <p:grpSpPr>
                <a:xfrm>
                  <a:off x="980221" y="3028329"/>
                  <a:ext cx="909419" cy="869141"/>
                  <a:chOff x="958628" y="3426616"/>
                  <a:chExt cx="909419" cy="869141"/>
                </a:xfrm>
              </p:grpSpPr>
              <p:sp>
                <p:nvSpPr>
                  <p:cNvPr id="6" name="포인트가 4개인 별 5"/>
                  <p:cNvSpPr/>
                  <p:nvPr/>
                </p:nvSpPr>
                <p:spPr>
                  <a:xfrm>
                    <a:off x="958628" y="3520167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0" name="포인트가 4개인 별 69"/>
                  <p:cNvSpPr/>
                  <p:nvPr/>
                </p:nvSpPr>
                <p:spPr>
                  <a:xfrm>
                    <a:off x="1028033" y="3907962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포인트가 4개인 별 70"/>
                  <p:cNvSpPr/>
                  <p:nvPr/>
                </p:nvSpPr>
                <p:spPr>
                  <a:xfrm>
                    <a:off x="1415829" y="3426616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포인트가 4개인 별 71"/>
                  <p:cNvSpPr/>
                  <p:nvPr/>
                </p:nvSpPr>
                <p:spPr>
                  <a:xfrm>
                    <a:off x="1480252" y="3907276"/>
                    <a:ext cx="387795" cy="387795"/>
                  </a:xfrm>
                  <a:prstGeom prst="star4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2719067" y="2765026"/>
                  <a:ext cx="1396900" cy="1302195"/>
                  <a:chOff x="4224017" y="2624980"/>
                  <a:chExt cx="2843978" cy="2651166"/>
                </a:xfrm>
              </p:grpSpPr>
              <p:sp>
                <p:nvSpPr>
                  <p:cNvPr id="8" name="포인트가 5개인 별 7"/>
                  <p:cNvSpPr/>
                  <p:nvPr/>
                </p:nvSpPr>
                <p:spPr>
                  <a:xfrm>
                    <a:off x="4224017" y="3229989"/>
                    <a:ext cx="914399" cy="914399"/>
                  </a:xfrm>
                  <a:prstGeom prst="star5">
                    <a:avLst>
                      <a:gd name="adj" fmla="val 10618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포인트가 5개인 별 79"/>
                  <p:cNvSpPr/>
                  <p:nvPr/>
                </p:nvSpPr>
                <p:spPr>
                  <a:xfrm>
                    <a:off x="5474875" y="2624980"/>
                    <a:ext cx="914400" cy="914400"/>
                  </a:xfrm>
                  <a:prstGeom prst="star5">
                    <a:avLst>
                      <a:gd name="adj" fmla="val 7792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포인트가 5개인 별 84"/>
                  <p:cNvSpPr/>
                  <p:nvPr/>
                </p:nvSpPr>
                <p:spPr>
                  <a:xfrm>
                    <a:off x="4726345" y="4361746"/>
                    <a:ext cx="914400" cy="914400"/>
                  </a:xfrm>
                  <a:prstGeom prst="star5">
                    <a:avLst>
                      <a:gd name="adj" fmla="val 6849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포인트가 5개인 별 86"/>
                  <p:cNvSpPr/>
                  <p:nvPr/>
                </p:nvSpPr>
                <p:spPr>
                  <a:xfrm>
                    <a:off x="6153595" y="3469975"/>
                    <a:ext cx="914400" cy="914400"/>
                  </a:xfrm>
                  <a:prstGeom prst="star5">
                    <a:avLst>
                      <a:gd name="adj" fmla="val 7792"/>
                      <a:gd name="hf" fmla="val 105146"/>
                      <a:gd name="vf" fmla="val 110557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4654753" y="2945157"/>
                  <a:ext cx="1272169" cy="941934"/>
                  <a:chOff x="5154027" y="3883880"/>
                  <a:chExt cx="2029827" cy="1502916"/>
                </a:xfrm>
              </p:grpSpPr>
              <p:sp>
                <p:nvSpPr>
                  <p:cNvPr id="10" name="구름 모양 설명선 9"/>
                  <p:cNvSpPr/>
                  <p:nvPr/>
                </p:nvSpPr>
                <p:spPr>
                  <a:xfrm>
                    <a:off x="5154027" y="3984226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구름 모양 설명선 87"/>
                  <p:cNvSpPr/>
                  <p:nvPr/>
                </p:nvSpPr>
                <p:spPr>
                  <a:xfrm>
                    <a:off x="6269454" y="3883880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9" name="구름 모양 설명선 88"/>
                  <p:cNvSpPr/>
                  <p:nvPr/>
                </p:nvSpPr>
                <p:spPr>
                  <a:xfrm>
                    <a:off x="6269454" y="4727885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0" name="구름 모양 설명선 89"/>
                  <p:cNvSpPr/>
                  <p:nvPr/>
                </p:nvSpPr>
                <p:spPr>
                  <a:xfrm>
                    <a:off x="5202654" y="4774148"/>
                    <a:ext cx="914400" cy="612648"/>
                  </a:xfrm>
                  <a:prstGeom prst="cloudCallou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6528614" y="2989225"/>
                  <a:ext cx="865145" cy="786315"/>
                  <a:chOff x="7126688" y="3513712"/>
                  <a:chExt cx="1685925" cy="1532305"/>
                </a:xfrm>
              </p:grpSpPr>
              <p:sp>
                <p:nvSpPr>
                  <p:cNvPr id="12" name="폭발 2 11"/>
                  <p:cNvSpPr/>
                  <p:nvPr/>
                </p:nvSpPr>
                <p:spPr>
                  <a:xfrm>
                    <a:off x="7126688" y="3513712"/>
                    <a:ext cx="914400" cy="914400"/>
                  </a:xfrm>
                  <a:prstGeom prst="irregularSeal2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폭발 2 95"/>
                  <p:cNvSpPr/>
                  <p:nvPr/>
                </p:nvSpPr>
                <p:spPr>
                  <a:xfrm>
                    <a:off x="7898213" y="4131617"/>
                    <a:ext cx="914400" cy="914400"/>
                  </a:xfrm>
                  <a:prstGeom prst="irregularSeal2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1174402" y="131465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기본</a:t>
                  </a:r>
                  <a:endParaRPr lang="ko-KR" altLang="en-US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4053104" y="1286170"/>
                  <a:ext cx="1189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다른 버전</a:t>
                  </a:r>
                  <a:endParaRPr lang="ko-KR" altLang="en-US" dirty="0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-3182" y="1731182"/>
                  <a:ext cx="8771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err="1" smtClean="0"/>
                    <a:t>스페셜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작물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형태</a:t>
                  </a:r>
                  <a:endParaRPr lang="ko-KR" altLang="en-US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36143" y="3298213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mtClean="0"/>
                    <a:t>이펙트</a:t>
                  </a:r>
                  <a:endParaRPr lang="ko-KR" altLang="en-US" dirty="0"/>
                </a:p>
              </p:txBody>
            </p:sp>
          </p:grpSp>
          <p:cxnSp>
            <p:nvCxnSpPr>
              <p:cNvPr id="17" name="직선 연결선 16"/>
              <p:cNvCxnSpPr/>
              <p:nvPr/>
            </p:nvCxnSpPr>
            <p:spPr>
              <a:xfrm>
                <a:off x="209550" y="2933700"/>
                <a:ext cx="8172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514600" y="1485900"/>
                <a:ext cx="0" cy="3533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/>
              <p:nvPr/>
            </p:nvCxnSpPr>
            <p:spPr>
              <a:xfrm>
                <a:off x="209550" y="1915971"/>
                <a:ext cx="8172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/>
            <p:nvPr/>
          </p:nvCxnSpPr>
          <p:spPr>
            <a:xfrm>
              <a:off x="1151431" y="1454326"/>
              <a:ext cx="0" cy="3533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43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/>
              <a:t>홈가든</a:t>
            </a:r>
            <a:r>
              <a:rPr lang="ko-KR" altLang="en-US" sz="1800" b="1" dirty="0"/>
              <a:t> 작물 형태</a:t>
            </a:r>
            <a:r>
              <a:rPr lang="en-US" altLang="ko-KR" sz="1800" b="1" dirty="0"/>
              <a:t>&amp;</a:t>
            </a:r>
            <a:r>
              <a:rPr lang="ko-KR" altLang="en-US" sz="1800" b="1"/>
              <a:t>이펙트</a:t>
            </a:r>
            <a:endParaRPr lang="ko-KR" altLang="en-US" sz="1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0" y="326681"/>
            <a:ext cx="928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유저는 각각의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작물에 이펙트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형태 변경권을 사용하여 해당 작물의 이펙트</a:t>
            </a:r>
            <a:r>
              <a:rPr lang="en-US" altLang="ko-KR" sz="1000" dirty="0"/>
              <a:t>/</a:t>
            </a:r>
            <a:r>
              <a:rPr lang="ko-KR" altLang="en-US" sz="1000" smtClean="0"/>
              <a:t>형태를 한번에 한하여 자신이 원하는 것으로 변경할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이미 변경한 작물은 다시 변경 불가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pSp>
        <p:nvGrpSpPr>
          <p:cNvPr id="4" name="그룹 3"/>
          <p:cNvGrpSpPr/>
          <p:nvPr/>
        </p:nvGrpSpPr>
        <p:grpSpPr>
          <a:xfrm>
            <a:off x="124982" y="892445"/>
            <a:ext cx="4603392" cy="626667"/>
            <a:chOff x="344280" y="4155887"/>
            <a:chExt cx="4603392" cy="626667"/>
          </a:xfrm>
        </p:grpSpPr>
        <p:grpSp>
          <p:nvGrpSpPr>
            <p:cNvPr id="23" name="그룹 22"/>
            <p:cNvGrpSpPr/>
            <p:nvPr/>
          </p:nvGrpSpPr>
          <p:grpSpPr>
            <a:xfrm>
              <a:off x="344280" y="4155887"/>
              <a:ext cx="2232961" cy="626667"/>
              <a:chOff x="344280" y="4155887"/>
              <a:chExt cx="2232961" cy="626667"/>
            </a:xfrm>
          </p:grpSpPr>
          <p:pic>
            <p:nvPicPr>
              <p:cNvPr id="24" name="Picture 2" descr="http://icons.iconarchive.com/icons/iconsmind/outline/128/Plant-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44464"/>
              <a:stretch/>
            </p:blipFill>
            <p:spPr bwMode="auto">
              <a:xfrm>
                <a:off x="1214579" y="4231094"/>
                <a:ext cx="857587" cy="476253"/>
              </a:xfrm>
              <a:prstGeom prst="rect">
                <a:avLst/>
              </a:prstGeom>
              <a:noFill/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등호 24"/>
              <p:cNvSpPr/>
              <p:nvPr/>
            </p:nvSpPr>
            <p:spPr>
              <a:xfrm>
                <a:off x="1950573" y="4155887"/>
                <a:ext cx="626668" cy="626667"/>
              </a:xfrm>
              <a:prstGeom prst="mathEqual">
                <a:avLst>
                  <a:gd name="adj1" fmla="val 12709"/>
                  <a:gd name="adj2" fmla="val 1176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덧셈 기호 25"/>
              <p:cNvSpPr/>
              <p:nvPr/>
            </p:nvSpPr>
            <p:spPr>
              <a:xfrm>
                <a:off x="979692" y="4288681"/>
                <a:ext cx="353738" cy="353738"/>
              </a:xfrm>
              <a:prstGeom prst="mathPlus">
                <a:avLst>
                  <a:gd name="adj1" fmla="val 148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>
                <a:off x="344280" y="4227425"/>
                <a:ext cx="547750" cy="447072"/>
                <a:chOff x="4763065" y="3130661"/>
                <a:chExt cx="547750" cy="447072"/>
              </a:xfrm>
            </p:grpSpPr>
            <p:pic>
              <p:nvPicPr>
                <p:cNvPr id="28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4763065" y="3130661"/>
                  <a:ext cx="330637" cy="183615"/>
                </a:xfrm>
                <a:prstGeom prst="rect">
                  <a:avLst/>
                </a:prstGeom>
                <a:noFill/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http://icons.iconarchive.com/icons/iconsmind/outline/128/Plant-icon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" b="44464"/>
                <a:stretch/>
              </p:blipFill>
              <p:spPr bwMode="auto">
                <a:xfrm>
                  <a:off x="4980178" y="3394118"/>
                  <a:ext cx="330637" cy="183615"/>
                </a:xfrm>
                <a:prstGeom prst="rect">
                  <a:avLst/>
                </a:prstGeom>
                <a:noFill/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굽은 화살표 29"/>
                <p:cNvSpPr/>
                <p:nvPr/>
              </p:nvSpPr>
              <p:spPr>
                <a:xfrm rot="5400000">
                  <a:off x="5061304" y="3191727"/>
                  <a:ext cx="156525" cy="156306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굽은 화살표 30"/>
                <p:cNvSpPr/>
                <p:nvPr/>
              </p:nvSpPr>
              <p:spPr>
                <a:xfrm rot="16200000">
                  <a:off x="4875592" y="3363310"/>
                  <a:ext cx="156525" cy="156306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32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2490235" y="4240629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3290160" y="4241652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icons.iconarchive.com/icons/iconsmind/outline/128/Plant-icon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44464"/>
            <a:stretch/>
          </p:blipFill>
          <p:spPr bwMode="auto">
            <a:xfrm>
              <a:off x="4090085" y="4236960"/>
              <a:ext cx="857587" cy="476253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637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1045</Words>
  <Application>Microsoft Office PowerPoint</Application>
  <PresentationFormat>와이드스크린</PresentationFormat>
  <Paragraphs>168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홈가든 시즌 5 제안</vt:lpstr>
      <vt:lpstr>홈가든 시즌 5 전체 시스템</vt:lpstr>
      <vt:lpstr>작물 심기 &amp; 업그레이드</vt:lpstr>
      <vt:lpstr>작물 심기 &amp; 업그레이드</vt:lpstr>
      <vt:lpstr>PowerPoint 프레젠테이션</vt:lpstr>
      <vt:lpstr>작물 / 작물 씨앗 분해</vt:lpstr>
      <vt:lpstr>작물 / 작물 씨앗 분해</vt:lpstr>
      <vt:lpstr>홈가든 작물 형태&amp;이펙트</vt:lpstr>
      <vt:lpstr>홈가든 작물 형태&amp;이펙트</vt:lpstr>
      <vt:lpstr>홈가든 컬렉션</vt:lpstr>
      <vt:lpstr>작물 변경권</vt:lpstr>
      <vt:lpstr>개발 의도</vt:lpstr>
      <vt:lpstr>작물 컨셉</vt:lpstr>
      <vt:lpstr>작물 컨셉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355</cp:revision>
  <dcterms:created xsi:type="dcterms:W3CDTF">2016-12-16T01:29:19Z</dcterms:created>
  <dcterms:modified xsi:type="dcterms:W3CDTF">2017-11-07T13:42:01Z</dcterms:modified>
</cp:coreProperties>
</file>