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75" r:id="rId5"/>
    <p:sldId id="274" r:id="rId6"/>
    <p:sldId id="273" r:id="rId7"/>
    <p:sldId id="268" r:id="rId8"/>
    <p:sldId id="266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9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82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4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9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0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3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1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7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0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979F-6164-4693-8122-F1BDA5EAF5B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979F-6164-4693-8122-F1BDA5EAF5B5}" type="datetimeFigureOut">
              <a:rPr lang="ko-KR" altLang="en-US" smtClean="0"/>
              <a:t>2017-08-18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9C7B-D466-49D9-BA60-C8B8FAB309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0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시즌 </a:t>
            </a:r>
            <a:r>
              <a:rPr lang="en-US" altLang="ko-KR" dirty="0" smtClean="0"/>
              <a:t>5 </a:t>
            </a:r>
            <a:r>
              <a:rPr lang="ko-KR" altLang="en-US" smtClean="0"/>
              <a:t>전체 구성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59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작물 씨앗 획득 및</a:t>
            </a:r>
            <a:r>
              <a:rPr lang="en-US" altLang="ko-KR" sz="1200" b="1" dirty="0" smtClean="0"/>
              <a:t> </a:t>
            </a:r>
            <a:r>
              <a:rPr lang="ko-KR" altLang="en-US" sz="1200" b="1" smtClean="0"/>
              <a:t>성장 시키기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097" y="754145"/>
            <a:ext cx="65309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메르헨</a:t>
            </a:r>
            <a:r>
              <a:rPr lang="ko-KR" altLang="en-US" sz="1000" dirty="0" smtClean="0"/>
              <a:t> 씨앗 획득 확률은</a:t>
            </a:r>
            <a:endParaRPr lang="en-US" altLang="ko-KR" sz="1000" dirty="0" smtClean="0"/>
          </a:p>
          <a:p>
            <a:r>
              <a:rPr lang="ko-KR" altLang="en-US" sz="1000" dirty="0" smtClean="0"/>
              <a:t>일반 작물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금장미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크리스마스트리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생명의 별등 이벤트 작물 포함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: 0.1%</a:t>
            </a:r>
          </a:p>
          <a:p>
            <a:r>
              <a:rPr lang="ko-KR" altLang="en-US" sz="1000" dirty="0" smtClean="0"/>
              <a:t>탄생석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행성석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갤럭시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갤럭시 홀로그램 </a:t>
            </a:r>
            <a:r>
              <a:rPr lang="en-US" altLang="ko-KR" sz="1000" dirty="0" smtClean="0"/>
              <a:t>: 0.2%</a:t>
            </a:r>
          </a:p>
          <a:p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행성석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갤럭시 홀로그램</a:t>
            </a:r>
            <a:r>
              <a:rPr lang="en-US" altLang="ko-KR" sz="1000" dirty="0" smtClean="0"/>
              <a:t>, </a:t>
            </a:r>
            <a:r>
              <a:rPr lang="ko-KR" altLang="en-US" sz="1000"/>
              <a:t>블루오션</a:t>
            </a:r>
            <a:r>
              <a:rPr lang="en-US" altLang="ko-KR" sz="1000" dirty="0"/>
              <a:t>, </a:t>
            </a:r>
            <a:r>
              <a:rPr lang="ko-KR" altLang="en-US" sz="1000"/>
              <a:t>블루오션 몬스터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: 0.5%</a:t>
            </a:r>
          </a:p>
          <a:p>
            <a:r>
              <a:rPr lang="ko-KR" altLang="en-US" sz="1000" dirty="0" err="1" smtClean="0"/>
              <a:t>메르헨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페어리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페어리 </a:t>
            </a:r>
            <a:r>
              <a:rPr lang="en-US" altLang="ko-KR" sz="1000" dirty="0" smtClean="0"/>
              <a:t>: 0.4%</a:t>
            </a:r>
          </a:p>
          <a:p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페어리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+ : 0.8%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씨앗 획득 확률은 </a:t>
            </a:r>
            <a:r>
              <a:rPr lang="en-US" altLang="ko-KR" sz="1000" dirty="0" smtClean="0"/>
              <a:t>0.4%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블루오션</a:t>
            </a:r>
            <a:r>
              <a:rPr lang="ko-KR" altLang="en-US" sz="1000" dirty="0" smtClean="0"/>
              <a:t> 씨앗 획득 확률은 </a:t>
            </a:r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작물만 </a:t>
            </a:r>
            <a:r>
              <a:rPr lang="en-US" altLang="ko-KR" sz="1000" dirty="0" smtClean="0"/>
              <a:t>1%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오픈 초기 </a:t>
            </a:r>
            <a:r>
              <a:rPr lang="ko-KR" altLang="en-US" sz="1000" dirty="0" err="1" smtClean="0"/>
              <a:t>펫</a:t>
            </a:r>
            <a:r>
              <a:rPr lang="en-US" altLang="ko-KR" sz="1000" dirty="0"/>
              <a:t> </a:t>
            </a:r>
            <a:r>
              <a:rPr lang="ko-KR" altLang="en-US" sz="1000" smtClean="0"/>
              <a:t>버프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요정 버프가 없는 관계로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기념 메르헨 씨앗 획득 확률 </a:t>
            </a:r>
            <a:r>
              <a:rPr lang="en-US" altLang="ko-KR" sz="1000" dirty="0" smtClean="0"/>
              <a:t>500% </a:t>
            </a:r>
            <a:r>
              <a:rPr lang="ko-KR" altLang="en-US" sz="1000" smtClean="0"/>
              <a:t>업 이벤트 진행 예정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이후 펫 버프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요정 버프를 새로 생성할 필요가 있음</a:t>
            </a:r>
            <a:r>
              <a:rPr lang="en-US" altLang="ko-KR" sz="1000" dirty="0" smtClean="0"/>
              <a:t>. - </a:t>
            </a:r>
            <a:r>
              <a:rPr lang="ko-KR" altLang="en-US" sz="1000" smtClean="0"/>
              <a:t>클랜 버프는 만들지 않음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400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작물 씨앗 획득 및</a:t>
            </a:r>
            <a:r>
              <a:rPr lang="en-US" altLang="ko-KR" sz="1200" b="1" dirty="0" smtClean="0"/>
              <a:t> </a:t>
            </a:r>
            <a:r>
              <a:rPr lang="ko-KR" altLang="en-US" sz="1200" b="1" smtClean="0"/>
              <a:t>성장 시키기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5097" y="742745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페어리</a:t>
            </a:r>
            <a:r>
              <a:rPr lang="ko-KR" altLang="en-US" sz="1000" dirty="0" smtClean="0"/>
              <a:t> 작물 업그레이드</a:t>
            </a:r>
            <a:endParaRPr lang="ko-KR" altLang="en-US" sz="10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65" y="2137474"/>
            <a:ext cx="1286367" cy="134123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168" y="2198439"/>
            <a:ext cx="1030313" cy="121930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917" y="2006399"/>
            <a:ext cx="1408298" cy="160338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651" y="1994206"/>
            <a:ext cx="1408298" cy="1627773"/>
          </a:xfrm>
          <a:prstGeom prst="rect">
            <a:avLst/>
          </a:prstGeom>
        </p:spPr>
      </p:pic>
      <p:cxnSp>
        <p:nvCxnSpPr>
          <p:cNvPr id="56" name="직선 화살표 연결선 55"/>
          <p:cNvCxnSpPr>
            <a:stCxn id="36" idx="3"/>
            <a:endCxn id="40" idx="1"/>
          </p:cNvCxnSpPr>
          <p:nvPr/>
        </p:nvCxnSpPr>
        <p:spPr>
          <a:xfrm>
            <a:off x="3163732" y="2808092"/>
            <a:ext cx="71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0" idx="3"/>
            <a:endCxn id="45" idx="1"/>
          </p:cNvCxnSpPr>
          <p:nvPr/>
        </p:nvCxnSpPr>
        <p:spPr>
          <a:xfrm>
            <a:off x="4906481" y="2808092"/>
            <a:ext cx="7124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5" idx="3"/>
            <a:endCxn id="54" idx="1"/>
          </p:cNvCxnSpPr>
          <p:nvPr/>
        </p:nvCxnSpPr>
        <p:spPr>
          <a:xfrm>
            <a:off x="7027215" y="2808093"/>
            <a:ext cx="712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36" idx="0"/>
            <a:endCxn id="45" idx="0"/>
          </p:cNvCxnSpPr>
          <p:nvPr/>
        </p:nvCxnSpPr>
        <p:spPr>
          <a:xfrm rot="5400000" flipH="1" flipV="1">
            <a:off x="4356270" y="170679"/>
            <a:ext cx="131075" cy="3802517"/>
          </a:xfrm>
          <a:prstGeom prst="bentConnector3">
            <a:avLst>
              <a:gd name="adj1" fmla="val 2744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36" idx="0"/>
            <a:endCxn id="54" idx="0"/>
          </p:cNvCxnSpPr>
          <p:nvPr/>
        </p:nvCxnSpPr>
        <p:spPr>
          <a:xfrm rot="5400000" flipH="1" flipV="1">
            <a:off x="5410540" y="-895785"/>
            <a:ext cx="143268" cy="5923251"/>
          </a:xfrm>
          <a:prstGeom prst="bentConnector3">
            <a:avLst>
              <a:gd name="adj1" fmla="val 4871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40" idx="2"/>
            <a:endCxn id="54" idx="2"/>
          </p:cNvCxnSpPr>
          <p:nvPr/>
        </p:nvCxnSpPr>
        <p:spPr>
          <a:xfrm rot="16200000" flipH="1">
            <a:off x="6315445" y="1493624"/>
            <a:ext cx="204234" cy="4052475"/>
          </a:xfrm>
          <a:prstGeom prst="bentConnector3">
            <a:avLst>
              <a:gd name="adj1" fmla="val 282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7497" y="4539608"/>
            <a:ext cx="5622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기존 </a:t>
            </a:r>
            <a:r>
              <a:rPr lang="ko-KR" altLang="en-US" sz="1000" dirty="0" err="1" smtClean="0"/>
              <a:t>갤럭시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탄생석 작물 업그레이드 확률 </a:t>
            </a:r>
            <a:r>
              <a:rPr lang="en-US" altLang="ko-KR" sz="1000" dirty="0" smtClean="0"/>
              <a:t>: 31.5%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탄생석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갤럭시 씨앗 사용 </a:t>
            </a:r>
            <a:r>
              <a:rPr lang="en-US" altLang="ko-KR" sz="1000" dirty="0" smtClean="0"/>
              <a:t>: 20%, </a:t>
            </a:r>
            <a:r>
              <a:rPr lang="ko-KR" altLang="en-US" sz="1000" smtClean="0"/>
              <a:t>행운석 </a:t>
            </a:r>
            <a:r>
              <a:rPr lang="en-US" altLang="ko-KR" sz="1000" dirty="0" smtClean="0"/>
              <a:t>: 1.5%, </a:t>
            </a:r>
            <a:r>
              <a:rPr lang="ko-KR" altLang="en-US" sz="1000" smtClean="0"/>
              <a:t>그달의 씨앗 사용 </a:t>
            </a:r>
            <a:r>
              <a:rPr lang="en-US" altLang="ko-KR" sz="1000" dirty="0" smtClean="0"/>
              <a:t>: 5%, </a:t>
            </a:r>
            <a:r>
              <a:rPr lang="ko-KR" altLang="en-US" sz="1000" smtClean="0"/>
              <a:t>그달의 작물 사용 </a:t>
            </a:r>
            <a:r>
              <a:rPr lang="en-US" altLang="ko-KR" sz="1000" dirty="0" smtClean="0"/>
              <a:t>: 5%)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027062" y="1555945"/>
            <a:ext cx="9236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31.5% (21.5%)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5627762" y="1206920"/>
            <a:ext cx="7954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9.5% (6.5%)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4800873" y="2591298"/>
            <a:ext cx="9236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32.5% (22.5%)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3283347" y="2555429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100%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7027215" y="2555429"/>
            <a:ext cx="7040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26%(16%)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6297418" y="4000797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9.5%(6.5%)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397497" y="5288007"/>
            <a:ext cx="74366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컬렉션 완성을 위해 필요한 그 달의 씨앗의 경우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갤럭시 씨앗은 </a:t>
            </a:r>
            <a:r>
              <a:rPr lang="en-US" altLang="ko-KR" sz="1000" dirty="0" smtClean="0"/>
              <a:t>5.17</a:t>
            </a:r>
            <a:r>
              <a:rPr lang="ko-KR" altLang="en-US" sz="1000" smtClean="0"/>
              <a:t>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페어리 씨앗은 </a:t>
            </a:r>
            <a:r>
              <a:rPr lang="en-US" altLang="ko-KR" sz="1000" dirty="0" smtClean="0"/>
              <a:t>5.8</a:t>
            </a:r>
            <a:r>
              <a:rPr lang="ko-KR" altLang="en-US" sz="1000" smtClean="0"/>
              <a:t>개가 필요하며 이를 마법 걸기 횟수로 환산할 경우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홈가든 시즌 </a:t>
            </a:r>
            <a:r>
              <a:rPr lang="en-US" altLang="ko-KR" sz="1000" dirty="0" smtClean="0"/>
              <a:t>4</a:t>
            </a:r>
            <a:r>
              <a:rPr lang="ko-KR" altLang="en-US" sz="1000" smtClean="0"/>
              <a:t>에서는 </a:t>
            </a:r>
            <a:r>
              <a:rPr lang="en-US" altLang="ko-KR" sz="1000" dirty="0" smtClean="0"/>
              <a:t>193</a:t>
            </a:r>
            <a:r>
              <a:rPr lang="ko-KR" altLang="en-US" sz="1000" smtClean="0"/>
              <a:t>번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홈가든 시즌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에서는 대략 </a:t>
            </a:r>
            <a:r>
              <a:rPr lang="en-US" altLang="ko-KR" sz="1000" dirty="0" smtClean="0"/>
              <a:t>266</a:t>
            </a:r>
            <a:r>
              <a:rPr lang="ko-KR" altLang="en-US" sz="1000" smtClean="0"/>
              <a:t>번을 해야 한다</a:t>
            </a:r>
            <a:r>
              <a:rPr lang="en-US" altLang="ko-KR" sz="1000" dirty="0" smtClean="0"/>
              <a:t>. (</a:t>
            </a:r>
            <a:r>
              <a:rPr lang="ko-KR" altLang="en-US" sz="1000" smtClean="0"/>
              <a:t>이전 시즌에 비해 약 </a:t>
            </a:r>
            <a:r>
              <a:rPr lang="en-US" altLang="ko-KR" sz="1000" dirty="0" smtClean="0"/>
              <a:t>1.76</a:t>
            </a:r>
            <a:r>
              <a:rPr lang="ko-KR" altLang="en-US" sz="1000" smtClean="0"/>
              <a:t>배 더 많이 해야 한다</a:t>
            </a:r>
            <a:r>
              <a:rPr lang="en-US" altLang="ko-KR" sz="1000" dirty="0" smtClean="0"/>
              <a:t>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4</a:t>
            </a:r>
            <a:r>
              <a:rPr lang="ko-KR" altLang="en-US" sz="1000" smtClean="0"/>
              <a:t>의 경우 이전 시즌보다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배 더 많이 마법 걸기를 하도록 요구함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업그레이드 확률 증가 </a:t>
            </a:r>
            <a:r>
              <a:rPr lang="ko-KR" altLang="en-US" sz="1000" dirty="0" err="1" smtClean="0"/>
              <a:t>버프의</a:t>
            </a:r>
            <a:r>
              <a:rPr lang="ko-KR" altLang="en-US" sz="1000" dirty="0" smtClean="0"/>
              <a:t> 경우 업그레이드 확률을 약 </a:t>
            </a:r>
            <a:r>
              <a:rPr lang="en-US" altLang="ko-KR" sz="1000" dirty="0" smtClean="0"/>
              <a:t>2.5 ~ 3% </a:t>
            </a:r>
            <a:r>
              <a:rPr lang="ko-KR" altLang="en-US" sz="1000" smtClean="0"/>
              <a:t>더 올려준다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35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smtClean="0"/>
              <a:t>씨앗 분해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097" y="754145"/>
            <a:ext cx="84208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씨앗 분해의 경우 업그레이드 확률 상승 </a:t>
            </a:r>
            <a:r>
              <a:rPr lang="ko-KR" altLang="en-US" sz="1000" dirty="0" err="1" smtClean="0"/>
              <a:t>버프와</a:t>
            </a:r>
            <a:r>
              <a:rPr lang="ko-KR" altLang="en-US" sz="1000" dirty="0" smtClean="0"/>
              <a:t> 작물 </a:t>
            </a:r>
            <a:r>
              <a:rPr lang="ko-KR" altLang="en-US" sz="1000" dirty="0" err="1" smtClean="0"/>
              <a:t>변경권을</a:t>
            </a:r>
            <a:r>
              <a:rPr lang="ko-KR" altLang="en-US" sz="1000" dirty="0" smtClean="0"/>
              <a:t> 얻을 수 있는 주요 경로로 사용된다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 smtClean="0"/>
              <a:t>메르헨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블루오션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블루오션 몬스터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갤럭시</a:t>
            </a:r>
            <a:r>
              <a:rPr lang="en-US" altLang="ko-KR" sz="1000" dirty="0" smtClean="0"/>
              <a:t>1/2/3 , </a:t>
            </a:r>
            <a:r>
              <a:rPr lang="ko-KR" altLang="en-US" sz="1000" smtClean="0"/>
              <a:t>탄생석 씨앗만 분해할 수 있으며 도우미가 없어도 라운지 </a:t>
            </a:r>
            <a:r>
              <a:rPr lang="en-US" altLang="ko-KR" sz="1000" dirty="0" err="1" smtClean="0"/>
              <a:t>npc</a:t>
            </a:r>
            <a:r>
              <a:rPr lang="ko-KR" altLang="en-US" sz="1000" smtClean="0"/>
              <a:t>를 통해 씨앗 분해를 할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씨앗 분해 시 최대 탄생석을 </a:t>
            </a:r>
            <a:r>
              <a:rPr lang="en-US" altLang="ko-KR" sz="1000" dirty="0" smtClean="0"/>
              <a:t>10</a:t>
            </a:r>
            <a:r>
              <a:rPr lang="ko-KR" altLang="en-US" sz="1000" smtClean="0"/>
              <a:t>개 얻는다던가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페어리 씨앗 등 상위 등급의 씨앗을 얻을 수 있다</a:t>
            </a:r>
            <a:r>
              <a:rPr lang="en-US" altLang="ko-KR" sz="1000" dirty="0" smtClean="0"/>
              <a:t>. 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확률은 매우 낮다</a:t>
            </a:r>
            <a:r>
              <a:rPr lang="en-US" altLang="ko-KR" sz="1000" dirty="0" smtClean="0"/>
              <a:t>.)</a:t>
            </a:r>
            <a:endParaRPr lang="ko-KR" altLang="en-US" sz="10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1977031"/>
            <a:ext cx="12192000" cy="3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작물 분해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097" y="2731175"/>
            <a:ext cx="92544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작물 분해의 경우 작물 심을 공간 확보와 기존 특별 작물 확보를 하는 주요 경로로 사용된다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 smtClean="0"/>
              <a:t>행성석</a:t>
            </a:r>
            <a:r>
              <a:rPr lang="en-US" altLang="ko-KR" sz="1000" dirty="0"/>
              <a:t> </a:t>
            </a:r>
            <a:r>
              <a:rPr lang="ko-KR" altLang="en-US" sz="1000" smtClean="0"/>
              <a:t>이상의 작물을 </a:t>
            </a:r>
            <a:r>
              <a:rPr lang="ko-KR" altLang="en-US" sz="1000" dirty="0" smtClean="0"/>
              <a:t>분해할 수 있으며 </a:t>
            </a:r>
            <a:r>
              <a:rPr lang="ko-KR" altLang="en-US" sz="1000" dirty="0" err="1" smtClean="0"/>
              <a:t>스페셜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행성석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갤럭시 홀로그램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스페셜 페어리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작물의 경우 분해하는 작물의 씨앗을 얻을 수 있게 설계됨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그외 일반 행성석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홀로그램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갤럭시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블루오션 등의 작물은 랜덤으로 그 아래 단계의 씨앗을 얻을 수 있도록 설계됨</a:t>
            </a:r>
            <a:r>
              <a:rPr lang="en-US" altLang="ko-KR" sz="1000" dirty="0" smtClean="0"/>
              <a:t>.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이벤트 작물의 경우 </a:t>
            </a:r>
            <a:r>
              <a:rPr lang="en-US" altLang="ko-KR" sz="1000" dirty="0" smtClean="0"/>
              <a:t>100% </a:t>
            </a:r>
            <a:r>
              <a:rPr lang="ko-KR" altLang="en-US" sz="1000" smtClean="0"/>
              <a:t>확률로 해당 작물의 씨앗을 얻을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smtClean="0"/>
              <a:t>오직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도우미를 통해서만 작물 분해를 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4415726"/>
            <a:ext cx="12192000" cy="393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 smtClean="0"/>
              <a:t>작물 </a:t>
            </a:r>
            <a:r>
              <a:rPr lang="ko-KR" altLang="en-US" sz="1200" b="1" dirty="0" err="1" smtClean="0"/>
              <a:t>변경권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5097" y="5169870"/>
            <a:ext cx="837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블루오션</a:t>
            </a:r>
            <a:r>
              <a:rPr lang="en-US" altLang="ko-KR" sz="1000" dirty="0" smtClean="0"/>
              <a:t> &lt;-&gt; </a:t>
            </a:r>
            <a:r>
              <a:rPr lang="ko-KR" altLang="en-US" sz="1000" smtClean="0"/>
              <a:t>블루오션 몬스터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갤럭시 </a:t>
            </a:r>
            <a:r>
              <a:rPr lang="en-US" altLang="ko-KR" sz="1000" dirty="0" smtClean="0"/>
              <a:t>&lt;-&gt; </a:t>
            </a:r>
            <a:r>
              <a:rPr lang="ko-KR" altLang="en-US" sz="1000" smtClean="0"/>
              <a:t>시즌 </a:t>
            </a:r>
            <a:r>
              <a:rPr lang="en-US" altLang="ko-KR" sz="1000" dirty="0" smtClean="0"/>
              <a:t>2 </a:t>
            </a:r>
            <a:r>
              <a:rPr lang="ko-KR" altLang="en-US" sz="1000" smtClean="0"/>
              <a:t>갤럭시 형태로 작물 변경을 해주는 아이템으로 주로 씨앗 분해를 통해 얻을 수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 err="1" smtClean="0"/>
              <a:t>블루오션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블루오션 몬스터의 경우 </a:t>
            </a:r>
            <a:r>
              <a:rPr lang="en-US" altLang="ko-KR" sz="1000" dirty="0" smtClean="0"/>
              <a:t>100% </a:t>
            </a:r>
            <a:r>
              <a:rPr lang="ko-KR" altLang="en-US" sz="1000" smtClean="0"/>
              <a:t>서로 다른 작물로 변경이 되지만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err="1" smtClean="0"/>
              <a:t>갤럭시</a:t>
            </a:r>
            <a:r>
              <a:rPr lang="ko-KR" altLang="en-US" sz="1000" dirty="0" smtClean="0"/>
              <a:t> 작물의 경우 일정 확률로 다른 시즌의 더 아래 단계의 작물로 변경될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9211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smtClean="0"/>
              <a:t>논의가 필요한 부분</a:t>
            </a:r>
            <a:endParaRPr lang="ko-KR" alt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5097" y="754145"/>
            <a:ext cx="99709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에서는 더 이상 씨앗 조각이 추가 되지 않는다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때문에 페어리 작물의 업그레이드가 실패할 경우 무엇을 주어야 할까</a:t>
            </a:r>
            <a:r>
              <a:rPr lang="en-US" altLang="ko-KR" sz="1000" dirty="0" smtClean="0"/>
              <a:t>?</a:t>
            </a:r>
            <a:br>
              <a:rPr lang="en-US" altLang="ko-KR" sz="1000" dirty="0" smtClean="0"/>
            </a:br>
            <a:r>
              <a:rPr lang="ko-KR" altLang="en-US" sz="1000" smtClean="0"/>
              <a:t>또한 홈가든 시즌 </a:t>
            </a:r>
            <a:r>
              <a:rPr lang="en-US" altLang="ko-KR" sz="1000" dirty="0" smtClean="0"/>
              <a:t>5</a:t>
            </a:r>
            <a:r>
              <a:rPr lang="ko-KR" altLang="en-US" sz="1000" smtClean="0"/>
              <a:t>에 탄생석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갤럭시 조각을 사용할 수 있도록 하는 것을 막아야 할까</a:t>
            </a:r>
            <a:r>
              <a:rPr lang="en-US" altLang="ko-KR" sz="1000" dirty="0" smtClean="0"/>
              <a:t>?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원안은 갤럭시 조각을 지급할 예정이었으며 탄생석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갤럭시 조각을 홈가든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작물에 사용할 수 있도록 할 예정 이었음</a:t>
            </a:r>
            <a:r>
              <a:rPr lang="en-US" altLang="ko-KR" sz="1000" dirty="0" smtClean="0"/>
              <a:t>.)</a:t>
            </a:r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작물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씨앗 분해를 할 경우 현재 엠포인트를 지급하도록 되어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그러나 작물 분해의 경우 도우미를 유료로 판매하기 보다 도우미를 조금 더 싸게 팔거나 엠포인트로 팔고 작물 분해의 경우 유로로 분해를 하도록 하는 것은 어떠한가</a:t>
            </a:r>
            <a:r>
              <a:rPr lang="en-US" altLang="ko-KR" sz="1000" dirty="0" smtClean="0"/>
              <a:t>?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관련 펫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요정 추가 시기는 언제쯤이 될 것인가</a:t>
            </a:r>
            <a:r>
              <a:rPr lang="en-US" altLang="ko-KR" sz="1000" dirty="0" smtClean="0"/>
              <a:t>?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0484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컨탠츠 구성</a:t>
            </a:r>
            <a:endParaRPr lang="ko-KR" altLang="en-US" sz="1200" b="1"/>
          </a:p>
        </p:txBody>
      </p:sp>
      <p:sp>
        <p:nvSpPr>
          <p:cNvPr id="4" name="TextBox 3"/>
          <p:cNvSpPr txBox="1"/>
          <p:nvPr/>
        </p:nvSpPr>
        <p:spPr>
          <a:xfrm>
            <a:off x="7884727" y="1604471"/>
            <a:ext cx="26564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업그레이드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68278" y="1616862"/>
            <a:ext cx="194155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시즌 </a:t>
            </a:r>
            <a:r>
              <a:rPr lang="en-US" altLang="ko-KR" dirty="0" smtClean="0"/>
              <a:t>5 </a:t>
            </a:r>
            <a:r>
              <a:rPr lang="ko-KR" altLang="en-US" smtClean="0"/>
              <a:t>작물 수확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7517" y="4681170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씨앗 분해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56217" y="4885561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작물 분해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5728" y="1904670"/>
            <a:ext cx="219483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컬렉션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77126" y="3563313"/>
            <a:ext cx="14205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작물 </a:t>
            </a:r>
            <a:r>
              <a:rPr lang="ko-KR" altLang="en-US" dirty="0" err="1" smtClean="0"/>
              <a:t>변경권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75728" y="2274002"/>
            <a:ext cx="37609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신규 컬렉션 </a:t>
            </a:r>
            <a:r>
              <a:rPr lang="en-US" altLang="ko-KR" sz="900" dirty="0" smtClean="0"/>
              <a:t>UI </a:t>
            </a:r>
            <a:r>
              <a:rPr lang="ko-KR" altLang="en-US" sz="900" smtClean="0"/>
              <a:t>추가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신규 컬렉션 보상 추가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(</a:t>
            </a:r>
            <a:r>
              <a:rPr lang="ko-KR" altLang="en-US" sz="900" smtClean="0"/>
              <a:t>스페셜 </a:t>
            </a:r>
            <a:r>
              <a:rPr lang="ko-KR" altLang="en-US" sz="900" dirty="0" err="1" smtClean="0"/>
              <a:t>페어리</a:t>
            </a:r>
            <a:r>
              <a:rPr lang="en-US" altLang="ko-KR" sz="900" dirty="0" smtClean="0"/>
              <a:t>/</a:t>
            </a:r>
            <a:r>
              <a:rPr lang="ko-KR" altLang="en-US" sz="900" smtClean="0"/>
              <a:t>스페셜 페어리 </a:t>
            </a:r>
            <a:r>
              <a:rPr lang="en-US" altLang="ko-KR" sz="900" dirty="0" smtClean="0"/>
              <a:t>+</a:t>
            </a:r>
            <a:r>
              <a:rPr lang="ko-KR" altLang="en-US" sz="900" smtClean="0"/>
              <a:t>를</a:t>
            </a:r>
            <a:r>
              <a:rPr lang="en-US" altLang="ko-KR" sz="900" dirty="0" smtClean="0"/>
              <a:t> </a:t>
            </a:r>
            <a:r>
              <a:rPr lang="ko-KR" altLang="en-US" sz="900" smtClean="0"/>
              <a:t>모았을 때 컬렉션 보상 지급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2077126" y="3932645"/>
            <a:ext cx="24913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작물 </a:t>
            </a:r>
            <a:r>
              <a:rPr lang="ko-KR" altLang="en-US" sz="900" dirty="0" err="1" smtClean="0"/>
              <a:t>변경권</a:t>
            </a:r>
            <a:r>
              <a:rPr lang="ko-KR" altLang="en-US" sz="900" dirty="0" smtClean="0"/>
              <a:t> 아이템 추가 </a:t>
            </a:r>
            <a:r>
              <a:rPr lang="en-US" altLang="ko-KR" sz="900" dirty="0" smtClean="0"/>
              <a:t>&amp; </a:t>
            </a:r>
            <a:r>
              <a:rPr lang="ko-KR" altLang="en-US" sz="900" smtClean="0"/>
              <a:t>썸네일 추가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작물을 실제 변경해주는 기능 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작물</a:t>
            </a:r>
            <a:r>
              <a:rPr lang="en-US" altLang="ko-KR" sz="900" dirty="0" smtClean="0"/>
              <a:t>/</a:t>
            </a:r>
            <a:r>
              <a:rPr lang="ko-KR" altLang="en-US" sz="900" smtClean="0"/>
              <a:t>씨앗 분해 시 작물 변경권 획득 가능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7256217" y="5254893"/>
            <a:ext cx="22493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작물을 씨앗으로 분해하는 기능 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작물 분해</a:t>
            </a:r>
            <a:r>
              <a:rPr lang="en-US" altLang="ko-KR" sz="900" dirty="0" smtClean="0"/>
              <a:t>UI </a:t>
            </a:r>
            <a:r>
              <a:rPr lang="ko-KR" altLang="en-US" sz="900" smtClean="0"/>
              <a:t>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스페셜</a:t>
            </a:r>
            <a:r>
              <a:rPr lang="en-US" altLang="ko-KR" sz="900" dirty="0" smtClean="0"/>
              <a:t>, </a:t>
            </a:r>
            <a:r>
              <a:rPr lang="ko-KR" altLang="en-US" sz="900" smtClean="0"/>
              <a:t>홀로그램 씨앗 썸네일 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홈가든</a:t>
            </a:r>
            <a:r>
              <a:rPr lang="ko-KR" altLang="en-US" sz="900" dirty="0" smtClean="0"/>
              <a:t> 도우미 아이템 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기존 </a:t>
            </a:r>
            <a:r>
              <a:rPr lang="ko-KR" altLang="en-US" sz="900" dirty="0" err="1" smtClean="0"/>
              <a:t>홈가든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UI </a:t>
            </a:r>
            <a:r>
              <a:rPr lang="ko-KR" altLang="en-US" sz="900" smtClean="0"/>
              <a:t>변경</a:t>
            </a:r>
            <a:endParaRPr lang="en-US" altLang="ko-KR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2157517" y="5050502"/>
            <a:ext cx="28151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씨앗을 분해하는 기능 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씨앗 분해 </a:t>
            </a:r>
            <a:r>
              <a:rPr lang="en-US" altLang="ko-KR" sz="900" dirty="0" smtClean="0"/>
              <a:t>UI </a:t>
            </a:r>
            <a:r>
              <a:rPr lang="ko-KR" altLang="en-US" sz="900" smtClean="0"/>
              <a:t>추가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라운지 </a:t>
            </a:r>
            <a:r>
              <a:rPr lang="en-US" altLang="ko-KR" sz="900" dirty="0" smtClean="0"/>
              <a:t>NPC ‘</a:t>
            </a:r>
            <a:r>
              <a:rPr lang="ko-KR" altLang="en-US" sz="900" smtClean="0"/>
              <a:t>아흐메드</a:t>
            </a:r>
            <a:r>
              <a:rPr lang="en-US" altLang="ko-KR" sz="900" dirty="0" smtClean="0"/>
              <a:t>＇</a:t>
            </a:r>
            <a:r>
              <a:rPr lang="ko-KR" altLang="en-US" sz="900" smtClean="0"/>
              <a:t>에 씨앗 분해 기능 추가</a:t>
            </a:r>
            <a:endParaRPr lang="en-US" altLang="ko-KR" sz="9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168278" y="1990518"/>
            <a:ext cx="2364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메르헨</a:t>
            </a:r>
            <a:r>
              <a:rPr lang="ko-KR" altLang="en-US" sz="1000" dirty="0" smtClean="0"/>
              <a:t> 씨앗 획득 확률 수정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메르헨</a:t>
            </a:r>
            <a:r>
              <a:rPr lang="ko-KR" altLang="en-US" sz="1000" dirty="0" smtClean="0"/>
              <a:t> 씨앗 </a:t>
            </a:r>
            <a:r>
              <a:rPr lang="ko-KR" altLang="en-US" sz="1000" dirty="0" err="1" smtClean="0"/>
              <a:t>썸네일</a:t>
            </a:r>
            <a:r>
              <a:rPr lang="ko-KR" altLang="en-US" sz="1000" dirty="0" smtClean="0"/>
              <a:t> 추가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시즌 </a:t>
            </a:r>
            <a:r>
              <a:rPr lang="en-US" altLang="ko-KR" sz="1000" dirty="0" smtClean="0"/>
              <a:t>5 </a:t>
            </a:r>
            <a:r>
              <a:rPr lang="ko-KR" altLang="en-US" sz="1000" smtClean="0"/>
              <a:t>작물의 작물 수확 보상 수정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7884727" y="1980987"/>
            <a:ext cx="36022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메르헨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페어리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스페셜 페어리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스페셜 페어리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작물 추가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메르헨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페어리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스페셜 페어리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업그레이드 확률 수정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작물 업그레이드 실패 시 보상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68278" y="3562129"/>
            <a:ext cx="45175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 smtClean="0"/>
              <a:t>페어리</a:t>
            </a:r>
            <a:r>
              <a:rPr lang="ko-KR" altLang="en-US" dirty="0" smtClean="0"/>
              <a:t> 작물 업그레이드 확률 증가 아이템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168278" y="3931461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해당 아이템 </a:t>
            </a:r>
            <a:r>
              <a:rPr lang="ko-KR" altLang="en-US" sz="1000" dirty="0" err="1" smtClean="0"/>
              <a:t>썸네일</a:t>
            </a:r>
            <a:r>
              <a:rPr lang="ko-KR" altLang="en-US" sz="1000" dirty="0" smtClean="0"/>
              <a:t> 추가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해당 아이템의 기능 추가</a:t>
            </a:r>
            <a:endParaRPr lang="en-US" altLang="ko-KR" sz="1000" dirty="0" smtClean="0"/>
          </a:p>
        </p:txBody>
      </p:sp>
      <p:cxnSp>
        <p:nvCxnSpPr>
          <p:cNvPr id="50" name="꺾인 연결선 49"/>
          <p:cNvCxnSpPr>
            <a:stCxn id="6" idx="0"/>
            <a:endCxn id="38" idx="2"/>
          </p:cNvCxnSpPr>
          <p:nvPr/>
        </p:nvCxnSpPr>
        <p:spPr>
          <a:xfrm rot="5400000" flipH="1" flipV="1">
            <a:off x="4714877" y="1968977"/>
            <a:ext cx="749709" cy="4674678"/>
          </a:xfrm>
          <a:prstGeom prst="bentConnector3">
            <a:avLst>
              <a:gd name="adj1" fmla="val 1569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7" idx="0"/>
            <a:endCxn id="38" idx="2"/>
          </p:cNvCxnSpPr>
          <p:nvPr/>
        </p:nvCxnSpPr>
        <p:spPr>
          <a:xfrm rot="16200000" flipV="1">
            <a:off x="7162031" y="4196500"/>
            <a:ext cx="954100" cy="424022"/>
          </a:xfrm>
          <a:prstGeom prst="bentConnector3">
            <a:avLst>
              <a:gd name="adj1" fmla="val 3702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8" idx="3"/>
            <a:endCxn id="4" idx="1"/>
          </p:cNvCxnSpPr>
          <p:nvPr/>
        </p:nvCxnSpPr>
        <p:spPr>
          <a:xfrm flipH="1" flipV="1">
            <a:off x="7884727" y="1789137"/>
            <a:ext cx="1801134" cy="1957658"/>
          </a:xfrm>
          <a:prstGeom prst="bentConnector5">
            <a:avLst>
              <a:gd name="adj1" fmla="val -12692"/>
              <a:gd name="adj2" fmla="val 50000"/>
              <a:gd name="adj3" fmla="val 1126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" idx="0"/>
            <a:endCxn id="38" idx="2"/>
          </p:cNvCxnSpPr>
          <p:nvPr/>
        </p:nvCxnSpPr>
        <p:spPr>
          <a:xfrm rot="16200000" flipH="1" flipV="1">
            <a:off x="7156528" y="1875013"/>
            <a:ext cx="2326990" cy="1785905"/>
          </a:xfrm>
          <a:prstGeom prst="bentConnector5">
            <a:avLst>
              <a:gd name="adj1" fmla="val -9824"/>
              <a:gd name="adj2" fmla="val -124461"/>
              <a:gd name="adj3" fmla="val 10982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639309" y="1392300"/>
            <a:ext cx="4104946" cy="310420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79242" y="1164790"/>
            <a:ext cx="110799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/>
              <a:t>컬렉션</a:t>
            </a:r>
            <a:endParaRPr lang="ko-KR" altLang="en-US" sz="2400" dirty="0"/>
          </a:p>
        </p:txBody>
      </p:sp>
      <p:sp>
        <p:nvSpPr>
          <p:cNvPr id="76" name="직사각형 75"/>
          <p:cNvSpPr/>
          <p:nvPr/>
        </p:nvSpPr>
        <p:spPr>
          <a:xfrm>
            <a:off x="2009518" y="3447889"/>
            <a:ext cx="8753732" cy="28402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972710" y="1028509"/>
            <a:ext cx="6723989" cy="337566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98263" y="6039723"/>
            <a:ext cx="21403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홈가든</a:t>
            </a:r>
            <a:r>
              <a:rPr lang="ko-KR" altLang="en-US" sz="2400" dirty="0" smtClean="0"/>
              <a:t> 도우미</a:t>
            </a:r>
            <a:endParaRPr lang="ko-KR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43393" y="800428"/>
            <a:ext cx="226215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2400" dirty="0" smtClean="0"/>
              <a:t>작물 획득</a:t>
            </a:r>
            <a:r>
              <a:rPr lang="en-US" altLang="ko-KR" sz="2400" dirty="0" smtClean="0"/>
              <a:t>/</a:t>
            </a:r>
            <a:r>
              <a:rPr lang="ko-KR" altLang="en-US" sz="2400" smtClean="0"/>
              <a:t>성장</a:t>
            </a:r>
            <a:endParaRPr lang="ko-KR" alt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7200325" y="4472237"/>
            <a:ext cx="492443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200" smtClean="0"/>
              <a:t>획득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9886178" y="3993016"/>
            <a:ext cx="492443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smtClean="0"/>
              <a:t>획득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9647446" y="2689500"/>
            <a:ext cx="492443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200" smtClean="0"/>
              <a:t>사용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500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이전</a:t>
            </a:r>
            <a:r>
              <a:rPr lang="en-US" altLang="ko-KR" sz="1200" b="1" dirty="0" smtClean="0"/>
              <a:t> </a:t>
            </a:r>
            <a:r>
              <a:rPr lang="ko-KR" altLang="en-US" sz="1200" b="1" smtClean="0"/>
              <a:t>컨탠츠 </a:t>
            </a:r>
            <a:r>
              <a:rPr lang="ko-KR" altLang="en-US" sz="1200" b="1" dirty="0" smtClean="0"/>
              <a:t>순환도</a:t>
            </a:r>
            <a:endParaRPr lang="ko-KR" altLang="en-US" sz="1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133614" y="208368"/>
            <a:ext cx="11273895" cy="6699724"/>
            <a:chOff x="133614" y="208368"/>
            <a:chExt cx="11273895" cy="6699724"/>
          </a:xfrm>
        </p:grpSpPr>
        <p:sp>
          <p:nvSpPr>
            <p:cNvPr id="4" name="TextBox 3"/>
            <p:cNvSpPr txBox="1"/>
            <p:nvPr/>
          </p:nvSpPr>
          <p:spPr>
            <a:xfrm>
              <a:off x="8766882" y="5974897"/>
              <a:ext cx="11897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마법 걸기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8030" y="573100"/>
              <a:ext cx="1420582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시즌 컬렉션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완성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7883" y="2574499"/>
              <a:ext cx="1420582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지난 컬렉션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완성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96500" y="1157297"/>
              <a:ext cx="2589170" cy="369332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그 달의 </a:t>
              </a:r>
              <a:r>
                <a:rPr lang="ko-KR" altLang="en-US" smtClean="0"/>
                <a:t>최종 작물 획득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87404" y="5335088"/>
              <a:ext cx="1733167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지난 씨앗 획득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61756" y="4190304"/>
              <a:ext cx="2045753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그 달의 씨앗 획득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98639" y="1158049"/>
              <a:ext cx="1189749" cy="36933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지난 작물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25635" y="208368"/>
              <a:ext cx="173316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작물 </a:t>
              </a:r>
              <a:r>
                <a:rPr lang="ko-KR" altLang="en-US" dirty="0" smtClean="0"/>
                <a:t>열매 수확</a:t>
              </a:r>
              <a:endParaRPr lang="ko-KR" altLang="en-US" dirty="0"/>
            </a:p>
          </p:txBody>
        </p:sp>
        <p:cxnSp>
          <p:nvCxnSpPr>
            <p:cNvPr id="16" name="꺾인 연결선 15"/>
            <p:cNvCxnSpPr>
              <a:stCxn id="25" idx="3"/>
              <a:endCxn id="4" idx="3"/>
            </p:cNvCxnSpPr>
            <p:nvPr/>
          </p:nvCxnSpPr>
          <p:spPr>
            <a:xfrm>
              <a:off x="6058802" y="393034"/>
              <a:ext cx="3897829" cy="5766529"/>
            </a:xfrm>
            <a:prstGeom prst="bentConnector3">
              <a:avLst>
                <a:gd name="adj1" fmla="val 142992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32" idx="0"/>
              <a:endCxn id="25" idx="2"/>
            </p:cNvCxnSpPr>
            <p:nvPr/>
          </p:nvCxnSpPr>
          <p:spPr>
            <a:xfrm rot="16200000" flipV="1">
              <a:off x="5651854" y="118066"/>
              <a:ext cx="579597" cy="1498866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24" idx="0"/>
              <a:endCxn id="25" idx="2"/>
            </p:cNvCxnSpPr>
            <p:nvPr/>
          </p:nvCxnSpPr>
          <p:spPr>
            <a:xfrm rot="5400000" flipH="1" flipV="1">
              <a:off x="3502692" y="-531477"/>
              <a:ext cx="580349" cy="2798705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꺾인 연결선 34"/>
            <p:cNvCxnSpPr>
              <a:stCxn id="32" idx="1"/>
              <a:endCxn id="24" idx="3"/>
            </p:cNvCxnSpPr>
            <p:nvPr/>
          </p:nvCxnSpPr>
          <p:spPr>
            <a:xfrm rot="10800000" flipV="1">
              <a:off x="2988388" y="1341963"/>
              <a:ext cx="2408112" cy="752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24" idx="2"/>
              <a:endCxn id="7" idx="0"/>
            </p:cNvCxnSpPr>
            <p:nvPr/>
          </p:nvCxnSpPr>
          <p:spPr>
            <a:xfrm rot="16200000" flipH="1">
              <a:off x="2511355" y="1409539"/>
              <a:ext cx="517917" cy="753599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꺾인 연결선 60"/>
            <p:cNvCxnSpPr>
              <a:stCxn id="4" idx="0"/>
              <a:endCxn id="45" idx="2"/>
            </p:cNvCxnSpPr>
            <p:nvPr/>
          </p:nvCxnSpPr>
          <p:spPr>
            <a:xfrm rot="5400000" flipH="1" flipV="1">
              <a:off x="9165565" y="4755829"/>
              <a:ext cx="1415261" cy="1022876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 85"/>
            <p:cNvCxnSpPr>
              <a:stCxn id="32" idx="3"/>
              <a:endCxn id="8" idx="1"/>
            </p:cNvCxnSpPr>
            <p:nvPr/>
          </p:nvCxnSpPr>
          <p:spPr>
            <a:xfrm flipV="1">
              <a:off x="7985670" y="896266"/>
              <a:ext cx="1172360" cy="445697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꺾인 연결선 164"/>
            <p:cNvCxnSpPr>
              <a:stCxn id="4" idx="1"/>
              <a:endCxn id="44" idx="3"/>
            </p:cNvCxnSpPr>
            <p:nvPr/>
          </p:nvCxnSpPr>
          <p:spPr>
            <a:xfrm rot="10800000">
              <a:off x="6620572" y="5519755"/>
              <a:ext cx="2146311" cy="639809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91769" y="3335930"/>
              <a:ext cx="118974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작물 심을</a:t>
              </a:r>
              <a:endParaRPr lang="en-US" altLang="ko-KR" dirty="0" smtClean="0"/>
            </a:p>
            <a:p>
              <a:pPr algn="ctr"/>
              <a:r>
                <a:rPr lang="ko-KR" altLang="en-US" smtClean="0"/>
                <a:t>공간 생성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2238" y="2045298"/>
              <a:ext cx="1189749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작물 </a:t>
              </a:r>
              <a:r>
                <a:rPr lang="ko-KR" altLang="en-US" dirty="0" smtClean="0"/>
                <a:t>삭제</a:t>
              </a:r>
              <a:endParaRPr lang="ko-KR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06006" y="2094173"/>
              <a:ext cx="3321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그 달 작물 심기 </a:t>
              </a:r>
              <a:r>
                <a:rPr lang="en-US" altLang="ko-KR" dirty="0" smtClean="0"/>
                <a:t>&amp; </a:t>
              </a:r>
              <a:r>
                <a:rPr lang="ko-KR" altLang="en-US" smtClean="0"/>
                <a:t>업그레이드</a:t>
              </a:r>
              <a:endParaRPr lang="ko-KR" altLang="en-US" dirty="0"/>
            </a:p>
          </p:txBody>
        </p:sp>
        <p:grpSp>
          <p:nvGrpSpPr>
            <p:cNvPr id="342" name="그룹 341"/>
            <p:cNvGrpSpPr/>
            <p:nvPr/>
          </p:nvGrpSpPr>
          <p:grpSpPr>
            <a:xfrm>
              <a:off x="133614" y="5239013"/>
              <a:ext cx="4219815" cy="1330333"/>
              <a:chOff x="187051" y="4024572"/>
              <a:chExt cx="4219815" cy="1330333"/>
            </a:xfrm>
          </p:grpSpPr>
          <p:sp>
            <p:nvSpPr>
              <p:cNvPr id="317" name="직사각형 316"/>
              <p:cNvSpPr/>
              <p:nvPr/>
            </p:nvSpPr>
            <p:spPr>
              <a:xfrm>
                <a:off x="187051" y="4024572"/>
                <a:ext cx="4219815" cy="1330333"/>
              </a:xfrm>
              <a:prstGeom prst="rect">
                <a:avLst/>
              </a:prstGeom>
              <a:solidFill>
                <a:srgbClr val="FFFF00"/>
              </a:solidFill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511100" y="4120647"/>
                <a:ext cx="3239991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기존 </a:t>
                </a:r>
                <a:r>
                  <a:rPr lang="ko-KR" altLang="en-US" smtClean="0"/>
                  <a:t>작물 심기 </a:t>
                </a:r>
                <a:r>
                  <a:rPr lang="en-US" altLang="ko-KR" dirty="0" smtClean="0"/>
                  <a:t>&amp; </a:t>
                </a:r>
                <a:r>
                  <a:rPr lang="ko-KR" altLang="en-US" smtClean="0"/>
                  <a:t>업그레이드</a:t>
                </a:r>
                <a:endParaRPr lang="ko-KR" altLang="en-US" dirty="0"/>
              </a:p>
            </p:txBody>
          </p:sp>
          <p:grpSp>
            <p:nvGrpSpPr>
              <p:cNvPr id="245" name="그룹 244"/>
              <p:cNvGrpSpPr/>
              <p:nvPr/>
            </p:nvGrpSpPr>
            <p:grpSpPr>
              <a:xfrm>
                <a:off x="467550" y="4760456"/>
                <a:ext cx="2120125" cy="507583"/>
                <a:chOff x="512097" y="3953765"/>
                <a:chExt cx="2120125" cy="507583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668222" y="4092016"/>
                  <a:ext cx="196400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C000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작물 </a:t>
                  </a:r>
                  <a:r>
                    <a:rPr lang="ko-KR" altLang="en-US" dirty="0" err="1" smtClean="0"/>
                    <a:t>변경권</a:t>
                  </a:r>
                  <a:r>
                    <a:rPr lang="ko-KR" altLang="en-US" dirty="0" smtClean="0"/>
                    <a:t> 획득</a:t>
                  </a:r>
                  <a:endParaRPr lang="ko-KR" altLang="en-US" dirty="0"/>
                </a:p>
              </p:txBody>
            </p:sp>
            <p:sp>
              <p:nvSpPr>
                <p:cNvPr id="243" name="포인트가 5개인 별 242"/>
                <p:cNvSpPr/>
                <p:nvPr/>
              </p:nvSpPr>
              <p:spPr>
                <a:xfrm>
                  <a:off x="512097" y="3953765"/>
                  <a:ext cx="320492" cy="264869"/>
                </a:xfrm>
                <a:prstGeom prst="star5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8" name="덧셈 기호 317"/>
              <p:cNvSpPr/>
              <p:nvPr/>
            </p:nvSpPr>
            <p:spPr>
              <a:xfrm>
                <a:off x="1724924" y="4463978"/>
                <a:ext cx="422373" cy="422373"/>
              </a:xfrm>
              <a:prstGeom prst="mathPlus">
                <a:avLst>
                  <a:gd name="adj1" fmla="val 8937"/>
                </a:avLst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52" name="직선 화살표 연결선 351"/>
            <p:cNvCxnSpPr>
              <a:stCxn id="7" idx="2"/>
              <a:endCxn id="9" idx="0"/>
            </p:cNvCxnSpPr>
            <p:nvPr/>
          </p:nvCxnSpPr>
          <p:spPr>
            <a:xfrm flipH="1">
              <a:off x="2886644" y="2414630"/>
              <a:ext cx="260469" cy="9213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5" name="꺾인 연결선 374"/>
            <p:cNvCxnSpPr>
              <a:stCxn id="9" idx="2"/>
              <a:endCxn id="317" idx="0"/>
            </p:cNvCxnSpPr>
            <p:nvPr/>
          </p:nvCxnSpPr>
          <p:spPr>
            <a:xfrm rot="5400000">
              <a:off x="1936707" y="4289076"/>
              <a:ext cx="1256752" cy="643122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화살표 연결선 381"/>
            <p:cNvCxnSpPr>
              <a:stCxn id="317" idx="0"/>
              <a:endCxn id="29" idx="2"/>
            </p:cNvCxnSpPr>
            <p:nvPr/>
          </p:nvCxnSpPr>
          <p:spPr>
            <a:xfrm flipH="1" flipV="1">
              <a:off x="1118174" y="3220830"/>
              <a:ext cx="1125348" cy="201818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꺾인 연결선 385"/>
            <p:cNvCxnSpPr>
              <a:stCxn id="45" idx="0"/>
              <a:endCxn id="92" idx="2"/>
            </p:cNvCxnSpPr>
            <p:nvPr/>
          </p:nvCxnSpPr>
          <p:spPr>
            <a:xfrm rot="16200000" flipV="1">
              <a:off x="8862357" y="2668027"/>
              <a:ext cx="1726799" cy="1317755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꺾인 연결선 386"/>
            <p:cNvCxnSpPr>
              <a:stCxn id="44" idx="1"/>
              <a:endCxn id="317" idx="3"/>
            </p:cNvCxnSpPr>
            <p:nvPr/>
          </p:nvCxnSpPr>
          <p:spPr>
            <a:xfrm rot="10800000" flipV="1">
              <a:off x="4353430" y="5519754"/>
              <a:ext cx="533975" cy="384426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꺾인 연결선 391"/>
            <p:cNvCxnSpPr>
              <a:stCxn id="92" idx="0"/>
              <a:endCxn id="32" idx="2"/>
            </p:cNvCxnSpPr>
            <p:nvPr/>
          </p:nvCxnSpPr>
          <p:spPr>
            <a:xfrm rot="16200000" flipV="1">
              <a:off x="7595210" y="622504"/>
              <a:ext cx="567544" cy="2375793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0" name="그룹 399"/>
            <p:cNvGrpSpPr/>
            <p:nvPr/>
          </p:nvGrpSpPr>
          <p:grpSpPr>
            <a:xfrm>
              <a:off x="4934027" y="5569319"/>
              <a:ext cx="1733167" cy="1338773"/>
              <a:chOff x="169851" y="857243"/>
              <a:chExt cx="1733167" cy="1338773"/>
            </a:xfrm>
          </p:grpSpPr>
          <p:sp>
            <p:nvSpPr>
              <p:cNvPr id="401" name="TextBox 400"/>
              <p:cNvSpPr txBox="1"/>
              <p:nvPr/>
            </p:nvSpPr>
            <p:spPr>
              <a:xfrm>
                <a:off x="169851" y="1218159"/>
                <a:ext cx="1733167" cy="646331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이벤트를 통한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지난 씨앗 획득</a:t>
                </a:r>
                <a:endParaRPr lang="ko-KR" altLang="en-US" dirty="0"/>
              </a:p>
            </p:txBody>
          </p:sp>
          <p:sp>
            <p:nvSpPr>
              <p:cNvPr id="402" name="곱셈 기호 401"/>
              <p:cNvSpPr/>
              <p:nvPr/>
            </p:nvSpPr>
            <p:spPr>
              <a:xfrm>
                <a:off x="339324" y="857243"/>
                <a:ext cx="1338773" cy="1338773"/>
              </a:xfrm>
              <a:prstGeom prst="mathMultiply">
                <a:avLst>
                  <a:gd name="adj1" fmla="val 685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23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</a:t>
            </a:r>
            <a:r>
              <a:rPr lang="ko-KR" altLang="en-US" sz="1200" b="1" dirty="0" smtClean="0"/>
              <a:t>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이전</a:t>
            </a:r>
            <a:r>
              <a:rPr lang="en-US" altLang="ko-KR" sz="1200" b="1" dirty="0" smtClean="0"/>
              <a:t> </a:t>
            </a:r>
            <a:r>
              <a:rPr lang="ko-KR" altLang="en-US" sz="1200" b="1" smtClean="0"/>
              <a:t>컨탠츠 </a:t>
            </a:r>
            <a:r>
              <a:rPr lang="ko-KR" altLang="en-US" sz="1200" b="1" dirty="0" smtClean="0"/>
              <a:t>순환도</a:t>
            </a:r>
            <a:endParaRPr lang="ko-KR" altLang="en-US" sz="1200" b="1" dirty="0"/>
          </a:p>
        </p:txBody>
      </p:sp>
      <p:grpSp>
        <p:nvGrpSpPr>
          <p:cNvPr id="5" name="그룹 4"/>
          <p:cNvGrpSpPr/>
          <p:nvPr/>
        </p:nvGrpSpPr>
        <p:grpSpPr>
          <a:xfrm>
            <a:off x="3667908" y="320662"/>
            <a:ext cx="7081874" cy="6135861"/>
            <a:chOff x="4325635" y="208368"/>
            <a:chExt cx="7081874" cy="6135861"/>
          </a:xfrm>
        </p:grpSpPr>
        <p:sp>
          <p:nvSpPr>
            <p:cNvPr id="4" name="TextBox 3"/>
            <p:cNvSpPr txBox="1"/>
            <p:nvPr/>
          </p:nvSpPr>
          <p:spPr>
            <a:xfrm>
              <a:off x="8766882" y="5974897"/>
              <a:ext cx="11897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마법 걸기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8030" y="573100"/>
              <a:ext cx="1420582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시즌 컬렉션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완성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96500" y="1157297"/>
              <a:ext cx="2589170" cy="369332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그 달의 </a:t>
              </a:r>
              <a:r>
                <a:rPr lang="ko-KR" altLang="en-US" smtClean="0"/>
                <a:t>최종 작물 획득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61756" y="4190304"/>
              <a:ext cx="2045753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그 달의 씨앗 획득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25635" y="208368"/>
              <a:ext cx="1733167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작물 </a:t>
              </a:r>
              <a:r>
                <a:rPr lang="ko-KR" altLang="en-US" dirty="0" smtClean="0"/>
                <a:t>열매 수확</a:t>
              </a:r>
              <a:endParaRPr lang="ko-KR" altLang="en-US" dirty="0"/>
            </a:p>
          </p:txBody>
        </p:sp>
        <p:cxnSp>
          <p:nvCxnSpPr>
            <p:cNvPr id="16" name="꺾인 연결선 15"/>
            <p:cNvCxnSpPr>
              <a:stCxn id="25" idx="3"/>
              <a:endCxn id="4" idx="3"/>
            </p:cNvCxnSpPr>
            <p:nvPr/>
          </p:nvCxnSpPr>
          <p:spPr>
            <a:xfrm>
              <a:off x="6058802" y="393034"/>
              <a:ext cx="3897829" cy="5766529"/>
            </a:xfrm>
            <a:prstGeom prst="bentConnector3">
              <a:avLst>
                <a:gd name="adj1" fmla="val 142992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32" idx="0"/>
              <a:endCxn id="25" idx="2"/>
            </p:cNvCxnSpPr>
            <p:nvPr/>
          </p:nvCxnSpPr>
          <p:spPr>
            <a:xfrm rot="16200000" flipV="1">
              <a:off x="5651854" y="118066"/>
              <a:ext cx="579597" cy="1498866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꺾인 연결선 60"/>
            <p:cNvCxnSpPr>
              <a:stCxn id="4" idx="0"/>
              <a:endCxn id="45" idx="2"/>
            </p:cNvCxnSpPr>
            <p:nvPr/>
          </p:nvCxnSpPr>
          <p:spPr>
            <a:xfrm rot="5400000" flipH="1" flipV="1">
              <a:off x="9165565" y="4755829"/>
              <a:ext cx="1415261" cy="1022876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꺾인 연결선 85"/>
            <p:cNvCxnSpPr>
              <a:stCxn id="32" idx="3"/>
              <a:endCxn id="8" idx="1"/>
            </p:cNvCxnSpPr>
            <p:nvPr/>
          </p:nvCxnSpPr>
          <p:spPr>
            <a:xfrm flipV="1">
              <a:off x="7985670" y="896266"/>
              <a:ext cx="1172360" cy="445697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7406006" y="2094173"/>
              <a:ext cx="3321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그 달 작물 심기 </a:t>
              </a:r>
              <a:r>
                <a:rPr lang="en-US" altLang="ko-KR" dirty="0" smtClean="0"/>
                <a:t>&amp; </a:t>
              </a:r>
              <a:r>
                <a:rPr lang="ko-KR" altLang="en-US" smtClean="0"/>
                <a:t>업그레이드</a:t>
              </a:r>
              <a:endParaRPr lang="ko-KR" altLang="en-US" dirty="0"/>
            </a:p>
          </p:txBody>
        </p:sp>
        <p:cxnSp>
          <p:nvCxnSpPr>
            <p:cNvPr id="386" name="꺾인 연결선 385"/>
            <p:cNvCxnSpPr>
              <a:stCxn id="45" idx="0"/>
              <a:endCxn id="92" idx="2"/>
            </p:cNvCxnSpPr>
            <p:nvPr/>
          </p:nvCxnSpPr>
          <p:spPr>
            <a:xfrm rot="16200000" flipV="1">
              <a:off x="8862357" y="2668027"/>
              <a:ext cx="1726799" cy="1317755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꺾인 연결선 391"/>
            <p:cNvCxnSpPr>
              <a:stCxn id="92" idx="0"/>
              <a:endCxn id="32" idx="2"/>
            </p:cNvCxnSpPr>
            <p:nvPr/>
          </p:nvCxnSpPr>
          <p:spPr>
            <a:xfrm rot="16200000" flipV="1">
              <a:off x="7595210" y="622504"/>
              <a:ext cx="567544" cy="2375793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78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이전</a:t>
            </a:r>
            <a:r>
              <a:rPr lang="en-US" altLang="ko-KR" sz="1200" b="1" dirty="0" smtClean="0"/>
              <a:t> </a:t>
            </a:r>
            <a:r>
              <a:rPr lang="ko-KR" altLang="en-US" sz="1200" b="1" smtClean="0"/>
              <a:t>컨탠츠 </a:t>
            </a:r>
            <a:r>
              <a:rPr lang="ko-KR" altLang="en-US" sz="1200" b="1" smtClean="0"/>
              <a:t>문제점 순환도</a:t>
            </a:r>
            <a:endParaRPr lang="ko-KR" alt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52028" y="5974897"/>
            <a:ext cx="81945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유료 결재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smtClean="0"/>
              <a:t>마법 걸기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9432945" y="573100"/>
            <a:ext cx="87075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시즌 컬렉션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완성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2822891" y="5646567"/>
            <a:ext cx="1172117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지난 </a:t>
            </a:r>
            <a:r>
              <a:rPr lang="ko-KR" altLang="en-US" sz="1000" dirty="0" smtClean="0"/>
              <a:t>시즌 컬렉션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완성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931902" y="1157297"/>
            <a:ext cx="1518364" cy="24622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그 달의 </a:t>
            </a:r>
            <a:r>
              <a:rPr lang="ko-KR" altLang="en-US" sz="1000" smtClean="0"/>
              <a:t>최종 작물 획득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6710680" y="4126868"/>
            <a:ext cx="10438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이벤트를 통한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지난 씨앗 획득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9776132" y="4190304"/>
            <a:ext cx="121700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그 달의 씨앗 획득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41976" y="1080352"/>
            <a:ext cx="1903085" cy="40011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시간이 지나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유저 </a:t>
            </a:r>
            <a:r>
              <a:rPr lang="ko-KR" altLang="en-US" sz="1000" dirty="0" smtClean="0"/>
              <a:t>보유 작물의 가치 떨어짐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670280" y="208368"/>
            <a:ext cx="104387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작물 </a:t>
            </a:r>
            <a:r>
              <a:rPr lang="ko-KR" altLang="en-US" sz="1000" dirty="0" smtClean="0"/>
              <a:t>열매 수확</a:t>
            </a:r>
            <a:endParaRPr lang="ko-KR" altLang="en-US" sz="1000" dirty="0"/>
          </a:p>
        </p:txBody>
      </p:sp>
      <p:cxnSp>
        <p:nvCxnSpPr>
          <p:cNvPr id="16" name="꺾인 연결선 15"/>
          <p:cNvCxnSpPr>
            <a:stCxn id="25" idx="3"/>
            <a:endCxn id="4" idx="3"/>
          </p:cNvCxnSpPr>
          <p:nvPr/>
        </p:nvCxnSpPr>
        <p:spPr>
          <a:xfrm>
            <a:off x="5714156" y="331479"/>
            <a:ext cx="4057327" cy="5843473"/>
          </a:xfrm>
          <a:prstGeom prst="bentConnector3">
            <a:avLst>
              <a:gd name="adj1" fmla="val 135486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32" idx="0"/>
            <a:endCxn id="25" idx="2"/>
          </p:cNvCxnSpPr>
          <p:nvPr/>
        </p:nvCxnSpPr>
        <p:spPr>
          <a:xfrm rot="16200000" flipV="1">
            <a:off x="5590297" y="56510"/>
            <a:ext cx="702708" cy="1498866"/>
          </a:xfrm>
          <a:prstGeom prst="bentConnector3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2" idx="1"/>
            <a:endCxn id="24" idx="3"/>
          </p:cNvCxnSpPr>
          <p:nvPr/>
        </p:nvCxnSpPr>
        <p:spPr>
          <a:xfrm rot="10800000">
            <a:off x="3345062" y="1280408"/>
            <a:ext cx="2586841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24" idx="2"/>
            <a:endCxn id="7" idx="0"/>
          </p:cNvCxnSpPr>
          <p:nvPr/>
        </p:nvCxnSpPr>
        <p:spPr>
          <a:xfrm rot="16200000" flipH="1">
            <a:off x="2377196" y="1496785"/>
            <a:ext cx="786244" cy="753598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" idx="0"/>
            <a:endCxn id="45" idx="2"/>
          </p:cNvCxnSpPr>
          <p:nvPr/>
        </p:nvCxnSpPr>
        <p:spPr>
          <a:xfrm rot="5400000" flipH="1" flipV="1">
            <a:off x="9104008" y="4694273"/>
            <a:ext cx="1538372" cy="102287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32" idx="3"/>
            <a:endCxn id="8" idx="1"/>
          </p:cNvCxnSpPr>
          <p:nvPr/>
        </p:nvCxnSpPr>
        <p:spPr>
          <a:xfrm flipV="1">
            <a:off x="7450266" y="773155"/>
            <a:ext cx="1982679" cy="507253"/>
          </a:xfrm>
          <a:prstGeom prst="bentConnector3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4" idx="1"/>
            <a:endCxn id="44" idx="3"/>
          </p:cNvCxnSpPr>
          <p:nvPr/>
        </p:nvCxnSpPr>
        <p:spPr>
          <a:xfrm rot="10800000">
            <a:off x="7754556" y="4326924"/>
            <a:ext cx="1197472" cy="184802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09012" y="2266706"/>
            <a:ext cx="2076209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새 작물을 심을 공간 마련을 위해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기존 작물 </a:t>
            </a:r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8104913" y="2094173"/>
            <a:ext cx="1923924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그 달 작물 심기 </a:t>
            </a:r>
            <a:r>
              <a:rPr lang="en-US" altLang="ko-KR" sz="1000" dirty="0" smtClean="0"/>
              <a:t>&amp; </a:t>
            </a:r>
            <a:r>
              <a:rPr lang="ko-KR" altLang="en-US" sz="1000" smtClean="0"/>
              <a:t>업그레이드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476410" y="4654865"/>
            <a:ext cx="187904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기존 </a:t>
            </a:r>
            <a:r>
              <a:rPr lang="ko-KR" altLang="en-US" sz="1000" smtClean="0"/>
              <a:t>작물 심기 </a:t>
            </a:r>
            <a:r>
              <a:rPr lang="en-US" altLang="ko-KR" sz="1000" dirty="0" smtClean="0"/>
              <a:t>&amp; </a:t>
            </a:r>
            <a:r>
              <a:rPr lang="ko-KR" altLang="en-US" sz="1000" smtClean="0"/>
              <a:t>업그레이드</a:t>
            </a:r>
            <a:endParaRPr lang="ko-KR" altLang="en-US" sz="1000" dirty="0"/>
          </a:p>
        </p:txBody>
      </p:sp>
      <p:cxnSp>
        <p:nvCxnSpPr>
          <p:cNvPr id="375" name="꺾인 연결선 374"/>
          <p:cNvCxnSpPr>
            <a:stCxn id="7" idx="2"/>
            <a:endCxn id="174" idx="0"/>
          </p:cNvCxnSpPr>
          <p:nvPr/>
        </p:nvCxnSpPr>
        <p:spPr>
          <a:xfrm rot="16200000" flipH="1">
            <a:off x="2287499" y="3526433"/>
            <a:ext cx="1988049" cy="26881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2" name="직선 화살표 연결선 381"/>
          <p:cNvCxnSpPr>
            <a:stCxn id="174" idx="2"/>
            <a:endCxn id="29" idx="0"/>
          </p:cNvCxnSpPr>
          <p:nvPr/>
        </p:nvCxnSpPr>
        <p:spPr>
          <a:xfrm flipH="1">
            <a:off x="3408950" y="4901086"/>
            <a:ext cx="6980" cy="74548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6" name="꺾인 연결선 385"/>
          <p:cNvCxnSpPr>
            <a:stCxn id="45" idx="0"/>
            <a:endCxn id="92" idx="2"/>
          </p:cNvCxnSpPr>
          <p:nvPr/>
        </p:nvCxnSpPr>
        <p:spPr>
          <a:xfrm rot="16200000" flipV="1">
            <a:off x="8800799" y="2606470"/>
            <a:ext cx="1849910" cy="131775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7" name="꺾인 연결선 386"/>
          <p:cNvCxnSpPr>
            <a:stCxn id="44" idx="1"/>
            <a:endCxn id="174" idx="3"/>
          </p:cNvCxnSpPr>
          <p:nvPr/>
        </p:nvCxnSpPr>
        <p:spPr>
          <a:xfrm rot="10800000" flipV="1">
            <a:off x="4355450" y="4326922"/>
            <a:ext cx="2355230" cy="45105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2" name="꺾인 연결선 391"/>
          <p:cNvCxnSpPr>
            <a:stCxn id="92" idx="0"/>
            <a:endCxn id="32" idx="2"/>
          </p:cNvCxnSpPr>
          <p:nvPr/>
        </p:nvCxnSpPr>
        <p:spPr>
          <a:xfrm rot="16200000" flipV="1">
            <a:off x="7533653" y="560950"/>
            <a:ext cx="690655" cy="237579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7" idx="3"/>
            <a:endCxn id="92" idx="1"/>
          </p:cNvCxnSpPr>
          <p:nvPr/>
        </p:nvCxnSpPr>
        <p:spPr>
          <a:xfrm flipV="1">
            <a:off x="4185221" y="2217284"/>
            <a:ext cx="3919692" cy="24947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6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컨탠츠 </a:t>
            </a:r>
            <a:r>
              <a:rPr lang="ko-KR" altLang="en-US" sz="1200" b="1" dirty="0" smtClean="0"/>
              <a:t>순환도</a:t>
            </a:r>
            <a:endParaRPr lang="ko-KR" altLang="en-US" sz="12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33614" y="208368"/>
            <a:ext cx="11273895" cy="6699724"/>
            <a:chOff x="133614" y="208368"/>
            <a:chExt cx="11273895" cy="6699724"/>
          </a:xfrm>
        </p:grpSpPr>
        <p:grpSp>
          <p:nvGrpSpPr>
            <p:cNvPr id="19" name="그룹 18"/>
            <p:cNvGrpSpPr/>
            <p:nvPr/>
          </p:nvGrpSpPr>
          <p:grpSpPr>
            <a:xfrm>
              <a:off x="133614" y="208368"/>
              <a:ext cx="11273895" cy="6699724"/>
              <a:chOff x="133614" y="208368"/>
              <a:chExt cx="11273895" cy="6699724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33614" y="208368"/>
                <a:ext cx="11273895" cy="6699724"/>
                <a:chOff x="133614" y="208368"/>
                <a:chExt cx="11273895" cy="6699724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8766882" y="5974897"/>
                  <a:ext cx="1189749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마법 걸기</a:t>
                  </a:r>
                  <a:endParaRPr lang="ko-KR" alt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9042613" y="573100"/>
                  <a:ext cx="1651414" cy="64633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err="1" smtClean="0"/>
                    <a:t>페어리</a:t>
                  </a:r>
                  <a:r>
                    <a:rPr lang="ko-KR" altLang="en-US" dirty="0" smtClean="0"/>
                    <a:t> 컬렉션</a:t>
                  </a:r>
                  <a:endParaRPr lang="en-US" altLang="ko-KR" dirty="0" smtClean="0"/>
                </a:p>
                <a:p>
                  <a:pPr algn="ctr"/>
                  <a:r>
                    <a:rPr lang="ko-KR" altLang="en-US" dirty="0" smtClean="0"/>
                    <a:t>완성</a:t>
                  </a:r>
                  <a:endParaRPr lang="ko-KR" alt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07883" y="2574499"/>
                  <a:ext cx="1420582" cy="646331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지난 컬렉션</a:t>
                  </a:r>
                  <a:endParaRPr lang="en-US" altLang="ko-KR" dirty="0" smtClean="0"/>
                </a:p>
                <a:p>
                  <a:pPr algn="ctr"/>
                  <a:r>
                    <a:rPr lang="ko-KR" altLang="en-US" dirty="0" smtClean="0"/>
                    <a:t>완성</a:t>
                  </a:r>
                  <a:endParaRPr lang="ko-KR" altLang="en-US" dirty="0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396500" y="1157297"/>
                  <a:ext cx="2589170" cy="369332"/>
                </a:xfrm>
                <a:prstGeom prst="rect">
                  <a:avLst/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그 달의 </a:t>
                  </a:r>
                  <a:r>
                    <a:rPr lang="ko-KR" altLang="en-US" smtClean="0"/>
                    <a:t>최종 작물 획득</a:t>
                  </a:r>
                  <a:endParaRPr lang="ko-KR" alt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887404" y="5335088"/>
                  <a:ext cx="1733167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지난 씨앗 획득</a:t>
                  </a:r>
                  <a:endParaRPr lang="ko-KR" alt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9361756" y="4190304"/>
                  <a:ext cx="2045753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그 달의 씨앗 획득</a:t>
                  </a:r>
                  <a:endParaRPr lang="ko-KR" alt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798639" y="1158049"/>
                  <a:ext cx="1189749" cy="369332"/>
                </a:xfrm>
                <a:prstGeom prst="rect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 smtClean="0"/>
                    <a:t>지난 작물</a:t>
                  </a:r>
                  <a:endParaRPr lang="ko-KR" altLang="en-US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597343" y="208368"/>
                  <a:ext cx="1189749" cy="36933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mtClean="0"/>
                    <a:t>작물 수확</a:t>
                  </a:r>
                  <a:endParaRPr lang="ko-KR" altLang="en-US" dirty="0"/>
                </a:p>
              </p:txBody>
            </p:sp>
            <p:cxnSp>
              <p:nvCxnSpPr>
                <p:cNvPr id="16" name="꺾인 연결선 15"/>
                <p:cNvCxnSpPr>
                  <a:stCxn id="25" idx="3"/>
                  <a:endCxn id="4" idx="3"/>
                </p:cNvCxnSpPr>
                <p:nvPr/>
              </p:nvCxnSpPr>
              <p:spPr>
                <a:xfrm>
                  <a:off x="5787092" y="393034"/>
                  <a:ext cx="4169539" cy="5766529"/>
                </a:xfrm>
                <a:prstGeom prst="bentConnector3">
                  <a:avLst>
                    <a:gd name="adj1" fmla="val 144318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꺾인 연결선 19"/>
                <p:cNvCxnSpPr>
                  <a:stCxn id="32" idx="0"/>
                  <a:endCxn id="25" idx="2"/>
                </p:cNvCxnSpPr>
                <p:nvPr/>
              </p:nvCxnSpPr>
              <p:spPr>
                <a:xfrm rot="16200000" flipV="1">
                  <a:off x="5651854" y="118065"/>
                  <a:ext cx="579597" cy="1498867"/>
                </a:xfrm>
                <a:prstGeom prst="bentConnector3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꺾인 연결선 21"/>
                <p:cNvCxnSpPr>
                  <a:stCxn id="24" idx="0"/>
                  <a:endCxn id="25" idx="2"/>
                </p:cNvCxnSpPr>
                <p:nvPr/>
              </p:nvCxnSpPr>
              <p:spPr>
                <a:xfrm rot="5400000" flipH="1" flipV="1">
                  <a:off x="3502692" y="-531477"/>
                  <a:ext cx="580349" cy="2798704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꺾인 연결선 34"/>
                <p:cNvCxnSpPr>
                  <a:stCxn id="32" idx="1"/>
                  <a:endCxn id="24" idx="3"/>
                </p:cNvCxnSpPr>
                <p:nvPr/>
              </p:nvCxnSpPr>
              <p:spPr>
                <a:xfrm rot="10800000" flipV="1">
                  <a:off x="2988388" y="1341963"/>
                  <a:ext cx="2408112" cy="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꺾인 연결선 42"/>
                <p:cNvCxnSpPr>
                  <a:stCxn id="24" idx="2"/>
                  <a:endCxn id="7" idx="0"/>
                </p:cNvCxnSpPr>
                <p:nvPr/>
              </p:nvCxnSpPr>
              <p:spPr>
                <a:xfrm rot="16200000" flipH="1">
                  <a:off x="2511355" y="1409539"/>
                  <a:ext cx="517917" cy="75359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꺾인 연결선 60"/>
                <p:cNvCxnSpPr>
                  <a:stCxn id="4" idx="0"/>
                  <a:endCxn id="45" idx="2"/>
                </p:cNvCxnSpPr>
                <p:nvPr/>
              </p:nvCxnSpPr>
              <p:spPr>
                <a:xfrm rot="5400000" flipH="1" flipV="1">
                  <a:off x="9165565" y="4755829"/>
                  <a:ext cx="1415261" cy="1022876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꺾인 연결선 85"/>
                <p:cNvCxnSpPr>
                  <a:stCxn id="32" idx="3"/>
                  <a:endCxn id="8" idx="1"/>
                </p:cNvCxnSpPr>
                <p:nvPr/>
              </p:nvCxnSpPr>
              <p:spPr>
                <a:xfrm flipV="1">
                  <a:off x="7985670" y="896266"/>
                  <a:ext cx="1056943" cy="445697"/>
                </a:xfrm>
                <a:prstGeom prst="bentConnector3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꺾인 연결선 164"/>
                <p:cNvCxnSpPr>
                  <a:stCxn id="4" idx="1"/>
                  <a:endCxn id="44" idx="3"/>
                </p:cNvCxnSpPr>
                <p:nvPr/>
              </p:nvCxnSpPr>
              <p:spPr>
                <a:xfrm rot="10800000">
                  <a:off x="6620572" y="5519755"/>
                  <a:ext cx="2146311" cy="639809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5" name="그룹 384"/>
                <p:cNvGrpSpPr/>
                <p:nvPr/>
              </p:nvGrpSpPr>
              <p:grpSpPr>
                <a:xfrm>
                  <a:off x="3826225" y="1364035"/>
                  <a:ext cx="1189749" cy="914400"/>
                  <a:chOff x="404609" y="1069429"/>
                  <a:chExt cx="1189749" cy="914400"/>
                </a:xfrm>
              </p:grpSpPr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404609" y="1333982"/>
                    <a:ext cx="1189749" cy="369332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작물 삭제</a:t>
                    </a:r>
                    <a:endParaRPr lang="ko-KR" altLang="en-US" dirty="0"/>
                  </a:p>
                </p:txBody>
              </p:sp>
              <p:sp>
                <p:nvSpPr>
                  <p:cNvPr id="230" name="곱셈 기호 229"/>
                  <p:cNvSpPr/>
                  <p:nvPr/>
                </p:nvSpPr>
                <p:spPr>
                  <a:xfrm>
                    <a:off x="551510" y="1069429"/>
                    <a:ext cx="914400" cy="914400"/>
                  </a:xfrm>
                  <a:prstGeom prst="mathMultiply">
                    <a:avLst>
                      <a:gd name="adj1" fmla="val 685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8" name="그룹 247"/>
                <p:cNvGrpSpPr/>
                <p:nvPr/>
              </p:nvGrpSpPr>
              <p:grpSpPr>
                <a:xfrm>
                  <a:off x="2161753" y="3182651"/>
                  <a:ext cx="1319765" cy="799610"/>
                  <a:chOff x="5713216" y="3086375"/>
                  <a:chExt cx="1319765" cy="799610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843232" y="3239654"/>
                    <a:ext cx="1189749" cy="64633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작물 심을</a:t>
                    </a:r>
                    <a:endParaRPr lang="en-US" altLang="ko-KR" dirty="0" smtClean="0"/>
                  </a:p>
                  <a:p>
                    <a:pPr algn="ctr"/>
                    <a:r>
                      <a:rPr lang="ko-KR" altLang="en-US" smtClean="0"/>
                      <a:t>공간 생성</a:t>
                    </a:r>
                    <a:endParaRPr lang="ko-KR" altLang="en-US" dirty="0"/>
                  </a:p>
                </p:txBody>
              </p:sp>
              <p:sp>
                <p:nvSpPr>
                  <p:cNvPr id="239" name="포인트가 5개인 별 238"/>
                  <p:cNvSpPr/>
                  <p:nvPr/>
                </p:nvSpPr>
                <p:spPr>
                  <a:xfrm>
                    <a:off x="5713216" y="3086375"/>
                    <a:ext cx="320492" cy="264869"/>
                  </a:xfrm>
                  <a:prstGeom prst="star5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7" name="그룹 246"/>
                <p:cNvGrpSpPr/>
                <p:nvPr/>
              </p:nvGrpSpPr>
              <p:grpSpPr>
                <a:xfrm>
                  <a:off x="2393513" y="1894710"/>
                  <a:ext cx="1348474" cy="519920"/>
                  <a:chOff x="3770326" y="2953940"/>
                  <a:chExt cx="1348474" cy="519920"/>
                </a:xfrm>
              </p:grpSpPr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3929051" y="3104528"/>
                    <a:ext cx="1189749" cy="369332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작물 분해</a:t>
                    </a:r>
                    <a:endParaRPr lang="ko-KR" altLang="en-US" dirty="0"/>
                  </a:p>
                </p:txBody>
              </p:sp>
              <p:sp>
                <p:nvSpPr>
                  <p:cNvPr id="240" name="포인트가 5개인 별 239"/>
                  <p:cNvSpPr/>
                  <p:nvPr/>
                </p:nvSpPr>
                <p:spPr>
                  <a:xfrm>
                    <a:off x="3770326" y="2953940"/>
                    <a:ext cx="320492" cy="264869"/>
                  </a:xfrm>
                  <a:prstGeom prst="star5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49" name="그룹 248"/>
                <p:cNvGrpSpPr/>
                <p:nvPr/>
              </p:nvGrpSpPr>
              <p:grpSpPr>
                <a:xfrm>
                  <a:off x="4965560" y="3804536"/>
                  <a:ext cx="1349994" cy="509073"/>
                  <a:chOff x="4139661" y="5667998"/>
                  <a:chExt cx="1349994" cy="509073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299906" y="5807739"/>
                    <a:ext cx="1189749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씨앗 분해</a:t>
                    </a:r>
                    <a:endParaRPr lang="ko-KR" altLang="en-US" dirty="0"/>
                  </a:p>
                </p:txBody>
              </p:sp>
              <p:sp>
                <p:nvSpPr>
                  <p:cNvPr id="241" name="포인트가 5개인 별 240"/>
                  <p:cNvSpPr/>
                  <p:nvPr/>
                </p:nvSpPr>
                <p:spPr>
                  <a:xfrm>
                    <a:off x="4139661" y="5667998"/>
                    <a:ext cx="320492" cy="264869"/>
                  </a:xfrm>
                  <a:prstGeom prst="star5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303" name="그룹 302"/>
                <p:cNvGrpSpPr/>
                <p:nvPr/>
              </p:nvGrpSpPr>
              <p:grpSpPr>
                <a:xfrm>
                  <a:off x="6899312" y="1983694"/>
                  <a:ext cx="4219815" cy="1330333"/>
                  <a:chOff x="5712428" y="1810513"/>
                  <a:chExt cx="4219815" cy="1330333"/>
                </a:xfrm>
              </p:grpSpPr>
              <p:sp>
                <p:nvSpPr>
                  <p:cNvPr id="294" name="직사각형 293"/>
                  <p:cNvSpPr/>
                  <p:nvPr/>
                </p:nvSpPr>
                <p:spPr>
                  <a:xfrm>
                    <a:off x="5712428" y="1810513"/>
                    <a:ext cx="4219815" cy="1330333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554327" y="1908577"/>
                    <a:ext cx="3321743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그 달 작물 심기 </a:t>
                    </a:r>
                    <a:r>
                      <a:rPr lang="en-US" altLang="ko-KR" dirty="0" smtClean="0"/>
                      <a:t>&amp; </a:t>
                    </a:r>
                    <a:r>
                      <a:rPr lang="ko-KR" altLang="en-US" smtClean="0"/>
                      <a:t>업그레이드</a:t>
                    </a:r>
                    <a:endParaRPr lang="ko-KR" altLang="en-US" dirty="0"/>
                  </a:p>
                </p:txBody>
              </p:sp>
              <p:grpSp>
                <p:nvGrpSpPr>
                  <p:cNvPr id="246" name="그룹 245"/>
                  <p:cNvGrpSpPr/>
                  <p:nvPr/>
                </p:nvGrpSpPr>
                <p:grpSpPr>
                  <a:xfrm>
                    <a:off x="5821623" y="2442569"/>
                    <a:ext cx="2576955" cy="553998"/>
                    <a:chOff x="398109" y="5563536"/>
                    <a:chExt cx="2576955" cy="553998"/>
                  </a:xfrm>
                </p:grpSpPr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49399" y="5748202"/>
                      <a:ext cx="2425665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dirty="0" smtClean="0"/>
                        <a:t>업그레이드 </a:t>
                      </a:r>
                      <a:r>
                        <a:rPr lang="ko-KR" altLang="en-US" dirty="0" err="1" smtClean="0"/>
                        <a:t>버프</a:t>
                      </a:r>
                      <a:r>
                        <a:rPr lang="ko-KR" altLang="en-US" dirty="0" smtClean="0"/>
                        <a:t> 획득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42" name="포인트가 5개인 별 241"/>
                    <p:cNvSpPr/>
                    <p:nvPr/>
                  </p:nvSpPr>
                  <p:spPr>
                    <a:xfrm>
                      <a:off x="398109" y="5563536"/>
                      <a:ext cx="320492" cy="264869"/>
                    </a:xfrm>
                    <a:prstGeom prst="star5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97" name="덧셈 기호 296"/>
                  <p:cNvSpPr/>
                  <p:nvPr/>
                </p:nvSpPr>
                <p:spPr>
                  <a:xfrm>
                    <a:off x="7752500" y="2250185"/>
                    <a:ext cx="422373" cy="422373"/>
                  </a:xfrm>
                  <a:prstGeom prst="mathPlus">
                    <a:avLst>
                      <a:gd name="adj1" fmla="val 8937"/>
                    </a:avLst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75" name="꺾인 연결선 74"/>
                <p:cNvCxnSpPr>
                  <a:stCxn id="6" idx="3"/>
                  <a:endCxn id="26" idx="1"/>
                </p:cNvCxnSpPr>
                <p:nvPr/>
              </p:nvCxnSpPr>
              <p:spPr>
                <a:xfrm flipV="1">
                  <a:off x="6315554" y="2985082"/>
                  <a:ext cx="844243" cy="114386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42" name="그룹 341"/>
                <p:cNvGrpSpPr/>
                <p:nvPr/>
              </p:nvGrpSpPr>
              <p:grpSpPr>
                <a:xfrm>
                  <a:off x="133614" y="5239013"/>
                  <a:ext cx="4219815" cy="1330333"/>
                  <a:chOff x="187051" y="4024572"/>
                  <a:chExt cx="4219815" cy="1330333"/>
                </a:xfrm>
              </p:grpSpPr>
              <p:sp>
                <p:nvSpPr>
                  <p:cNvPr id="317" name="직사각형 316"/>
                  <p:cNvSpPr/>
                  <p:nvPr/>
                </p:nvSpPr>
                <p:spPr>
                  <a:xfrm>
                    <a:off x="187051" y="4024572"/>
                    <a:ext cx="4219815" cy="1330333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511100" y="4120647"/>
                    <a:ext cx="3239991" cy="369332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기존 </a:t>
                    </a:r>
                    <a:r>
                      <a:rPr lang="ko-KR" altLang="en-US" smtClean="0"/>
                      <a:t>작물 심기 </a:t>
                    </a:r>
                    <a:r>
                      <a:rPr lang="en-US" altLang="ko-KR" dirty="0" smtClean="0"/>
                      <a:t>&amp; </a:t>
                    </a:r>
                    <a:r>
                      <a:rPr lang="ko-KR" altLang="en-US" smtClean="0"/>
                      <a:t>업그레이드</a:t>
                    </a:r>
                    <a:endParaRPr lang="ko-KR" altLang="en-US" dirty="0"/>
                  </a:p>
                </p:txBody>
              </p:sp>
              <p:grpSp>
                <p:nvGrpSpPr>
                  <p:cNvPr id="245" name="그룹 244"/>
                  <p:cNvGrpSpPr/>
                  <p:nvPr/>
                </p:nvGrpSpPr>
                <p:grpSpPr>
                  <a:xfrm>
                    <a:off x="467550" y="4760456"/>
                    <a:ext cx="2120125" cy="507583"/>
                    <a:chOff x="512097" y="3953765"/>
                    <a:chExt cx="2120125" cy="507583"/>
                  </a:xfrm>
                </p:grpSpPr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668222" y="4092016"/>
                      <a:ext cx="1964000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ko-KR" altLang="en-US" dirty="0" smtClean="0"/>
                        <a:t>작물 </a:t>
                      </a:r>
                      <a:r>
                        <a:rPr lang="ko-KR" altLang="en-US" dirty="0" err="1" smtClean="0"/>
                        <a:t>변경권</a:t>
                      </a:r>
                      <a:r>
                        <a:rPr lang="ko-KR" altLang="en-US" dirty="0" smtClean="0"/>
                        <a:t> 획득</a:t>
                      </a:r>
                      <a:endParaRPr lang="ko-KR" altLang="en-US" dirty="0"/>
                    </a:p>
                  </p:txBody>
                </p:sp>
                <p:sp>
                  <p:nvSpPr>
                    <p:cNvPr id="243" name="포인트가 5개인 별 242"/>
                    <p:cNvSpPr/>
                    <p:nvPr/>
                  </p:nvSpPr>
                  <p:spPr>
                    <a:xfrm>
                      <a:off x="512097" y="3953765"/>
                      <a:ext cx="320492" cy="264869"/>
                    </a:xfrm>
                    <a:prstGeom prst="star5">
                      <a:avLst/>
                    </a:prstGeom>
                    <a:solidFill>
                      <a:srgbClr val="FFFF00"/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18" name="덧셈 기호 317"/>
                  <p:cNvSpPr/>
                  <p:nvPr/>
                </p:nvSpPr>
                <p:spPr>
                  <a:xfrm>
                    <a:off x="1724924" y="4463978"/>
                    <a:ext cx="422373" cy="422373"/>
                  </a:xfrm>
                  <a:prstGeom prst="mathPlus">
                    <a:avLst>
                      <a:gd name="adj1" fmla="val 8937"/>
                    </a:avLst>
                  </a:prstGeom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341" name="직선 화살표 연결선 340"/>
                <p:cNvCxnSpPr>
                  <a:stCxn id="6" idx="2"/>
                  <a:endCxn id="44" idx="0"/>
                </p:cNvCxnSpPr>
                <p:nvPr/>
              </p:nvCxnSpPr>
              <p:spPr>
                <a:xfrm>
                  <a:off x="5720680" y="4313609"/>
                  <a:ext cx="33308" cy="1021479"/>
                </a:xfrm>
                <a:prstGeom prst="straightConnector1">
                  <a:avLst/>
                </a:prstGeom>
                <a:ln>
                  <a:headEnd type="triangle" w="lg" len="lg"/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직선 화살표 연결선 350"/>
                <p:cNvCxnSpPr>
                  <a:stCxn id="7" idx="2"/>
                  <a:endCxn id="44" idx="0"/>
                </p:cNvCxnSpPr>
                <p:nvPr/>
              </p:nvCxnSpPr>
              <p:spPr>
                <a:xfrm>
                  <a:off x="3147113" y="2414630"/>
                  <a:ext cx="2606875" cy="2920458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직선 화살표 연결선 351"/>
                <p:cNvCxnSpPr>
                  <a:stCxn id="7" idx="2"/>
                  <a:endCxn id="9" idx="0"/>
                </p:cNvCxnSpPr>
                <p:nvPr/>
              </p:nvCxnSpPr>
              <p:spPr>
                <a:xfrm flipH="1">
                  <a:off x="2886644" y="2414630"/>
                  <a:ext cx="260469" cy="92130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꺾인 연결선 362"/>
                <p:cNvCxnSpPr>
                  <a:stCxn id="6" idx="1"/>
                  <a:endCxn id="28" idx="3"/>
                </p:cNvCxnSpPr>
                <p:nvPr/>
              </p:nvCxnSpPr>
              <p:spPr>
                <a:xfrm rot="10800000" flipV="1">
                  <a:off x="2534239" y="4128942"/>
                  <a:ext cx="2591567" cy="216887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꺾인 연결선 374"/>
                <p:cNvCxnSpPr>
                  <a:stCxn id="9" idx="2"/>
                  <a:endCxn id="317" idx="0"/>
                </p:cNvCxnSpPr>
                <p:nvPr/>
              </p:nvCxnSpPr>
              <p:spPr>
                <a:xfrm rot="5400000">
                  <a:off x="1936707" y="4289076"/>
                  <a:ext cx="1256752" cy="64312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꺾인 연결선 377"/>
                <p:cNvCxnSpPr>
                  <a:stCxn id="9" idx="3"/>
                  <a:endCxn id="294" idx="1"/>
                </p:cNvCxnSpPr>
                <p:nvPr/>
              </p:nvCxnSpPr>
              <p:spPr>
                <a:xfrm flipV="1">
                  <a:off x="3481518" y="2648861"/>
                  <a:ext cx="3417794" cy="1010235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직선 화살표 연결선 381"/>
                <p:cNvCxnSpPr>
                  <a:stCxn id="317" idx="0"/>
                  <a:endCxn id="29" idx="2"/>
                </p:cNvCxnSpPr>
                <p:nvPr/>
              </p:nvCxnSpPr>
              <p:spPr>
                <a:xfrm flipH="1" flipV="1">
                  <a:off x="1118174" y="3220830"/>
                  <a:ext cx="1125348" cy="2018183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꺾인 연결선 385"/>
                <p:cNvCxnSpPr>
                  <a:stCxn id="45" idx="0"/>
                  <a:endCxn id="294" idx="2"/>
                </p:cNvCxnSpPr>
                <p:nvPr/>
              </p:nvCxnSpPr>
              <p:spPr>
                <a:xfrm rot="16200000" flipV="1">
                  <a:off x="9258789" y="3064459"/>
                  <a:ext cx="876277" cy="1375413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꺾인 연결선 386"/>
                <p:cNvCxnSpPr>
                  <a:stCxn id="44" idx="1"/>
                  <a:endCxn id="317" idx="3"/>
                </p:cNvCxnSpPr>
                <p:nvPr/>
              </p:nvCxnSpPr>
              <p:spPr>
                <a:xfrm rot="10800000" flipV="1">
                  <a:off x="4353430" y="5519754"/>
                  <a:ext cx="533975" cy="384426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꺾인 연결선 391"/>
                <p:cNvCxnSpPr>
                  <a:stCxn id="294" idx="0"/>
                  <a:endCxn id="32" idx="2"/>
                </p:cNvCxnSpPr>
                <p:nvPr/>
              </p:nvCxnSpPr>
              <p:spPr>
                <a:xfrm rot="16200000" flipV="1">
                  <a:off x="7621621" y="596094"/>
                  <a:ext cx="457065" cy="2318135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 w="lg" len="lg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0" name="그룹 399"/>
                <p:cNvGrpSpPr/>
                <p:nvPr/>
              </p:nvGrpSpPr>
              <p:grpSpPr>
                <a:xfrm>
                  <a:off x="4934027" y="5569319"/>
                  <a:ext cx="1733167" cy="1338773"/>
                  <a:chOff x="169851" y="857243"/>
                  <a:chExt cx="1733167" cy="1338773"/>
                </a:xfrm>
              </p:grpSpPr>
              <p:sp>
                <p:nvSpPr>
                  <p:cNvPr id="401" name="TextBox 400"/>
                  <p:cNvSpPr txBox="1"/>
                  <p:nvPr/>
                </p:nvSpPr>
                <p:spPr>
                  <a:xfrm>
                    <a:off x="169851" y="1218159"/>
                    <a:ext cx="1733167" cy="646331"/>
                  </a:xfrm>
                  <a:prstGeom prst="rect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ko-KR" altLang="en-US" dirty="0" smtClean="0"/>
                      <a:t>이벤트를 통한</a:t>
                    </a:r>
                    <a:endParaRPr lang="en-US" altLang="ko-KR" dirty="0" smtClean="0"/>
                  </a:p>
                  <a:p>
                    <a:pPr algn="ctr"/>
                    <a:r>
                      <a:rPr lang="ko-KR" altLang="en-US" dirty="0" smtClean="0"/>
                      <a:t>지난 씨앗 획득</a:t>
                    </a:r>
                    <a:endParaRPr lang="ko-KR" altLang="en-US" dirty="0"/>
                  </a:p>
                </p:txBody>
              </p:sp>
              <p:sp>
                <p:nvSpPr>
                  <p:cNvPr id="402" name="곱셈 기호 401"/>
                  <p:cNvSpPr/>
                  <p:nvPr/>
                </p:nvSpPr>
                <p:spPr>
                  <a:xfrm>
                    <a:off x="339324" y="857243"/>
                    <a:ext cx="1338773" cy="1338773"/>
                  </a:xfrm>
                  <a:prstGeom prst="mathMultiply">
                    <a:avLst>
                      <a:gd name="adj1" fmla="val 685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cxnSp>
            <p:nvCxnSpPr>
              <p:cNvPr id="70" name="직선 화살표 연결선 69"/>
              <p:cNvCxnSpPr>
                <a:stCxn id="44" idx="0"/>
                <a:endCxn id="294" idx="2"/>
              </p:cNvCxnSpPr>
              <p:nvPr/>
            </p:nvCxnSpPr>
            <p:spPr>
              <a:xfrm flipV="1">
                <a:off x="5753988" y="3314027"/>
                <a:ext cx="3255232" cy="2021061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꺾인 연결선 73"/>
            <p:cNvCxnSpPr>
              <a:stCxn id="6" idx="3"/>
              <a:endCxn id="45" idx="1"/>
            </p:cNvCxnSpPr>
            <p:nvPr/>
          </p:nvCxnSpPr>
          <p:spPr>
            <a:xfrm>
              <a:off x="6315554" y="4128943"/>
              <a:ext cx="3046202" cy="246027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3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354" y="182598"/>
            <a:ext cx="11687045" cy="64928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컨탠츠 활용 </a:t>
            </a:r>
            <a:r>
              <a:rPr lang="en-US" altLang="ko-KR" sz="1200" b="1" dirty="0" smtClean="0"/>
              <a:t>– </a:t>
            </a:r>
            <a:r>
              <a:rPr lang="ko-KR" altLang="en-US" sz="1200" b="1" smtClean="0"/>
              <a:t>그달의 작물 심기 </a:t>
            </a:r>
            <a:r>
              <a:rPr lang="en-US" altLang="ko-KR" sz="1200" b="1" dirty="0" smtClean="0"/>
              <a:t>&amp; </a:t>
            </a:r>
            <a:r>
              <a:rPr lang="ko-KR" altLang="en-US" sz="1200" b="1" smtClean="0"/>
              <a:t>업그레이드</a:t>
            </a:r>
            <a:endParaRPr lang="ko-KR" altLang="en-US" sz="12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8766882" y="5974897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마법 걸기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396500" y="1157297"/>
            <a:ext cx="2589170" cy="3693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 달의 </a:t>
            </a:r>
            <a:r>
              <a:rPr lang="ko-KR" altLang="en-US" smtClean="0"/>
              <a:t>최종 작물 획득</a:t>
            </a:r>
            <a:endParaRPr lang="ko-KR" alt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887404" y="5335088"/>
            <a:ext cx="17331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씨앗 획득</a:t>
            </a:r>
            <a:endParaRPr lang="ko-KR" alt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9315134" y="4009393"/>
            <a:ext cx="20457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 달의 씨앗 획득</a:t>
            </a:r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597343" y="208368"/>
            <a:ext cx="118974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작물 수확</a:t>
            </a:r>
            <a:endParaRPr lang="ko-KR" altLang="en-US" dirty="0"/>
          </a:p>
        </p:txBody>
      </p:sp>
      <p:cxnSp>
        <p:nvCxnSpPr>
          <p:cNvPr id="138" name="꺾인 연결선 137"/>
          <p:cNvCxnSpPr>
            <a:stCxn id="137" idx="3"/>
            <a:endCxn id="133" idx="3"/>
          </p:cNvCxnSpPr>
          <p:nvPr/>
        </p:nvCxnSpPr>
        <p:spPr>
          <a:xfrm>
            <a:off x="5787092" y="393034"/>
            <a:ext cx="4169539" cy="5766529"/>
          </a:xfrm>
          <a:prstGeom prst="bentConnector3">
            <a:avLst>
              <a:gd name="adj1" fmla="val 144318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134" idx="0"/>
            <a:endCxn id="137" idx="2"/>
          </p:cNvCxnSpPr>
          <p:nvPr/>
        </p:nvCxnSpPr>
        <p:spPr>
          <a:xfrm rot="16200000" flipV="1">
            <a:off x="5651854" y="118065"/>
            <a:ext cx="579597" cy="1498867"/>
          </a:xfrm>
          <a:prstGeom prst="bentConnector3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133" idx="0"/>
            <a:endCxn id="136" idx="2"/>
          </p:cNvCxnSpPr>
          <p:nvPr/>
        </p:nvCxnSpPr>
        <p:spPr>
          <a:xfrm rot="5400000" flipH="1" flipV="1">
            <a:off x="9051798" y="4688684"/>
            <a:ext cx="1596172" cy="97625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134" idx="3"/>
          </p:cNvCxnSpPr>
          <p:nvPr/>
        </p:nvCxnSpPr>
        <p:spPr>
          <a:xfrm flipV="1">
            <a:off x="7985670" y="896266"/>
            <a:ext cx="1056943" cy="445697"/>
          </a:xfrm>
          <a:prstGeom prst="bentConnector3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133" idx="1"/>
            <a:endCxn id="135" idx="3"/>
          </p:cNvCxnSpPr>
          <p:nvPr/>
        </p:nvCxnSpPr>
        <p:spPr>
          <a:xfrm rot="10800000">
            <a:off x="6620572" y="5519755"/>
            <a:ext cx="2146311" cy="63980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6899312" y="1983694"/>
            <a:ext cx="4219815" cy="1330333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7741211" y="2081758"/>
            <a:ext cx="332174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그 달 작물 심기 </a:t>
            </a:r>
            <a:r>
              <a:rPr lang="en-US" altLang="ko-KR" dirty="0" smtClean="0"/>
              <a:t>&amp; </a:t>
            </a:r>
            <a:r>
              <a:rPr lang="ko-KR" altLang="en-US" smtClean="0"/>
              <a:t>업그레이드</a:t>
            </a:r>
            <a:endParaRPr lang="ko-KR" alt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159797" y="2800416"/>
            <a:ext cx="24256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업그레이드 </a:t>
            </a:r>
            <a:r>
              <a:rPr lang="ko-KR" altLang="en-US" dirty="0" err="1" smtClean="0"/>
              <a:t>버프</a:t>
            </a:r>
            <a:r>
              <a:rPr lang="ko-KR" altLang="en-US" dirty="0" smtClean="0"/>
              <a:t> 획득</a:t>
            </a:r>
            <a:endParaRPr lang="ko-KR" altLang="en-US" dirty="0"/>
          </a:p>
        </p:txBody>
      </p:sp>
      <p:sp>
        <p:nvSpPr>
          <p:cNvPr id="146" name="포인트가 5개인 별 145"/>
          <p:cNvSpPr/>
          <p:nvPr/>
        </p:nvSpPr>
        <p:spPr>
          <a:xfrm>
            <a:off x="7008507" y="2615750"/>
            <a:ext cx="320492" cy="26486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덧셈 기호 146"/>
          <p:cNvSpPr/>
          <p:nvPr/>
        </p:nvSpPr>
        <p:spPr>
          <a:xfrm>
            <a:off x="8939384" y="2423366"/>
            <a:ext cx="422373" cy="422373"/>
          </a:xfrm>
          <a:prstGeom prst="mathPlus">
            <a:avLst>
              <a:gd name="adj1" fmla="val 8937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꺾인 연결선 147"/>
          <p:cNvCxnSpPr>
            <a:stCxn id="136" idx="0"/>
            <a:endCxn id="143" idx="2"/>
          </p:cNvCxnSpPr>
          <p:nvPr/>
        </p:nvCxnSpPr>
        <p:spPr>
          <a:xfrm rot="16200000" flipV="1">
            <a:off x="9325933" y="2997314"/>
            <a:ext cx="695366" cy="132879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143" idx="0"/>
            <a:endCxn id="134" idx="2"/>
          </p:cNvCxnSpPr>
          <p:nvPr/>
        </p:nvCxnSpPr>
        <p:spPr>
          <a:xfrm rot="16200000" flipV="1">
            <a:off x="7621621" y="596094"/>
            <a:ext cx="457065" cy="23181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135" idx="0"/>
            <a:endCxn id="143" idx="2"/>
          </p:cNvCxnSpPr>
          <p:nvPr/>
        </p:nvCxnSpPr>
        <p:spPr>
          <a:xfrm flipV="1">
            <a:off x="5753988" y="3314027"/>
            <a:ext cx="3255232" cy="202106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506784" y="3489981"/>
            <a:ext cx="4761240" cy="6001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홈가든</a:t>
            </a:r>
            <a:r>
              <a:rPr lang="ko-KR" altLang="en-US" sz="1100" dirty="0" smtClean="0"/>
              <a:t> 주 매출 요인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지난 시즌 씨앗으로도 작물 업그레이드를</a:t>
            </a:r>
            <a:endParaRPr lang="en-US" altLang="ko-KR" sz="1100" dirty="0" smtClean="0"/>
          </a:p>
          <a:p>
            <a:r>
              <a:rPr lang="ko-KR" altLang="en-US" sz="1100" dirty="0" smtClean="0"/>
              <a:t>할 수 있도록 하되 확률을 낮게 하여 매출에 큰 무리가 </a:t>
            </a:r>
            <a:r>
              <a:rPr lang="ko-KR" altLang="en-US" sz="1100" smtClean="0"/>
              <a:t>가지 않도록 조정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042613" y="573100"/>
            <a:ext cx="165141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페어리</a:t>
            </a:r>
            <a:r>
              <a:rPr lang="ko-KR" altLang="en-US" dirty="0" smtClean="0"/>
              <a:t> 컬렉션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완성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09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그림 21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354" y="182598"/>
            <a:ext cx="11687045" cy="64928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컨탠츠 활용 </a:t>
            </a:r>
            <a:r>
              <a:rPr lang="en-US" altLang="ko-KR" sz="1200" b="1" dirty="0" smtClean="0"/>
              <a:t>– </a:t>
            </a:r>
            <a:r>
              <a:rPr lang="ko-KR" altLang="en-US" sz="1200" b="1" smtClean="0"/>
              <a:t>작물 분해</a:t>
            </a:r>
            <a:endParaRPr lang="ko-KR" altLang="en-US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887404" y="5335088"/>
            <a:ext cx="17331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씨앗 획득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1798639" y="1158049"/>
            <a:ext cx="1189749" cy="36933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작물</a:t>
            </a:r>
            <a:endParaRPr lang="ko-KR" altLang="en-US" dirty="0"/>
          </a:p>
        </p:txBody>
      </p:sp>
      <p:cxnSp>
        <p:nvCxnSpPr>
          <p:cNvPr id="126" name="꺾인 연결선 125"/>
          <p:cNvCxnSpPr>
            <a:stCxn id="125" idx="2"/>
            <a:endCxn id="131" idx="0"/>
          </p:cNvCxnSpPr>
          <p:nvPr/>
        </p:nvCxnSpPr>
        <p:spPr>
          <a:xfrm rot="16200000" flipH="1">
            <a:off x="2511355" y="1409539"/>
            <a:ext cx="517917" cy="75359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7" name="그룹 126"/>
          <p:cNvGrpSpPr/>
          <p:nvPr/>
        </p:nvGrpSpPr>
        <p:grpSpPr>
          <a:xfrm>
            <a:off x="2161753" y="3182651"/>
            <a:ext cx="1319765" cy="799610"/>
            <a:chOff x="5713216" y="3086375"/>
            <a:chExt cx="1319765" cy="799610"/>
          </a:xfrm>
        </p:grpSpPr>
        <p:sp>
          <p:nvSpPr>
            <p:cNvPr id="128" name="TextBox 127"/>
            <p:cNvSpPr txBox="1"/>
            <p:nvPr/>
          </p:nvSpPr>
          <p:spPr>
            <a:xfrm>
              <a:off x="5843232" y="3239654"/>
              <a:ext cx="1189749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작물 심을</a:t>
              </a:r>
              <a:endParaRPr lang="en-US" altLang="ko-KR" dirty="0" smtClean="0"/>
            </a:p>
            <a:p>
              <a:pPr algn="ctr"/>
              <a:r>
                <a:rPr lang="ko-KR" altLang="en-US" smtClean="0"/>
                <a:t>공간 생성</a:t>
              </a:r>
              <a:endParaRPr lang="ko-KR" altLang="en-US" dirty="0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5713216" y="3086375"/>
              <a:ext cx="320492" cy="26486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2393513" y="1894710"/>
            <a:ext cx="1348474" cy="519920"/>
            <a:chOff x="3770326" y="2953940"/>
            <a:chExt cx="1348474" cy="519920"/>
          </a:xfrm>
        </p:grpSpPr>
        <p:sp>
          <p:nvSpPr>
            <p:cNvPr id="131" name="TextBox 130"/>
            <p:cNvSpPr txBox="1"/>
            <p:nvPr/>
          </p:nvSpPr>
          <p:spPr>
            <a:xfrm>
              <a:off x="3929051" y="3104528"/>
              <a:ext cx="1189749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작물 분해</a:t>
              </a:r>
              <a:endParaRPr lang="ko-KR" altLang="en-US" dirty="0"/>
            </a:p>
          </p:txBody>
        </p:sp>
        <p:sp>
          <p:nvSpPr>
            <p:cNvPr id="132" name="포인트가 5개인 별 131"/>
            <p:cNvSpPr/>
            <p:nvPr/>
          </p:nvSpPr>
          <p:spPr>
            <a:xfrm>
              <a:off x="3770326" y="2953940"/>
              <a:ext cx="320492" cy="26486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3" name="직선 화살표 연결선 132"/>
          <p:cNvCxnSpPr>
            <a:stCxn id="131" idx="2"/>
            <a:endCxn id="124" idx="0"/>
          </p:cNvCxnSpPr>
          <p:nvPr/>
        </p:nvCxnSpPr>
        <p:spPr>
          <a:xfrm>
            <a:off x="3147113" y="2414630"/>
            <a:ext cx="2606875" cy="29204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31" idx="2"/>
            <a:endCxn id="128" idx="0"/>
          </p:cNvCxnSpPr>
          <p:nvPr/>
        </p:nvCxnSpPr>
        <p:spPr>
          <a:xfrm flipH="1">
            <a:off x="2886644" y="2414630"/>
            <a:ext cx="260469" cy="921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5" name="그룹 134"/>
          <p:cNvGrpSpPr/>
          <p:nvPr/>
        </p:nvGrpSpPr>
        <p:grpSpPr>
          <a:xfrm>
            <a:off x="6899312" y="1983694"/>
            <a:ext cx="4219815" cy="1330333"/>
            <a:chOff x="5712428" y="1810513"/>
            <a:chExt cx="4219815" cy="1330333"/>
          </a:xfrm>
        </p:grpSpPr>
        <p:sp>
          <p:nvSpPr>
            <p:cNvPr id="136" name="직사각형 135"/>
            <p:cNvSpPr/>
            <p:nvPr/>
          </p:nvSpPr>
          <p:spPr>
            <a:xfrm>
              <a:off x="5712428" y="1810513"/>
              <a:ext cx="4219815" cy="1330333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554327" y="1908577"/>
              <a:ext cx="3321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그 달 작물 심기 </a:t>
              </a:r>
              <a:r>
                <a:rPr lang="en-US" altLang="ko-KR" dirty="0" smtClean="0"/>
                <a:t>&amp; </a:t>
              </a:r>
              <a:r>
                <a:rPr lang="ko-KR" altLang="en-US" smtClean="0"/>
                <a:t>업그레이드</a:t>
              </a:r>
              <a:endParaRPr lang="ko-KR" altLang="en-US" dirty="0"/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5821623" y="2442569"/>
              <a:ext cx="2576955" cy="553998"/>
              <a:chOff x="398109" y="5563536"/>
              <a:chExt cx="2576955" cy="553998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549399" y="5748202"/>
                <a:ext cx="24256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업그레이드 </a:t>
                </a:r>
                <a:r>
                  <a:rPr lang="ko-KR" altLang="en-US" dirty="0" err="1" smtClean="0"/>
                  <a:t>버프</a:t>
                </a:r>
                <a:r>
                  <a:rPr lang="ko-KR" altLang="en-US" dirty="0" smtClean="0"/>
                  <a:t> 획득</a:t>
                </a:r>
                <a:endParaRPr lang="ko-KR" altLang="en-US" dirty="0"/>
              </a:p>
            </p:txBody>
          </p:sp>
          <p:sp>
            <p:nvSpPr>
              <p:cNvPr id="141" name="포인트가 5개인 별 140"/>
              <p:cNvSpPr/>
              <p:nvPr/>
            </p:nvSpPr>
            <p:spPr>
              <a:xfrm>
                <a:off x="398109" y="5563536"/>
                <a:ext cx="320492" cy="26486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덧셈 기호 138"/>
            <p:cNvSpPr/>
            <p:nvPr/>
          </p:nvSpPr>
          <p:spPr>
            <a:xfrm>
              <a:off x="7752500" y="2250185"/>
              <a:ext cx="422373" cy="422373"/>
            </a:xfrm>
            <a:prstGeom prst="mathPlus">
              <a:avLst>
                <a:gd name="adj1" fmla="val 8937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3826225" y="1364035"/>
            <a:ext cx="1189749" cy="914400"/>
            <a:chOff x="404609" y="1069429"/>
            <a:chExt cx="1189749" cy="914400"/>
          </a:xfrm>
        </p:grpSpPr>
        <p:sp>
          <p:nvSpPr>
            <p:cNvPr id="144" name="TextBox 143"/>
            <p:cNvSpPr txBox="1"/>
            <p:nvPr/>
          </p:nvSpPr>
          <p:spPr>
            <a:xfrm>
              <a:off x="404609" y="1333982"/>
              <a:ext cx="1189749" cy="36933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작물 삭제</a:t>
              </a:r>
              <a:endParaRPr lang="ko-KR" altLang="en-US" dirty="0"/>
            </a:p>
          </p:txBody>
        </p:sp>
        <p:sp>
          <p:nvSpPr>
            <p:cNvPr id="145" name="곱셈 기호 144"/>
            <p:cNvSpPr/>
            <p:nvPr/>
          </p:nvSpPr>
          <p:spPr>
            <a:xfrm>
              <a:off x="551510" y="1069429"/>
              <a:ext cx="914400" cy="914400"/>
            </a:xfrm>
            <a:prstGeom prst="mathMultiply">
              <a:avLst>
                <a:gd name="adj1" fmla="val 685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/>
          <p:cNvGrpSpPr/>
          <p:nvPr/>
        </p:nvGrpSpPr>
        <p:grpSpPr>
          <a:xfrm>
            <a:off x="133614" y="5239013"/>
            <a:ext cx="4219815" cy="1330333"/>
            <a:chOff x="187051" y="4024572"/>
            <a:chExt cx="4219815" cy="1330333"/>
          </a:xfrm>
        </p:grpSpPr>
        <p:sp>
          <p:nvSpPr>
            <p:cNvPr id="148" name="직사각형 147"/>
            <p:cNvSpPr/>
            <p:nvPr/>
          </p:nvSpPr>
          <p:spPr>
            <a:xfrm>
              <a:off x="187051" y="4024572"/>
              <a:ext cx="4219815" cy="1330333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11100" y="4120647"/>
              <a:ext cx="323999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기존 작물 심기 </a:t>
              </a:r>
              <a:r>
                <a:rPr lang="en-US" altLang="ko-KR" dirty="0" smtClean="0"/>
                <a:t>&amp; </a:t>
              </a:r>
              <a:r>
                <a:rPr lang="ko-KR" altLang="en-US" smtClean="0"/>
                <a:t>업그레이드</a:t>
              </a:r>
              <a:endParaRPr lang="ko-KR" altLang="en-US" dirty="0"/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467550" y="4760456"/>
              <a:ext cx="2120125" cy="507583"/>
              <a:chOff x="512097" y="3953765"/>
              <a:chExt cx="2120125" cy="507583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668222" y="4092016"/>
                <a:ext cx="1964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작물 </a:t>
                </a:r>
                <a:r>
                  <a:rPr lang="ko-KR" altLang="en-US" dirty="0" err="1" smtClean="0"/>
                  <a:t>변경권</a:t>
                </a:r>
                <a:r>
                  <a:rPr lang="ko-KR" altLang="en-US" dirty="0" smtClean="0"/>
                  <a:t> 획득</a:t>
                </a:r>
                <a:endParaRPr lang="ko-KR" altLang="en-US" dirty="0"/>
              </a:p>
            </p:txBody>
          </p:sp>
          <p:sp>
            <p:nvSpPr>
              <p:cNvPr id="153" name="포인트가 5개인 별 152"/>
              <p:cNvSpPr/>
              <p:nvPr/>
            </p:nvSpPr>
            <p:spPr>
              <a:xfrm>
                <a:off x="512097" y="3953765"/>
                <a:ext cx="320492" cy="26486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1" name="덧셈 기호 150"/>
            <p:cNvSpPr/>
            <p:nvPr/>
          </p:nvSpPr>
          <p:spPr>
            <a:xfrm>
              <a:off x="1724924" y="4463978"/>
              <a:ext cx="422373" cy="422373"/>
            </a:xfrm>
            <a:prstGeom prst="mathPlus">
              <a:avLst>
                <a:gd name="adj1" fmla="val 8937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7949" y="3763943"/>
            <a:ext cx="5787162" cy="6001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작물 심을 공간 생성 및 </a:t>
            </a:r>
            <a:r>
              <a:rPr lang="ko-KR" altLang="en-US" sz="1100" dirty="0" err="1" smtClean="0"/>
              <a:t>스페셜</a:t>
            </a:r>
            <a:r>
              <a:rPr lang="en-US" altLang="ko-KR" sz="1100" dirty="0" smtClean="0"/>
              <a:t>/</a:t>
            </a:r>
            <a:r>
              <a:rPr lang="ko-KR" altLang="en-US" sz="1100" smtClean="0"/>
              <a:t>홀로그램 작물 씨앗 지급으로 작물 저장소 역할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때문에 작물 삭제 관련 유저 불만 감소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작물 공간 </a:t>
            </a:r>
            <a:r>
              <a:rPr lang="ko-KR" altLang="en-US" sz="1100" dirty="0" smtClean="0"/>
              <a:t>부족으로 </a:t>
            </a:r>
            <a:r>
              <a:rPr lang="ko-KR" altLang="en-US" sz="1100" smtClean="0"/>
              <a:t>인한 홈 가든 </a:t>
            </a:r>
            <a:r>
              <a:rPr lang="ko-KR" altLang="en-US" sz="1100" dirty="0" smtClean="0"/>
              <a:t>매출 하락 방지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그리고 </a:t>
            </a:r>
            <a:r>
              <a:rPr lang="ko-KR" altLang="en-US" sz="1100" dirty="0" err="1" smtClean="0"/>
              <a:t>홈가든</a:t>
            </a:r>
            <a:r>
              <a:rPr lang="ko-KR" altLang="en-US" sz="1100" dirty="0" smtClean="0"/>
              <a:t> 도우미 판매로 인한 매출 상승 요인으로 활용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216" name="꺾인 연결선 215"/>
          <p:cNvCxnSpPr/>
          <p:nvPr/>
        </p:nvCxnSpPr>
        <p:spPr>
          <a:xfrm rot="5400000">
            <a:off x="1936707" y="4289076"/>
            <a:ext cx="1256752" cy="64312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/>
          <p:nvPr/>
        </p:nvCxnSpPr>
        <p:spPr>
          <a:xfrm flipV="1">
            <a:off x="3481518" y="2648861"/>
            <a:ext cx="3417794" cy="10102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4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그림 6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9354" y="182598"/>
            <a:ext cx="11687045" cy="64928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93032"/>
          </a:xfrm>
        </p:spPr>
        <p:txBody>
          <a:bodyPr>
            <a:normAutofit/>
          </a:bodyPr>
          <a:lstStyle/>
          <a:p>
            <a:r>
              <a:rPr lang="ko-KR" altLang="en-US" sz="1200" b="1" dirty="0" err="1" smtClean="0"/>
              <a:t>홈가든</a:t>
            </a:r>
            <a:r>
              <a:rPr lang="ko-KR" altLang="en-US" sz="1200" b="1" dirty="0" smtClean="0"/>
              <a:t> 시즌 </a:t>
            </a:r>
            <a:r>
              <a:rPr lang="en-US" altLang="ko-KR" sz="1200" b="1" dirty="0" smtClean="0"/>
              <a:t>5 </a:t>
            </a:r>
            <a:r>
              <a:rPr lang="ko-KR" altLang="en-US" sz="1200" b="1" smtClean="0"/>
              <a:t>컨탠츠 활용 </a:t>
            </a:r>
            <a:r>
              <a:rPr lang="en-US" altLang="ko-KR" sz="1200" b="1" dirty="0" smtClean="0"/>
              <a:t>– </a:t>
            </a:r>
            <a:r>
              <a:rPr lang="ko-KR" altLang="en-US" sz="1200" b="1" smtClean="0"/>
              <a:t>씨앗 분해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887404" y="5335088"/>
            <a:ext cx="17331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씨앗 획득</a:t>
            </a:r>
            <a:endParaRPr lang="ko-KR" altLang="en-US" dirty="0"/>
          </a:p>
        </p:txBody>
      </p:sp>
      <p:cxnSp>
        <p:nvCxnSpPr>
          <p:cNvPr id="39" name="꺾인 연결선 38"/>
          <p:cNvCxnSpPr>
            <a:endCxn id="38" idx="3"/>
          </p:cNvCxnSpPr>
          <p:nvPr/>
        </p:nvCxnSpPr>
        <p:spPr>
          <a:xfrm rot="10800000">
            <a:off x="6620572" y="5519755"/>
            <a:ext cx="2146311" cy="63980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4965560" y="3804536"/>
            <a:ext cx="1349994" cy="509073"/>
            <a:chOff x="4139661" y="5667998"/>
            <a:chExt cx="1349994" cy="509073"/>
          </a:xfrm>
        </p:grpSpPr>
        <p:sp>
          <p:nvSpPr>
            <p:cNvPr id="41" name="TextBox 40"/>
            <p:cNvSpPr txBox="1"/>
            <p:nvPr/>
          </p:nvSpPr>
          <p:spPr>
            <a:xfrm>
              <a:off x="4299906" y="5807739"/>
              <a:ext cx="1189749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씨앗 분해</a:t>
              </a:r>
              <a:endParaRPr lang="ko-KR" altLang="en-US" dirty="0"/>
            </a:p>
          </p:txBody>
        </p:sp>
        <p:sp>
          <p:nvSpPr>
            <p:cNvPr id="42" name="포인트가 5개인 별 41"/>
            <p:cNvSpPr/>
            <p:nvPr/>
          </p:nvSpPr>
          <p:spPr>
            <a:xfrm>
              <a:off x="4139661" y="5667998"/>
              <a:ext cx="320492" cy="264869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899312" y="1983694"/>
            <a:ext cx="4219815" cy="1330333"/>
            <a:chOff x="5712428" y="1810513"/>
            <a:chExt cx="4219815" cy="1330333"/>
          </a:xfrm>
        </p:grpSpPr>
        <p:sp>
          <p:nvSpPr>
            <p:cNvPr id="44" name="직사각형 43"/>
            <p:cNvSpPr/>
            <p:nvPr/>
          </p:nvSpPr>
          <p:spPr>
            <a:xfrm>
              <a:off x="5712428" y="1810513"/>
              <a:ext cx="4219815" cy="1330333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54327" y="1908577"/>
              <a:ext cx="3321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그 달 작물 심기 </a:t>
              </a:r>
              <a:r>
                <a:rPr lang="en-US" altLang="ko-KR" dirty="0" smtClean="0"/>
                <a:t>&amp; </a:t>
              </a:r>
              <a:r>
                <a:rPr lang="ko-KR" altLang="en-US" smtClean="0"/>
                <a:t>업그레이드</a:t>
              </a:r>
              <a:endParaRPr lang="ko-KR" altLang="en-US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5821623" y="2442569"/>
              <a:ext cx="2576955" cy="553998"/>
              <a:chOff x="398109" y="5563536"/>
              <a:chExt cx="2576955" cy="553998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549399" y="5748202"/>
                <a:ext cx="24256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업그레이드 </a:t>
                </a:r>
                <a:r>
                  <a:rPr lang="ko-KR" altLang="en-US" dirty="0" err="1" smtClean="0"/>
                  <a:t>버프</a:t>
                </a:r>
                <a:r>
                  <a:rPr lang="ko-KR" altLang="en-US" dirty="0" smtClean="0"/>
                  <a:t> 획득</a:t>
                </a:r>
                <a:endParaRPr lang="ko-KR" altLang="en-US" dirty="0"/>
              </a:p>
            </p:txBody>
          </p:sp>
          <p:sp>
            <p:nvSpPr>
              <p:cNvPr id="49" name="포인트가 5개인 별 48"/>
              <p:cNvSpPr/>
              <p:nvPr/>
            </p:nvSpPr>
            <p:spPr>
              <a:xfrm>
                <a:off x="398109" y="5563536"/>
                <a:ext cx="320492" cy="26486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덧셈 기호 46"/>
            <p:cNvSpPr/>
            <p:nvPr/>
          </p:nvSpPr>
          <p:spPr>
            <a:xfrm>
              <a:off x="7752500" y="2250185"/>
              <a:ext cx="422373" cy="422373"/>
            </a:xfrm>
            <a:prstGeom prst="mathPlus">
              <a:avLst>
                <a:gd name="adj1" fmla="val 8937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" name="꺾인 연결선 49"/>
          <p:cNvCxnSpPr>
            <a:stCxn id="41" idx="3"/>
            <a:endCxn id="48" idx="1"/>
          </p:cNvCxnSpPr>
          <p:nvPr/>
        </p:nvCxnSpPr>
        <p:spPr>
          <a:xfrm flipV="1">
            <a:off x="6315554" y="2985082"/>
            <a:ext cx="844243" cy="114386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133614" y="5239013"/>
            <a:ext cx="4219815" cy="1330333"/>
            <a:chOff x="187051" y="4024572"/>
            <a:chExt cx="4219815" cy="1330333"/>
          </a:xfrm>
        </p:grpSpPr>
        <p:sp>
          <p:nvSpPr>
            <p:cNvPr id="52" name="직사각형 51"/>
            <p:cNvSpPr/>
            <p:nvPr/>
          </p:nvSpPr>
          <p:spPr>
            <a:xfrm>
              <a:off x="187051" y="4024572"/>
              <a:ext cx="4219815" cy="1330333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1100" y="4120647"/>
              <a:ext cx="3239991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기존 </a:t>
              </a:r>
              <a:r>
                <a:rPr lang="ko-KR" altLang="en-US" smtClean="0"/>
                <a:t>작물 심기 </a:t>
              </a:r>
              <a:r>
                <a:rPr lang="en-US" altLang="ko-KR" dirty="0" smtClean="0"/>
                <a:t>&amp; </a:t>
              </a:r>
              <a:r>
                <a:rPr lang="ko-KR" altLang="en-US" smtClean="0"/>
                <a:t>업그레이드</a:t>
              </a:r>
              <a:endParaRPr lang="ko-KR" altLang="en-US" dirty="0"/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467550" y="4760456"/>
              <a:ext cx="2120125" cy="507583"/>
              <a:chOff x="512097" y="3953765"/>
              <a:chExt cx="2120125" cy="507583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68222" y="4092016"/>
                <a:ext cx="196400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/>
                  <a:t>작물 </a:t>
                </a:r>
                <a:r>
                  <a:rPr lang="ko-KR" altLang="en-US" dirty="0" err="1" smtClean="0"/>
                  <a:t>변경권</a:t>
                </a:r>
                <a:r>
                  <a:rPr lang="ko-KR" altLang="en-US" dirty="0" smtClean="0"/>
                  <a:t> 획득</a:t>
                </a:r>
                <a:endParaRPr lang="ko-KR" altLang="en-US" dirty="0"/>
              </a:p>
            </p:txBody>
          </p:sp>
          <p:sp>
            <p:nvSpPr>
              <p:cNvPr id="57" name="포인트가 5개인 별 56"/>
              <p:cNvSpPr/>
              <p:nvPr/>
            </p:nvSpPr>
            <p:spPr>
              <a:xfrm>
                <a:off x="512097" y="3953765"/>
                <a:ext cx="320492" cy="26486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덧셈 기호 54"/>
            <p:cNvSpPr/>
            <p:nvPr/>
          </p:nvSpPr>
          <p:spPr>
            <a:xfrm>
              <a:off x="1724924" y="4463978"/>
              <a:ext cx="422373" cy="422373"/>
            </a:xfrm>
            <a:prstGeom prst="mathPlus">
              <a:avLst>
                <a:gd name="adj1" fmla="val 8937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직선 화살표 연결선 57"/>
          <p:cNvCxnSpPr>
            <a:stCxn id="41" idx="2"/>
            <a:endCxn id="38" idx="0"/>
          </p:cNvCxnSpPr>
          <p:nvPr/>
        </p:nvCxnSpPr>
        <p:spPr>
          <a:xfrm>
            <a:off x="5720680" y="4313609"/>
            <a:ext cx="33308" cy="10214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1"/>
            <a:endCxn id="56" idx="3"/>
          </p:cNvCxnSpPr>
          <p:nvPr/>
        </p:nvCxnSpPr>
        <p:spPr>
          <a:xfrm rot="10800000" flipV="1">
            <a:off x="2534239" y="4128942"/>
            <a:ext cx="2591567" cy="216887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8" idx="1"/>
            <a:endCxn id="52" idx="3"/>
          </p:cNvCxnSpPr>
          <p:nvPr/>
        </p:nvCxnSpPr>
        <p:spPr>
          <a:xfrm rot="10800000" flipV="1">
            <a:off x="4353430" y="5519754"/>
            <a:ext cx="533975" cy="384426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66882" y="5974897"/>
            <a:ext cx="11897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마법 걸기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4934027" y="5569319"/>
            <a:ext cx="1733167" cy="1338773"/>
            <a:chOff x="169851" y="857243"/>
            <a:chExt cx="1733167" cy="1338773"/>
          </a:xfrm>
        </p:grpSpPr>
        <p:sp>
          <p:nvSpPr>
            <p:cNvPr id="63" name="TextBox 62"/>
            <p:cNvSpPr txBox="1"/>
            <p:nvPr/>
          </p:nvSpPr>
          <p:spPr>
            <a:xfrm>
              <a:off x="169851" y="1218159"/>
              <a:ext cx="1733167" cy="64633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이벤트를 통한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지난 씨앗 획득</a:t>
              </a:r>
              <a:endParaRPr lang="ko-KR" altLang="en-US" dirty="0"/>
            </a:p>
          </p:txBody>
        </p:sp>
        <p:sp>
          <p:nvSpPr>
            <p:cNvPr id="64" name="곱셈 기호 63"/>
            <p:cNvSpPr/>
            <p:nvPr/>
          </p:nvSpPr>
          <p:spPr>
            <a:xfrm>
              <a:off x="339324" y="857243"/>
              <a:ext cx="1338773" cy="1338773"/>
            </a:xfrm>
            <a:prstGeom prst="mathMultiply">
              <a:avLst>
                <a:gd name="adj1" fmla="val 685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14659" y="762365"/>
            <a:ext cx="7125669" cy="6001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탄생석 등 지난 시즌 씨앗을 현 시즌 작물 업그레이드 및 지난 시즌 완성 보조 아이템을 지급하는 용도로 사용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이로써 지난 시즌 씨앗 처리 문제 및 매달 지난 시즌 씨앗 획득 이벤트를 진행해야 했던 문제를 처리하고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더 많은 마법 걸기로 인한 </a:t>
            </a:r>
            <a:r>
              <a:rPr lang="ko-KR" altLang="en-US" sz="1100" dirty="0" err="1" smtClean="0"/>
              <a:t>홈가든</a:t>
            </a:r>
            <a:r>
              <a:rPr lang="ko-KR" altLang="en-US" sz="1100" dirty="0" smtClean="0"/>
              <a:t> 매출 상승을 꾀할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407883" y="2574499"/>
            <a:ext cx="142058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지난 컬렉션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완성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endCxn id="68" idx="2"/>
          </p:cNvCxnSpPr>
          <p:nvPr/>
        </p:nvCxnSpPr>
        <p:spPr>
          <a:xfrm flipH="1" flipV="1">
            <a:off x="1118174" y="3220830"/>
            <a:ext cx="1125348" cy="201818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313024" y="4005639"/>
            <a:ext cx="204575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그 달의 씨앗 획득</a:t>
            </a:r>
            <a:endParaRPr lang="ko-KR" altLang="en-US" dirty="0"/>
          </a:p>
        </p:txBody>
      </p:sp>
      <p:cxnSp>
        <p:nvCxnSpPr>
          <p:cNvPr id="74" name="꺾인 연결선 73"/>
          <p:cNvCxnSpPr>
            <a:stCxn id="61" idx="0"/>
            <a:endCxn id="73" idx="2"/>
          </p:cNvCxnSpPr>
          <p:nvPr/>
        </p:nvCxnSpPr>
        <p:spPr>
          <a:xfrm rot="5400000" flipH="1" flipV="1">
            <a:off x="9048866" y="4687862"/>
            <a:ext cx="1599926" cy="97414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73" idx="0"/>
            <a:endCxn id="44" idx="2"/>
          </p:cNvCxnSpPr>
          <p:nvPr/>
        </p:nvCxnSpPr>
        <p:spPr>
          <a:xfrm rot="16200000" flipV="1">
            <a:off x="9326755" y="2996492"/>
            <a:ext cx="691612" cy="132668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41" idx="3"/>
            <a:endCxn id="73" idx="1"/>
          </p:cNvCxnSpPr>
          <p:nvPr/>
        </p:nvCxnSpPr>
        <p:spPr>
          <a:xfrm>
            <a:off x="6315554" y="4128943"/>
            <a:ext cx="2997470" cy="61362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17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957</Words>
  <Application>Microsoft Office PowerPoint</Application>
  <PresentationFormat>와이드스크린</PresentationFormat>
  <Paragraphs>198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홈가든 시즌 5 전체 구성</vt:lpstr>
      <vt:lpstr>홈가든 시즌 5 컨탠츠 구성</vt:lpstr>
      <vt:lpstr>홈가든 시즌 5 이전 컨탠츠 순환도</vt:lpstr>
      <vt:lpstr>홈가든 시즌 5 이전 컨탠츠 순환도</vt:lpstr>
      <vt:lpstr>홈가든 시즌 5 이전 컨탠츠 문제점 순환도</vt:lpstr>
      <vt:lpstr>홈가든 시즌 5 컨탠츠 순환도</vt:lpstr>
      <vt:lpstr>홈가든 시즌 5 컨탠츠 활용 – 그달의 작물 심기 &amp; 업그레이드</vt:lpstr>
      <vt:lpstr>홈가든 시즌 5 컨탠츠 활용 – 작물 분해</vt:lpstr>
      <vt:lpstr>홈가든 시즌 5 컨탠츠 활용 – 씨앗 분해</vt:lpstr>
      <vt:lpstr>홈가든 시즌 5 작물 씨앗 획득 및 성장 시키기</vt:lpstr>
      <vt:lpstr>홈가든 시즌 5 작물 씨앗 획득 및 성장 시키기</vt:lpstr>
      <vt:lpstr>씨앗 분해</vt:lpstr>
      <vt:lpstr>논의가 필요한 부분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144</cp:revision>
  <dcterms:created xsi:type="dcterms:W3CDTF">2017-05-30T05:45:02Z</dcterms:created>
  <dcterms:modified xsi:type="dcterms:W3CDTF">2017-08-18T10:47:11Z</dcterms:modified>
</cp:coreProperties>
</file>