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6" r:id="rId5"/>
    <p:sldId id="267" r:id="rId6"/>
    <p:sldId id="260" r:id="rId7"/>
    <p:sldId id="259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2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3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3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2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9916-A50C-4585-937D-2DA906D5EA40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1587-C028-4A99-B7F6-8EE64E2B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시즌 </a:t>
            </a:r>
            <a:r>
              <a:rPr lang="en-US" altLang="ko-KR" dirty="0" smtClean="0"/>
              <a:t>3</a:t>
            </a:r>
            <a:br>
              <a:rPr lang="en-US" altLang="ko-KR" dirty="0" smtClean="0"/>
            </a:br>
            <a:r>
              <a:rPr lang="ko-KR" altLang="en-US" smtClean="0"/>
              <a:t>컬렉션 보상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1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 보상 </a:t>
            </a:r>
            <a:r>
              <a:rPr lang="en-US" altLang="ko-KR" dirty="0" smtClean="0"/>
              <a:t>UI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컬렉션 완성여부는 </a:t>
            </a:r>
            <a:r>
              <a:rPr lang="ko-KR" altLang="en-US" sz="1400" dirty="0" err="1" smtClean="0"/>
              <a:t>갤럭시</a:t>
            </a:r>
            <a:r>
              <a:rPr lang="ko-KR" altLang="en-US" sz="1400" dirty="0" smtClean="0"/>
              <a:t> 작물 컬렉션의 경우 </a:t>
            </a:r>
            <a:r>
              <a:rPr lang="ko-KR" altLang="en-US" sz="1400" dirty="0" err="1" smtClean="0"/>
              <a:t>갤럭시</a:t>
            </a:r>
            <a:r>
              <a:rPr lang="ko-KR" altLang="en-US" sz="1400" dirty="0" smtClean="0"/>
              <a:t> 작물 시즌 </a:t>
            </a:r>
            <a:r>
              <a:rPr lang="en-US" altLang="ko-KR" sz="1400" dirty="0" smtClean="0"/>
              <a:t>1</a:t>
            </a:r>
            <a:r>
              <a:rPr lang="ko-KR" altLang="en-US" sz="1400" smtClean="0"/>
              <a:t>과 시즌 </a:t>
            </a:r>
            <a:r>
              <a:rPr lang="en-US" altLang="ko-KR" sz="1400" dirty="0" smtClean="0"/>
              <a:t>2</a:t>
            </a:r>
            <a:r>
              <a:rPr lang="ko-KR" altLang="en-US" sz="1400" smtClean="0"/>
              <a:t>를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블루오션 작물의 경우 블루오션 작물과 블루오션 몬스터 작물을 구분한다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smtClean="0"/>
              <a:t>때문에 만약 갤럭시 작물 시즌 </a:t>
            </a:r>
            <a:r>
              <a:rPr lang="en-US" altLang="ko-KR" sz="1400" dirty="0" smtClean="0"/>
              <a:t>2</a:t>
            </a:r>
            <a:r>
              <a:rPr lang="ko-KR" altLang="en-US" sz="1400"/>
              <a:t> </a:t>
            </a:r>
            <a:r>
              <a:rPr lang="ko-KR" altLang="en-US" sz="1400" smtClean="0"/>
              <a:t>컬렉션을 모두 완성해도 갤럭시 작물 시즌 </a:t>
            </a:r>
            <a:r>
              <a:rPr lang="en-US" altLang="ko-KR" sz="1400" dirty="0" smtClean="0"/>
              <a:t>1 </a:t>
            </a:r>
            <a:r>
              <a:rPr lang="ko-KR" altLang="en-US" sz="1400" smtClean="0"/>
              <a:t>컬렉션을 완성하지 않으면 해당 유저는 갤럭시 작물 시즌 </a:t>
            </a:r>
            <a:r>
              <a:rPr lang="en-US" altLang="ko-KR" sz="1400" dirty="0" smtClean="0"/>
              <a:t>2 </a:t>
            </a:r>
            <a:r>
              <a:rPr lang="ko-KR" altLang="en-US" sz="1400" smtClean="0"/>
              <a:t>컬렉션 완성 보상만 받고 갤럭시 작물 시즌</a:t>
            </a:r>
            <a:r>
              <a:rPr lang="en-US" altLang="ko-KR" sz="1400" dirty="0" smtClean="0"/>
              <a:t>1 </a:t>
            </a:r>
            <a:r>
              <a:rPr lang="ko-KR" altLang="en-US" sz="1400" smtClean="0"/>
              <a:t>컬렉션 완성 보상은 받지 못한다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smtClean="0"/>
              <a:t>또한 갤럭시 작물 시즌 </a:t>
            </a:r>
            <a:r>
              <a:rPr lang="en-US" altLang="ko-KR" sz="1400" dirty="0" smtClean="0"/>
              <a:t>2 </a:t>
            </a:r>
            <a:r>
              <a:rPr lang="ko-KR" altLang="en-US" sz="1400" smtClean="0"/>
              <a:t>컬렉션 완성 아이콘만 활성화되고 갤럭시 작물 시즌 </a:t>
            </a:r>
            <a:r>
              <a:rPr lang="en-US" altLang="ko-KR" sz="1400" dirty="0" smtClean="0"/>
              <a:t>1 </a:t>
            </a:r>
            <a:r>
              <a:rPr lang="ko-KR" altLang="en-US" sz="1400" smtClean="0"/>
              <a:t>컬렉션 완성 아이콘은 활성화 되지 않는다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갤럭시</a:t>
            </a:r>
            <a:r>
              <a:rPr lang="ko-KR" altLang="en-US" sz="1400" dirty="0" smtClean="0"/>
              <a:t> 작물 시즌 </a:t>
            </a:r>
            <a:r>
              <a:rPr lang="en-US" altLang="ko-KR" sz="1400" dirty="0" smtClean="0"/>
              <a:t>1, </a:t>
            </a:r>
            <a:r>
              <a:rPr lang="ko-KR" altLang="en-US" sz="1400" smtClean="0"/>
              <a:t>갤럭시 작물 시즌 </a:t>
            </a:r>
            <a:r>
              <a:rPr lang="en-US" altLang="ko-KR" sz="1400" dirty="0" smtClean="0"/>
              <a:t>2, </a:t>
            </a:r>
            <a:r>
              <a:rPr lang="ko-KR" altLang="en-US" sz="1400" smtClean="0"/>
              <a:t>블루오션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블루오션 몬스터 작물 컬렉션 각각의 페이지를 열 때마다 컬렉션 완성 트로피 아이콘이 갱신된다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93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16561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갤럭시</a:t>
            </a:r>
            <a:r>
              <a:rPr lang="ko-KR" altLang="en-US" dirty="0" smtClean="0"/>
              <a:t> 컬렉션 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56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갤럭시</a:t>
            </a:r>
            <a:r>
              <a:rPr lang="ko-KR" altLang="en-US" dirty="0" smtClean="0"/>
              <a:t> 작물 컬렉션 보상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홀로그램 컬렉션을 완성 했을 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err="1"/>
              <a:t>스페셜이든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스페셜이</a:t>
            </a:r>
            <a:r>
              <a:rPr lang="ko-KR" altLang="en-US" sz="2000" dirty="0"/>
              <a:t> 아니든 상관 없이 홀로그램 작물 </a:t>
            </a:r>
            <a:r>
              <a:rPr lang="en-US" altLang="ko-KR" sz="2000" dirty="0"/>
              <a:t>12</a:t>
            </a:r>
            <a:r>
              <a:rPr lang="ko-KR" altLang="en-US" sz="2000"/>
              <a:t>종을 모은 유저에게 보상을 지급 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마지막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번째 작물을 컬렉션에 등록 했을 때 우편함을 통해서 지급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 smtClean="0"/>
              <a:t>기존 판도라 씨앗 지급과 유사한 방식으로 지급</a:t>
            </a:r>
            <a:r>
              <a:rPr lang="en-US" altLang="ko-KR" sz="16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이미 지급 받은 유저의 경우 보상이 완성되는 시기에 일괄로 지급하도록 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40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보상 </a:t>
            </a:r>
            <a:r>
              <a:rPr lang="en-US" altLang="ko-KR" sz="2400" dirty="0" smtClean="0"/>
              <a:t>- 13</a:t>
            </a:r>
            <a:r>
              <a:rPr lang="ko-KR" altLang="en-US" sz="2400" smtClean="0"/>
              <a:t>월의 스페셜 홀로그램 카드 작물</a:t>
            </a:r>
            <a:endParaRPr lang="ko-KR" altLang="en-US" sz="2400" dirty="0"/>
          </a:p>
        </p:txBody>
      </p:sp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838200" y="13673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13</a:t>
            </a:r>
            <a:r>
              <a:rPr lang="ko-KR" altLang="en-US" sz="1200"/>
              <a:t>월 탄생석 </a:t>
            </a:r>
            <a:r>
              <a:rPr lang="en-US" altLang="ko-KR" sz="1200" dirty="0"/>
              <a:t>“</a:t>
            </a:r>
            <a:r>
              <a:rPr lang="ko-KR" altLang="en-US" sz="1200"/>
              <a:t>판도라</a:t>
            </a:r>
            <a:r>
              <a:rPr lang="en-US" altLang="ko-KR" sz="1200" dirty="0"/>
              <a:t>”</a:t>
            </a:r>
            <a:r>
              <a:rPr lang="ko-KR" altLang="en-US" sz="1200"/>
              <a:t>와 같이 </a:t>
            </a:r>
            <a:r>
              <a:rPr lang="en-US" altLang="ko-KR" sz="1200" dirty="0"/>
              <a:t>13</a:t>
            </a:r>
            <a:r>
              <a:rPr lang="ko-KR" altLang="en-US" sz="1200"/>
              <a:t>월의 스페셜 홀로그램 카드 작물 씨앗을 지급한다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13</a:t>
            </a:r>
            <a:r>
              <a:rPr lang="ko-KR" altLang="en-US" sz="1200" smtClean="0"/>
              <a:t>월 스페셜 홀로그램 갤럭시 작물은 아래와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같이 큰 구에 각 </a:t>
            </a:r>
            <a:r>
              <a:rPr lang="en-US" altLang="ko-KR" sz="1200" dirty="0" smtClean="0"/>
              <a:t>12</a:t>
            </a:r>
            <a:r>
              <a:rPr lang="ko-KR" altLang="en-US" sz="1200" smtClean="0"/>
              <a:t>개의 황도 </a:t>
            </a:r>
            <a:r>
              <a:rPr lang="en-US" altLang="ko-KR" sz="1200" dirty="0" smtClean="0"/>
              <a:t>12</a:t>
            </a:r>
            <a:r>
              <a:rPr lang="ko-KR" altLang="en-US" sz="1200" smtClean="0"/>
              <a:t>궁 별자리가 박혀 빛나고 있고 각 별자리 앞에 각 별자리를 나타내는 별자리 표식이 나와서 빛나고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큰 구 중앙에는 별 모양 </a:t>
            </a:r>
            <a:r>
              <a:rPr lang="ko-KR" altLang="en-US" sz="1200" dirty="0" err="1" smtClean="0"/>
              <a:t>이펙트가</a:t>
            </a:r>
            <a:r>
              <a:rPr lang="ko-KR" altLang="en-US" sz="1200" dirty="0" smtClean="0"/>
              <a:t> 빛나고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별자리가 박혀 있는 큰 원도 돌아가며 큰 원이 돌아감에 따라 원에 박혀 있는 별자리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그리고 별자리 표식도 같이 돌아간다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356205" y="3375888"/>
            <a:ext cx="3186111" cy="3186113"/>
            <a:chOff x="8341524" y="3184358"/>
            <a:chExt cx="3186111" cy="3186113"/>
          </a:xfrm>
        </p:grpSpPr>
        <p:pic>
          <p:nvPicPr>
            <p:cNvPr id="13" name="Picture 6" descr="http://cfile3.uf.tistory.com/image/161592524D2C5CE5174BE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524" y="3184358"/>
              <a:ext cx="3186111" cy="318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/>
            <p:cNvGrpSpPr/>
            <p:nvPr/>
          </p:nvGrpSpPr>
          <p:grpSpPr>
            <a:xfrm>
              <a:off x="8534286" y="4028503"/>
              <a:ext cx="2904909" cy="2042606"/>
              <a:chOff x="8534286" y="4028503"/>
              <a:chExt cx="2904909" cy="204260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603999" y="4028503"/>
                <a:ext cx="6142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양 자리</a:t>
                </a:r>
                <a:endParaRPr lang="ko-KR" altLang="en-US" sz="1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04280" y="4028503"/>
                <a:ext cx="6142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소 자리</a:t>
                </a:r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23855" y="4028503"/>
                <a:ext cx="87075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쌍둥이 자리</a:t>
                </a:r>
                <a:endParaRPr lang="ko-KR" altLang="en-US" sz="1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661086" y="4028503"/>
                <a:ext cx="6142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게 자리</a:t>
                </a:r>
                <a:endParaRPr lang="ko-KR" alt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535521" y="4949520"/>
                <a:ext cx="7425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사자 자리</a:t>
                </a:r>
                <a:endParaRPr lang="ko-KR" alt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258244" y="4949520"/>
                <a:ext cx="6976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처녀자리</a:t>
                </a:r>
                <a:endParaRPr lang="ko-KR" alt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83616" y="4949520"/>
                <a:ext cx="7425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천칭 자리</a:t>
                </a:r>
                <a:endParaRPr lang="ko-KR" altLang="en-US" sz="1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615050" y="4949520"/>
                <a:ext cx="6976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전갈자리</a:t>
                </a:r>
                <a:endParaRPr lang="ko-KR" alt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534286" y="5824888"/>
                <a:ext cx="7425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궁수 자리</a:t>
                </a:r>
                <a:endParaRPr lang="ko-KR" altLang="en-US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275758" y="5824888"/>
                <a:ext cx="7425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염소 자리</a:t>
                </a:r>
                <a:endParaRPr lang="ko-KR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923572" y="5824888"/>
                <a:ext cx="7425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물병 자리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568444" y="5824888"/>
                <a:ext cx="87075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물고기 자리</a:t>
                </a:r>
                <a:endParaRPr lang="ko-KR" altLang="en-US" sz="1000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083998" y="3346035"/>
            <a:ext cx="4732291" cy="3131363"/>
            <a:chOff x="2426898" y="3346035"/>
            <a:chExt cx="4732291" cy="3131363"/>
          </a:xfrm>
        </p:grpSpPr>
        <p:pic>
          <p:nvPicPr>
            <p:cNvPr id="64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1" t="8408" r="7650" b="73954"/>
            <a:stretch/>
          </p:blipFill>
          <p:spPr bwMode="auto">
            <a:xfrm>
              <a:off x="4506199" y="3346035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8" t="63116" r="74913" b="19246"/>
            <a:stretch/>
          </p:blipFill>
          <p:spPr bwMode="auto">
            <a:xfrm>
              <a:off x="3799299" y="3660646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1" t="64909" r="53090" b="17453"/>
            <a:stretch/>
          </p:blipFill>
          <p:spPr bwMode="auto">
            <a:xfrm>
              <a:off x="3499123" y="4256753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050779" y="5923400"/>
              <a:ext cx="38523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자전하고 있는 원 안에 위와 같이 황도 </a:t>
              </a:r>
              <a:r>
                <a:rPr lang="en-US" altLang="ko-KR" sz="1000" dirty="0" smtClean="0"/>
                <a:t>12</a:t>
              </a:r>
              <a:r>
                <a:rPr lang="ko-KR" altLang="en-US" sz="1000" smtClean="0"/>
                <a:t>궁 별자리가 들어 있고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원 주위로 황도 </a:t>
              </a:r>
              <a:r>
                <a:rPr lang="en-US" altLang="ko-KR" sz="1000" dirty="0" smtClean="0"/>
                <a:t>12 </a:t>
              </a:r>
              <a:r>
                <a:rPr lang="ko-KR" altLang="en-US" sz="1000" smtClean="0"/>
                <a:t>궁 표식이 떠있다</a:t>
              </a:r>
              <a:r>
                <a:rPr lang="en-US" altLang="ko-KR" sz="1000" dirty="0" smtClean="0"/>
                <a:t>.</a:t>
              </a:r>
            </a:p>
            <a:p>
              <a:r>
                <a:rPr lang="ko-KR" altLang="en-US" sz="1000" dirty="0" smtClean="0"/>
                <a:t>또한 원 중앙에 별이 떠 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pic>
          <p:nvPicPr>
            <p:cNvPr id="1026" name="Picture 2" descr="http://cfile208.uf.daum.net/image/115C5F4D4F0D60C61953C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225" y="3550722"/>
              <a:ext cx="2201504" cy="219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포인트가 5개인 별 5"/>
            <p:cNvSpPr/>
            <p:nvPr/>
          </p:nvSpPr>
          <p:spPr>
            <a:xfrm>
              <a:off x="4642803" y="4281006"/>
              <a:ext cx="469232" cy="469232"/>
            </a:xfrm>
            <a:prstGeom prst="star5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6" t="8408" r="74315" b="73954"/>
            <a:stretch/>
          </p:blipFill>
          <p:spPr bwMode="auto">
            <a:xfrm>
              <a:off x="5227016" y="5022847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10" t="64014" r="7351" b="18348"/>
            <a:stretch/>
          </p:blipFill>
          <p:spPr bwMode="auto">
            <a:xfrm>
              <a:off x="4509304" y="5159373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1" t="63714" r="30370" b="18648"/>
            <a:stretch/>
          </p:blipFill>
          <p:spPr bwMode="auto">
            <a:xfrm>
              <a:off x="3732507" y="4872023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1" t="8408" r="53090" b="73954"/>
            <a:stretch/>
          </p:blipFill>
          <p:spPr bwMode="auto">
            <a:xfrm>
              <a:off x="5662982" y="4417286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9" t="8408" r="29772" b="73954"/>
            <a:stretch/>
          </p:blipFill>
          <p:spPr bwMode="auto">
            <a:xfrm>
              <a:off x="5607460" y="3731517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원형 화살표 64"/>
            <p:cNvSpPr/>
            <p:nvPr/>
          </p:nvSpPr>
          <p:spPr>
            <a:xfrm rot="9900000" flipH="1">
              <a:off x="4088623" y="4851462"/>
              <a:ext cx="3070566" cy="1172209"/>
            </a:xfrm>
            <a:prstGeom prst="circularArrow">
              <a:avLst>
                <a:gd name="adj1" fmla="val 1912"/>
                <a:gd name="adj2" fmla="val 528287"/>
                <a:gd name="adj3" fmla="val 20345793"/>
                <a:gd name="adj4" fmla="val 12146246"/>
                <a:gd name="adj5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원형 화살표 65"/>
            <p:cNvSpPr/>
            <p:nvPr/>
          </p:nvSpPr>
          <p:spPr>
            <a:xfrm rot="19800000" flipH="1">
              <a:off x="2426898" y="3369650"/>
              <a:ext cx="3070566" cy="1172209"/>
            </a:xfrm>
            <a:prstGeom prst="circularArrow">
              <a:avLst>
                <a:gd name="adj1" fmla="val 1912"/>
                <a:gd name="adj2" fmla="val 528287"/>
                <a:gd name="adj3" fmla="val 20345793"/>
                <a:gd name="adj4" fmla="val 12146246"/>
                <a:gd name="adj5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74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보상 </a:t>
            </a:r>
            <a:r>
              <a:rPr lang="en-US" altLang="ko-KR" sz="2400" dirty="0" smtClean="0"/>
              <a:t>- 13</a:t>
            </a:r>
            <a:r>
              <a:rPr lang="ko-KR" altLang="en-US" sz="2400" smtClean="0"/>
              <a:t>월의 스페셜 홀로그램 카드 작물</a:t>
            </a:r>
            <a:endParaRPr lang="ko-KR" altLang="en-US" sz="2400" dirty="0"/>
          </a:p>
        </p:txBody>
      </p:sp>
      <p:sp>
        <p:nvSpPr>
          <p:cNvPr id="26" name="내용 개체 틀 2"/>
          <p:cNvSpPr>
            <a:spLocks noGrp="1"/>
          </p:cNvSpPr>
          <p:nvPr>
            <p:ph idx="1"/>
          </p:nvPr>
        </p:nvSpPr>
        <p:spPr>
          <a:xfrm>
            <a:off x="838200" y="13673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/>
              <a:t>유저는 구 표면을 보는 것이 아닌 구 내부에 들어 있는 별자리를 </a:t>
            </a:r>
            <a:r>
              <a:rPr lang="ko-KR" altLang="en-US" sz="1200" smtClean="0"/>
              <a:t>보는 형태이며 유저가 해당 작물을 보는 위치에 따라 서로 다른 별자리가 보인다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2808" y="6055517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 내부에 있는 별자리를 보며</a:t>
            </a:r>
            <a:endParaRPr lang="en-US" altLang="ko-KR" dirty="0" smtClean="0"/>
          </a:p>
          <a:p>
            <a:r>
              <a:rPr lang="ko-KR" altLang="en-US" dirty="0" smtClean="0"/>
              <a:t>보는 위치에 따라 서로 다른 별자리를 보게 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292458" y="2848356"/>
            <a:ext cx="3233641" cy="2639880"/>
            <a:chOff x="2292458" y="2848356"/>
            <a:chExt cx="3233641" cy="2639880"/>
          </a:xfrm>
        </p:grpSpPr>
        <p:sp>
          <p:nvSpPr>
            <p:cNvPr id="3" name="달 2"/>
            <p:cNvSpPr/>
            <p:nvPr/>
          </p:nvSpPr>
          <p:spPr>
            <a:xfrm>
              <a:off x="2292458" y="2848356"/>
              <a:ext cx="1319940" cy="2639880"/>
            </a:xfrm>
            <a:prstGeom prst="moon">
              <a:avLst>
                <a:gd name="adj" fmla="val 192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웃는 얼굴 4"/>
            <p:cNvSpPr/>
            <p:nvPr/>
          </p:nvSpPr>
          <p:spPr>
            <a:xfrm>
              <a:off x="4611699" y="3711096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5" idx="2"/>
            </p:cNvCxnSpPr>
            <p:nvPr/>
          </p:nvCxnSpPr>
          <p:spPr>
            <a:xfrm flipH="1">
              <a:off x="3612398" y="4168296"/>
              <a:ext cx="9993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6" t="8408" r="74315" b="73954"/>
            <a:stretch/>
          </p:blipFill>
          <p:spPr bwMode="auto">
            <a:xfrm>
              <a:off x="2662221" y="3855212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1" t="8408" r="53090" b="73954"/>
            <a:stretch/>
          </p:blipFill>
          <p:spPr bwMode="auto">
            <a:xfrm>
              <a:off x="3029071" y="3191686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10" t="64014" r="7351" b="18348"/>
            <a:stretch/>
          </p:blipFill>
          <p:spPr bwMode="auto">
            <a:xfrm>
              <a:off x="3059948" y="4630420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6525400" y="2769235"/>
            <a:ext cx="2639880" cy="3117880"/>
            <a:chOff x="7674119" y="2531716"/>
            <a:chExt cx="2639880" cy="3117880"/>
          </a:xfrm>
        </p:grpSpPr>
        <p:sp>
          <p:nvSpPr>
            <p:cNvPr id="67" name="달 66"/>
            <p:cNvSpPr/>
            <p:nvPr/>
          </p:nvSpPr>
          <p:spPr>
            <a:xfrm rot="5400000">
              <a:off x="8334089" y="1871746"/>
              <a:ext cx="1319940" cy="2639880"/>
            </a:xfrm>
            <a:prstGeom prst="moon">
              <a:avLst>
                <a:gd name="adj" fmla="val 192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웃는 얼굴 67"/>
            <p:cNvSpPr/>
            <p:nvPr/>
          </p:nvSpPr>
          <p:spPr>
            <a:xfrm>
              <a:off x="8536859" y="4735196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/>
            <p:cNvCxnSpPr>
              <a:stCxn id="68" idx="0"/>
            </p:cNvCxnSpPr>
            <p:nvPr/>
          </p:nvCxnSpPr>
          <p:spPr>
            <a:xfrm flipV="1">
              <a:off x="8994059" y="3641979"/>
              <a:ext cx="0" cy="109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6" t="37107" r="74315" b="45255"/>
            <a:stretch/>
          </p:blipFill>
          <p:spPr bwMode="auto">
            <a:xfrm>
              <a:off x="8690602" y="2910698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1" t="36509" r="53090" b="45853"/>
            <a:stretch/>
          </p:blipFill>
          <p:spPr bwMode="auto">
            <a:xfrm>
              <a:off x="7984409" y="3271660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http://cfile3.uf.tistory.com/image/161592524D2C5CE5174BE8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1" t="8408" r="7650" b="73954"/>
            <a:stretch/>
          </p:blipFill>
          <p:spPr bwMode="auto">
            <a:xfrm>
              <a:off x="9486727" y="3289680"/>
              <a:ext cx="552450" cy="561976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852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2788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블루오션</a:t>
            </a:r>
            <a:r>
              <a:rPr lang="ko-KR" altLang="en-US" dirty="0" smtClean="0"/>
              <a:t> 컬렉션 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19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블루오션</a:t>
            </a:r>
            <a:r>
              <a:rPr lang="ko-KR" altLang="en-US" dirty="0" smtClean="0"/>
              <a:t> 작물 컬렉션 보상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 smtClean="0"/>
              <a:t>블루오션</a:t>
            </a:r>
            <a:r>
              <a:rPr lang="ko-KR" altLang="en-US" sz="1600" dirty="0" smtClean="0"/>
              <a:t> 컬렉션을 완성 했을 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ko-KR" altLang="en-US" sz="1600" dirty="0" err="1" smtClean="0"/>
              <a:t>블루오션</a:t>
            </a:r>
            <a:r>
              <a:rPr lang="ko-KR" altLang="en-US" sz="1600" dirty="0" smtClean="0"/>
              <a:t> 작물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종을 모두 모은 유저에게 보상을 지급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마지막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번째 작물을 컬렉션에 등록 했을 때 우편함을 통해서 지급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 smtClean="0"/>
              <a:t>기존 판도라 씨앗 지급과 유사</a:t>
            </a:r>
            <a:r>
              <a:rPr lang="en-US" altLang="ko-KR" sz="1400" dirty="0" smtClean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400" dirty="0" smtClean="0"/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이미 지급 받은 유저의 경우 보상이 완성되는 시기에 일괄로 지급하도록 한다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8850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527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보상 </a:t>
            </a:r>
            <a:r>
              <a:rPr lang="en-US" altLang="ko-KR" dirty="0" smtClean="0"/>
              <a:t>– </a:t>
            </a:r>
            <a:r>
              <a:rPr lang="ko-KR" altLang="en-US" smtClean="0"/>
              <a:t>아웃도어 무료 쿠폰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003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아웃도어 아이템을 무료로 구매할 수 있는 쿠폰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4308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 보상 </a:t>
            </a:r>
            <a:r>
              <a:rPr lang="en-US" altLang="ko-KR" dirty="0" smtClean="0"/>
              <a:t>UI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갤럭시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작물 컬렉션 페이지와 </a:t>
            </a:r>
            <a:r>
              <a:rPr lang="ko-KR" altLang="en-US" sz="1400" dirty="0" err="1" smtClean="0"/>
              <a:t>블루오션</a:t>
            </a:r>
            <a:r>
              <a:rPr lang="ko-KR" altLang="en-US" sz="1400" dirty="0" smtClean="0"/>
              <a:t> 작물 컬렉션 페이지의 좌측 상단에 아래와 같이 트로피 모양의 </a:t>
            </a:r>
            <a:r>
              <a:rPr lang="en-US" altLang="ko-KR" sz="1400" dirty="0" smtClean="0"/>
              <a:t>UI</a:t>
            </a:r>
            <a:r>
              <a:rPr lang="ko-KR" altLang="en-US" sz="1400" smtClean="0"/>
              <a:t>가 생긴다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아직 해당 페이지의 작물 컬렉션을 모두 모으지 못한 유저에게는 하단 왼쪽 예시와 같이 빈 트로피 아이콘이 표시된다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해당 페이지의 작물 컬렉션을 모두 모은 유저에게는 하단 오른쪽 예시와 같이 채워진 트로피 아이콘이 생긴다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54192" y="3056613"/>
            <a:ext cx="5241636" cy="3007435"/>
            <a:chOff x="2314489" y="20595"/>
            <a:chExt cx="5765800" cy="330817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1" r="18590" b="69527"/>
            <a:stretch/>
          </p:blipFill>
          <p:spPr>
            <a:xfrm>
              <a:off x="2314489" y="20595"/>
              <a:ext cx="5676900" cy="199698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9" r="18038" b="79992"/>
            <a:stretch/>
          </p:blipFill>
          <p:spPr>
            <a:xfrm>
              <a:off x="2314489" y="2017584"/>
              <a:ext cx="5765800" cy="1311189"/>
            </a:xfrm>
            <a:prstGeom prst="rect">
              <a:avLst/>
            </a:prstGeom>
          </p:spPr>
        </p:pic>
        <p:pic>
          <p:nvPicPr>
            <p:cNvPr id="14" name="Picture 2" descr="http://icons.iconarchive.com/icons/elegantthemes/beautiful-flat-one-color/72/trophy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948" y="383133"/>
              <a:ext cx="319931" cy="31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icons.iconarchive.com/icons/elegantthemes/beautiful-flat-one-color/72/trophy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948" y="2380122"/>
              <a:ext cx="319931" cy="31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6354000" y="3056613"/>
            <a:ext cx="5241636" cy="3007435"/>
            <a:chOff x="3009814" y="6662094"/>
            <a:chExt cx="5765800" cy="3308178"/>
          </a:xfrm>
        </p:grpSpPr>
        <p:grpSp>
          <p:nvGrpSpPr>
            <p:cNvPr id="16" name="그룹 15"/>
            <p:cNvGrpSpPr/>
            <p:nvPr/>
          </p:nvGrpSpPr>
          <p:grpSpPr>
            <a:xfrm>
              <a:off x="3009814" y="6662094"/>
              <a:ext cx="5765800" cy="3308178"/>
              <a:chOff x="3009814" y="6662094"/>
              <a:chExt cx="5765800" cy="330817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61" r="18590" b="69527"/>
              <a:stretch/>
            </p:blipFill>
            <p:spPr>
              <a:xfrm>
                <a:off x="3009814" y="6662094"/>
                <a:ext cx="5676900" cy="199698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9" r="18038" b="79992"/>
              <a:stretch/>
            </p:blipFill>
            <p:spPr>
              <a:xfrm>
                <a:off x="3009814" y="8659083"/>
                <a:ext cx="5765800" cy="1311189"/>
              </a:xfrm>
              <a:prstGeom prst="rect">
                <a:avLst/>
              </a:prstGeom>
            </p:spPr>
          </p:pic>
          <p:pic>
            <p:nvPicPr>
              <p:cNvPr id="8" name="Picture 4" descr="http://icons.iconarchive.com/icons/elegantthemes/beautiful-flat/72/trophy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6273" y="7027963"/>
                <a:ext cx="319931" cy="319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4" descr="http://icons.iconarchive.com/icons/elegantthemes/beautiful-flat/72/trophy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72" y="9024952"/>
              <a:ext cx="319931" cy="31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425591" y="6176963"/>
            <a:ext cx="261802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갤럭시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블루오션 컬렉션 미 완성 시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44886" y="6173400"/>
            <a:ext cx="24096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갤럭시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블루오션 컬렉션 완성 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871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409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홈가든 시즌 3 컬렉션 보상</vt:lpstr>
      <vt:lpstr>갤럭시 컬렉션 보상</vt:lpstr>
      <vt:lpstr>갤럭시 작물 컬렉션 보상 조건</vt:lpstr>
      <vt:lpstr>보상 - 13월의 스페셜 홀로그램 카드 작물</vt:lpstr>
      <vt:lpstr>보상 - 13월의 스페셜 홀로그램 카드 작물</vt:lpstr>
      <vt:lpstr>블루오션 컬렉션 보상</vt:lpstr>
      <vt:lpstr>블루오션 작물 컬렉션 보상 조건</vt:lpstr>
      <vt:lpstr>보상 – 아웃도어 무료 쿠폰</vt:lpstr>
      <vt:lpstr>컬렉션 보상 UI</vt:lpstr>
      <vt:lpstr>컬렉션 보상 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시즌 3 컬렉션 보상</dc:title>
  <dc:creator>안명선</dc:creator>
  <cp:lastModifiedBy>안명선</cp:lastModifiedBy>
  <cp:revision>21</cp:revision>
  <dcterms:created xsi:type="dcterms:W3CDTF">2016-06-01T06:49:50Z</dcterms:created>
  <dcterms:modified xsi:type="dcterms:W3CDTF">2016-06-03T15:00:35Z</dcterms:modified>
</cp:coreProperties>
</file>