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0" r:id="rId5"/>
    <p:sldId id="301" r:id="rId6"/>
    <p:sldId id="302" r:id="rId7"/>
    <p:sldId id="303" r:id="rId8"/>
    <p:sldId id="259" r:id="rId9"/>
    <p:sldId id="293" r:id="rId10"/>
    <p:sldId id="307" r:id="rId11"/>
    <p:sldId id="305" r:id="rId12"/>
    <p:sldId id="304" r:id="rId13"/>
    <p:sldId id="282" r:id="rId14"/>
    <p:sldId id="298" r:id="rId15"/>
    <p:sldId id="286" r:id="rId16"/>
    <p:sldId id="285" r:id="rId17"/>
    <p:sldId id="287" r:id="rId18"/>
    <p:sldId id="280" r:id="rId19"/>
    <p:sldId id="260" r:id="rId20"/>
    <p:sldId id="295" r:id="rId21"/>
    <p:sldId id="29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추가 기능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3" y="572902"/>
            <a:ext cx="3091985" cy="185355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549563"/>
            <a:ext cx="79592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서로 다른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알바 자동 수락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없다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8509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80303" y="572902"/>
            <a:ext cx="4572574" cy="2754479"/>
            <a:chOff x="848498" y="1269333"/>
            <a:chExt cx="4572574" cy="2754479"/>
          </a:xfrm>
        </p:grpSpPr>
        <p:sp>
          <p:nvSpPr>
            <p:cNvPr id="3" name="웃는 얼굴 2"/>
            <p:cNvSpPr/>
            <p:nvPr/>
          </p:nvSpPr>
          <p:spPr>
            <a:xfrm>
              <a:off x="848498" y="1853514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842636" y="1269333"/>
              <a:ext cx="1578436" cy="1864793"/>
              <a:chOff x="3842636" y="1269333"/>
              <a:chExt cx="1578436" cy="1864793"/>
            </a:xfrm>
          </p:grpSpPr>
          <p:pic>
            <p:nvPicPr>
              <p:cNvPr id="1026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꺾인 연결선 6"/>
              <p:cNvCxnSpPr>
                <a:stCxn id="1026" idx="2"/>
                <a:endCxn id="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꺾인 연결선 12"/>
              <p:cNvCxnSpPr>
                <a:stCxn id="1026" idx="2"/>
                <a:endCxn id="10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구부러진 연결선 27"/>
            <p:cNvCxnSpPr>
              <a:stCxn id="3" idx="5"/>
              <a:endCxn id="4" idx="2"/>
            </p:cNvCxnSpPr>
            <p:nvPr/>
          </p:nvCxnSpPr>
          <p:spPr>
            <a:xfrm rot="16200000" flipH="1">
              <a:off x="2627693" y="1635296"/>
              <a:ext cx="500123" cy="2497535"/>
            </a:xfrm>
            <a:prstGeom prst="curvedConnector3">
              <a:avLst>
                <a:gd name="adj1" fmla="val 145709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>
              <a:stCxn id="3" idx="4"/>
              <a:endCxn id="10" idx="2"/>
            </p:cNvCxnSpPr>
            <p:nvPr/>
          </p:nvCxnSpPr>
          <p:spPr>
            <a:xfrm rot="16200000" flipH="1">
              <a:off x="3038336" y="1035275"/>
              <a:ext cx="366212" cy="3831489"/>
            </a:xfrm>
            <a:prstGeom prst="curvedConnector3">
              <a:avLst>
                <a:gd name="adj1" fmla="val 279396"/>
              </a:avLst>
            </a:prstGeom>
            <a:ln w="28575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36" y="356661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289" y="313412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74" y="3327381"/>
            <a:ext cx="3091985" cy="18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4337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err="1"/>
              <a:t>접속시</a:t>
            </a:r>
            <a:r>
              <a:rPr lang="ko-KR" altLang="en-US" sz="1000" dirty="0"/>
              <a:t> 요정을 풀어 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/>
              <a:t>미만으로 떨어지지 </a:t>
            </a:r>
            <a:r>
              <a:rPr lang="ko-KR" altLang="en-US" sz="1000"/>
              <a:t>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</a:t>
            </a:r>
            <a:r>
              <a:rPr lang="ko-KR" altLang="en-US" sz="1000" dirty="0" err="1"/>
              <a:t>두마리</a:t>
            </a:r>
            <a:r>
              <a:rPr lang="ko-KR" altLang="en-US" sz="1000" dirty="0"/>
              <a:t> 관리할 수 있고 이 경우 요정은 </a:t>
            </a:r>
            <a:r>
              <a:rPr lang="ko-KR" altLang="en-US" sz="1000" dirty="0" err="1"/>
              <a:t>한마리만</a:t>
            </a:r>
            <a:r>
              <a:rPr lang="ko-KR" altLang="en-US" sz="1000" dirty="0"/>
              <a:t> 쓰게 되지만 더 좋은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있게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종류가 다른 요정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마리를 헬퍼에게 맡길 경우 헬퍼는 유저가 접속 할 때마다 자동으로 자신이 관리하는 요정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마리를 동시에 소환한다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각 요정은 같은 작물에 동시에 두가지 버프 사용 불가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/>
              <a:t>자신의 요정을 따로 관리 할 수 있지만 </a:t>
            </a:r>
            <a:r>
              <a:rPr lang="ko-KR" altLang="en-US" sz="1000" dirty="0" err="1"/>
              <a:t>헬퍼와</a:t>
            </a:r>
            <a:r>
              <a:rPr lang="ko-KR" altLang="en-US" sz="1000" dirty="0"/>
              <a:t> 동일한 요정을 사용할 수는 없다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요정을 클릭 시 캔디를 얻을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요정은 레벨이 빠르게 오른다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요정은 유저가 직접 지정한 작물에 직접 </a:t>
            </a:r>
            <a:r>
              <a:rPr lang="ko-KR" altLang="en-US" sz="1000" dirty="0" err="1" smtClean="0"/>
              <a:t>버프를</a:t>
            </a:r>
            <a:r>
              <a:rPr lang="ko-KR" altLang="en-US" sz="1000" dirty="0" smtClean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아니면 요정의 능력을 추출하여 자신이 원하는 능력 두 개를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집사가 사용할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캔디를 마법 걸기 캔디로 바꿔주는 능력</a:t>
            </a:r>
            <a:r>
              <a:rPr lang="en-US" altLang="ko-KR" sz="1000" dirty="0" smtClean="0"/>
              <a:t>?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분해하는 능력</a:t>
            </a:r>
            <a:r>
              <a:rPr lang="en-US" altLang="ko-KR" sz="1000" dirty="0" smtClean="0"/>
              <a:t>? – </a:t>
            </a:r>
            <a:r>
              <a:rPr lang="ko-KR" altLang="en-US" sz="1000" smtClean="0"/>
              <a:t>되팔기 있으니 이건 넣지 말자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7788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en-US" altLang="ko-KR" sz="1800" b="1" dirty="0" smtClean="0"/>
              <a:t>/ </a:t>
            </a:r>
            <a:r>
              <a:rPr lang="ko-KR" altLang="en-US" sz="1800" b="1" smtClean="0"/>
              <a:t>작물 씨앗 분해</a:t>
            </a:r>
            <a:endParaRPr lang="ko-KR" altLang="en-US" sz="1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0" y="3271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을 제외한 모든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작물 및 작물 씨앗을 분해하여 아래와 같이 보상 아이템을 얻을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분해는 라운지에서만 할 수 있다</a:t>
            </a:r>
            <a:r>
              <a:rPr lang="en-US" altLang="ko-KR" sz="1000" dirty="0" smtClean="0"/>
              <a:t>.)</a:t>
            </a:r>
          </a:p>
          <a:p>
            <a:r>
              <a:rPr lang="ko-KR" altLang="en-US" sz="1000" dirty="0" smtClean="0"/>
              <a:t>이때 보상으로 획득하는 작물 씨앗은 자신의 소유 화분에만 심을 수 있고 자기 소유 화분의 작물만 업그레이드 시도를 할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또한 좋은 보상을 얻었을 때 기존 캔디 </a:t>
            </a:r>
            <a:r>
              <a:rPr lang="ko-KR" altLang="en-US" sz="1000" dirty="0" err="1" smtClean="0"/>
              <a:t>가챠와</a:t>
            </a:r>
            <a:r>
              <a:rPr lang="ko-KR" altLang="en-US" sz="1000" dirty="0" smtClean="0"/>
              <a:t> 동일하게 전체 방송으로 해당 유저가 어떤 보상을 얻었는지 알려진다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117046" y="3842417"/>
            <a:ext cx="646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/>
              <a:t>분해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86" y="2462649"/>
            <a:ext cx="12362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 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47186" y="5135079"/>
            <a:ext cx="1236236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 씨앗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 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4" idx="3"/>
            <a:endCxn id="3" idx="1"/>
          </p:cNvCxnSpPr>
          <p:nvPr/>
        </p:nvCxnSpPr>
        <p:spPr>
          <a:xfrm>
            <a:off x="1383423" y="2662704"/>
            <a:ext cx="733623" cy="136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497001" y="1377377"/>
            <a:ext cx="4397358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시즌 </a:t>
            </a:r>
            <a:r>
              <a:rPr lang="en-US" altLang="ko-KR" sz="1000" b="1" dirty="0" smtClean="0">
                <a:solidFill>
                  <a:srgbClr val="00B0F0"/>
                </a:solidFill>
              </a:rPr>
              <a:t>5 </a:t>
            </a:r>
            <a:r>
              <a:rPr lang="ko-KR" altLang="en-US" sz="1000" b="1" smtClean="0">
                <a:solidFill>
                  <a:srgbClr val="00B0F0"/>
                </a:solidFill>
              </a:rPr>
              <a:t>작물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B0F0"/>
                </a:solidFill>
              </a:rPr>
              <a:t>갤럭시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홀로그램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갤럭시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홀로그램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B0F0"/>
                </a:solidFill>
              </a:rPr>
              <a:t>행성석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행성석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smtClean="0"/>
              <a:t>탄생석 씨앗</a:t>
            </a:r>
            <a:endParaRPr lang="en-US" altLang="ko-KR" sz="1000" dirty="0" smtClean="0"/>
          </a:p>
          <a:p>
            <a:r>
              <a:rPr lang="ko-KR" altLang="en-US" sz="1000" dirty="0" smtClean="0"/>
              <a:t>소량의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캔디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씨앗 조각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작물 씨앗은 자기 화분에만 심을 수 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</a:t>
            </a:r>
            <a:r>
              <a:rPr lang="ko-KR" altLang="en-US" sz="1000" dirty="0">
                <a:solidFill>
                  <a:srgbClr val="FF0000"/>
                </a:solidFill>
              </a:rPr>
              <a:t>작물 씨앗은 자기 화분에 담긴 작물에만 업그레이드 할 수 </a:t>
            </a:r>
            <a:r>
              <a:rPr lang="ko-KR" altLang="en-US" sz="1000" dirty="0" smtClean="0">
                <a:solidFill>
                  <a:srgbClr val="FF0000"/>
                </a:solidFill>
              </a:rPr>
              <a:t>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씨앗 개수는 </a:t>
            </a:r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smtClean="0">
                <a:solidFill>
                  <a:srgbClr val="FF0000"/>
                </a:solidFill>
              </a:rPr>
              <a:t>개 또는 여러 개를 획득 할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분해하는 작물과 비교해 높은 등급의 작물 일 수록 획득 확률 낮아짐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>
            <a:stCxn id="56" idx="3"/>
            <a:endCxn id="3" idx="1"/>
          </p:cNvCxnSpPr>
          <p:nvPr/>
        </p:nvCxnSpPr>
        <p:spPr>
          <a:xfrm flipV="1">
            <a:off x="1383422" y="4027083"/>
            <a:ext cx="733624" cy="1308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3497001" y="4211749"/>
            <a:ext cx="5256567" cy="224676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씨앗 분해에서 획득 가능한 씨앗 </a:t>
            </a:r>
            <a:r>
              <a:rPr lang="en-US" altLang="ko-KR" sz="1000" b="1" dirty="0" smtClean="0"/>
              <a:t>: </a:t>
            </a:r>
          </a:p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smtClean="0"/>
              <a:t>탄생석 씨앗</a:t>
            </a:r>
            <a:endParaRPr lang="en-US" altLang="ko-KR" sz="1000" dirty="0" smtClean="0"/>
          </a:p>
          <a:p>
            <a:r>
              <a:rPr lang="ko-KR" altLang="en-US" sz="1000" b="1" dirty="0">
                <a:solidFill>
                  <a:srgbClr val="00B050"/>
                </a:solidFill>
              </a:rPr>
              <a:t>작물 형태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이펙트 변경권 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>
                <a:solidFill>
                  <a:srgbClr val="00B050"/>
                </a:solidFill>
              </a:rPr>
              <a:t>시즌 </a:t>
            </a:r>
            <a:r>
              <a:rPr lang="en-US" altLang="ko-KR" sz="1000" b="1" dirty="0">
                <a:solidFill>
                  <a:srgbClr val="00B050"/>
                </a:solidFill>
              </a:rPr>
              <a:t>5 </a:t>
            </a:r>
            <a:r>
              <a:rPr lang="ko-KR" altLang="en-US" sz="1000" b="1">
                <a:solidFill>
                  <a:srgbClr val="00B050"/>
                </a:solidFill>
              </a:rPr>
              <a:t>작물의 형태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이펙트를 변경</a:t>
            </a:r>
            <a:r>
              <a:rPr lang="en-US" altLang="ko-KR" sz="1000" b="1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rgbClr val="00B050"/>
                </a:solidFill>
              </a:rPr>
              <a:t>작물 </a:t>
            </a:r>
            <a:r>
              <a:rPr lang="ko-KR" altLang="en-US" sz="1000" b="1" dirty="0" err="1">
                <a:solidFill>
                  <a:srgbClr val="00B050"/>
                </a:solidFill>
              </a:rPr>
              <a:t>변경권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>
                <a:solidFill>
                  <a:srgbClr val="00B050"/>
                </a:solidFill>
              </a:rPr>
              <a:t>갤럭시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블루오션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블루오션몬스터 작물을 동일한 달 다른 시즌 작물로 변경</a:t>
            </a:r>
            <a:r>
              <a:rPr lang="en-US" altLang="ko-KR" sz="1000" b="1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1000" dirty="0" smtClean="0"/>
              <a:t>소량의 </a:t>
            </a:r>
            <a:r>
              <a:rPr lang="ko-KR" altLang="en-US" sz="1000" dirty="0" err="1"/>
              <a:t>홈가든</a:t>
            </a:r>
            <a:r>
              <a:rPr lang="ko-KR" altLang="en-US" sz="1000" dirty="0"/>
              <a:t> 캔디</a:t>
            </a:r>
            <a:r>
              <a:rPr lang="en-US" altLang="ko-KR" sz="1000" dirty="0"/>
              <a:t> &amp; </a:t>
            </a:r>
            <a:r>
              <a:rPr lang="ko-KR" altLang="en-US" sz="1000"/>
              <a:t>탄생석</a:t>
            </a:r>
            <a:r>
              <a:rPr lang="en-US" altLang="ko-KR" sz="1000" dirty="0"/>
              <a:t>/</a:t>
            </a:r>
            <a:r>
              <a:rPr lang="ko-KR" altLang="en-US" sz="1000"/>
              <a:t>갤럭시</a:t>
            </a:r>
            <a:r>
              <a:rPr lang="en-US" altLang="ko-KR" sz="1000" dirty="0"/>
              <a:t>/</a:t>
            </a:r>
            <a:r>
              <a:rPr lang="ko-KR" altLang="en-US" sz="1000"/>
              <a:t>시즌 </a:t>
            </a:r>
            <a:r>
              <a:rPr lang="en-US" altLang="ko-KR" sz="1000" dirty="0"/>
              <a:t>5 </a:t>
            </a:r>
            <a:r>
              <a:rPr lang="ko-KR" altLang="en-US" sz="1000"/>
              <a:t>씨앗 </a:t>
            </a:r>
            <a:r>
              <a:rPr lang="ko-KR" altLang="en-US" sz="1000" smtClean="0"/>
              <a:t>조각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작물 씨앗은 자기 </a:t>
            </a:r>
            <a:r>
              <a:rPr lang="ko-KR" altLang="en-US" sz="1000" dirty="0">
                <a:solidFill>
                  <a:srgbClr val="FF0000"/>
                </a:solidFill>
              </a:rPr>
              <a:t>화분에만 심을 수 </a:t>
            </a:r>
            <a:r>
              <a:rPr lang="ko-KR" altLang="en-US" sz="1000" dirty="0" smtClean="0">
                <a:solidFill>
                  <a:srgbClr val="FF0000"/>
                </a:solidFill>
              </a:rPr>
              <a:t>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 한 작물 씨앗은 자기 화분에 담긴 작물에만 업그레이드 할 수 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씨앗 개수는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>
                <a:solidFill>
                  <a:srgbClr val="FF0000"/>
                </a:solidFill>
              </a:rPr>
              <a:t>개 또는 여러 개를 획득 할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분해하는 </a:t>
            </a:r>
            <a:r>
              <a:rPr lang="ko-KR" altLang="en-US" sz="1000" dirty="0" smtClean="0">
                <a:solidFill>
                  <a:srgbClr val="FF0000"/>
                </a:solidFill>
              </a:rPr>
              <a:t>씨앗과 </a:t>
            </a:r>
            <a:r>
              <a:rPr lang="ko-KR" altLang="en-US" sz="1000" dirty="0">
                <a:solidFill>
                  <a:srgbClr val="FF0000"/>
                </a:solidFill>
              </a:rPr>
              <a:t>비교해 높은 등급의 작물 일 수록 획득 확률 낮아짐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141" name="직선 화살표 연결선 140"/>
          <p:cNvCxnSpPr>
            <a:stCxn id="3" idx="3"/>
            <a:endCxn id="50" idx="1"/>
          </p:cNvCxnSpPr>
          <p:nvPr/>
        </p:nvCxnSpPr>
        <p:spPr>
          <a:xfrm flipV="1">
            <a:off x="2763378" y="2654650"/>
            <a:ext cx="733623" cy="137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7" name="직선 화살표 연결선 146"/>
          <p:cNvCxnSpPr>
            <a:stCxn id="3" idx="3"/>
            <a:endCxn id="89" idx="1"/>
          </p:cNvCxnSpPr>
          <p:nvPr/>
        </p:nvCxnSpPr>
        <p:spPr>
          <a:xfrm>
            <a:off x="2763378" y="4027083"/>
            <a:ext cx="733623" cy="1308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3" name="TextBox 162"/>
          <p:cNvSpPr txBox="1"/>
          <p:nvPr/>
        </p:nvSpPr>
        <p:spPr>
          <a:xfrm>
            <a:off x="9725198" y="3703918"/>
            <a:ext cx="20457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/>
              <a:t>좋은 보상 획득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전체 방송 됨</a:t>
            </a:r>
            <a:endParaRPr lang="ko-KR" altLang="en-US" dirty="0"/>
          </a:p>
        </p:txBody>
      </p:sp>
      <p:cxnSp>
        <p:nvCxnSpPr>
          <p:cNvPr id="164" name="직선 화살표 연결선 163"/>
          <p:cNvCxnSpPr>
            <a:stCxn id="50" idx="3"/>
            <a:endCxn id="163" idx="1"/>
          </p:cNvCxnSpPr>
          <p:nvPr/>
        </p:nvCxnSpPr>
        <p:spPr>
          <a:xfrm>
            <a:off x="7894359" y="2654650"/>
            <a:ext cx="1830839" cy="1372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직선 화살표 연결선 166"/>
          <p:cNvCxnSpPr>
            <a:stCxn id="89" idx="3"/>
            <a:endCxn id="163" idx="1"/>
          </p:cNvCxnSpPr>
          <p:nvPr/>
        </p:nvCxnSpPr>
        <p:spPr>
          <a:xfrm flipV="1">
            <a:off x="8753568" y="4027084"/>
            <a:ext cx="971630" cy="13080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00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en-US" altLang="ko-KR" sz="1800" b="1" dirty="0" smtClean="0"/>
              <a:t>/ </a:t>
            </a:r>
            <a:r>
              <a:rPr lang="ko-KR" altLang="en-US" sz="1800" b="1" smtClean="0"/>
              <a:t>작물 씨앗 분해</a:t>
            </a:r>
            <a:endParaRPr lang="ko-KR" altLang="en-US" sz="1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0" y="32715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작물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작물 씨앗 분해를 많이 할 경우 홈가든 게이지가 차며 홈가든 게이지가 일정 이상 찾을 때 아래와 같이 그에 맞는 버프를 획득할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smtClean="0"/>
              <a:t>획득한 버프 및 게이지는 각 달 첫 업데이트 날에 초기화 된다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4182" y="3084729"/>
            <a:ext cx="11934929" cy="897440"/>
            <a:chOff x="214182" y="1527777"/>
            <a:chExt cx="11934929" cy="897440"/>
          </a:xfrm>
        </p:grpSpPr>
        <p:sp>
          <p:nvSpPr>
            <p:cNvPr id="5" name="오른쪽 화살표 4"/>
            <p:cNvSpPr/>
            <p:nvPr/>
          </p:nvSpPr>
          <p:spPr>
            <a:xfrm>
              <a:off x="214183" y="1540475"/>
              <a:ext cx="11406576" cy="48463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182" y="1663701"/>
              <a:ext cx="3687283" cy="23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14495" y="2025107"/>
              <a:ext cx="104387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이펙트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변경권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획득 확률 증가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8823" y="2025107"/>
              <a:ext cx="105028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획득 오너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알바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포인트 증가</a:t>
              </a:r>
              <a:endParaRPr lang="en-US" altLang="ko-KR" sz="10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6171" y="2025107"/>
              <a:ext cx="998991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홈가든</a:t>
              </a:r>
              <a:r>
                <a:rPr lang="ko-KR" altLang="en-US" sz="1000" dirty="0" smtClean="0"/>
                <a:t> 경험치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획득 증가</a:t>
              </a:r>
              <a:endParaRPr lang="en-US" altLang="ko-KR" sz="1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3604" y="2025107"/>
              <a:ext cx="1172117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홈가든</a:t>
              </a:r>
              <a:r>
                <a:rPr lang="ko-KR" altLang="en-US" sz="1000" dirty="0" smtClean="0"/>
                <a:t> 요정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스킬 </a:t>
              </a:r>
              <a:r>
                <a:rPr lang="ko-KR" altLang="en-US" sz="1000" dirty="0" err="1" smtClean="0"/>
                <a:t>능력치</a:t>
              </a:r>
              <a:r>
                <a:rPr lang="ko-KR" altLang="en-US" sz="1000" dirty="0" smtClean="0"/>
                <a:t> 증가</a:t>
              </a:r>
              <a:endParaRPr lang="en-US" altLang="ko-KR" sz="10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5612" y="2025107"/>
              <a:ext cx="112723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작물 업그레이드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확률 증가</a:t>
              </a:r>
              <a:endParaRPr lang="en-US" altLang="ko-KR" sz="10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03294" y="2025107"/>
              <a:ext cx="870751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탄생석 획득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확률 증가</a:t>
              </a:r>
              <a:endParaRPr lang="en-US" altLang="ko-KR" sz="1000" dirty="0" smtClean="0"/>
            </a:p>
          </p:txBody>
        </p:sp>
        <p:cxnSp>
          <p:nvCxnSpPr>
            <p:cNvPr id="11" name="직선 연결선 10"/>
            <p:cNvCxnSpPr>
              <a:endCxn id="21" idx="0"/>
            </p:cNvCxnSpPr>
            <p:nvPr/>
          </p:nvCxnSpPr>
          <p:spPr>
            <a:xfrm>
              <a:off x="1769663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0" idx="0"/>
            </p:cNvCxnSpPr>
            <p:nvPr/>
          </p:nvCxnSpPr>
          <p:spPr>
            <a:xfrm>
              <a:off x="3795667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799228" y="1537301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738669" y="1527777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636433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endCxn id="19" idx="0"/>
            </p:cNvCxnSpPr>
            <p:nvPr/>
          </p:nvCxnSpPr>
          <p:spPr>
            <a:xfrm>
              <a:off x="11620759" y="1537301"/>
              <a:ext cx="3208" cy="4878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5342028" y="4522737"/>
            <a:ext cx="914400" cy="469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19179" y="1347742"/>
            <a:ext cx="1960098" cy="4692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작물</a:t>
            </a:r>
            <a:r>
              <a:rPr lang="en-US" altLang="ko-KR" dirty="0" smtClean="0"/>
              <a:t>/</a:t>
            </a:r>
            <a:r>
              <a:rPr lang="ko-KR" altLang="en-US" smtClean="0"/>
              <a:t>씨앗 분해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43" idx="2"/>
          </p:cNvCxnSpPr>
          <p:nvPr/>
        </p:nvCxnSpPr>
        <p:spPr>
          <a:xfrm flipH="1">
            <a:off x="3929449" y="1816974"/>
            <a:ext cx="1869779" cy="13793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63546" y="2230085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게이지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획득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endCxn id="27" idx="1"/>
          </p:cNvCxnSpPr>
          <p:nvPr/>
        </p:nvCxnSpPr>
        <p:spPr>
          <a:xfrm>
            <a:off x="2421924" y="3996171"/>
            <a:ext cx="2920104" cy="76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23906" y="46284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버프</a:t>
            </a:r>
            <a:r>
              <a:rPr lang="ko-KR" altLang="en-US" sz="1000" dirty="0" smtClean="0"/>
              <a:t> 획득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27" idx="1"/>
          </p:cNvCxnSpPr>
          <p:nvPr/>
        </p:nvCxnSpPr>
        <p:spPr>
          <a:xfrm>
            <a:off x="3901465" y="4077730"/>
            <a:ext cx="1440563" cy="67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작물 형태</a:t>
            </a:r>
            <a:r>
              <a:rPr lang="en-US" altLang="ko-KR" sz="1800" b="1" dirty="0" smtClean="0"/>
              <a:t>&amp;</a:t>
            </a:r>
            <a:r>
              <a:rPr lang="ko-KR" altLang="en-US" sz="1800" b="1" smtClean="0"/>
              <a:t>이펙트</a:t>
            </a:r>
            <a:endParaRPr lang="ko-KR" altLang="en-US" sz="18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0" y="32668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작물의 형태는</a:t>
            </a:r>
            <a:endParaRPr lang="en-US" altLang="ko-KR" sz="1000" dirty="0" smtClean="0"/>
          </a:p>
          <a:p>
            <a:r>
              <a:rPr lang="ko-KR" altLang="en-US" sz="1000" dirty="0" smtClean="0"/>
              <a:t>일반 작물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</a:t>
            </a:r>
            <a:r>
              <a:rPr lang="ko-KR" altLang="en-US" sz="1000" dirty="0" smtClean="0"/>
              <a:t>작물 기본형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</a:t>
            </a:r>
            <a:r>
              <a:rPr lang="ko-KR" altLang="en-US" sz="1000" dirty="0" smtClean="0"/>
              <a:t>작물 다른 버전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개가 있고</a:t>
            </a:r>
            <a:endParaRPr lang="en-US" altLang="ko-KR" sz="1000" dirty="0" smtClean="0"/>
          </a:p>
          <a:p>
            <a:r>
              <a:rPr lang="ko-KR" altLang="en-US" sz="1000" dirty="0" smtClean="0"/>
              <a:t>여기에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작물 기본 </a:t>
            </a:r>
            <a:r>
              <a:rPr lang="ko-KR" altLang="en-US" sz="1000" dirty="0" err="1" smtClean="0"/>
              <a:t>이펙트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작물 다른 버전 이펙트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개가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이펙트와 형태는 서로 종속되어 있지 않기에 유저가 자신이 원하는 대로 조합해서 쓸 수 있다</a:t>
            </a:r>
            <a:r>
              <a:rPr lang="en-US" altLang="ko-KR" sz="1000" dirty="0" smtClean="0"/>
              <a:t>.)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기본 형 외 다른 버전의 </a:t>
            </a:r>
            <a:r>
              <a:rPr lang="ko-KR" altLang="en-US" sz="1000" dirty="0" err="1" smtClean="0"/>
              <a:t>이펙트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작물 형태 변경권은 홈가든 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 분해를 통해 얻을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9550" y="1454326"/>
            <a:ext cx="8172450" cy="3565349"/>
            <a:chOff x="209550" y="1454326"/>
            <a:chExt cx="8172450" cy="3565349"/>
          </a:xfrm>
        </p:grpSpPr>
        <p:grpSp>
          <p:nvGrpSpPr>
            <p:cNvPr id="20" name="그룹 19"/>
            <p:cNvGrpSpPr/>
            <p:nvPr/>
          </p:nvGrpSpPr>
          <p:grpSpPr>
            <a:xfrm>
              <a:off x="209550" y="1485900"/>
              <a:ext cx="8172450" cy="3533775"/>
              <a:chOff x="209550" y="1485900"/>
              <a:chExt cx="8172450" cy="353377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73043" y="1518159"/>
                <a:ext cx="7396941" cy="2781051"/>
                <a:chOff x="-3182" y="1286170"/>
                <a:chExt cx="7396941" cy="2781051"/>
              </a:xfrm>
            </p:grpSpPr>
            <p:pic>
              <p:nvPicPr>
                <p:cNvPr id="5124" name="Picture 4" descr="http://icons.iconarchive.com/icons/icons8/ios7/128/Plants-Palm-icon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2783" y="1934266"/>
                  <a:ext cx="568767" cy="568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916091" y="1926767"/>
                  <a:ext cx="1037681" cy="576266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" name="그룹 6"/>
                <p:cNvGrpSpPr/>
                <p:nvPr/>
              </p:nvGrpSpPr>
              <p:grpSpPr>
                <a:xfrm>
                  <a:off x="980221" y="3028329"/>
                  <a:ext cx="909419" cy="869141"/>
                  <a:chOff x="958628" y="3426616"/>
                  <a:chExt cx="909419" cy="869141"/>
                </a:xfrm>
              </p:grpSpPr>
              <p:sp>
                <p:nvSpPr>
                  <p:cNvPr id="6" name="포인트가 4개인 별 5"/>
                  <p:cNvSpPr/>
                  <p:nvPr/>
                </p:nvSpPr>
                <p:spPr>
                  <a:xfrm>
                    <a:off x="958628" y="3520167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포인트가 4개인 별 69"/>
                  <p:cNvSpPr/>
                  <p:nvPr/>
                </p:nvSpPr>
                <p:spPr>
                  <a:xfrm>
                    <a:off x="1028033" y="3907962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포인트가 4개인 별 70"/>
                  <p:cNvSpPr/>
                  <p:nvPr/>
                </p:nvSpPr>
                <p:spPr>
                  <a:xfrm>
                    <a:off x="1415829" y="3426616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포인트가 4개인 별 71"/>
                  <p:cNvSpPr/>
                  <p:nvPr/>
                </p:nvSpPr>
                <p:spPr>
                  <a:xfrm>
                    <a:off x="1480252" y="3907276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2719067" y="2765026"/>
                  <a:ext cx="1396900" cy="1302195"/>
                  <a:chOff x="4224017" y="2624980"/>
                  <a:chExt cx="2843978" cy="2651166"/>
                </a:xfrm>
              </p:grpSpPr>
              <p:sp>
                <p:nvSpPr>
                  <p:cNvPr id="8" name="포인트가 5개인 별 7"/>
                  <p:cNvSpPr/>
                  <p:nvPr/>
                </p:nvSpPr>
                <p:spPr>
                  <a:xfrm>
                    <a:off x="4224017" y="3229989"/>
                    <a:ext cx="914399" cy="914399"/>
                  </a:xfrm>
                  <a:prstGeom prst="star5">
                    <a:avLst>
                      <a:gd name="adj" fmla="val 10618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포인트가 5개인 별 79"/>
                  <p:cNvSpPr/>
                  <p:nvPr/>
                </p:nvSpPr>
                <p:spPr>
                  <a:xfrm>
                    <a:off x="5474875" y="2624980"/>
                    <a:ext cx="914400" cy="914400"/>
                  </a:xfrm>
                  <a:prstGeom prst="star5">
                    <a:avLst>
                      <a:gd name="adj" fmla="val 7792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포인트가 5개인 별 84"/>
                  <p:cNvSpPr/>
                  <p:nvPr/>
                </p:nvSpPr>
                <p:spPr>
                  <a:xfrm>
                    <a:off x="4726345" y="4361746"/>
                    <a:ext cx="914400" cy="914400"/>
                  </a:xfrm>
                  <a:prstGeom prst="star5">
                    <a:avLst>
                      <a:gd name="adj" fmla="val 6849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포인트가 5개인 별 86"/>
                  <p:cNvSpPr/>
                  <p:nvPr/>
                </p:nvSpPr>
                <p:spPr>
                  <a:xfrm>
                    <a:off x="6153595" y="3469975"/>
                    <a:ext cx="914400" cy="914400"/>
                  </a:xfrm>
                  <a:prstGeom prst="star5">
                    <a:avLst>
                      <a:gd name="adj" fmla="val 7792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4654753" y="2945157"/>
                  <a:ext cx="1272169" cy="941934"/>
                  <a:chOff x="5154027" y="3883880"/>
                  <a:chExt cx="2029827" cy="1502916"/>
                </a:xfrm>
              </p:grpSpPr>
              <p:sp>
                <p:nvSpPr>
                  <p:cNvPr id="10" name="구름 모양 설명선 9"/>
                  <p:cNvSpPr/>
                  <p:nvPr/>
                </p:nvSpPr>
                <p:spPr>
                  <a:xfrm>
                    <a:off x="5154027" y="3984226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구름 모양 설명선 87"/>
                  <p:cNvSpPr/>
                  <p:nvPr/>
                </p:nvSpPr>
                <p:spPr>
                  <a:xfrm>
                    <a:off x="6269454" y="3883880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구름 모양 설명선 88"/>
                  <p:cNvSpPr/>
                  <p:nvPr/>
                </p:nvSpPr>
                <p:spPr>
                  <a:xfrm>
                    <a:off x="6269454" y="4727885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구름 모양 설명선 89"/>
                  <p:cNvSpPr/>
                  <p:nvPr/>
                </p:nvSpPr>
                <p:spPr>
                  <a:xfrm>
                    <a:off x="5202654" y="4774148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6528614" y="2989225"/>
                  <a:ext cx="865145" cy="786315"/>
                  <a:chOff x="7126688" y="3513712"/>
                  <a:chExt cx="1685925" cy="1532305"/>
                </a:xfrm>
              </p:grpSpPr>
              <p:sp>
                <p:nvSpPr>
                  <p:cNvPr id="12" name="폭발 2 11"/>
                  <p:cNvSpPr/>
                  <p:nvPr/>
                </p:nvSpPr>
                <p:spPr>
                  <a:xfrm>
                    <a:off x="7126688" y="3513712"/>
                    <a:ext cx="914400" cy="914400"/>
                  </a:xfrm>
                  <a:prstGeom prst="irregularSeal2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폭발 2 95"/>
                  <p:cNvSpPr/>
                  <p:nvPr/>
                </p:nvSpPr>
                <p:spPr>
                  <a:xfrm>
                    <a:off x="7898213" y="4131617"/>
                    <a:ext cx="914400" cy="914400"/>
                  </a:xfrm>
                  <a:prstGeom prst="irregularSeal2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74402" y="131465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기본</a:t>
                  </a:r>
                  <a:endParaRPr lang="ko-KR" altLang="en-US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053104" y="1286170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다른 버전</a:t>
                  </a:r>
                  <a:endParaRPr lang="ko-KR" altLang="en-US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-3182" y="1731182"/>
                  <a:ext cx="8771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 smtClean="0"/>
                    <a:t>스페셜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작물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형태</a:t>
                  </a:r>
                  <a:endParaRPr lang="ko-KR" altLang="en-US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143" y="3298213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/>
                    <a:t>이펙트</a:t>
                  </a:r>
                  <a:endParaRPr lang="ko-KR" altLang="en-US" dirty="0"/>
                </a:p>
              </p:txBody>
            </p:sp>
          </p:grpSp>
          <p:cxnSp>
            <p:nvCxnSpPr>
              <p:cNvPr id="17" name="직선 연결선 16"/>
              <p:cNvCxnSpPr/>
              <p:nvPr/>
            </p:nvCxnSpPr>
            <p:spPr>
              <a:xfrm>
                <a:off x="209550" y="2933700"/>
                <a:ext cx="8172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514600" y="1485900"/>
                <a:ext cx="0" cy="3533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209550" y="1915971"/>
                <a:ext cx="8172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/>
            <p:nvPr/>
          </p:nvCxnSpPr>
          <p:spPr>
            <a:xfrm>
              <a:off x="1151431" y="1454326"/>
              <a:ext cx="0" cy="353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3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/>
              <a:t>홈가든</a:t>
            </a:r>
            <a:r>
              <a:rPr lang="ko-KR" altLang="en-US" sz="1800" b="1" dirty="0"/>
              <a:t> 작물 형태</a:t>
            </a:r>
            <a:r>
              <a:rPr lang="en-US" altLang="ko-KR" sz="1800" b="1" dirty="0"/>
              <a:t>&amp;</a:t>
            </a:r>
            <a:r>
              <a:rPr lang="ko-KR" altLang="en-US" sz="1800" b="1"/>
              <a:t>이펙트</a:t>
            </a:r>
            <a:endParaRPr lang="ko-KR" alt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326681"/>
            <a:ext cx="928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각각의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작물에 이펙트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형태 변경권을 사용하여 해당 작물의 이펙트</a:t>
            </a:r>
            <a:r>
              <a:rPr lang="en-US" altLang="ko-KR" sz="1000" dirty="0"/>
              <a:t>/</a:t>
            </a:r>
            <a:r>
              <a:rPr lang="ko-KR" altLang="en-US" sz="1000" smtClean="0"/>
              <a:t>형태를 한번에 한하여 자신이 원하는 것으로 변경할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이미 변경한 작물은 다시 변경 불가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24982" y="892445"/>
            <a:ext cx="4603392" cy="626667"/>
            <a:chOff x="344280" y="4155887"/>
            <a:chExt cx="4603392" cy="626667"/>
          </a:xfrm>
        </p:grpSpPr>
        <p:grpSp>
          <p:nvGrpSpPr>
            <p:cNvPr id="23" name="그룹 22"/>
            <p:cNvGrpSpPr/>
            <p:nvPr/>
          </p:nvGrpSpPr>
          <p:grpSpPr>
            <a:xfrm>
              <a:off x="344280" y="4155887"/>
              <a:ext cx="2232961" cy="626667"/>
              <a:chOff x="344280" y="4155887"/>
              <a:chExt cx="2232961" cy="626667"/>
            </a:xfrm>
          </p:grpSpPr>
          <p:pic>
            <p:nvPicPr>
              <p:cNvPr id="24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44464"/>
              <a:stretch/>
            </p:blipFill>
            <p:spPr bwMode="auto">
              <a:xfrm>
                <a:off x="1214579" y="4231094"/>
                <a:ext cx="857587" cy="476253"/>
              </a:xfrm>
              <a:prstGeom prst="rect">
                <a:avLst/>
              </a:prstGeom>
              <a:noFill/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등호 24"/>
              <p:cNvSpPr/>
              <p:nvPr/>
            </p:nvSpPr>
            <p:spPr>
              <a:xfrm>
                <a:off x="1950573" y="4155887"/>
                <a:ext cx="626668" cy="626667"/>
              </a:xfrm>
              <a:prstGeom prst="mathEqual">
                <a:avLst>
                  <a:gd name="adj1" fmla="val 12709"/>
                  <a:gd name="adj2" fmla="val 117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덧셈 기호 25"/>
              <p:cNvSpPr/>
              <p:nvPr/>
            </p:nvSpPr>
            <p:spPr>
              <a:xfrm>
                <a:off x="979692" y="4288681"/>
                <a:ext cx="353738" cy="353738"/>
              </a:xfrm>
              <a:prstGeom prst="mathPlus">
                <a:avLst>
                  <a:gd name="adj1" fmla="val 148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44280" y="4227425"/>
                <a:ext cx="547750" cy="447072"/>
                <a:chOff x="4763065" y="3130661"/>
                <a:chExt cx="547750" cy="447072"/>
              </a:xfrm>
            </p:grpSpPr>
            <p:pic>
              <p:nvPicPr>
                <p:cNvPr id="28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4763065" y="3130661"/>
                  <a:ext cx="330637" cy="183615"/>
                </a:xfrm>
                <a:prstGeom prst="rect">
                  <a:avLst/>
                </a:prstGeom>
                <a:noFill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4980178" y="3394118"/>
                  <a:ext cx="330637" cy="183615"/>
                </a:xfrm>
                <a:prstGeom prst="rect">
                  <a:avLst/>
                </a:prstGeom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굽은 화살표 29"/>
                <p:cNvSpPr/>
                <p:nvPr/>
              </p:nvSpPr>
              <p:spPr>
                <a:xfrm rot="5400000">
                  <a:off x="5061304" y="3191727"/>
                  <a:ext cx="156525" cy="156306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굽은 화살표 30"/>
                <p:cNvSpPr/>
                <p:nvPr/>
              </p:nvSpPr>
              <p:spPr>
                <a:xfrm rot="16200000">
                  <a:off x="4875592" y="3363310"/>
                  <a:ext cx="156525" cy="156306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32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2490235" y="4240629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3290160" y="4241652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4090085" y="4236960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637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컬렉션</a:t>
            </a:r>
            <a:endParaRPr lang="ko-KR" altLang="en-US" sz="18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0" y="32668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유저들은 각 달의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</a:t>
            </a:r>
            <a:r>
              <a:rPr lang="ko-KR" altLang="en-US" sz="1000"/>
              <a:t> </a:t>
            </a:r>
            <a:r>
              <a:rPr lang="ko-KR" altLang="en-US" sz="1000" smtClean="0"/>
              <a:t>스페셜 작물만 모아도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컬렉션이 완성되며 이후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 완성 보상을 얻을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이펙트 및 다른 형태까지 모두 모을 경우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차 컬렉션이 완성되며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컬렉션보다 더 화려한 컬렉션을 완성할 수 있고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 완성 보상과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차 컬렉션 완성 보상을 모두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9" y="1502096"/>
            <a:ext cx="5579246" cy="360746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4" y="1502096"/>
            <a:ext cx="5579246" cy="360746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59804" y="5109560"/>
            <a:ext cx="1712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smtClean="0"/>
              <a:t>차 컬렉션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486531" y="5109559"/>
            <a:ext cx="333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smtClean="0"/>
              <a:t>차 컬렉션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일반 컬렉션에서 보다 화려한 무늬 등이 덧붙여진다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포인트가 5개인 별 12"/>
          <p:cNvSpPr/>
          <p:nvPr/>
        </p:nvSpPr>
        <p:spPr>
          <a:xfrm>
            <a:off x="7668847" y="3081261"/>
            <a:ext cx="449133" cy="449133"/>
          </a:xfrm>
          <a:prstGeom prst="star5">
            <a:avLst>
              <a:gd name="adj" fmla="val 10618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8576147" y="2009130"/>
            <a:ext cx="449133" cy="449133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10432329" y="3865519"/>
            <a:ext cx="449133" cy="449133"/>
          </a:xfrm>
          <a:prstGeom prst="star5">
            <a:avLst>
              <a:gd name="adj" fmla="val 684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구름 모양 설명선 16"/>
          <p:cNvSpPr/>
          <p:nvPr/>
        </p:nvSpPr>
        <p:spPr>
          <a:xfrm>
            <a:off x="6804839" y="1630462"/>
            <a:ext cx="1643454" cy="550767"/>
          </a:xfrm>
          <a:prstGeom prst="cloudCallout">
            <a:avLst>
              <a:gd name="adj1" fmla="val -29856"/>
              <a:gd name="adj2" fmla="val 3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폭발 2 20"/>
          <p:cNvSpPr/>
          <p:nvPr/>
        </p:nvSpPr>
        <p:spPr>
          <a:xfrm>
            <a:off x="10049686" y="3169357"/>
            <a:ext cx="469231" cy="469232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폭발 2 21"/>
          <p:cNvSpPr/>
          <p:nvPr/>
        </p:nvSpPr>
        <p:spPr>
          <a:xfrm>
            <a:off x="8341531" y="2522226"/>
            <a:ext cx="469231" cy="469232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0284302" y="1616852"/>
            <a:ext cx="1643454" cy="550767"/>
          </a:xfrm>
          <a:prstGeom prst="cloudCallout">
            <a:avLst>
              <a:gd name="adj1" fmla="val -29856"/>
              <a:gd name="adj2" fmla="val 3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0656896" y="1991887"/>
            <a:ext cx="449133" cy="449133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8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변경권</a:t>
            </a:r>
            <a:endParaRPr lang="ko-KR" alt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326681"/>
            <a:ext cx="6853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스페셜 작물에서는 다른 작물에서 얻을 수 없는 갤럭시 작물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몬스터 작물</a:t>
            </a:r>
            <a:r>
              <a:rPr lang="en-US" altLang="ko-KR" sz="1000" dirty="0"/>
              <a:t> </a:t>
            </a:r>
            <a:r>
              <a:rPr lang="ko-KR" altLang="en-US" sz="1000" smtClean="0"/>
              <a:t>용 변경권을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0" y="1696612"/>
            <a:ext cx="10995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 용 작물 </a:t>
            </a:r>
            <a:r>
              <a:rPr lang="ko-KR" altLang="en-US" sz="1000" dirty="0" err="1" smtClean="0"/>
              <a:t>변경권은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시즌</a:t>
            </a:r>
            <a:r>
              <a:rPr lang="en-US" altLang="ko-KR" sz="1000" dirty="0" smtClean="0"/>
              <a:t>1 / </a:t>
            </a:r>
            <a:r>
              <a:rPr lang="ko-KR" altLang="en-US" sz="1000" smtClean="0"/>
              <a:t>시즌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작물에 사용 시</a:t>
            </a:r>
            <a:r>
              <a:rPr lang="en-US" altLang="ko-KR" sz="1000" dirty="0" smtClean="0"/>
              <a:t> </a:t>
            </a:r>
            <a:r>
              <a:rPr lang="ko-KR" altLang="en-US" sz="1000" b="1" smtClean="0">
                <a:solidFill>
                  <a:srgbClr val="FF0000"/>
                </a:solidFill>
              </a:rPr>
              <a:t>각 달에 맞는 </a:t>
            </a:r>
            <a:r>
              <a:rPr lang="ko-KR" altLang="en-US" sz="1000" smtClean="0"/>
              <a:t>갤럭시 </a:t>
            </a:r>
            <a:r>
              <a:rPr lang="ko-KR" altLang="en-US" sz="1000" dirty="0" smtClean="0"/>
              <a:t>시즌</a:t>
            </a:r>
            <a:r>
              <a:rPr lang="en-US" altLang="ko-KR" sz="1000" dirty="0" smtClean="0"/>
              <a:t>1</a:t>
            </a:r>
            <a:r>
              <a:rPr lang="ko-KR" altLang="en-US" sz="1000"/>
              <a:t> </a:t>
            </a:r>
            <a:r>
              <a:rPr lang="ko-KR" altLang="en-US" sz="1000" smtClean="0"/>
              <a:t>작물을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갤럭시 시즌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작물로</a:t>
            </a:r>
            <a:r>
              <a:rPr lang="en-US" altLang="ko-KR" sz="1000" dirty="0" smtClean="0"/>
              <a:t>,</a:t>
            </a:r>
            <a:r>
              <a:rPr lang="ko-KR" altLang="en-US" sz="1000" smtClean="0"/>
              <a:t> 갤럭시 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작물을 갤럭시 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작물로 변경시켜준다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몬스터 작물 변경권도 블루오션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블루오션 몬스터 작물에 사용 시 </a:t>
            </a:r>
            <a:r>
              <a:rPr lang="ko-KR" altLang="en-US" sz="1000" b="1" smtClean="0">
                <a:solidFill>
                  <a:srgbClr val="FF0000"/>
                </a:solidFill>
              </a:rPr>
              <a:t>각 달에 맞는 </a:t>
            </a:r>
            <a:r>
              <a:rPr lang="ko-KR" altLang="en-US" sz="1000" smtClean="0"/>
              <a:t>블루오션 작물을 블루오션 몬스터 작물로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몬스터 작물을 블루오션 작물로 변경시켜준다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이렇게 얻은 작물은 컬렉션에도 등록된다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각 </a:t>
            </a:r>
            <a:r>
              <a:rPr lang="ko-KR" altLang="en-US" sz="1000" dirty="0" smtClean="0"/>
              <a:t>달에 맞지 않는 </a:t>
            </a: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블루오션 몬스터 작물에 사용 할 수 없다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예 </a:t>
            </a:r>
            <a:r>
              <a:rPr lang="en-US" altLang="ko-KR" sz="1000" dirty="0" smtClean="0"/>
              <a:t>) 5</a:t>
            </a:r>
            <a:r>
              <a:rPr lang="ko-KR" altLang="en-US" sz="1000" smtClean="0"/>
              <a:t>월 </a:t>
            </a:r>
            <a:r>
              <a:rPr lang="en-US" altLang="ko-KR" sz="1000" dirty="0" smtClean="0"/>
              <a:t>17</a:t>
            </a:r>
            <a:r>
              <a:rPr lang="ko-KR" altLang="en-US" sz="1000" smtClean="0"/>
              <a:t>일에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월에 얻을 수 있는 갤럭시 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작물에 갤럭시 작물용 변경권을 사용하면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월에 얻을 수 있는 갤럭시 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작물을 얻을 수 있고 해당 컬렉션에 등록 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6</a:t>
            </a:r>
            <a:r>
              <a:rPr lang="ko-KR" altLang="en-US" sz="1000" smtClean="0"/>
              <a:t>월에 얻을 수 있는 갤럭시 작물의 경우 다른 달에는 해당 작물을 변경할 수 없고 실제 </a:t>
            </a:r>
            <a:r>
              <a:rPr lang="en-US" altLang="ko-KR" sz="1000" dirty="0" smtClean="0"/>
              <a:t>6</a:t>
            </a:r>
            <a:r>
              <a:rPr lang="ko-KR" altLang="en-US" sz="1000" smtClean="0"/>
              <a:t>월이 되어야지만 해당 작물에 변경권을 사용할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/>
              <a:t>(</a:t>
            </a:r>
            <a:r>
              <a:rPr lang="ko-KR" altLang="en-US" sz="1000"/>
              <a:t>블루오션</a:t>
            </a:r>
            <a:r>
              <a:rPr lang="en-US" altLang="ko-KR" sz="1000" dirty="0"/>
              <a:t>/</a:t>
            </a:r>
            <a:r>
              <a:rPr lang="ko-KR" altLang="en-US" sz="1000"/>
              <a:t>몬스터 작물도 동일</a:t>
            </a:r>
            <a:r>
              <a:rPr lang="en-US" altLang="ko-KR" sz="1000" dirty="0"/>
              <a:t>)</a:t>
            </a:r>
            <a:endParaRPr lang="en-US" altLang="ko-KR" sz="1000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344280" y="802471"/>
            <a:ext cx="2599843" cy="602829"/>
            <a:chOff x="1302284" y="3057863"/>
            <a:chExt cx="2599843" cy="602829"/>
          </a:xfrm>
        </p:grpSpPr>
        <p:pic>
          <p:nvPicPr>
            <p:cNvPr id="8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1302284" y="3150636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333951" y="3057863"/>
              <a:ext cx="568176" cy="602829"/>
              <a:chOff x="4074794" y="3057863"/>
              <a:chExt cx="568176" cy="602829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78" y="3331479"/>
                <a:ext cx="365792" cy="329213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794" y="3057863"/>
                <a:ext cx="365792" cy="329213"/>
              </a:xfrm>
              <a:prstGeom prst="rect">
                <a:avLst/>
              </a:prstGeom>
            </p:spPr>
          </p:pic>
          <p:sp>
            <p:nvSpPr>
              <p:cNvPr id="21" name="굽은 화살표 20"/>
              <p:cNvSpPr/>
              <p:nvPr/>
            </p:nvSpPr>
            <p:spPr>
              <a:xfrm rot="5400000">
                <a:off x="4434634" y="3201148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굽은 화살표 106"/>
              <p:cNvSpPr/>
              <p:nvPr/>
            </p:nvSpPr>
            <p:spPr>
              <a:xfrm rot="16200000">
                <a:off x="4198916" y="3372731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909696" y="3085549"/>
              <a:ext cx="496566" cy="549885"/>
              <a:chOff x="3354413" y="3085549"/>
              <a:chExt cx="496566" cy="549885"/>
            </a:xfrm>
          </p:grpSpPr>
          <p:pic>
            <p:nvPicPr>
              <p:cNvPr id="84" name="Picture 14" descr="http://icons.iconseeker.com/png/fullsize/jolly-roger-vol-2/island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4413" y="3085549"/>
                <a:ext cx="277870" cy="27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2" descr="http://icons.iconarchive.com/icons/spoon-graphics/monster/128/Blue-Mons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109" y="3357564"/>
                <a:ext cx="277870" cy="27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굽은 화살표 107"/>
              <p:cNvSpPr/>
              <p:nvPr/>
            </p:nvSpPr>
            <p:spPr>
              <a:xfrm rot="5400000">
                <a:off x="3616736" y="3191726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굽은 화살표 108"/>
              <p:cNvSpPr/>
              <p:nvPr/>
            </p:nvSpPr>
            <p:spPr>
              <a:xfrm rot="16200000">
                <a:off x="3431024" y="3363309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2183494" y="3226963"/>
              <a:ext cx="573618" cy="4005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6438" y="3011558"/>
            <a:ext cx="3322098" cy="450852"/>
            <a:chOff x="7907978" y="5211011"/>
            <a:chExt cx="3989709" cy="541456"/>
          </a:xfrm>
        </p:grpSpPr>
        <p:sp>
          <p:nvSpPr>
            <p:cNvPr id="33" name="직사각형 32"/>
            <p:cNvSpPr/>
            <p:nvPr/>
          </p:nvSpPr>
          <p:spPr>
            <a:xfrm>
              <a:off x="10850222" y="5217253"/>
              <a:ext cx="1047465" cy="535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r>
                <a:rPr lang="ko-KR" altLang="en-US" sz="1000" smtClean="0"/>
                <a:t>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시즌</a:t>
              </a:r>
              <a:r>
                <a:rPr lang="en-US" altLang="ko-KR" sz="1000" dirty="0" smtClean="0"/>
                <a:t>1</a:t>
              </a:r>
            </a:p>
            <a:p>
              <a:pPr algn="ctr"/>
              <a:r>
                <a:rPr lang="ko-KR" altLang="en-US" sz="1000" smtClean="0"/>
                <a:t>갤럭시 작물</a:t>
              </a:r>
              <a:endParaRPr lang="ko-KR" altLang="en-US" sz="10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9355689" y="5211011"/>
              <a:ext cx="1047465" cy="535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r>
                <a:rPr lang="ko-KR" altLang="en-US" sz="1000" smtClean="0"/>
                <a:t>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시즌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갤럭시</a:t>
              </a:r>
              <a:r>
                <a:rPr lang="ko-KR" altLang="en-US" sz="1000" dirty="0" smtClean="0"/>
                <a:t> 작물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07978" y="527309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5</a:t>
              </a:r>
              <a:r>
                <a:rPr lang="ko-KR" altLang="en-US" sz="1400" smtClean="0"/>
                <a:t>월</a:t>
              </a:r>
              <a:endParaRPr lang="ko-KR" altLang="en-US" sz="1400"/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8554391" y="5263362"/>
              <a:ext cx="417530" cy="442995"/>
              <a:chOff x="4074794" y="3057863"/>
              <a:chExt cx="568176" cy="602829"/>
            </a:xfrm>
          </p:grpSpPr>
          <p:pic>
            <p:nvPicPr>
              <p:cNvPr id="201" name="그림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78" y="3331479"/>
                <a:ext cx="365792" cy="329213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794" y="3057863"/>
                <a:ext cx="365792" cy="329213"/>
              </a:xfrm>
              <a:prstGeom prst="rect">
                <a:avLst/>
              </a:prstGeom>
            </p:spPr>
          </p:pic>
          <p:sp>
            <p:nvSpPr>
              <p:cNvPr id="203" name="굽은 화살표 202"/>
              <p:cNvSpPr/>
              <p:nvPr/>
            </p:nvSpPr>
            <p:spPr>
              <a:xfrm rot="5400000">
                <a:off x="4434634" y="3201148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굽은 화살표 203"/>
              <p:cNvSpPr/>
              <p:nvPr/>
            </p:nvSpPr>
            <p:spPr>
              <a:xfrm rot="16200000">
                <a:off x="4198916" y="3372731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" name="덧셈 기호 204"/>
            <p:cNvSpPr/>
            <p:nvPr/>
          </p:nvSpPr>
          <p:spPr>
            <a:xfrm>
              <a:off x="8988487" y="5293305"/>
              <a:ext cx="380589" cy="380589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6" name="등호 205"/>
            <p:cNvSpPr/>
            <p:nvPr/>
          </p:nvSpPr>
          <p:spPr>
            <a:xfrm>
              <a:off x="10398431" y="5253343"/>
              <a:ext cx="460514" cy="460513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10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326681"/>
            <a:ext cx="12192000" cy="4351338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매달 기존 작물을 팔고 다시 심는 행위에 보상을 지급하여 유저들이 자신들이 하는 행위에 이유를 만들어 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스킬 포인트의 각 달 최종 보상으로 작물 </a:t>
            </a:r>
            <a:r>
              <a:rPr lang="ko-KR" altLang="en-US" sz="1000" dirty="0" err="1" smtClean="0"/>
              <a:t>이펙트</a:t>
            </a:r>
            <a:r>
              <a:rPr lang="ko-KR" altLang="en-US" sz="1000" dirty="0" smtClean="0"/>
              <a:t> 및 작물 형태를 지급하여 유저들이 보다 열심히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컨탠츠에</a:t>
            </a:r>
            <a:r>
              <a:rPr lang="ko-KR" altLang="en-US" sz="1000" dirty="0" smtClean="0"/>
              <a:t> 열중하도록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경험치 증가</a:t>
            </a:r>
            <a:r>
              <a:rPr lang="en-US" altLang="ko-KR" sz="1000" dirty="0"/>
              <a:t> </a:t>
            </a:r>
            <a:r>
              <a:rPr lang="ko-KR" altLang="en-US" sz="1000" smtClean="0"/>
              <a:t>및 오너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알바 포인트 획득 증가를 보상으로 지급하여 랭킹에 신경쓰는 유저들이 보다 홈가든 컨탠츠에 열중하도록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 심기 및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수락 시 보상을 지급하여 유저가 다른 유저의 </a:t>
            </a:r>
            <a:r>
              <a:rPr lang="ko-KR" altLang="en-US" sz="1000" dirty="0" err="1" smtClean="0"/>
              <a:t>홈가든에도</a:t>
            </a:r>
            <a:r>
              <a:rPr lang="ko-KR" altLang="en-US" sz="1000" dirty="0" smtClean="0"/>
              <a:t> 도움을 주도록 유도한다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작물 심기 및 판매 행위에 보상을 지급하여 유저들이 보유한 지난 시즌 씨앗을 소모하도록 유도한다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작물 </a:t>
            </a:r>
            <a:r>
              <a:rPr lang="ko-KR" altLang="en-US" sz="1000" dirty="0" err="1" smtClean="0"/>
              <a:t>변경권을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통해 인위적인 이벤트가 아닌 시스템상에서 자연스럽게 유저들이 지난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컬렉션 작물을 모을 수 있도록 할 수 있도록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특별 아이템 획득 및 특별한 기능 보유를 통해 해당 시즌 최종 작물에 대한 유저들의 선호도를 높인다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개발 의도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3154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92" y="676140"/>
            <a:ext cx="2111867" cy="1266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088874"/>
            <a:ext cx="7830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서로 다른 종류의 요정을 동시에 관리 시킬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이 경우 헬퍼는 각 요정을 모두 홈에 풀 수 있고 각 요정은 자기가 가지고 있는 버프 사용 개수만큼 작물에 버프를 걸어 줄 수 </a:t>
            </a:r>
            <a:r>
              <a:rPr lang="ko-KR" altLang="en-US" sz="1000"/>
              <a:t>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08054" y="3148621"/>
            <a:ext cx="2034127" cy="1375541"/>
            <a:chOff x="7750555" y="292094"/>
            <a:chExt cx="3603579" cy="2436856"/>
          </a:xfrm>
        </p:grpSpPr>
        <p:grpSp>
          <p:nvGrpSpPr>
            <p:cNvPr id="8" name="그룹 7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13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꺾인 연결선 16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13" idx="2"/>
                <a:endCxn id="16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665" y="105463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1" idx="3"/>
              <a:endCxn id="3074" idx="1"/>
            </p:cNvCxnSpPr>
            <p:nvPr/>
          </p:nvCxnSpPr>
          <p:spPr>
            <a:xfrm flipV="1">
              <a:off x="9932865" y="1094214"/>
              <a:ext cx="709037" cy="1890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3"/>
              <a:endCxn id="1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3"/>
              <a:endCxn id="2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화살표 연결선 39"/>
            <p:cNvCxnSpPr>
              <a:stCxn id="11" idx="0"/>
              <a:endCxn id="39" idx="1"/>
            </p:cNvCxnSpPr>
            <p:nvPr/>
          </p:nvCxnSpPr>
          <p:spPr>
            <a:xfrm flipV="1">
              <a:off x="9704265" y="604369"/>
              <a:ext cx="154422" cy="4502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23822" y="5461961"/>
            <a:ext cx="1849206" cy="1250493"/>
            <a:chOff x="7750555" y="292094"/>
            <a:chExt cx="3603579" cy="2436856"/>
          </a:xfrm>
        </p:grpSpPr>
        <p:grpSp>
          <p:nvGrpSpPr>
            <p:cNvPr id="45" name="그룹 44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57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꺾인 연결선 59"/>
              <p:cNvCxnSpPr>
                <a:stCxn id="57" idx="2"/>
                <a:endCxn id="58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57" idx="2"/>
                <a:endCxn id="59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629" y="188660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/>
            <p:cNvCxnSpPr>
              <a:stCxn id="47" idx="3"/>
              <a:endCxn id="4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5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0" y="4714107"/>
            <a:ext cx="7959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한마리만 홈에 풀어줄 수 있기 때문에 작물에 버프를 걸 수 있는 횟수도 한 마리가 걸 수 있는 횟수만큼만으로 제한된다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520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54656" y="1403189"/>
            <a:ext cx="3048000" cy="3048001"/>
            <a:chOff x="1402710" y="2686998"/>
            <a:chExt cx="3048000" cy="3048001"/>
          </a:xfrm>
        </p:grpSpPr>
        <p:pic>
          <p:nvPicPr>
            <p:cNvPr id="1036" name="Picture 12" descr="https://scontent.cdninstagram.com/t51.2885-15/s320x320/e15/11275172_1589280448014442_650252597_n.jpg?ig_cache_key=MTAwMTMzMzQ3MjEwODU2MDA1NA%3D%3D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710" y="2686998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vignette2.wikia.nocookie.net/marioluigi/images/7/75/Baby_Princess_Peach.jpg/revision/latest?cb=200907121613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776" y="3041327"/>
              <a:ext cx="1758950" cy="214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컨셉</a:t>
            </a:r>
            <a:endParaRPr lang="ko-KR" altLang="en-US" sz="1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32668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일반 작물은 갤럭시 작물과 마찬가지로 일반 카드 형태를 띄며 이후 스페셜 작물이 될 때 카드의 내용물이 </a:t>
            </a:r>
            <a:r>
              <a:rPr lang="en-US" altLang="ko-KR" sz="1000" dirty="0" smtClean="0"/>
              <a:t>3D </a:t>
            </a:r>
            <a:r>
              <a:rPr lang="ko-KR" altLang="en-US" sz="1000" smtClean="0"/>
              <a:t>형태가 되어 나온다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03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54656" y="1403189"/>
            <a:ext cx="3048000" cy="3048001"/>
            <a:chOff x="1402710" y="2686998"/>
            <a:chExt cx="3048000" cy="3048001"/>
          </a:xfrm>
        </p:grpSpPr>
        <p:pic>
          <p:nvPicPr>
            <p:cNvPr id="1036" name="Picture 12" descr="https://scontent.cdninstagram.com/t51.2885-15/s320x320/e15/11275172_1589280448014442_650252597_n.jpg?ig_cache_key=MTAwMTMzMzQ3MjEwODU2MDA1NA%3D%3D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710" y="2686998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vignette2.wikia.nocookie.net/marioluigi/images/7/75/Baby_Princess_Peach.jpg/revision/latest?cb=200907121613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776" y="3041327"/>
              <a:ext cx="1758950" cy="214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컨셉</a:t>
            </a:r>
            <a:endParaRPr lang="ko-KR" altLang="en-US" sz="1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32668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일반 작물은 아래와 같은 비율을 베이비돌 느낌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게임 내 크기는 기존 </a:t>
            </a:r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몬스터와</a:t>
            </a:r>
            <a:r>
              <a:rPr lang="ko-KR" altLang="en-US" sz="1000" dirty="0" smtClean="0"/>
              <a:t> 동일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497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326681"/>
            <a:ext cx="74783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알바 자동 수락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없다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09410" y="3138719"/>
            <a:ext cx="3275982" cy="2821657"/>
            <a:chOff x="7750555" y="189496"/>
            <a:chExt cx="3603579" cy="3103822"/>
          </a:xfrm>
        </p:grpSpPr>
        <p:grpSp>
          <p:nvGrpSpPr>
            <p:cNvPr id="43" name="그룹 42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72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꺾인 연결선 74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꺾인 연결선 75"/>
              <p:cNvCxnSpPr>
                <a:stCxn id="72" idx="2"/>
                <a:endCxn id="74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457" y="823691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673" y="266876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/>
            <p:cNvCxnSpPr>
              <a:stCxn id="56" idx="3"/>
              <a:endCxn id="64" idx="1"/>
            </p:cNvCxnSpPr>
            <p:nvPr/>
          </p:nvCxnSpPr>
          <p:spPr>
            <a:xfrm flipV="1">
              <a:off x="9733180" y="1135965"/>
              <a:ext cx="967277" cy="89027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56" idx="3"/>
              <a:endCxn id="66" idx="1"/>
            </p:cNvCxnSpPr>
            <p:nvPr/>
          </p:nvCxnSpPr>
          <p:spPr>
            <a:xfrm>
              <a:off x="9733178" y="2026241"/>
              <a:ext cx="418495" cy="9548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59" y="189496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아래쪽 화살표 2"/>
          <p:cNvSpPr/>
          <p:nvPr/>
        </p:nvSpPr>
        <p:spPr>
          <a:xfrm>
            <a:off x="4442154" y="5136852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4946643" y="3463965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</a:t>
            </a:r>
            <a:r>
              <a:rPr lang="en-US" altLang="ko-KR" sz="1800" b="1" dirty="0" smtClean="0"/>
              <a:t> </a:t>
            </a:r>
            <a:r>
              <a:rPr lang="ko-KR" altLang="en-US" sz="1800" b="1" smtClean="0"/>
              <a:t>보상 복제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1769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홈에 배치한 유저는 캔디를 지불하고 작물에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</a:t>
            </a:r>
            <a:r>
              <a:rPr lang="ko-KR" altLang="en-US" sz="1000" smtClean="0"/>
              <a:t>을 </a:t>
            </a:r>
            <a:r>
              <a:rPr lang="ko-KR" altLang="en-US" sz="1000" dirty="0" smtClean="0"/>
              <a:t>걸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축복을 건 작물을 수확할 때 원래 받아야 하는 수확 보상 바구니와 함께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보상 바구니를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개 받을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축복 작물 보상의 경우 원 작물 수확 보상과 작물 보상 구성이 다르다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원래 작물 수확 바구니와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 </a:t>
            </a:r>
            <a:r>
              <a:rPr lang="ko-KR" altLang="en-US" sz="1000" smtClean="0"/>
              <a:t>바구니는 서로 다른 스트레스 값을 사용한다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90106" y="2444487"/>
            <a:ext cx="1276865" cy="2569568"/>
            <a:chOff x="3598992" y="3325936"/>
            <a:chExt cx="1276865" cy="2569568"/>
          </a:xfrm>
        </p:grpSpPr>
        <p:grpSp>
          <p:nvGrpSpPr>
            <p:cNvPr id="3" name="그룹 2"/>
            <p:cNvGrpSpPr/>
            <p:nvPr/>
          </p:nvGrpSpPr>
          <p:grpSpPr>
            <a:xfrm>
              <a:off x="3598992" y="3893708"/>
              <a:ext cx="1276865" cy="2001796"/>
              <a:chOff x="3491900" y="3992562"/>
              <a:chExt cx="1276865" cy="2001796"/>
            </a:xfrm>
          </p:grpSpPr>
          <p:pic>
            <p:nvPicPr>
              <p:cNvPr id="5124" name="Picture 4" descr="http://icons.iconarchive.com/icons/carvetia/odds-and-ends/128/Melting-Pot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900" y="477515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2" name="Picture 2" descr="http://icons.iconarchive.com/icons/miniartx/gifts-2/128/rose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565" y="399256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706" y="332593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왼쪽 화살표 3"/>
            <p:cNvSpPr/>
            <p:nvPr/>
          </p:nvSpPr>
          <p:spPr>
            <a:xfrm rot="2700000">
              <a:off x="4319290" y="3704605"/>
              <a:ext cx="426293" cy="381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6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1954279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41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5664630" y="42767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122" idx="3"/>
            <a:endCxn id="5126" idx="1"/>
          </p:cNvCxnSpPr>
          <p:nvPr/>
        </p:nvCxnSpPr>
        <p:spPr>
          <a:xfrm flipV="1">
            <a:off x="2766971" y="2563881"/>
            <a:ext cx="1795848" cy="1057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122" idx="3"/>
            <a:endCxn id="10" idx="1"/>
          </p:cNvCxnSpPr>
          <p:nvPr/>
        </p:nvCxnSpPr>
        <p:spPr>
          <a:xfrm>
            <a:off x="2766971" y="3621860"/>
            <a:ext cx="1795848" cy="1112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8943" y="221658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미 사용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5" y="48909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사용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203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홈 </a:t>
            </a:r>
            <a:r>
              <a:rPr lang="ko-KR" altLang="en-US" sz="1800" b="1" dirty="0" err="1" smtClean="0"/>
              <a:t>엔티티</a:t>
            </a:r>
            <a:r>
              <a:rPr lang="ko-KR" altLang="en-US" sz="1800" b="1" dirty="0" smtClean="0"/>
              <a:t> 설계도 사용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77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통해 다른 유저의 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배치 설계도를 가져와 거기서 약간의 수정을 거쳐 자신의 집에 그대로 적용할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최소한 유저가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자신의 홈 설계도를 주면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각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홈에 배치 할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따로 상점에서 구매해야 하며 설계도는 따로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주면 사용이 완료되는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회성 아이템이다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6954694" y="3483911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cons.iconarchive.com/icons/custom-icon-design/pretty-office-2/128/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5" y="3494432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0" y="3494432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cons.iconarchive.com/icons/iconleak/or/48/archiv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20" y="5481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cons.iconarchive.com/icons/icons8/ios7/96/Household-Armchai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78" y="5980227"/>
            <a:ext cx="516155" cy="5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icons.iconarchive.com/icons/hopstarter/sleek-xp-basic/96/Hom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6" y="52650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4343" y="392861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A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717147" y="388154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171290" y="3974777"/>
            <a:ext cx="11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346916" y="3595013"/>
            <a:ext cx="1454364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2" y="3387338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8989" y="3974777"/>
            <a:ext cx="1128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수정하여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헬퍼에서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918308" y="3615183"/>
            <a:ext cx="1683412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33" y="33883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69927" y="39217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헬퍼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662720" y="617943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</a:t>
            </a:r>
            <a:endParaRPr lang="ko-KR" altLang="en-US" sz="1000"/>
          </a:p>
        </p:txBody>
      </p:sp>
      <p:sp>
        <p:nvSpPr>
          <p:cNvPr id="22" name="오른쪽 화살표 21"/>
          <p:cNvSpPr/>
          <p:nvPr/>
        </p:nvSpPr>
        <p:spPr>
          <a:xfrm rot="7200000">
            <a:off x="6119581" y="4620484"/>
            <a:ext cx="1000805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8" y="460593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준 설계도 대로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홈에 엔티티 배치</a:t>
            </a:r>
            <a:endParaRPr lang="ko-KR" altLang="en-US" sz="1000" dirty="0"/>
          </a:p>
        </p:txBody>
      </p:sp>
      <p:sp>
        <p:nvSpPr>
          <p:cNvPr id="7" name="왼쪽 화살표 6"/>
          <p:cNvSpPr/>
          <p:nvPr/>
        </p:nvSpPr>
        <p:spPr>
          <a:xfrm rot="19526252">
            <a:off x="6189615" y="5668927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800000">
            <a:off x="6191519" y="6094311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188" y="5193871"/>
            <a:ext cx="2247838" cy="14491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2" name="Picture 14" descr="http://icons.iconarchive.com/icons/paomedia/small-n-flat/96/shop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8" y="15256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5400000">
            <a:off x="4509568" y="2818134"/>
            <a:ext cx="932880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4" y="2501031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86592" y="25771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상점에서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설계도 구매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개선 사항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4314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023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3" y="572902"/>
            <a:ext cx="3091985" cy="185355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549563"/>
            <a:ext cx="79592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서로 다른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알바 자동 수락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없다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002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추가 기능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656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요정 동시 사용 </a:t>
            </a:r>
            <a:r>
              <a:rPr lang="ko-KR" altLang="en-US" sz="1000" dirty="0" smtClean="0"/>
              <a:t>기능 </a:t>
            </a:r>
            <a:r>
              <a:rPr lang="en-US" altLang="ko-KR" sz="1000" dirty="0" smtClean="0"/>
              <a:t>v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작물 추가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v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분해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분해 보상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요정 </a:t>
            </a:r>
            <a:r>
              <a:rPr lang="ko-KR" altLang="en-US" sz="1000" dirty="0" err="1" smtClean="0"/>
              <a:t>능력치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증가 </a:t>
            </a:r>
            <a:r>
              <a:rPr lang="en-US" altLang="ko-KR" sz="1000" dirty="0" smtClean="0"/>
              <a:t>v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자동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재 </a:t>
            </a:r>
            <a:r>
              <a:rPr lang="ko-KR" altLang="en-US" sz="1000" dirty="0" smtClean="0"/>
              <a:t>신청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지정 요정 </a:t>
            </a:r>
            <a:r>
              <a:rPr lang="ko-KR" altLang="en-US" sz="1000" dirty="0" err="1" smtClean="0"/>
              <a:t>버프</a:t>
            </a:r>
            <a:r>
              <a:rPr lang="ko-KR" altLang="en-US" sz="1000" dirty="0" smtClean="0"/>
              <a:t> 걸기 </a:t>
            </a:r>
            <a:r>
              <a:rPr lang="en-US" altLang="ko-KR" sz="1000" dirty="0" smtClean="0"/>
              <a:t>v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요정 경험치 소모 줄임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요정 경험치 증가 </a:t>
            </a:r>
            <a:r>
              <a:rPr lang="en-US" altLang="ko-KR" sz="1000" dirty="0" smtClean="0"/>
              <a:t>v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기능성 홈 아이템의 기능을 대신해주는 능력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도어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요정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다른 사람의 홈 배치를 </a:t>
            </a:r>
            <a:r>
              <a:rPr lang="ko-KR" altLang="en-US" sz="1000" dirty="0" smtClean="0"/>
              <a:t>그대로 복사하는 능력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90299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4337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err="1"/>
              <a:t>접속시</a:t>
            </a:r>
            <a:r>
              <a:rPr lang="ko-KR" altLang="en-US" sz="1000" dirty="0"/>
              <a:t> 요정을 풀어 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/>
              <a:t>미만으로 떨어지지 </a:t>
            </a:r>
            <a:r>
              <a:rPr lang="ko-KR" altLang="en-US" sz="1000"/>
              <a:t>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</a:t>
            </a:r>
            <a:r>
              <a:rPr lang="ko-KR" altLang="en-US" sz="1000" dirty="0" err="1"/>
              <a:t>두마리</a:t>
            </a:r>
            <a:r>
              <a:rPr lang="ko-KR" altLang="en-US" sz="1000" dirty="0"/>
              <a:t> 관리할 수 있고 이 경우 요정은 </a:t>
            </a:r>
            <a:r>
              <a:rPr lang="ko-KR" altLang="en-US" sz="1000" dirty="0" err="1"/>
              <a:t>한마리만</a:t>
            </a:r>
            <a:r>
              <a:rPr lang="ko-KR" altLang="en-US" sz="1000" dirty="0"/>
              <a:t> 쓰게 되지만 더 좋은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있게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종류가 다른 요정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마리를 헬퍼에게 맡길 경우 헬퍼는 유저가 접속 할 때마다 자동으로 자신이 관리하는 요정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마리를 동시에 소환한다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각 요정은 같은 작물에 동시에 두가지 버프 사용 불가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/>
              <a:t>자신의 요정을 따로 관리 할 수 있지만 </a:t>
            </a:r>
            <a:r>
              <a:rPr lang="ko-KR" altLang="en-US" sz="1000" dirty="0" err="1"/>
              <a:t>헬퍼와</a:t>
            </a:r>
            <a:r>
              <a:rPr lang="ko-KR" altLang="en-US" sz="1000" dirty="0"/>
              <a:t> 동일한 요정을 사용할 수는 없다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요정을 클릭 시 캔디를 얻을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요정은 레벨이 빠르게 오른다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요정은 유저가 직접 지정한 작물에 직접 </a:t>
            </a:r>
            <a:r>
              <a:rPr lang="ko-KR" altLang="en-US" sz="1000" dirty="0" err="1" smtClean="0"/>
              <a:t>버프를</a:t>
            </a:r>
            <a:r>
              <a:rPr lang="ko-KR" altLang="en-US" sz="1000" dirty="0" smtClean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아니면 요정의 능력을 추출하여 자신이 원하는 능력 두 개를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집사가 사용할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캔디를 마법 걸기 캔디로 바꿔주는 능력</a:t>
            </a:r>
            <a:r>
              <a:rPr lang="en-US" altLang="ko-KR" sz="1000" dirty="0" smtClean="0"/>
              <a:t>?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분해하는 능력</a:t>
            </a:r>
            <a:r>
              <a:rPr lang="en-US" altLang="ko-KR" sz="1000" dirty="0" smtClean="0"/>
              <a:t>? – </a:t>
            </a:r>
            <a:r>
              <a:rPr lang="ko-KR" altLang="en-US" sz="1000" smtClean="0"/>
              <a:t>되팔기 있으니 이건 넣지 말자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4084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1432</Words>
  <Application>Microsoft Office PowerPoint</Application>
  <PresentationFormat>와이드스크린</PresentationFormat>
  <Paragraphs>276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헬퍼 추가 기능 제안서</vt:lpstr>
      <vt:lpstr>요정 관리 능력 – 요정 동시 사용 &amp; 지정 작물 버프 생성</vt:lpstr>
      <vt:lpstr>요정 관리 능력 – 요정 동시 사용 &amp; 지정 작물 버프 생성</vt:lpstr>
      <vt:lpstr>작물 보상 복제</vt:lpstr>
      <vt:lpstr>홈 엔티티 설계도 사용</vt:lpstr>
      <vt:lpstr>개선 사항</vt:lpstr>
      <vt:lpstr>요정 관리 능력 – 요정 동시 사용 &amp; 지정 작물 버프 생성</vt:lpstr>
      <vt:lpstr>헬퍼 추가 기능</vt:lpstr>
      <vt:lpstr>요정 관리 능력 – 요정 동시 사용 &amp; 지정 작물 버프 생성</vt:lpstr>
      <vt:lpstr>요정 관리 능력 – 요정 동시 사용 &amp; 지정 작물 버프 생성</vt:lpstr>
      <vt:lpstr>요정 관리 능력 – 요정 동시 사용 &amp; 지정 작물 버프 생성</vt:lpstr>
      <vt:lpstr>요정 관리 능력 – 요정 동시 사용 &amp; 지정 작물 버프 생성</vt:lpstr>
      <vt:lpstr>작물 / 작물 씨앗 분해</vt:lpstr>
      <vt:lpstr>작물 / 작물 씨앗 분해</vt:lpstr>
      <vt:lpstr>홈가든 작물 형태&amp;이펙트</vt:lpstr>
      <vt:lpstr>홈가든 작물 형태&amp;이펙트</vt:lpstr>
      <vt:lpstr>홈가든 컬렉션</vt:lpstr>
      <vt:lpstr>작물 변경권</vt:lpstr>
      <vt:lpstr>개발 의도</vt:lpstr>
      <vt:lpstr>작물 컨셉</vt:lpstr>
      <vt:lpstr>작물 컨셉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424</cp:revision>
  <dcterms:created xsi:type="dcterms:W3CDTF">2016-12-16T01:29:19Z</dcterms:created>
  <dcterms:modified xsi:type="dcterms:W3CDTF">2017-07-28T09:29:31Z</dcterms:modified>
</cp:coreProperties>
</file>