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8" r:id="rId4"/>
    <p:sldId id="300" r:id="rId5"/>
    <p:sldId id="301" r:id="rId6"/>
    <p:sldId id="309" r:id="rId7"/>
    <p:sldId id="312" r:id="rId8"/>
    <p:sldId id="31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명선" initials="안" lastIdx="1" clrIdx="0">
    <p:extLst>
      <p:ext uri="{19B8F6BF-5375-455C-9EA6-DF929625EA0E}">
        <p15:presenceInfo xmlns:p15="http://schemas.microsoft.com/office/powerpoint/2012/main" userId="S-1-5-21-935714266-857342099-439122932-329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4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5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4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5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36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5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4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3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헬퍼</a:t>
            </a:r>
            <a:r>
              <a:rPr lang="ko-KR" altLang="en-US" dirty="0" smtClean="0"/>
              <a:t> 추가 기능 제안서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95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요정 관리 능력 </a:t>
            </a:r>
            <a:r>
              <a:rPr lang="en-US" altLang="ko-KR" sz="1800" b="1" dirty="0" smtClean="0"/>
              <a:t>– </a:t>
            </a:r>
            <a:r>
              <a:rPr lang="ko-KR" altLang="en-US" sz="1800" b="1" smtClean="0"/>
              <a:t>요정 동시 사용 </a:t>
            </a:r>
            <a:r>
              <a:rPr lang="en-US" altLang="ko-KR" sz="1800" b="1" dirty="0" smtClean="0"/>
              <a:t>&amp; </a:t>
            </a:r>
            <a:r>
              <a:rPr lang="ko-KR" altLang="en-US" sz="1800" b="1" smtClean="0"/>
              <a:t>지정 작물 버프 생성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3714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/>
              <a:t>헬퍼에게</a:t>
            </a:r>
            <a:r>
              <a:rPr lang="ko-KR" altLang="en-US" sz="1000" dirty="0"/>
              <a:t> 요정을 관리하도록 할 수 있다</a:t>
            </a:r>
            <a:r>
              <a:rPr lang="en-US" altLang="ko-KR" sz="1000" dirty="0"/>
              <a:t>. (</a:t>
            </a:r>
            <a:r>
              <a:rPr lang="ko-KR" altLang="en-US" sz="1000"/>
              <a:t>최대 </a:t>
            </a:r>
            <a:r>
              <a:rPr lang="en-US" altLang="ko-KR" sz="1000" dirty="0"/>
              <a:t>2</a:t>
            </a:r>
            <a:r>
              <a:rPr lang="ko-KR" altLang="en-US" sz="1000"/>
              <a:t>개</a:t>
            </a:r>
            <a:r>
              <a:rPr lang="en-US" altLang="ko-KR" sz="1000" dirty="0" smtClean="0"/>
              <a:t>)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92" y="676140"/>
            <a:ext cx="2111867" cy="12660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0" y="2088874"/>
            <a:ext cx="78309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헬퍼는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유저가 </a:t>
            </a:r>
            <a:r>
              <a:rPr lang="ko-KR" altLang="en-US" sz="1000" dirty="0" smtClean="0"/>
              <a:t>접속 시 자신이 관리하는 요정을 모두 풀어 </a:t>
            </a:r>
            <a:r>
              <a:rPr lang="ko-KR" altLang="en-US" sz="1000" dirty="0"/>
              <a:t>작물에게 </a:t>
            </a:r>
            <a:r>
              <a:rPr lang="ko-KR" altLang="en-US" sz="1000" dirty="0" err="1"/>
              <a:t>버프를</a:t>
            </a:r>
            <a:r>
              <a:rPr lang="ko-KR" altLang="en-US" sz="1000" dirty="0"/>
              <a:t> 걸어줄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하나의 작물에는 하나의 버프만 걸 수 있음</a:t>
            </a:r>
            <a:r>
              <a:rPr lang="en-US" altLang="ko-KR" sz="1000" dirty="0" smtClean="0"/>
              <a:t>)</a:t>
            </a:r>
            <a:r>
              <a:rPr lang="ko-KR" altLang="en-US" sz="1000"/>
              <a:t> 헬퍼는 유저가 접속시 요정을 풀어 작물에게 버프를 걸어줄 수 있다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유저는 </a:t>
            </a:r>
            <a:r>
              <a:rPr lang="ko-KR" altLang="en-US" sz="1000" dirty="0" err="1"/>
              <a:t>헬퍼에게</a:t>
            </a:r>
            <a:r>
              <a:rPr lang="ko-KR" altLang="en-US" sz="1000" dirty="0"/>
              <a:t> 서로 다른 종류의 요정을 동시에 관리 시킬 수 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/>
              <a:t>이 경우 헬퍼는 각 요정을 모두 홈에 풀 수 있고 각 요정은 자기가 가지고 있는 버프 사용 개수만큼 작물에 버프를 걸어 줄 수 있다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808054" y="3148621"/>
            <a:ext cx="2034127" cy="1375541"/>
            <a:chOff x="7750555" y="292094"/>
            <a:chExt cx="3603579" cy="2436856"/>
          </a:xfrm>
        </p:grpSpPr>
        <p:grpSp>
          <p:nvGrpSpPr>
            <p:cNvPr id="8" name="그룹 7"/>
            <p:cNvGrpSpPr/>
            <p:nvPr/>
          </p:nvGrpSpPr>
          <p:grpSpPr>
            <a:xfrm>
              <a:off x="7750555" y="916643"/>
              <a:ext cx="1185903" cy="1401046"/>
              <a:chOff x="3842636" y="1269333"/>
              <a:chExt cx="1578436" cy="1864793"/>
            </a:xfrm>
          </p:grpSpPr>
          <p:pic>
            <p:nvPicPr>
              <p:cNvPr id="13" name="Picture 2" descr="http://cdn.xl.thumbs.canstockphoto.com/canstock43546208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 bwMode="auto">
              <a:xfrm>
                <a:off x="4241699" y="1269333"/>
                <a:ext cx="730590" cy="962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3842636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853301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꺾인 연결선 16"/>
              <p:cNvCxnSpPr>
                <a:stCxn id="13" idx="2"/>
                <a:endCxn id="14" idx="0"/>
              </p:cNvCxnSpPr>
              <p:nvPr/>
            </p:nvCxnSpPr>
            <p:spPr>
              <a:xfrm rot="5400000">
                <a:off x="4199455" y="2158815"/>
                <a:ext cx="334607" cy="480472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꺾인 연결선 17"/>
              <p:cNvCxnSpPr>
                <a:stCxn id="13" idx="2"/>
                <a:endCxn id="16" idx="0"/>
              </p:cNvCxnSpPr>
              <p:nvPr/>
            </p:nvCxnSpPr>
            <p:spPr>
              <a:xfrm rot="16200000" flipH="1">
                <a:off x="4704787" y="2133954"/>
                <a:ext cx="334607" cy="530193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5665" y="105463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979" y="1797642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1902" y="781939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9586" y="1578839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702" y="2104401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화살표 연결선 4"/>
            <p:cNvCxnSpPr>
              <a:stCxn id="11" idx="3"/>
              <a:endCxn id="3074" idx="1"/>
            </p:cNvCxnSpPr>
            <p:nvPr/>
          </p:nvCxnSpPr>
          <p:spPr>
            <a:xfrm flipV="1">
              <a:off x="9932865" y="1094214"/>
              <a:ext cx="709037" cy="18901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2" idx="3"/>
              <a:endCxn id="19" idx="1"/>
            </p:cNvCxnSpPr>
            <p:nvPr/>
          </p:nvCxnSpPr>
          <p:spPr>
            <a:xfrm flipV="1">
              <a:off x="9733179" y="1891114"/>
              <a:ext cx="996407" cy="13512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2" idx="3"/>
              <a:endCxn id="20" idx="1"/>
            </p:cNvCxnSpPr>
            <p:nvPr/>
          </p:nvCxnSpPr>
          <p:spPr>
            <a:xfrm>
              <a:off x="9733179" y="2026242"/>
              <a:ext cx="451523" cy="39043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8687" y="292094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0" name="직선 화살표 연결선 39"/>
            <p:cNvCxnSpPr>
              <a:stCxn id="11" idx="0"/>
              <a:endCxn id="39" idx="1"/>
            </p:cNvCxnSpPr>
            <p:nvPr/>
          </p:nvCxnSpPr>
          <p:spPr>
            <a:xfrm flipV="1">
              <a:off x="9704265" y="604369"/>
              <a:ext cx="154422" cy="45026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823822" y="5461961"/>
            <a:ext cx="1849206" cy="1250493"/>
            <a:chOff x="7750555" y="292094"/>
            <a:chExt cx="3603579" cy="2436856"/>
          </a:xfrm>
        </p:grpSpPr>
        <p:grpSp>
          <p:nvGrpSpPr>
            <p:cNvPr id="45" name="그룹 44"/>
            <p:cNvGrpSpPr/>
            <p:nvPr/>
          </p:nvGrpSpPr>
          <p:grpSpPr>
            <a:xfrm>
              <a:off x="7750555" y="916643"/>
              <a:ext cx="1185903" cy="1401046"/>
              <a:chOff x="3842636" y="1269333"/>
              <a:chExt cx="1578436" cy="1864793"/>
            </a:xfrm>
          </p:grpSpPr>
          <p:pic>
            <p:nvPicPr>
              <p:cNvPr id="57" name="Picture 2" descr="http://cdn.xl.thumbs.canstockphoto.com/canstock43546208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 bwMode="auto">
              <a:xfrm>
                <a:off x="4241699" y="1269333"/>
                <a:ext cx="730590" cy="962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직사각형 57"/>
              <p:cNvSpPr/>
              <p:nvPr/>
            </p:nvSpPr>
            <p:spPr>
              <a:xfrm>
                <a:off x="3842636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853301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꺾인 연결선 59"/>
              <p:cNvCxnSpPr>
                <a:stCxn id="57" idx="2"/>
                <a:endCxn id="58" idx="0"/>
              </p:cNvCxnSpPr>
              <p:nvPr/>
            </p:nvCxnSpPr>
            <p:spPr>
              <a:xfrm rot="5400000">
                <a:off x="4199455" y="2158815"/>
                <a:ext cx="334607" cy="480472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꺾인 연결선 60"/>
              <p:cNvCxnSpPr>
                <a:stCxn id="57" idx="2"/>
                <a:endCxn id="59" idx="0"/>
              </p:cNvCxnSpPr>
              <p:nvPr/>
            </p:nvCxnSpPr>
            <p:spPr>
              <a:xfrm rot="16200000" flipH="1">
                <a:off x="4704787" y="2133954"/>
                <a:ext cx="334607" cy="530193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4629" y="1886607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979" y="1797642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1902" y="781939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9586" y="1578839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702" y="2104401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직선 화살표 연결선 52"/>
            <p:cNvCxnSpPr>
              <a:stCxn id="47" idx="3"/>
              <a:endCxn id="49" idx="1"/>
            </p:cNvCxnSpPr>
            <p:nvPr/>
          </p:nvCxnSpPr>
          <p:spPr>
            <a:xfrm flipV="1">
              <a:off x="9733179" y="1891114"/>
              <a:ext cx="996407" cy="13512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7" idx="3"/>
              <a:endCxn id="50" idx="1"/>
            </p:cNvCxnSpPr>
            <p:nvPr/>
          </p:nvCxnSpPr>
          <p:spPr>
            <a:xfrm>
              <a:off x="9733179" y="2026242"/>
              <a:ext cx="451523" cy="39043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8687" y="292094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TextBox 62"/>
          <p:cNvSpPr txBox="1"/>
          <p:nvPr/>
        </p:nvSpPr>
        <p:spPr>
          <a:xfrm>
            <a:off x="0" y="4714107"/>
            <a:ext cx="79592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헬퍼에게</a:t>
            </a:r>
            <a:r>
              <a:rPr lang="ko-KR" altLang="en-US" sz="1000" dirty="0" smtClean="0"/>
              <a:t> 동일한 종류의 요정을 동시에 관리 시킬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smtClean="0"/>
              <a:t>이 경우 헬퍼는 해당 요정을 한 마리만 홈에 풀 수 있으며 해당 요정은 원래 버프보다 더 효율이 좋은 버프를 작물에 걸 수 있게 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한마리만 홈에 풀어줄 수 있기 때문에 작물에 버프를 걸 수 있는 횟수도 한 마리가 걸 수 있는 횟수만큼만으로 제한된다</a:t>
            </a:r>
            <a:r>
              <a:rPr lang="en-US" altLang="ko-KR" sz="1000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33520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요정 관리 능력 </a:t>
            </a:r>
            <a:r>
              <a:rPr lang="en-US" altLang="ko-KR" sz="1800" b="1" dirty="0" smtClean="0"/>
              <a:t>– </a:t>
            </a:r>
            <a:r>
              <a:rPr lang="ko-KR" altLang="en-US" sz="1800" b="1" smtClean="0"/>
              <a:t>요정 동시 사용 </a:t>
            </a:r>
            <a:r>
              <a:rPr lang="en-US" altLang="ko-KR" sz="1800" b="1" dirty="0" smtClean="0"/>
              <a:t>&amp; </a:t>
            </a:r>
            <a:r>
              <a:rPr lang="ko-KR" altLang="en-US" sz="1800" b="1" smtClean="0"/>
              <a:t>지정 작물 버프 생성</a:t>
            </a:r>
            <a:endParaRPr lang="ko-KR" altLang="en-US" sz="1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0" y="326681"/>
            <a:ext cx="747832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요정도 유저가 기본 능력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자동 수락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작물 자동 수확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활성화 할지를 정할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요정의 경우 특수 능력을 충전할 수 있으나 일반의 경우보다 충전 비용이 더 비싸다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 외 자신이 직접 관리하는 요정을 따로 만들 수 있지만 </a:t>
            </a:r>
            <a:r>
              <a:rPr lang="ko-KR" altLang="en-US" sz="1000" dirty="0" err="1" smtClean="0"/>
              <a:t>헬퍼와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동일한 요정을 사용할 수는 없다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/>
              <a:t>헬퍼가</a:t>
            </a:r>
            <a:r>
              <a:rPr lang="ko-KR" altLang="en-US" sz="1000" dirty="0"/>
              <a:t> 관리하는 </a:t>
            </a:r>
            <a:r>
              <a:rPr lang="ko-KR" altLang="en-US" sz="1000" dirty="0" smtClean="0"/>
              <a:t>요정도 유저가 클릭을 하면 매일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개씩 캔디를 떨어뜨린다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요정도 계약 연장을 할 수 있으며 계약 연장 시 해당 요정의 레벨이 떨어지지 않는다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관리하는 요정은 레벨이 빠르게 오른다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/>
              <a:t>헬퍼가</a:t>
            </a:r>
            <a:r>
              <a:rPr lang="ko-KR" altLang="en-US" sz="1000" dirty="0"/>
              <a:t> 요정을 관리할 경우 애정도가 </a:t>
            </a:r>
            <a:r>
              <a:rPr lang="en-US" altLang="ko-KR" sz="1000" dirty="0"/>
              <a:t>3 </a:t>
            </a:r>
            <a:r>
              <a:rPr lang="ko-KR" altLang="en-US" sz="1000" dirty="0"/>
              <a:t>미만으로 떨어지지 않는다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관리하는 요정은 유저가 직접 지정한 작물에 직접 </a:t>
            </a:r>
            <a:r>
              <a:rPr lang="ko-KR" altLang="en-US" sz="1000" dirty="0" err="1"/>
              <a:t>버프를</a:t>
            </a:r>
            <a:r>
              <a:rPr lang="ko-KR" altLang="en-US" sz="1000" dirty="0"/>
              <a:t> 걸 수 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2109410" y="3138719"/>
            <a:ext cx="3275982" cy="2821657"/>
            <a:chOff x="7750555" y="189496"/>
            <a:chExt cx="3603579" cy="3103822"/>
          </a:xfrm>
        </p:grpSpPr>
        <p:grpSp>
          <p:nvGrpSpPr>
            <p:cNvPr id="43" name="그룹 42"/>
            <p:cNvGrpSpPr/>
            <p:nvPr/>
          </p:nvGrpSpPr>
          <p:grpSpPr>
            <a:xfrm>
              <a:off x="7750555" y="916643"/>
              <a:ext cx="1185903" cy="1401046"/>
              <a:chOff x="3842636" y="1269333"/>
              <a:chExt cx="1578436" cy="1864793"/>
            </a:xfrm>
          </p:grpSpPr>
          <p:pic>
            <p:nvPicPr>
              <p:cNvPr id="72" name="Picture 2" descr="http://cdn.xl.thumbs.canstockphoto.com/canstock43546208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 bwMode="auto">
              <a:xfrm>
                <a:off x="4241699" y="1269333"/>
                <a:ext cx="730590" cy="962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직사각형 72"/>
              <p:cNvSpPr/>
              <p:nvPr/>
            </p:nvSpPr>
            <p:spPr>
              <a:xfrm>
                <a:off x="3842636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4853301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꺾인 연결선 74"/>
              <p:cNvCxnSpPr>
                <a:stCxn id="72" idx="2"/>
                <a:endCxn id="73" idx="0"/>
              </p:cNvCxnSpPr>
              <p:nvPr/>
            </p:nvCxnSpPr>
            <p:spPr>
              <a:xfrm rot="5400000">
                <a:off x="4199455" y="2158815"/>
                <a:ext cx="334607" cy="480472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꺾인 연결선 75"/>
              <p:cNvCxnSpPr>
                <a:stCxn id="72" idx="2"/>
                <a:endCxn id="74" idx="0"/>
              </p:cNvCxnSpPr>
              <p:nvPr/>
            </p:nvCxnSpPr>
            <p:spPr>
              <a:xfrm rot="16200000" flipH="1">
                <a:off x="4704787" y="2133954"/>
                <a:ext cx="334607" cy="530193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6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979" y="1797642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0457" y="823691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9586" y="1578839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1673" y="2668769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8" name="직선 화살표 연결선 67"/>
            <p:cNvCxnSpPr>
              <a:stCxn id="56" idx="3"/>
              <a:endCxn id="64" idx="1"/>
            </p:cNvCxnSpPr>
            <p:nvPr/>
          </p:nvCxnSpPr>
          <p:spPr>
            <a:xfrm flipV="1">
              <a:off x="9733180" y="1135965"/>
              <a:ext cx="967277" cy="89027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56" idx="3"/>
              <a:endCxn id="66" idx="1"/>
            </p:cNvCxnSpPr>
            <p:nvPr/>
          </p:nvCxnSpPr>
          <p:spPr>
            <a:xfrm>
              <a:off x="9733178" y="2026241"/>
              <a:ext cx="418495" cy="95480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0759" y="189496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아래쪽 화살표 2"/>
          <p:cNvSpPr/>
          <p:nvPr/>
        </p:nvSpPr>
        <p:spPr>
          <a:xfrm>
            <a:off x="4442154" y="5136852"/>
            <a:ext cx="256764" cy="25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아래쪽 화살표 76"/>
          <p:cNvSpPr/>
          <p:nvPr/>
        </p:nvSpPr>
        <p:spPr>
          <a:xfrm>
            <a:off x="4946643" y="3463965"/>
            <a:ext cx="256764" cy="25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0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추가 작물</a:t>
            </a:r>
            <a:r>
              <a:rPr lang="en-US" altLang="ko-KR" sz="1800" b="1" dirty="0" smtClean="0"/>
              <a:t> </a:t>
            </a:r>
            <a:r>
              <a:rPr lang="ko-KR" altLang="en-US" sz="1800" b="1" smtClean="0"/>
              <a:t>보상 획득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71769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헬퍼를</a:t>
            </a:r>
            <a:r>
              <a:rPr lang="ko-KR" altLang="en-US" sz="1000" dirty="0" smtClean="0"/>
              <a:t> 홈에 배치한 유저는 캔디를 지불하고 작물에 </a:t>
            </a:r>
            <a:r>
              <a:rPr lang="en-US" altLang="ko-KR" sz="1000" dirty="0" smtClean="0"/>
              <a:t>“</a:t>
            </a:r>
            <a:r>
              <a:rPr lang="ko-KR" altLang="en-US" sz="1000" smtClean="0"/>
              <a:t>축복</a:t>
            </a:r>
            <a:r>
              <a:rPr lang="en-US" altLang="ko-KR" sz="1000" dirty="0" smtClean="0"/>
              <a:t>”</a:t>
            </a:r>
            <a:r>
              <a:rPr lang="ko-KR" altLang="en-US" sz="1000" smtClean="0"/>
              <a:t>을 </a:t>
            </a:r>
            <a:r>
              <a:rPr lang="ko-KR" altLang="en-US" sz="1000" dirty="0" smtClean="0"/>
              <a:t>걸 수 </a:t>
            </a:r>
            <a:r>
              <a:rPr lang="ko-KR" altLang="en-US" sz="1000" smtClean="0"/>
              <a:t>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축복을 건 작물을 수확할 때 원래 받아야 하는 수확 보상 바구니와 함께 </a:t>
            </a:r>
            <a:r>
              <a:rPr lang="en-US" altLang="ko-KR" sz="1000" dirty="0" smtClean="0"/>
              <a:t>“</a:t>
            </a:r>
            <a:r>
              <a:rPr lang="ko-KR" altLang="en-US" sz="1000" smtClean="0"/>
              <a:t>축복</a:t>
            </a:r>
            <a:r>
              <a:rPr lang="en-US" altLang="ko-KR" sz="1000" dirty="0" smtClean="0"/>
              <a:t>“ </a:t>
            </a:r>
            <a:r>
              <a:rPr lang="ko-KR" altLang="en-US" sz="1000" smtClean="0"/>
              <a:t>보상 바구니를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개 받을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축복 작물 보상의 경우 원 작물 수확 보상과 작물 보상 구성이 다르다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원래 작물 수확 바구니와 </a:t>
            </a:r>
            <a:r>
              <a:rPr lang="en-US" altLang="ko-KR" sz="1000" dirty="0" smtClean="0"/>
              <a:t>“</a:t>
            </a:r>
            <a:r>
              <a:rPr lang="ko-KR" altLang="en-US" sz="1000" smtClean="0"/>
              <a:t>축복</a:t>
            </a:r>
            <a:r>
              <a:rPr lang="en-US" altLang="ko-KR" sz="1000" dirty="0" smtClean="0"/>
              <a:t>” </a:t>
            </a:r>
            <a:r>
              <a:rPr lang="ko-KR" altLang="en-US" sz="1000" smtClean="0"/>
              <a:t>바구니는 서로 다른 스트레스 값을 사용한다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490106" y="2444487"/>
            <a:ext cx="1276865" cy="2569568"/>
            <a:chOff x="3598992" y="3325936"/>
            <a:chExt cx="1276865" cy="2569568"/>
          </a:xfrm>
        </p:grpSpPr>
        <p:grpSp>
          <p:nvGrpSpPr>
            <p:cNvPr id="3" name="그룹 2"/>
            <p:cNvGrpSpPr/>
            <p:nvPr/>
          </p:nvGrpSpPr>
          <p:grpSpPr>
            <a:xfrm>
              <a:off x="3598992" y="3893708"/>
              <a:ext cx="1276865" cy="2001796"/>
              <a:chOff x="3491900" y="3992562"/>
              <a:chExt cx="1276865" cy="2001796"/>
            </a:xfrm>
          </p:grpSpPr>
          <p:pic>
            <p:nvPicPr>
              <p:cNvPr id="5124" name="Picture 4" descr="http://icons.iconarchive.com/icons/carvetia/odds-and-ends/128/Melting-Pot-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1900" y="4775157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2" name="Picture 2" descr="http://icons.iconarchive.com/icons/miniartx/gifts-2/128/rose-icon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9565" y="3992562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706" y="3325936"/>
              <a:ext cx="567771" cy="5677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왼쪽 화살표 3"/>
            <p:cNvSpPr/>
            <p:nvPr/>
          </p:nvSpPr>
          <p:spPr>
            <a:xfrm rot="2700000">
              <a:off x="4319290" y="3704605"/>
              <a:ext cx="426293" cy="38194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6" name="Picture 6" descr="http://icons.iconarchive.com/icons/yellowicon/easter/128/baske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19" y="1954279"/>
            <a:ext cx="1219200" cy="121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icons.iconarchive.com/icons/yellowicon/easter/128/baske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19" y="4124368"/>
            <a:ext cx="1219200" cy="121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icons.iconarchive.com/icons/yellowicon/easter/128/basket-icon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641" y="4124368"/>
            <a:ext cx="1219200" cy="121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덧셈 기호 4"/>
          <p:cNvSpPr/>
          <p:nvPr/>
        </p:nvSpPr>
        <p:spPr>
          <a:xfrm>
            <a:off x="5664630" y="427677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5122" idx="3"/>
            <a:endCxn id="5126" idx="1"/>
          </p:cNvCxnSpPr>
          <p:nvPr/>
        </p:nvCxnSpPr>
        <p:spPr>
          <a:xfrm flipV="1">
            <a:off x="2766971" y="2563881"/>
            <a:ext cx="1795848" cy="1057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5122" idx="3"/>
            <a:endCxn id="10" idx="1"/>
          </p:cNvCxnSpPr>
          <p:nvPr/>
        </p:nvCxnSpPr>
        <p:spPr>
          <a:xfrm>
            <a:off x="2766971" y="3621860"/>
            <a:ext cx="1795848" cy="1112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18943" y="2216582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작물 축복 미 사용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664895" y="489094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작물 축복 사용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635865" y="534357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축복 바구니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586362" y="3176771"/>
            <a:ext cx="1172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수확 보상 바구니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588867" y="5343572"/>
            <a:ext cx="1172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수확 보상 바구니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6203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홈 </a:t>
            </a:r>
            <a:r>
              <a:rPr lang="ko-KR" altLang="en-US" sz="1800" b="1" dirty="0" err="1" smtClean="0"/>
              <a:t>엔티티</a:t>
            </a:r>
            <a:r>
              <a:rPr lang="ko-KR" altLang="en-US" sz="1800" b="1" dirty="0" smtClean="0"/>
              <a:t> 설계도 사용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77796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헬퍼를</a:t>
            </a:r>
            <a:r>
              <a:rPr lang="ko-KR" altLang="en-US" sz="1000" dirty="0" smtClean="0"/>
              <a:t> 통해 다른 유저의 홈 </a:t>
            </a:r>
            <a:r>
              <a:rPr lang="ko-KR" altLang="en-US" sz="1000" dirty="0" err="1" smtClean="0"/>
              <a:t>엔티티</a:t>
            </a:r>
            <a:r>
              <a:rPr lang="ko-KR" altLang="en-US" sz="1000" dirty="0" smtClean="0"/>
              <a:t> 배치 설계도를 가져와 거기서 약간의 수정을 거쳐 자신의 집에 그대로 적용할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최소한 유저가 </a:t>
            </a:r>
            <a:r>
              <a:rPr lang="ko-KR" altLang="en-US" sz="1000" dirty="0" err="1" smtClean="0"/>
              <a:t>헬퍼에게</a:t>
            </a:r>
            <a:r>
              <a:rPr lang="ko-KR" altLang="en-US" sz="1000" dirty="0" smtClean="0"/>
              <a:t> 자신의 홈 설계도를 주면 </a:t>
            </a: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각 </a:t>
            </a:r>
            <a:r>
              <a:rPr lang="ko-KR" altLang="en-US" sz="1000" dirty="0" err="1" smtClean="0"/>
              <a:t>엔티티를</a:t>
            </a:r>
            <a:r>
              <a:rPr lang="ko-KR" altLang="en-US" sz="1000" dirty="0" smtClean="0"/>
              <a:t> 홈에 배치 할 수 있도록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설계도는 따로 상점에서 구매해야 하며 설계도는 따로 </a:t>
            </a:r>
            <a:r>
              <a:rPr lang="en-US" altLang="ko-KR" sz="1000" dirty="0" smtClean="0"/>
              <a:t>UI</a:t>
            </a:r>
            <a:r>
              <a:rPr lang="ko-KR" altLang="en-US" sz="1000" smtClean="0"/>
              <a:t>가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설계도는 </a:t>
            </a:r>
            <a:r>
              <a:rPr lang="ko-KR" altLang="en-US" sz="1000" dirty="0" err="1" smtClean="0"/>
              <a:t>헬퍼에게</a:t>
            </a:r>
            <a:r>
              <a:rPr lang="ko-KR" altLang="en-US" sz="1000" dirty="0" smtClean="0"/>
              <a:t> 주면 사용이 완료되는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회성 아이템이다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pic>
        <p:nvPicPr>
          <p:cNvPr id="4" name="Picture 2" descr="http://cdn.xl.thumbs.canstockphoto.com/canstock435462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12"/>
          <a:stretch/>
        </p:blipFill>
        <p:spPr bwMode="auto">
          <a:xfrm>
            <a:off x="6954694" y="3483911"/>
            <a:ext cx="309842" cy="40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icons.iconarchive.com/icons/custom-icon-design/pretty-office-2/128/man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35" y="3494432"/>
            <a:ext cx="427323" cy="4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cons.iconarchive.com/icons/hopstarter/sleek-xp-basic/72/Office-Gir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760" y="3494432"/>
            <a:ext cx="387116" cy="38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icons.iconarchive.com/icons/iconleak/or/48/archiv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120" y="548153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icons.iconarchive.com/icons/icons8/ios7/96/Household-Armchair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778" y="5980227"/>
            <a:ext cx="516155" cy="5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://icons.iconarchive.com/icons/hopstarter/sleek-xp-basic/96/Hom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206" y="5265031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14343" y="392861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smtClean="0"/>
              <a:t>A</a:t>
            </a:r>
            <a:r>
              <a:rPr lang="ko-KR" altLang="en-US" sz="1000" smtClean="0"/>
              <a:t>유저</a:t>
            </a:r>
            <a:endParaRPr lang="ko-KR" alt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4717147" y="3881548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유저</a:t>
            </a:r>
            <a:endParaRPr lang="ko-KR" altLang="en-US" sz="1000"/>
          </a:p>
        </p:txBody>
      </p:sp>
      <p:sp>
        <p:nvSpPr>
          <p:cNvPr id="16" name="TextBox 15"/>
          <p:cNvSpPr txBox="1"/>
          <p:nvPr/>
        </p:nvSpPr>
        <p:spPr>
          <a:xfrm>
            <a:off x="3171290" y="3974777"/>
            <a:ext cx="112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A</a:t>
            </a:r>
            <a:r>
              <a:rPr lang="ko-KR" altLang="en-US" sz="1000" smtClean="0"/>
              <a:t>의</a:t>
            </a:r>
            <a:r>
              <a:rPr lang="en-US" altLang="ko-KR" sz="1000" dirty="0"/>
              <a:t> </a:t>
            </a:r>
            <a:r>
              <a:rPr lang="ko-KR" altLang="en-US" sz="1000" smtClean="0"/>
              <a:t>집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설계도를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가져옴</a:t>
            </a:r>
            <a:endParaRPr lang="ko-KR" altLang="en-US" sz="1000" dirty="0"/>
          </a:p>
        </p:txBody>
      </p:sp>
      <p:sp>
        <p:nvSpPr>
          <p:cNvPr id="17" name="오른쪽 화살표 16"/>
          <p:cNvSpPr/>
          <p:nvPr/>
        </p:nvSpPr>
        <p:spPr>
          <a:xfrm>
            <a:off x="5346916" y="3595013"/>
            <a:ext cx="1454364" cy="205532"/>
          </a:xfrm>
          <a:prstGeom prst="rightArrow">
            <a:avLst>
              <a:gd name="adj1" fmla="val 50000"/>
              <a:gd name="adj2" fmla="val 94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6" descr="http://icons.iconarchive.com/icons/iconsmind/outline/96/Blueprint-icon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132" y="3387338"/>
            <a:ext cx="624548" cy="6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378989" y="3974777"/>
            <a:ext cx="11288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A</a:t>
            </a:r>
            <a:r>
              <a:rPr lang="ko-KR" altLang="en-US" sz="1000" smtClean="0"/>
              <a:t>의</a:t>
            </a:r>
            <a:r>
              <a:rPr lang="en-US" altLang="ko-KR" sz="1000" dirty="0"/>
              <a:t> </a:t>
            </a:r>
            <a:r>
              <a:rPr lang="ko-KR" altLang="en-US" sz="1000" smtClean="0"/>
              <a:t>집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설계도를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수정하여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헬퍼에서</a:t>
            </a:r>
            <a:r>
              <a:rPr lang="ko-KR" altLang="en-US" sz="1000" dirty="0" smtClean="0"/>
              <a:t> 전달</a:t>
            </a:r>
            <a:endParaRPr lang="ko-KR" altLang="en-US" sz="1000" dirty="0"/>
          </a:p>
        </p:txBody>
      </p:sp>
      <p:sp>
        <p:nvSpPr>
          <p:cNvPr id="19" name="오른쪽 화살표 18"/>
          <p:cNvSpPr/>
          <p:nvPr/>
        </p:nvSpPr>
        <p:spPr>
          <a:xfrm>
            <a:off x="2918308" y="3615183"/>
            <a:ext cx="1683412" cy="205532"/>
          </a:xfrm>
          <a:prstGeom prst="rightArrow">
            <a:avLst>
              <a:gd name="adj1" fmla="val 50000"/>
              <a:gd name="adj2" fmla="val 94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4" name="Picture 6" descr="http://icons.iconarchive.com/icons/iconsmind/outline/96/Blueprint-icon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433" y="3388329"/>
            <a:ext cx="624548" cy="6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769927" y="39217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의 헬퍼</a:t>
            </a:r>
            <a:endParaRPr lang="ko-KR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5662720" y="617943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의 홈</a:t>
            </a:r>
            <a:endParaRPr lang="ko-KR" altLang="en-US" sz="1000"/>
          </a:p>
        </p:txBody>
      </p:sp>
      <p:sp>
        <p:nvSpPr>
          <p:cNvPr id="22" name="오른쪽 화살표 21"/>
          <p:cNvSpPr/>
          <p:nvPr/>
        </p:nvSpPr>
        <p:spPr>
          <a:xfrm rot="7200000">
            <a:off x="6119581" y="4620484"/>
            <a:ext cx="1000805" cy="205532"/>
          </a:xfrm>
          <a:prstGeom prst="rightArrow">
            <a:avLst>
              <a:gd name="adj1" fmla="val 50000"/>
              <a:gd name="adj2" fmla="val 94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88358" y="4605936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가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준 설계도 대로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의 홈에 엔티티 배치</a:t>
            </a:r>
            <a:endParaRPr lang="ko-KR" altLang="en-US" sz="1000" dirty="0"/>
          </a:p>
        </p:txBody>
      </p:sp>
      <p:sp>
        <p:nvSpPr>
          <p:cNvPr id="7" name="왼쪽 화살표 6"/>
          <p:cNvSpPr/>
          <p:nvPr/>
        </p:nvSpPr>
        <p:spPr>
          <a:xfrm rot="19526252">
            <a:off x="6189615" y="5668927"/>
            <a:ext cx="414941" cy="205532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화살표 24"/>
          <p:cNvSpPr/>
          <p:nvPr/>
        </p:nvSpPr>
        <p:spPr>
          <a:xfrm rot="1800000">
            <a:off x="6191519" y="6094311"/>
            <a:ext cx="414941" cy="205532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64188" y="5193871"/>
            <a:ext cx="2247838" cy="14491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82" name="Picture 14" descr="http://icons.iconarchive.com/icons/paomedia/small-n-flat/96/shop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18" y="1525610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9"/>
          <p:cNvSpPr/>
          <p:nvPr/>
        </p:nvSpPr>
        <p:spPr>
          <a:xfrm rot="5400000">
            <a:off x="4509568" y="2818134"/>
            <a:ext cx="932880" cy="205532"/>
          </a:xfrm>
          <a:prstGeom prst="rightArrow">
            <a:avLst>
              <a:gd name="adj1" fmla="val 50000"/>
              <a:gd name="adj2" fmla="val 94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6" descr="http://icons.iconarchive.com/icons/iconsmind/outline/96/Blueprint-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044" y="2501031"/>
            <a:ext cx="624548" cy="6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286592" y="2577111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상점에서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설계도 구매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5264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작물 잠금 설정 </a:t>
            </a:r>
            <a:r>
              <a:rPr lang="en-US" altLang="ko-KR" sz="1800" b="1" dirty="0" smtClean="0"/>
              <a:t>– </a:t>
            </a:r>
            <a:r>
              <a:rPr lang="ko-KR" altLang="en-US" sz="1800" b="1" smtClean="0"/>
              <a:t>알바 금지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86549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도우미를 통해 특정 작물에 대해 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금지를 걸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각 작물에 대해 개별적으로 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금지를 걸거나 풀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금지를 푼 작물은 바로 다른 사람이 </a:t>
            </a:r>
            <a:r>
              <a:rPr lang="ko-KR" altLang="en-US" sz="1000" dirty="0" err="1" smtClean="0"/>
              <a:t>알바를</a:t>
            </a:r>
            <a:r>
              <a:rPr lang="ko-KR" altLang="en-US" sz="1000" dirty="0" smtClean="0"/>
              <a:t> 걸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금지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해제는 해당 홈의 주인과 관리자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그리고 배우자만 변경할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처음 작물을 만들었을 때 모든 작물은 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허용 상태이며 이미 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중인 작물에 한해서는 작물 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금지를 걸어도 </a:t>
            </a:r>
            <a:r>
              <a:rPr lang="ko-KR" altLang="en-US" sz="1000" dirty="0" err="1" smtClean="0"/>
              <a:t>알바를</a:t>
            </a:r>
            <a:r>
              <a:rPr lang="ko-KR" altLang="en-US" sz="1000" dirty="0" smtClean="0"/>
              <a:t> 중단 시킬 수는 없다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12" name="오른쪽 화살표 111"/>
          <p:cNvSpPr/>
          <p:nvPr/>
        </p:nvSpPr>
        <p:spPr>
          <a:xfrm>
            <a:off x="4527318" y="2709696"/>
            <a:ext cx="1683412" cy="1137901"/>
          </a:xfrm>
          <a:prstGeom prst="rightArrow">
            <a:avLst>
              <a:gd name="adj1" fmla="val 50000"/>
              <a:gd name="adj2" fmla="val 85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89" name="그룹 7188"/>
          <p:cNvGrpSpPr/>
          <p:nvPr/>
        </p:nvGrpSpPr>
        <p:grpSpPr>
          <a:xfrm>
            <a:off x="550589" y="1739379"/>
            <a:ext cx="3369917" cy="3514101"/>
            <a:chOff x="550589" y="1739379"/>
            <a:chExt cx="3369917" cy="3514101"/>
          </a:xfrm>
        </p:grpSpPr>
        <p:grpSp>
          <p:nvGrpSpPr>
            <p:cNvPr id="7171" name="그룹 7170"/>
            <p:cNvGrpSpPr/>
            <p:nvPr/>
          </p:nvGrpSpPr>
          <p:grpSpPr>
            <a:xfrm>
              <a:off x="550589" y="1739379"/>
              <a:ext cx="3369917" cy="3514101"/>
              <a:chOff x="5337636" y="1739379"/>
              <a:chExt cx="3369917" cy="3514101"/>
            </a:xfrm>
          </p:grpSpPr>
          <p:pic>
            <p:nvPicPr>
              <p:cNvPr id="4" name="Picture 2" descr="http://cdn.xl.thumbs.canstockphoto.com/canstock43546208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 bwMode="auto">
              <a:xfrm>
                <a:off x="5754465" y="1813595"/>
                <a:ext cx="309842" cy="408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72" name="Picture 4" descr="http://icons.iconarchive.com/icons/hopstarter/sleek-xp-basic/72/Office-Girl-icon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6552" y="1739379"/>
                <a:ext cx="387116" cy="3871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7922975" y="2122002"/>
                <a:ext cx="6142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홈 주인</a:t>
                </a:r>
                <a:endParaRPr lang="ko-KR" altLang="en-US" sz="1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666429" y="2212767"/>
                <a:ext cx="4411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헬퍼</a:t>
                </a:r>
                <a:endParaRPr lang="ko-KR" altLang="en-US" sz="1000" dirty="0"/>
              </a:p>
            </p:txBody>
          </p:sp>
          <p:pic>
            <p:nvPicPr>
              <p:cNvPr id="32" name="Picture 2" descr="http://icons.iconarchive.com/icons/custom-icon-design/pretty-office-2/128/man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3385" y="4826157"/>
                <a:ext cx="427323" cy="4273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" name="그룹 5"/>
              <p:cNvGrpSpPr/>
              <p:nvPr/>
            </p:nvGrpSpPr>
            <p:grpSpPr>
              <a:xfrm>
                <a:off x="5496536" y="2923466"/>
                <a:ext cx="567771" cy="813993"/>
                <a:chOff x="5496536" y="2923466"/>
                <a:chExt cx="567771" cy="813993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5562745" y="3491238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smtClean="0"/>
                    <a:t>1</a:t>
                  </a:r>
                  <a:r>
                    <a:rPr lang="ko-KR" altLang="en-US" sz="1000" dirty="0"/>
                    <a:t>번</a:t>
                  </a:r>
                </a:p>
              </p:txBody>
            </p:sp>
            <p:pic>
              <p:nvPicPr>
                <p:cNvPr id="38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96536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" name="그룹 8"/>
              <p:cNvGrpSpPr/>
              <p:nvPr/>
            </p:nvGrpSpPr>
            <p:grpSpPr>
              <a:xfrm>
                <a:off x="6377618" y="2923466"/>
                <a:ext cx="567771" cy="813992"/>
                <a:chOff x="6341481" y="2923466"/>
                <a:chExt cx="567771" cy="813992"/>
              </a:xfrm>
            </p:grpSpPr>
            <p:pic>
              <p:nvPicPr>
                <p:cNvPr id="41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41481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5" name="TextBox 44"/>
                <p:cNvSpPr txBox="1"/>
                <p:nvPr/>
              </p:nvSpPr>
              <p:spPr>
                <a:xfrm>
                  <a:off x="6433646" y="3491237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2</a:t>
                  </a:r>
                  <a:r>
                    <a:rPr lang="ko-KR" altLang="en-US" sz="1000" dirty="0" smtClean="0"/>
                    <a:t>번</a:t>
                  </a:r>
                  <a:endParaRPr lang="ko-KR" altLang="en-US" sz="1000" dirty="0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7258700" y="2923466"/>
                <a:ext cx="567771" cy="813991"/>
                <a:chOff x="7265647" y="2923466"/>
                <a:chExt cx="567771" cy="813991"/>
              </a:xfrm>
            </p:grpSpPr>
            <p:pic>
              <p:nvPicPr>
                <p:cNvPr id="40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5647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" name="TextBox 45"/>
                <p:cNvSpPr txBox="1"/>
                <p:nvPr/>
              </p:nvSpPr>
              <p:spPr>
                <a:xfrm>
                  <a:off x="7357812" y="3491236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3</a:t>
                  </a:r>
                  <a:r>
                    <a:rPr lang="ko-KR" altLang="en-US" sz="1000" dirty="0" smtClean="0"/>
                    <a:t>번</a:t>
                  </a:r>
                  <a:endParaRPr lang="ko-KR" altLang="en-US" sz="1000" dirty="0"/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8139782" y="2923466"/>
                <a:ext cx="567771" cy="813990"/>
                <a:chOff x="8139782" y="2923466"/>
                <a:chExt cx="567771" cy="813990"/>
              </a:xfrm>
            </p:grpSpPr>
            <p:pic>
              <p:nvPicPr>
                <p:cNvPr id="39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39782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8231947" y="3491235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4</a:t>
                  </a:r>
                  <a:r>
                    <a:rPr lang="ko-KR" altLang="en-US" sz="1000" dirty="0" smtClean="0"/>
                    <a:t>번</a:t>
                  </a:r>
                  <a:endParaRPr lang="ko-KR" altLang="en-US" sz="1000" dirty="0"/>
                </a:p>
              </p:txBody>
            </p:sp>
          </p:grpSp>
          <p:sp>
            <p:nvSpPr>
              <p:cNvPr id="12" name="왼쪽 화살표 11"/>
              <p:cNvSpPr/>
              <p:nvPr/>
            </p:nvSpPr>
            <p:spPr>
              <a:xfrm>
                <a:off x="6329713" y="1970451"/>
                <a:ext cx="1479683" cy="243927"/>
              </a:xfrm>
              <a:prstGeom prst="leftArrow">
                <a:avLst>
                  <a:gd name="adj1" fmla="val 50000"/>
                  <a:gd name="adj2" fmla="val 24464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329714" y="1739618"/>
                <a:ext cx="15776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1, 3</a:t>
                </a:r>
                <a:r>
                  <a:rPr lang="ko-KR" altLang="en-US" sz="900" dirty="0" smtClean="0"/>
                  <a:t>번 작물 </a:t>
                </a:r>
                <a:r>
                  <a:rPr lang="ko-KR" altLang="en-US" sz="900" dirty="0" err="1" smtClean="0"/>
                  <a:t>알바</a:t>
                </a:r>
                <a:r>
                  <a:rPr lang="ko-KR" altLang="en-US" sz="900" dirty="0" smtClean="0"/>
                  <a:t> 금지 요청</a:t>
                </a:r>
                <a:endParaRPr lang="ko-KR" altLang="en-US" sz="900" dirty="0"/>
              </a:p>
            </p:txBody>
          </p:sp>
          <p:cxnSp>
            <p:nvCxnSpPr>
              <p:cNvPr id="27" name="직선 화살표 연결선 26"/>
              <p:cNvCxnSpPr>
                <a:stCxn id="20" idx="2"/>
                <a:endCxn id="38" idx="0"/>
              </p:cNvCxnSpPr>
              <p:nvPr/>
            </p:nvCxnSpPr>
            <p:spPr>
              <a:xfrm flipH="1">
                <a:off x="5780422" y="2458988"/>
                <a:ext cx="106581" cy="46447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>
                <a:stCxn id="20" idx="2"/>
                <a:endCxn id="40" idx="0"/>
              </p:cNvCxnSpPr>
              <p:nvPr/>
            </p:nvCxnSpPr>
            <p:spPr>
              <a:xfrm>
                <a:off x="5887003" y="2458988"/>
                <a:ext cx="1655583" cy="46447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곱셈 기호 49"/>
              <p:cNvSpPr/>
              <p:nvPr/>
            </p:nvSpPr>
            <p:spPr>
              <a:xfrm>
                <a:off x="5337636" y="2823056"/>
                <a:ext cx="914400" cy="914400"/>
              </a:xfrm>
              <a:prstGeom prst="mathMultiply">
                <a:avLst>
                  <a:gd name="adj1" fmla="val 12709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곱셈 기호 59"/>
              <p:cNvSpPr/>
              <p:nvPr/>
            </p:nvSpPr>
            <p:spPr>
              <a:xfrm>
                <a:off x="7044257" y="2821448"/>
                <a:ext cx="914400" cy="914400"/>
              </a:xfrm>
              <a:prstGeom prst="mathMultiply">
                <a:avLst>
                  <a:gd name="adj1" fmla="val 12709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799633" y="2543304"/>
                <a:ext cx="742511" cy="24622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000" err="1" smtClean="0"/>
                  <a:t>알바</a:t>
                </a:r>
                <a:r>
                  <a:rPr lang="ko-KR" altLang="en-US" sz="1000" dirty="0" smtClean="0"/>
                  <a:t> 금지</a:t>
                </a:r>
                <a:endParaRPr lang="ko-KR" altLang="en-US" sz="1000" dirty="0"/>
              </a:p>
            </p:txBody>
          </p:sp>
          <p:cxnSp>
            <p:nvCxnSpPr>
              <p:cNvPr id="53" name="직선 화살표 연결선 52"/>
              <p:cNvCxnSpPr>
                <a:stCxn id="32" idx="0"/>
                <a:endCxn id="46" idx="2"/>
              </p:cNvCxnSpPr>
              <p:nvPr/>
            </p:nvCxnSpPr>
            <p:spPr>
              <a:xfrm flipV="1">
                <a:off x="7017047" y="3737457"/>
                <a:ext cx="525538" cy="10887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/>
              <p:cNvCxnSpPr>
                <a:stCxn id="32" idx="0"/>
                <a:endCxn id="45" idx="2"/>
              </p:cNvCxnSpPr>
              <p:nvPr/>
            </p:nvCxnSpPr>
            <p:spPr>
              <a:xfrm flipH="1" flipV="1">
                <a:off x="6661503" y="3737458"/>
                <a:ext cx="355544" cy="1088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062620" y="3858532"/>
                <a:ext cx="742511" cy="24622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000" err="1" smtClean="0"/>
                  <a:t>알바</a:t>
                </a:r>
                <a:r>
                  <a:rPr lang="ko-KR" altLang="en-US" sz="1000" dirty="0" smtClean="0"/>
                  <a:t> 불가</a:t>
                </a:r>
                <a:endParaRPr lang="ko-KR" altLang="en-US" sz="1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274536" y="3858532"/>
                <a:ext cx="742511" cy="24622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000" dirty="0" err="1" smtClean="0"/>
                  <a:t>알바</a:t>
                </a:r>
                <a:r>
                  <a:rPr lang="ko-KR" altLang="en-US" sz="1000" dirty="0" smtClean="0"/>
                  <a:t> 가능</a:t>
                </a:r>
                <a:endParaRPr lang="ko-KR" altLang="en-US" sz="1000" dirty="0"/>
              </a:p>
            </p:txBody>
          </p:sp>
        </p:grpSp>
        <p:cxnSp>
          <p:nvCxnSpPr>
            <p:cNvPr id="116" name="직선 화살표 연결선 115"/>
            <p:cNvCxnSpPr>
              <a:stCxn id="32" idx="0"/>
              <a:endCxn id="23" idx="2"/>
            </p:cNvCxnSpPr>
            <p:nvPr/>
          </p:nvCxnSpPr>
          <p:spPr>
            <a:xfrm flipH="1" flipV="1">
              <a:off x="967418" y="3737459"/>
              <a:ext cx="1262582" cy="10886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>
              <a:stCxn id="32" idx="0"/>
              <a:endCxn id="47" idx="2"/>
            </p:cNvCxnSpPr>
            <p:nvPr/>
          </p:nvCxnSpPr>
          <p:spPr>
            <a:xfrm flipV="1">
              <a:off x="2230000" y="3737456"/>
              <a:ext cx="1406620" cy="1088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699405" y="3858532"/>
              <a:ext cx="742511" cy="24622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err="1" smtClean="0"/>
                <a:t>알바</a:t>
              </a:r>
              <a:r>
                <a:rPr lang="ko-KR" altLang="en-US" sz="1000" dirty="0" smtClean="0"/>
                <a:t> 불가</a:t>
              </a:r>
              <a:endParaRPr lang="ko-KR" altLang="en-US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071807" y="3852087"/>
              <a:ext cx="742511" cy="24622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알바</a:t>
              </a:r>
              <a:r>
                <a:rPr lang="ko-KR" altLang="en-US" sz="1000" dirty="0" smtClean="0"/>
                <a:t> 가능</a:t>
              </a:r>
              <a:endParaRPr lang="ko-KR" altLang="en-US" sz="1000" dirty="0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6560091" y="1734184"/>
            <a:ext cx="3369917" cy="3514101"/>
            <a:chOff x="550589" y="1739379"/>
            <a:chExt cx="3369917" cy="3514101"/>
          </a:xfrm>
        </p:grpSpPr>
        <p:grpSp>
          <p:nvGrpSpPr>
            <p:cNvPr id="130" name="그룹 129"/>
            <p:cNvGrpSpPr/>
            <p:nvPr/>
          </p:nvGrpSpPr>
          <p:grpSpPr>
            <a:xfrm>
              <a:off x="550589" y="1739379"/>
              <a:ext cx="3369917" cy="3514101"/>
              <a:chOff x="5337636" y="1739379"/>
              <a:chExt cx="3369917" cy="3514101"/>
            </a:xfrm>
          </p:grpSpPr>
          <p:pic>
            <p:nvPicPr>
              <p:cNvPr id="135" name="Picture 2" descr="http://cdn.xl.thumbs.canstockphoto.com/canstock43546208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 bwMode="auto">
              <a:xfrm>
                <a:off x="5754465" y="1813595"/>
                <a:ext cx="309842" cy="408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6" name="Picture 4" descr="http://icons.iconarchive.com/icons/hopstarter/sleek-xp-basic/72/Office-Girl-icon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6552" y="1739379"/>
                <a:ext cx="387116" cy="3871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7" name="TextBox 136"/>
              <p:cNvSpPr txBox="1"/>
              <p:nvPr/>
            </p:nvSpPr>
            <p:spPr>
              <a:xfrm>
                <a:off x="7922975" y="2122002"/>
                <a:ext cx="6142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홈 주인</a:t>
                </a:r>
                <a:endParaRPr lang="ko-KR" altLang="en-US" sz="10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666429" y="2212767"/>
                <a:ext cx="4411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헬퍼</a:t>
                </a:r>
                <a:endParaRPr lang="ko-KR" altLang="en-US" sz="1000" dirty="0"/>
              </a:p>
            </p:txBody>
          </p:sp>
          <p:pic>
            <p:nvPicPr>
              <p:cNvPr id="139" name="Picture 2" descr="http://icons.iconarchive.com/icons/custom-icon-design/pretty-office-2/128/man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3385" y="4826157"/>
                <a:ext cx="427323" cy="4273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0" name="그룹 139"/>
              <p:cNvGrpSpPr/>
              <p:nvPr/>
            </p:nvGrpSpPr>
            <p:grpSpPr>
              <a:xfrm>
                <a:off x="5496536" y="2923466"/>
                <a:ext cx="567771" cy="813993"/>
                <a:chOff x="5496536" y="2923466"/>
                <a:chExt cx="567771" cy="813993"/>
              </a:xfrm>
            </p:grpSpPr>
            <p:sp>
              <p:nvSpPr>
                <p:cNvPr id="161" name="TextBox 160"/>
                <p:cNvSpPr txBox="1"/>
                <p:nvPr/>
              </p:nvSpPr>
              <p:spPr>
                <a:xfrm>
                  <a:off x="5562745" y="3491238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smtClean="0"/>
                    <a:t>1</a:t>
                  </a:r>
                  <a:r>
                    <a:rPr lang="ko-KR" altLang="en-US" sz="1000" dirty="0"/>
                    <a:t>번</a:t>
                  </a:r>
                </a:p>
              </p:txBody>
            </p:sp>
            <p:pic>
              <p:nvPicPr>
                <p:cNvPr id="162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96536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1" name="그룹 140"/>
              <p:cNvGrpSpPr/>
              <p:nvPr/>
            </p:nvGrpSpPr>
            <p:grpSpPr>
              <a:xfrm>
                <a:off x="6377618" y="2923466"/>
                <a:ext cx="567771" cy="813992"/>
                <a:chOff x="6341481" y="2923466"/>
                <a:chExt cx="567771" cy="813992"/>
              </a:xfrm>
            </p:grpSpPr>
            <p:pic>
              <p:nvPicPr>
                <p:cNvPr id="159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41481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0" name="TextBox 159"/>
                <p:cNvSpPr txBox="1"/>
                <p:nvPr/>
              </p:nvSpPr>
              <p:spPr>
                <a:xfrm>
                  <a:off x="6433646" y="3491237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2</a:t>
                  </a:r>
                  <a:r>
                    <a:rPr lang="ko-KR" altLang="en-US" sz="1000" dirty="0" smtClean="0"/>
                    <a:t>번</a:t>
                  </a:r>
                  <a:endParaRPr lang="ko-KR" altLang="en-US" sz="1000" dirty="0"/>
                </a:p>
              </p:txBody>
            </p:sp>
          </p:grpSp>
          <p:grpSp>
            <p:nvGrpSpPr>
              <p:cNvPr id="142" name="그룹 141"/>
              <p:cNvGrpSpPr/>
              <p:nvPr/>
            </p:nvGrpSpPr>
            <p:grpSpPr>
              <a:xfrm>
                <a:off x="7258700" y="2923466"/>
                <a:ext cx="567771" cy="813991"/>
                <a:chOff x="7265647" y="2923466"/>
                <a:chExt cx="567771" cy="813991"/>
              </a:xfrm>
            </p:grpSpPr>
            <p:pic>
              <p:nvPicPr>
                <p:cNvPr id="157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5647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8" name="TextBox 157"/>
                <p:cNvSpPr txBox="1"/>
                <p:nvPr/>
              </p:nvSpPr>
              <p:spPr>
                <a:xfrm>
                  <a:off x="7357812" y="3491236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3</a:t>
                  </a:r>
                  <a:r>
                    <a:rPr lang="ko-KR" altLang="en-US" sz="1000" dirty="0" smtClean="0"/>
                    <a:t>번</a:t>
                  </a:r>
                  <a:endParaRPr lang="ko-KR" altLang="en-US" sz="1000" dirty="0"/>
                </a:p>
              </p:txBody>
            </p:sp>
          </p:grpSp>
          <p:grpSp>
            <p:nvGrpSpPr>
              <p:cNvPr id="143" name="그룹 142"/>
              <p:cNvGrpSpPr/>
              <p:nvPr/>
            </p:nvGrpSpPr>
            <p:grpSpPr>
              <a:xfrm>
                <a:off x="8139782" y="2923466"/>
                <a:ext cx="567771" cy="813990"/>
                <a:chOff x="8139782" y="2923466"/>
                <a:chExt cx="567771" cy="813990"/>
              </a:xfrm>
            </p:grpSpPr>
            <p:pic>
              <p:nvPicPr>
                <p:cNvPr id="155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39782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6" name="TextBox 155"/>
                <p:cNvSpPr txBox="1"/>
                <p:nvPr/>
              </p:nvSpPr>
              <p:spPr>
                <a:xfrm>
                  <a:off x="8231947" y="3491235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4</a:t>
                  </a:r>
                  <a:r>
                    <a:rPr lang="ko-KR" altLang="en-US" sz="1000" dirty="0" smtClean="0"/>
                    <a:t>번</a:t>
                  </a:r>
                  <a:endParaRPr lang="ko-KR" altLang="en-US" sz="1000" dirty="0"/>
                </a:p>
              </p:txBody>
            </p:sp>
          </p:grpSp>
          <p:sp>
            <p:nvSpPr>
              <p:cNvPr id="144" name="왼쪽 화살표 143"/>
              <p:cNvSpPr/>
              <p:nvPr/>
            </p:nvSpPr>
            <p:spPr>
              <a:xfrm>
                <a:off x="6329713" y="1970451"/>
                <a:ext cx="1479683" cy="243927"/>
              </a:xfrm>
              <a:prstGeom prst="leftArrow">
                <a:avLst>
                  <a:gd name="adj1" fmla="val 50000"/>
                  <a:gd name="adj2" fmla="val 24464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329714" y="1739618"/>
                <a:ext cx="171874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3</a:t>
                </a:r>
                <a:r>
                  <a:rPr lang="ko-KR" altLang="en-US" sz="900" dirty="0" smtClean="0"/>
                  <a:t>번 작물 </a:t>
                </a:r>
                <a:r>
                  <a:rPr lang="ko-KR" altLang="en-US" sz="900" dirty="0" err="1" smtClean="0"/>
                  <a:t>알바</a:t>
                </a:r>
                <a:r>
                  <a:rPr lang="ko-KR" altLang="en-US" sz="900" dirty="0" smtClean="0"/>
                  <a:t> 금지 해제 요청</a:t>
                </a:r>
                <a:endParaRPr lang="ko-KR" altLang="en-US" sz="900" dirty="0"/>
              </a:p>
            </p:txBody>
          </p:sp>
          <p:cxnSp>
            <p:nvCxnSpPr>
              <p:cNvPr id="147" name="직선 화살표 연결선 146"/>
              <p:cNvCxnSpPr>
                <a:stCxn id="138" idx="2"/>
                <a:endCxn id="157" idx="0"/>
              </p:cNvCxnSpPr>
              <p:nvPr/>
            </p:nvCxnSpPr>
            <p:spPr>
              <a:xfrm>
                <a:off x="5887003" y="2458988"/>
                <a:ext cx="1655583" cy="464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148" name="곱셈 기호 147"/>
              <p:cNvSpPr/>
              <p:nvPr/>
            </p:nvSpPr>
            <p:spPr>
              <a:xfrm>
                <a:off x="5337636" y="2823056"/>
                <a:ext cx="914400" cy="914400"/>
              </a:xfrm>
              <a:prstGeom prst="mathMultiply">
                <a:avLst>
                  <a:gd name="adj1" fmla="val 127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229043" y="2545372"/>
                <a:ext cx="742511" cy="24622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금지 해제</a:t>
                </a:r>
                <a:endParaRPr lang="ko-KR" altLang="en-US" sz="1000" dirty="0"/>
              </a:p>
            </p:txBody>
          </p:sp>
          <p:cxnSp>
            <p:nvCxnSpPr>
              <p:cNvPr id="151" name="직선 화살표 연결선 150"/>
              <p:cNvCxnSpPr>
                <a:stCxn id="139" idx="0"/>
                <a:endCxn id="158" idx="2"/>
              </p:cNvCxnSpPr>
              <p:nvPr/>
            </p:nvCxnSpPr>
            <p:spPr>
              <a:xfrm flipV="1">
                <a:off x="7017047" y="3737457"/>
                <a:ext cx="525538" cy="1088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52" name="직선 화살표 연결선 151"/>
              <p:cNvCxnSpPr>
                <a:stCxn id="139" idx="0"/>
                <a:endCxn id="160" idx="2"/>
              </p:cNvCxnSpPr>
              <p:nvPr/>
            </p:nvCxnSpPr>
            <p:spPr>
              <a:xfrm flipH="1" flipV="1">
                <a:off x="6661503" y="3737458"/>
                <a:ext cx="355544" cy="1088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7062620" y="3858532"/>
                <a:ext cx="742511" cy="246221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000" err="1" smtClean="0"/>
                  <a:t>알바</a:t>
                </a:r>
                <a:r>
                  <a:rPr lang="ko-KR" altLang="en-US" sz="1000" dirty="0" smtClean="0"/>
                  <a:t> 가능</a:t>
                </a:r>
                <a:endParaRPr lang="ko-KR" altLang="en-US" sz="1000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274536" y="3858532"/>
                <a:ext cx="742511" cy="24622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000" dirty="0" err="1" smtClean="0"/>
                  <a:t>알바</a:t>
                </a:r>
                <a:r>
                  <a:rPr lang="ko-KR" altLang="en-US" sz="1000" dirty="0" smtClean="0"/>
                  <a:t> 가능</a:t>
                </a:r>
                <a:endParaRPr lang="ko-KR" altLang="en-US" sz="1000" dirty="0"/>
              </a:p>
            </p:txBody>
          </p:sp>
        </p:grpSp>
        <p:cxnSp>
          <p:nvCxnSpPr>
            <p:cNvPr id="131" name="직선 화살표 연결선 130"/>
            <p:cNvCxnSpPr>
              <a:stCxn id="139" idx="0"/>
              <a:endCxn id="161" idx="2"/>
            </p:cNvCxnSpPr>
            <p:nvPr/>
          </p:nvCxnSpPr>
          <p:spPr>
            <a:xfrm flipH="1" flipV="1">
              <a:off x="967418" y="3737459"/>
              <a:ext cx="1262582" cy="10886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139" idx="0"/>
              <a:endCxn id="156" idx="2"/>
            </p:cNvCxnSpPr>
            <p:nvPr/>
          </p:nvCxnSpPr>
          <p:spPr>
            <a:xfrm flipV="1">
              <a:off x="2230000" y="3737456"/>
              <a:ext cx="1406620" cy="1088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699405" y="3858532"/>
              <a:ext cx="742511" cy="24622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err="1" smtClean="0"/>
                <a:t>알바</a:t>
              </a:r>
              <a:r>
                <a:rPr lang="ko-KR" altLang="en-US" sz="1000" dirty="0" smtClean="0"/>
                <a:t> 불가</a:t>
              </a:r>
              <a:endParaRPr lang="ko-KR" altLang="en-US" sz="10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071807" y="3852087"/>
              <a:ext cx="742511" cy="24622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알바</a:t>
              </a:r>
              <a:r>
                <a:rPr lang="ko-KR" altLang="en-US" sz="1000" dirty="0" smtClean="0"/>
                <a:t> 가능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13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작물 잠금 설정 </a:t>
            </a:r>
            <a:r>
              <a:rPr lang="en-US" altLang="ko-KR" sz="1800" b="1" dirty="0" smtClean="0"/>
              <a:t>– </a:t>
            </a:r>
            <a:r>
              <a:rPr lang="ko-KR" altLang="en-US" sz="1800" b="1" smtClean="0"/>
              <a:t>작물 판매</a:t>
            </a:r>
            <a:r>
              <a:rPr lang="en-US" altLang="ko-KR" sz="1800" b="1" dirty="0"/>
              <a:t> </a:t>
            </a:r>
            <a:r>
              <a:rPr lang="ko-KR" altLang="en-US" sz="1800" b="1" smtClean="0"/>
              <a:t>금지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5949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금지외</a:t>
            </a:r>
            <a:r>
              <a:rPr lang="ko-KR" altLang="en-US" sz="1000" dirty="0" smtClean="0"/>
              <a:t> 특정 작물에 한해 작물을 판매할 수 없도록 작물 판매 </a:t>
            </a:r>
            <a:r>
              <a:rPr lang="ko-KR" altLang="en-US" sz="1000" smtClean="0"/>
              <a:t>금지 잠금을 걸 수 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12" name="오른쪽 화살표 111"/>
          <p:cNvSpPr/>
          <p:nvPr/>
        </p:nvSpPr>
        <p:spPr>
          <a:xfrm>
            <a:off x="4794127" y="2341271"/>
            <a:ext cx="1149794" cy="777202"/>
          </a:xfrm>
          <a:prstGeom prst="rightArrow">
            <a:avLst>
              <a:gd name="adj1" fmla="val 50000"/>
              <a:gd name="adj2" fmla="val 85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http://cdn.xl.thumbs.canstockphoto.com/canstock435462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12"/>
          <a:stretch/>
        </p:blipFill>
        <p:spPr bwMode="auto">
          <a:xfrm>
            <a:off x="967418" y="1813595"/>
            <a:ext cx="309842" cy="40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cons.iconarchive.com/icons/hopstarter/sleek-xp-basic/72/Office-Gir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505" y="1739379"/>
            <a:ext cx="387116" cy="38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35928" y="2122002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홈 주인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79382" y="221276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헬퍼</a:t>
            </a:r>
            <a:endParaRPr lang="ko-KR" altLang="en-US" sz="1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709489" y="2923466"/>
            <a:ext cx="567771" cy="813993"/>
            <a:chOff x="5496536" y="2923466"/>
            <a:chExt cx="567771" cy="813993"/>
          </a:xfrm>
        </p:grpSpPr>
        <p:sp>
          <p:nvSpPr>
            <p:cNvPr id="23" name="TextBox 22"/>
            <p:cNvSpPr txBox="1"/>
            <p:nvPr/>
          </p:nvSpPr>
          <p:spPr>
            <a:xfrm>
              <a:off x="5562745" y="3491238"/>
              <a:ext cx="3834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/>
                <a:t>1</a:t>
              </a:r>
              <a:r>
                <a:rPr lang="ko-KR" altLang="en-US" sz="1000" dirty="0"/>
                <a:t>번</a:t>
              </a:r>
            </a:p>
          </p:txBody>
        </p:sp>
        <p:pic>
          <p:nvPicPr>
            <p:cNvPr id="38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6536" y="2923466"/>
              <a:ext cx="567771" cy="5677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1590571" y="2923466"/>
            <a:ext cx="567771" cy="813992"/>
            <a:chOff x="6341481" y="2923466"/>
            <a:chExt cx="567771" cy="813992"/>
          </a:xfrm>
        </p:grpSpPr>
        <p:pic>
          <p:nvPicPr>
            <p:cNvPr id="41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481" y="2923466"/>
              <a:ext cx="567771" cy="5677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6433646" y="3491237"/>
              <a:ext cx="3834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2</a:t>
              </a:r>
              <a:r>
                <a:rPr lang="ko-KR" altLang="en-US" sz="1000" dirty="0" smtClean="0"/>
                <a:t>번</a:t>
              </a:r>
              <a:endParaRPr lang="ko-KR" altLang="en-US" sz="10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471653" y="2923466"/>
            <a:ext cx="567771" cy="813991"/>
            <a:chOff x="7265647" y="2923466"/>
            <a:chExt cx="567771" cy="813991"/>
          </a:xfrm>
        </p:grpSpPr>
        <p:pic>
          <p:nvPicPr>
            <p:cNvPr id="40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5647" y="2923466"/>
              <a:ext cx="567771" cy="5677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7357812" y="3491236"/>
              <a:ext cx="3834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3</a:t>
              </a:r>
              <a:r>
                <a:rPr lang="ko-KR" altLang="en-US" sz="1000" dirty="0" smtClean="0"/>
                <a:t>번</a:t>
              </a:r>
              <a:endParaRPr lang="ko-KR" altLang="en-US" sz="10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352735" y="2923466"/>
            <a:ext cx="567771" cy="813990"/>
            <a:chOff x="8139782" y="2923466"/>
            <a:chExt cx="567771" cy="813990"/>
          </a:xfrm>
        </p:grpSpPr>
        <p:pic>
          <p:nvPicPr>
            <p:cNvPr id="39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9782" y="2923466"/>
              <a:ext cx="567771" cy="5677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8231947" y="3491235"/>
              <a:ext cx="3834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4</a:t>
              </a:r>
              <a:r>
                <a:rPr lang="ko-KR" altLang="en-US" sz="1000" dirty="0" smtClean="0"/>
                <a:t>번</a:t>
              </a:r>
              <a:endParaRPr lang="ko-KR" altLang="en-US" sz="1000" dirty="0"/>
            </a:p>
          </p:txBody>
        </p:sp>
      </p:grpSp>
      <p:sp>
        <p:nvSpPr>
          <p:cNvPr id="12" name="왼쪽 화살표 11"/>
          <p:cNvSpPr/>
          <p:nvPr/>
        </p:nvSpPr>
        <p:spPr>
          <a:xfrm>
            <a:off x="1542666" y="1970451"/>
            <a:ext cx="1479683" cy="243927"/>
          </a:xfrm>
          <a:prstGeom prst="leftArrow">
            <a:avLst>
              <a:gd name="adj1" fmla="val 50000"/>
              <a:gd name="adj2" fmla="val 244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542667" y="1739618"/>
            <a:ext cx="15776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1, 3</a:t>
            </a:r>
            <a:r>
              <a:rPr lang="ko-KR" altLang="en-US" sz="900" dirty="0" smtClean="0"/>
              <a:t>번 </a:t>
            </a:r>
            <a:r>
              <a:rPr lang="ko-KR" altLang="en-US" sz="900" smtClean="0"/>
              <a:t>작물 판매 </a:t>
            </a:r>
            <a:r>
              <a:rPr lang="ko-KR" altLang="en-US" sz="900" dirty="0" smtClean="0"/>
              <a:t>금지 요청</a:t>
            </a:r>
            <a:endParaRPr lang="ko-KR" altLang="en-US" sz="900" dirty="0"/>
          </a:p>
        </p:txBody>
      </p:sp>
      <p:cxnSp>
        <p:nvCxnSpPr>
          <p:cNvPr id="27" name="직선 화살표 연결선 26"/>
          <p:cNvCxnSpPr>
            <a:stCxn id="20" idx="2"/>
            <a:endCxn id="38" idx="0"/>
          </p:cNvCxnSpPr>
          <p:nvPr/>
        </p:nvCxnSpPr>
        <p:spPr>
          <a:xfrm flipH="1">
            <a:off x="993375" y="2458988"/>
            <a:ext cx="106581" cy="464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0" idx="2"/>
            <a:endCxn id="40" idx="0"/>
          </p:cNvCxnSpPr>
          <p:nvPr/>
        </p:nvCxnSpPr>
        <p:spPr>
          <a:xfrm>
            <a:off x="1099956" y="2458988"/>
            <a:ext cx="1655583" cy="464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곱셈 기호 49"/>
          <p:cNvSpPr/>
          <p:nvPr/>
        </p:nvSpPr>
        <p:spPr>
          <a:xfrm>
            <a:off x="550589" y="2823056"/>
            <a:ext cx="914400" cy="914400"/>
          </a:xfrm>
          <a:prstGeom prst="mathMultiply">
            <a:avLst>
              <a:gd name="adj1" fmla="val 12709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셈 기호 59"/>
          <p:cNvSpPr/>
          <p:nvPr/>
        </p:nvSpPr>
        <p:spPr>
          <a:xfrm>
            <a:off x="2257210" y="2821448"/>
            <a:ext cx="914400" cy="914400"/>
          </a:xfrm>
          <a:prstGeom prst="mathMultiply">
            <a:avLst>
              <a:gd name="adj1" fmla="val 12709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012586" y="2543304"/>
            <a:ext cx="742511" cy="2462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판매 금지</a:t>
            </a:r>
            <a:endParaRPr lang="ko-KR" altLang="en-US" sz="1000" dirty="0"/>
          </a:p>
        </p:txBody>
      </p:sp>
      <p:cxnSp>
        <p:nvCxnSpPr>
          <p:cNvPr id="71" name="직선 화살표 연결선 70"/>
          <p:cNvCxnSpPr>
            <a:stCxn id="13" idx="2"/>
            <a:endCxn id="41" idx="0"/>
          </p:cNvCxnSpPr>
          <p:nvPr/>
        </p:nvCxnSpPr>
        <p:spPr>
          <a:xfrm flipH="1">
            <a:off x="1874457" y="2368223"/>
            <a:ext cx="1568607" cy="555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4" name="직선 화살표 연결선 73"/>
          <p:cNvCxnSpPr>
            <a:stCxn id="13" idx="2"/>
            <a:endCxn id="39" idx="0"/>
          </p:cNvCxnSpPr>
          <p:nvPr/>
        </p:nvCxnSpPr>
        <p:spPr>
          <a:xfrm>
            <a:off x="3443064" y="2368223"/>
            <a:ext cx="193557" cy="555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6" name="TextBox 125"/>
          <p:cNvSpPr txBox="1"/>
          <p:nvPr/>
        </p:nvSpPr>
        <p:spPr>
          <a:xfrm>
            <a:off x="2902765" y="2483652"/>
            <a:ext cx="742511" cy="24622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판매 가능</a:t>
            </a:r>
            <a:endParaRPr lang="ko-KR" altLang="en-US" sz="10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6560091" y="1734184"/>
            <a:ext cx="3369917" cy="1998080"/>
            <a:chOff x="6560091" y="1734184"/>
            <a:chExt cx="3369917" cy="1998080"/>
          </a:xfrm>
        </p:grpSpPr>
        <p:pic>
          <p:nvPicPr>
            <p:cNvPr id="135" name="Picture 2" descr="http://cdn.xl.thumbs.canstockphoto.com/canstock43546208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12"/>
            <a:stretch/>
          </p:blipFill>
          <p:spPr bwMode="auto">
            <a:xfrm>
              <a:off x="6976920" y="1808400"/>
              <a:ext cx="309842" cy="408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4" descr="http://icons.iconarchive.com/icons/hopstarter/sleek-xp-basic/72/Office-Girl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9007" y="1734184"/>
              <a:ext cx="387116" cy="387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7" name="TextBox 136"/>
            <p:cNvSpPr txBox="1"/>
            <p:nvPr/>
          </p:nvSpPr>
          <p:spPr>
            <a:xfrm>
              <a:off x="9145430" y="2116807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홈 주인</a:t>
              </a:r>
              <a:endParaRPr lang="ko-KR" altLang="en-US" sz="10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888884" y="2207572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헬퍼</a:t>
              </a:r>
              <a:endParaRPr lang="ko-KR" altLang="en-US" sz="1000" dirty="0"/>
            </a:p>
          </p:txBody>
        </p:sp>
        <p:grpSp>
          <p:nvGrpSpPr>
            <p:cNvPr id="140" name="그룹 139"/>
            <p:cNvGrpSpPr/>
            <p:nvPr/>
          </p:nvGrpSpPr>
          <p:grpSpPr>
            <a:xfrm>
              <a:off x="6718991" y="2918271"/>
              <a:ext cx="567771" cy="813993"/>
              <a:chOff x="5496536" y="2923466"/>
              <a:chExt cx="567771" cy="813993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5562745" y="3491238"/>
                <a:ext cx="3834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smtClean="0"/>
                  <a:t>1</a:t>
                </a:r>
                <a:r>
                  <a:rPr lang="ko-KR" altLang="en-US" sz="1000" dirty="0"/>
                  <a:t>번</a:t>
                </a:r>
              </a:p>
            </p:txBody>
          </p:sp>
          <p:pic>
            <p:nvPicPr>
              <p:cNvPr id="162" name="Picture 2" descr="http://icons.iconarchive.com/icons/raindropmemory/down-to-earth/96/G12-Flower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6536" y="2923466"/>
                <a:ext cx="567771" cy="567772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1" name="그룹 140"/>
            <p:cNvGrpSpPr/>
            <p:nvPr/>
          </p:nvGrpSpPr>
          <p:grpSpPr>
            <a:xfrm>
              <a:off x="7600073" y="2918269"/>
              <a:ext cx="567771" cy="813992"/>
              <a:chOff x="6341481" y="2923466"/>
              <a:chExt cx="567771" cy="813992"/>
            </a:xfrm>
          </p:grpSpPr>
          <p:pic>
            <p:nvPicPr>
              <p:cNvPr id="159" name="Picture 2" descr="http://icons.iconarchive.com/icons/raindropmemory/down-to-earth/96/G12-Flower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1481" y="2923466"/>
                <a:ext cx="567771" cy="567772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0" name="TextBox 159"/>
              <p:cNvSpPr txBox="1"/>
              <p:nvPr/>
            </p:nvSpPr>
            <p:spPr>
              <a:xfrm>
                <a:off x="6433646" y="3491237"/>
                <a:ext cx="3834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2</a:t>
                </a:r>
                <a:r>
                  <a:rPr lang="ko-KR" altLang="en-US" sz="1000" dirty="0" smtClean="0"/>
                  <a:t>번</a:t>
                </a:r>
                <a:endParaRPr lang="ko-KR" altLang="en-US" sz="1000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8481155" y="2918271"/>
              <a:ext cx="567771" cy="813991"/>
              <a:chOff x="7265647" y="2923466"/>
              <a:chExt cx="567771" cy="813991"/>
            </a:xfrm>
          </p:grpSpPr>
          <p:pic>
            <p:nvPicPr>
              <p:cNvPr id="157" name="Picture 2" descr="http://icons.iconarchive.com/icons/raindropmemory/down-to-earth/96/G12-Flower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5647" y="2923466"/>
                <a:ext cx="567771" cy="567772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8" name="TextBox 157"/>
              <p:cNvSpPr txBox="1"/>
              <p:nvPr/>
            </p:nvSpPr>
            <p:spPr>
              <a:xfrm>
                <a:off x="7357812" y="3491236"/>
                <a:ext cx="3834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3</a:t>
                </a:r>
                <a:r>
                  <a:rPr lang="ko-KR" altLang="en-US" sz="1000" dirty="0" smtClean="0"/>
                  <a:t>번</a:t>
                </a:r>
                <a:endParaRPr lang="ko-KR" altLang="en-US" sz="1000" dirty="0"/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9362237" y="2918269"/>
              <a:ext cx="567771" cy="813990"/>
              <a:chOff x="8139782" y="2923466"/>
              <a:chExt cx="567771" cy="813990"/>
            </a:xfrm>
          </p:grpSpPr>
          <p:pic>
            <p:nvPicPr>
              <p:cNvPr id="155" name="Picture 2" descr="http://icons.iconarchive.com/icons/raindropmemory/down-to-earth/96/G12-Flower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9782" y="2923466"/>
                <a:ext cx="567771" cy="567772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6" name="TextBox 155"/>
              <p:cNvSpPr txBox="1"/>
              <p:nvPr/>
            </p:nvSpPr>
            <p:spPr>
              <a:xfrm>
                <a:off x="8231947" y="3491235"/>
                <a:ext cx="3834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4</a:t>
                </a:r>
                <a:r>
                  <a:rPr lang="ko-KR" altLang="en-US" sz="1000" dirty="0" smtClean="0"/>
                  <a:t>번</a:t>
                </a:r>
                <a:endParaRPr lang="ko-KR" altLang="en-US" sz="1000" dirty="0"/>
              </a:p>
            </p:txBody>
          </p:sp>
        </p:grpSp>
        <p:sp>
          <p:nvSpPr>
            <p:cNvPr id="144" name="왼쪽 화살표 143"/>
            <p:cNvSpPr/>
            <p:nvPr/>
          </p:nvSpPr>
          <p:spPr>
            <a:xfrm>
              <a:off x="7552168" y="1965256"/>
              <a:ext cx="1479683" cy="243927"/>
            </a:xfrm>
            <a:prstGeom prst="leftArrow">
              <a:avLst>
                <a:gd name="adj1" fmla="val 50000"/>
                <a:gd name="adj2" fmla="val 2446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552169" y="1734423"/>
              <a:ext cx="17187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3</a:t>
              </a:r>
              <a:r>
                <a:rPr lang="ko-KR" altLang="en-US" sz="900" dirty="0" smtClean="0"/>
                <a:t>번 </a:t>
              </a:r>
              <a:r>
                <a:rPr lang="ko-KR" altLang="en-US" sz="900" smtClean="0"/>
                <a:t>작물 판매 금지 </a:t>
              </a:r>
              <a:r>
                <a:rPr lang="ko-KR" altLang="en-US" sz="900" dirty="0" smtClean="0"/>
                <a:t>해제 요청</a:t>
              </a:r>
              <a:endParaRPr lang="ko-KR" altLang="en-US" sz="900" dirty="0"/>
            </a:p>
          </p:txBody>
        </p:sp>
        <p:cxnSp>
          <p:nvCxnSpPr>
            <p:cNvPr id="147" name="직선 화살표 연결선 146"/>
            <p:cNvCxnSpPr>
              <a:stCxn id="138" idx="2"/>
              <a:endCxn id="157" idx="0"/>
            </p:cNvCxnSpPr>
            <p:nvPr/>
          </p:nvCxnSpPr>
          <p:spPr>
            <a:xfrm>
              <a:off x="7109458" y="2453793"/>
              <a:ext cx="1655583" cy="4644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148" name="곱셈 기호 147"/>
            <p:cNvSpPr/>
            <p:nvPr/>
          </p:nvSpPr>
          <p:spPr>
            <a:xfrm>
              <a:off x="6560091" y="2817861"/>
              <a:ext cx="914400" cy="914400"/>
            </a:xfrm>
            <a:prstGeom prst="mathMultiply">
              <a:avLst>
                <a:gd name="adj1" fmla="val 127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276569" y="2484517"/>
              <a:ext cx="742511" cy="2462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금지 해제</a:t>
              </a:r>
              <a:endParaRPr lang="ko-KR" altLang="en-US" sz="1000" dirty="0"/>
            </a:p>
          </p:txBody>
        </p:sp>
        <p:cxnSp>
          <p:nvCxnSpPr>
            <p:cNvPr id="79" name="직선 화살표 연결선 78"/>
            <p:cNvCxnSpPr>
              <a:stCxn id="137" idx="2"/>
              <a:endCxn id="157" idx="0"/>
            </p:cNvCxnSpPr>
            <p:nvPr/>
          </p:nvCxnSpPr>
          <p:spPr>
            <a:xfrm flipH="1">
              <a:off x="8765041" y="2363028"/>
              <a:ext cx="687525" cy="5552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2" name="직선 화살표 연결선 81"/>
            <p:cNvCxnSpPr>
              <a:stCxn id="137" idx="2"/>
              <a:endCxn id="155" idx="0"/>
            </p:cNvCxnSpPr>
            <p:nvPr/>
          </p:nvCxnSpPr>
          <p:spPr>
            <a:xfrm>
              <a:off x="9452566" y="2363028"/>
              <a:ext cx="193557" cy="5552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3" name="직선 화살표 연결선 82"/>
            <p:cNvCxnSpPr>
              <a:stCxn id="137" idx="2"/>
              <a:endCxn id="159" idx="0"/>
            </p:cNvCxnSpPr>
            <p:nvPr/>
          </p:nvCxnSpPr>
          <p:spPr>
            <a:xfrm flipH="1">
              <a:off x="7883959" y="2363028"/>
              <a:ext cx="1568607" cy="5552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8890674" y="2499430"/>
              <a:ext cx="742511" cy="246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판매 가능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632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err="1" smtClean="0"/>
              <a:t>헬퍼</a:t>
            </a:r>
            <a:r>
              <a:rPr lang="ko-KR" altLang="en-US" sz="1800" b="1" dirty="0" smtClean="0"/>
              <a:t> 종류</a:t>
            </a:r>
            <a:endParaRPr lang="ko-KR" alt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26681"/>
            <a:ext cx="878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위의 기능들은 각각 추가 작물 획득 기능 </a:t>
            </a:r>
            <a:r>
              <a:rPr lang="ko-KR" altLang="en-US" sz="1000" dirty="0" err="1" smtClean="0"/>
              <a:t>헬퍼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요정 관리 기능 헬퍼 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기존 헬퍼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분해 </a:t>
            </a:r>
            <a:r>
              <a:rPr lang="en-US" altLang="ko-KR" sz="1000" dirty="0" smtClean="0"/>
              <a:t>+ </a:t>
            </a:r>
            <a:r>
              <a:rPr lang="ko-KR" altLang="en-US" sz="1000" smtClean="0"/>
              <a:t>작물 잠금 기능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로 각각 헬퍼를 나누어서 판매하도록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홈 </a:t>
            </a:r>
            <a:r>
              <a:rPr lang="ko-KR" altLang="en-US" sz="1000" dirty="0" err="1" smtClean="0"/>
              <a:t>엔티티</a:t>
            </a:r>
            <a:r>
              <a:rPr lang="ko-KR" altLang="en-US" sz="1000" dirty="0" smtClean="0"/>
              <a:t> 설계도와 같은 기능은 일단 따로 </a:t>
            </a:r>
            <a:r>
              <a:rPr lang="ko-KR" altLang="en-US" sz="1000" dirty="0" err="1" smtClean="0"/>
              <a:t>헬퍼를</a:t>
            </a:r>
            <a:r>
              <a:rPr lang="ko-KR" altLang="en-US" sz="1000" dirty="0" smtClean="0"/>
              <a:t> 두는 것은 보류 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877866"/>
            <a:ext cx="12192000" cy="33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smtClean="0"/>
              <a:t>이외 헬퍼 관련 개선 사항</a:t>
            </a:r>
            <a:endParaRPr lang="ko-KR" altLang="en-US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215021"/>
            <a:ext cx="43140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smtClean="0"/>
              <a:t>작물 분해를 할 때 유저가 어떤 작물을 분해하는지 알 수 있도록 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07117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4212</TotalTime>
  <Words>641</Words>
  <Application>Microsoft Office PowerPoint</Application>
  <PresentationFormat>와이드스크린</PresentationFormat>
  <Paragraphs>113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헬퍼 추가 기능 제안서</vt:lpstr>
      <vt:lpstr>요정 관리 능력 – 요정 동시 사용 &amp; 지정 작물 버프 생성</vt:lpstr>
      <vt:lpstr>요정 관리 능력 – 요정 동시 사용 &amp; 지정 작물 버프 생성</vt:lpstr>
      <vt:lpstr>추가 작물 보상 획득</vt:lpstr>
      <vt:lpstr>홈 엔티티 설계도 사용</vt:lpstr>
      <vt:lpstr>작물 잠금 설정 – 알바 금지</vt:lpstr>
      <vt:lpstr>작물 잠금 설정 – 작물 판매 금지</vt:lpstr>
      <vt:lpstr>헬퍼 종류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449</cp:revision>
  <dcterms:created xsi:type="dcterms:W3CDTF">2016-12-16T01:29:19Z</dcterms:created>
  <dcterms:modified xsi:type="dcterms:W3CDTF">2017-12-28T05:11:47Z</dcterms:modified>
</cp:coreProperties>
</file>