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0" r:id="rId5"/>
    <p:sldId id="301" r:id="rId6"/>
    <p:sldId id="309" r:id="rId7"/>
    <p:sldId id="312" r:id="rId8"/>
    <p:sldId id="310" r:id="rId9"/>
    <p:sldId id="313" r:id="rId10"/>
    <p:sldId id="31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1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108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4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6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C28B-8857-4026-A0FE-84F6D6737AFB}" type="datetimeFigureOut">
              <a:rPr lang="ko-KR" altLang="en-US" smtClean="0"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3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microsoft.com/office/2007/relationships/hdphoto" Target="../media/hdphoto2.wdp"/><Relationship Id="rId12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1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12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헬퍼</a:t>
            </a:r>
            <a:r>
              <a:rPr lang="ko-KR" altLang="en-US" dirty="0" smtClean="0"/>
              <a:t> 추가 기능 제안서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95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3" t="18033" r="5847" b="73090"/>
          <a:stretch/>
        </p:blipFill>
        <p:spPr>
          <a:xfrm>
            <a:off x="7043486" y="1343770"/>
            <a:ext cx="1253265" cy="49298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7613448" y="-168630"/>
            <a:ext cx="4048125" cy="2440927"/>
            <a:chOff x="454094" y="111773"/>
            <a:chExt cx="4048125" cy="244092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044"/>
            <a:stretch/>
          </p:blipFill>
          <p:spPr>
            <a:xfrm>
              <a:off x="454094" y="111773"/>
              <a:ext cx="4048125" cy="244092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6480" y="1033787"/>
              <a:ext cx="1365622" cy="55647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473" y="1275703"/>
              <a:ext cx="1749058" cy="369741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048" y="1090832"/>
              <a:ext cx="1749058" cy="36974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71" t="18066" r="58558" b="79146"/>
            <a:stretch/>
          </p:blipFill>
          <p:spPr>
            <a:xfrm>
              <a:off x="1412634" y="956396"/>
              <a:ext cx="545306" cy="15478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0" t="21016" r="43682" b="74402"/>
            <a:stretch/>
          </p:blipFill>
          <p:spPr>
            <a:xfrm>
              <a:off x="1971368" y="922053"/>
              <a:ext cx="1761236" cy="2544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93" t="18033" r="5847" b="73090"/>
            <a:stretch/>
          </p:blipFill>
          <p:spPr>
            <a:xfrm>
              <a:off x="2894281" y="1176495"/>
              <a:ext cx="1253265" cy="49298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93" t="18033" r="5847" b="73090"/>
            <a:stretch/>
          </p:blipFill>
          <p:spPr>
            <a:xfrm>
              <a:off x="1404686" y="1176495"/>
              <a:ext cx="1253265" cy="49298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385411" y="1622584"/>
              <a:ext cx="1343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축복 보상을 같이 획득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111" y="1179867"/>
              <a:ext cx="679337" cy="14360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786362" y="1136255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작물 축복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02080" y="1325880"/>
              <a:ext cx="1257300" cy="2971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위쪽 화살표 17"/>
            <p:cNvSpPr/>
            <p:nvPr/>
          </p:nvSpPr>
          <p:spPr>
            <a:xfrm rot="17799603">
              <a:off x="2550115" y="1445623"/>
              <a:ext cx="208579" cy="217523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5" t="21008" r="23369" b="74593"/>
          <a:stretch/>
        </p:blipFill>
        <p:spPr>
          <a:xfrm>
            <a:off x="8844641" y="2570365"/>
            <a:ext cx="120491" cy="244316"/>
          </a:xfrm>
          <a:prstGeom prst="rect">
            <a:avLst/>
          </a:prstGeom>
        </p:spPr>
      </p:pic>
      <p:grpSp>
        <p:nvGrpSpPr>
          <p:cNvPr id="81" name="그룹 80"/>
          <p:cNvGrpSpPr/>
          <p:nvPr/>
        </p:nvGrpSpPr>
        <p:grpSpPr>
          <a:xfrm>
            <a:off x="9972792" y="2553916"/>
            <a:ext cx="714258" cy="243861"/>
            <a:chOff x="6543792" y="4398019"/>
            <a:chExt cx="479261" cy="24386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3792" y="4398019"/>
              <a:ext cx="121931" cy="243861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2902" y="4398019"/>
              <a:ext cx="121931" cy="243861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2012" y="4398019"/>
              <a:ext cx="121931" cy="243861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1122" y="4398019"/>
              <a:ext cx="121931" cy="243861"/>
            </a:xfrm>
            <a:prstGeom prst="rect">
              <a:avLst/>
            </a:prstGeom>
          </p:spPr>
        </p:pic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141" y="4245763"/>
            <a:ext cx="121931" cy="243861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05" y="4245763"/>
            <a:ext cx="121931" cy="243861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9332107" y="897530"/>
            <a:ext cx="1636395" cy="3213461"/>
            <a:chOff x="9332107" y="897530"/>
            <a:chExt cx="1636395" cy="3213461"/>
          </a:xfrm>
        </p:grpSpPr>
        <p:grpSp>
          <p:nvGrpSpPr>
            <p:cNvPr id="100" name="그룹 99"/>
            <p:cNvGrpSpPr/>
            <p:nvPr/>
          </p:nvGrpSpPr>
          <p:grpSpPr>
            <a:xfrm>
              <a:off x="9332107" y="897530"/>
              <a:ext cx="1636395" cy="3213461"/>
              <a:chOff x="9028706" y="-768016"/>
              <a:chExt cx="1636395" cy="3213461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8706" y="292795"/>
                <a:ext cx="1476375" cy="2152650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307" t="15047" r="10983" b="55572"/>
              <a:stretch/>
            </p:blipFill>
            <p:spPr>
              <a:xfrm>
                <a:off x="10329821" y="624841"/>
                <a:ext cx="335280" cy="632460"/>
              </a:xfrm>
              <a:prstGeom prst="rect">
                <a:avLst/>
              </a:prstGeom>
            </p:spPr>
          </p:pic>
          <p:sp>
            <p:nvSpPr>
              <p:cNvPr id="99" name="직사각형 98"/>
              <p:cNvSpPr/>
              <p:nvPr/>
            </p:nvSpPr>
            <p:spPr>
              <a:xfrm>
                <a:off x="10063163" y="651814"/>
                <a:ext cx="230981" cy="24591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https://us.123rf.com/450wm/greyjj/greyjj1508/greyjj150800062/43122343-%EC%8B%9D%EB%AC%BC-%EA%B4%80%EB%A0%A8-%EB%B2%A1%ED%84%B0-%EC%95%84%EC%9D%B4%EC%BD%98-%EA%B0%9C%EC%9A%94-%EC%8A%A4%ED%83%80%EC%9D%BC-%EC%84%A4%EC%A0%95.jpg?ver=6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3088" b="90652" l="80000" r="92889">
                            <a14:foregroundMark x1="90444" y1="82153" x2="90444" y2="84986"/>
                            <a14:foregroundMark x1="86444" y1="85269" x2="87778" y2="87252"/>
                            <a14:foregroundMark x1="83556" y1="77337" x2="84222" y2="79320"/>
                            <a14:foregroundMark x1="88667" y1="81586" x2="88667" y2="815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573" t="72502" r="6916" b="8914"/>
              <a:stretch/>
            </p:blipFill>
            <p:spPr bwMode="auto">
              <a:xfrm>
                <a:off x="9334110" y="-768016"/>
                <a:ext cx="221257" cy="238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71366" y="2320403"/>
              <a:ext cx="221838" cy="233214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448705" y="-88486"/>
            <a:ext cx="8619629" cy="5952638"/>
            <a:chOff x="448705" y="-88486"/>
            <a:chExt cx="8619629" cy="5952638"/>
          </a:xfrm>
        </p:grpSpPr>
        <p:grpSp>
          <p:nvGrpSpPr>
            <p:cNvPr id="21" name="그룹 20"/>
            <p:cNvGrpSpPr/>
            <p:nvPr/>
          </p:nvGrpSpPr>
          <p:grpSpPr>
            <a:xfrm>
              <a:off x="448705" y="3014993"/>
              <a:ext cx="4048125" cy="2440927"/>
              <a:chOff x="454094" y="111773"/>
              <a:chExt cx="4048125" cy="2440927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44"/>
              <a:stretch/>
            </p:blipFill>
            <p:spPr>
              <a:xfrm>
                <a:off x="454094" y="111773"/>
                <a:ext cx="4048125" cy="2440927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480" y="1033787"/>
                <a:ext cx="1365622" cy="556474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473" y="1275703"/>
                <a:ext cx="1749058" cy="369741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048" y="1090832"/>
                <a:ext cx="1749058" cy="369741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71" t="18066" r="58558" b="79146"/>
              <a:stretch/>
            </p:blipFill>
            <p:spPr>
              <a:xfrm>
                <a:off x="1412634" y="956396"/>
                <a:ext cx="545306" cy="154782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10" t="21016" r="43682" b="74402"/>
              <a:stretch/>
            </p:blipFill>
            <p:spPr>
              <a:xfrm>
                <a:off x="1971368" y="922053"/>
                <a:ext cx="1761236" cy="25444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2894281" y="1176495"/>
                <a:ext cx="1253265" cy="492981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1404686" y="1176495"/>
                <a:ext cx="1253265" cy="492981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1385411" y="1622584"/>
                <a:ext cx="13436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축복 보상을 같이 획득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111" y="1179867"/>
                <a:ext cx="679337" cy="143608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1786362" y="1136255"/>
                <a:ext cx="6864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solidFill>
                      <a:schemeClr val="bg1"/>
                    </a:solidFill>
                  </a:rPr>
                  <a:t>작물 축복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044"/>
            <a:stretch/>
          </p:blipFill>
          <p:spPr>
            <a:xfrm>
              <a:off x="5020209" y="3014993"/>
              <a:ext cx="4048125" cy="24409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2595" y="3937007"/>
              <a:ext cx="1365622" cy="55647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3588" y="4178923"/>
              <a:ext cx="1749058" cy="369741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3163" y="3994052"/>
              <a:ext cx="1749058" cy="369741"/>
            </a:xfrm>
            <a:prstGeom prst="rect">
              <a:avLst/>
            </a:prstGeom>
          </p:spPr>
        </p:pic>
        <p:grpSp>
          <p:nvGrpSpPr>
            <p:cNvPr id="96" name="그룹 95"/>
            <p:cNvGrpSpPr/>
            <p:nvPr/>
          </p:nvGrpSpPr>
          <p:grpSpPr>
            <a:xfrm>
              <a:off x="5978749" y="3825273"/>
              <a:ext cx="2319970" cy="254442"/>
              <a:chOff x="5978749" y="3825273"/>
              <a:chExt cx="2319970" cy="254442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71" t="18066" r="58558" b="79146"/>
              <a:stretch/>
            </p:blipFill>
            <p:spPr>
              <a:xfrm>
                <a:off x="5978749" y="3859616"/>
                <a:ext cx="545306" cy="154782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10" t="21016" r="43682" b="74402"/>
              <a:stretch/>
            </p:blipFill>
            <p:spPr>
              <a:xfrm>
                <a:off x="6537483" y="3825273"/>
                <a:ext cx="1761236" cy="254442"/>
              </a:xfrm>
              <a:prstGeom prst="rect">
                <a:avLst/>
              </a:prstGeom>
            </p:spPr>
          </p:pic>
        </p:grp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93" t="18033" r="5847" b="73090"/>
            <a:stretch/>
          </p:blipFill>
          <p:spPr>
            <a:xfrm>
              <a:off x="7460396" y="4079715"/>
              <a:ext cx="1253265" cy="492981"/>
            </a:xfrm>
            <a:prstGeom prst="rect">
              <a:avLst/>
            </a:prstGeom>
          </p:spPr>
        </p:pic>
        <p:grpSp>
          <p:nvGrpSpPr>
            <p:cNvPr id="95" name="그룹 94"/>
            <p:cNvGrpSpPr/>
            <p:nvPr/>
          </p:nvGrpSpPr>
          <p:grpSpPr>
            <a:xfrm>
              <a:off x="5951526" y="4039475"/>
              <a:ext cx="1343638" cy="717161"/>
              <a:chOff x="5951526" y="4039475"/>
              <a:chExt cx="1343638" cy="717161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5970801" y="4079715"/>
                <a:ext cx="1253265" cy="492981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951526" y="4525804"/>
                <a:ext cx="13436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축복 보상을 같이 획득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3226" y="4083087"/>
                <a:ext cx="679337" cy="143608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6352477" y="4039475"/>
                <a:ext cx="6864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solidFill>
                      <a:schemeClr val="bg1"/>
                    </a:solidFill>
                  </a:rPr>
                  <a:t>작물 축복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5981338" y="4080172"/>
                <a:ext cx="1255885" cy="493819"/>
                <a:chOff x="5257438" y="757852"/>
                <a:chExt cx="1255885" cy="493819"/>
              </a:xfrm>
            </p:grpSpPr>
            <p:pic>
              <p:nvPicPr>
                <p:cNvPr id="85" name="그림 84"/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257438" y="757852"/>
                  <a:ext cx="1255885" cy="493819"/>
                </a:xfrm>
                <a:prstGeom prst="rect">
                  <a:avLst/>
                </a:prstGeom>
              </p:spPr>
            </p:pic>
            <p:pic>
              <p:nvPicPr>
                <p:cNvPr id="91" name="그림 90"/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665524" y="923282"/>
                  <a:ext cx="447145" cy="243861"/>
                </a:xfrm>
                <a:prstGeom prst="rect">
                  <a:avLst/>
                </a:prstGeom>
              </p:spPr>
            </p:pic>
          </p:grpSp>
        </p:grpSp>
        <p:sp>
          <p:nvSpPr>
            <p:cNvPr id="104" name="타원 103"/>
            <p:cNvSpPr/>
            <p:nvPr/>
          </p:nvSpPr>
          <p:spPr>
            <a:xfrm>
              <a:off x="1462302" y="4209181"/>
              <a:ext cx="320492" cy="320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Picture 4" descr="물뿌리개 아이콘 벡터 일러스트레이션 royalty-free 일러스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9526" b="80700" l="24219" r="71484">
                          <a14:foregroundMark x1="66895" y1="60384" x2="67383" y2="65011"/>
                          <a14:foregroundMark x1="61621" y1="70203" x2="62012" y2="72799"/>
                          <a14:foregroundMark x1="67871" y1="74379" x2="67969" y2="76524"/>
                          <a14:foregroundMark x1="62793" y1="51016" x2="56250" y2="51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8" t="22169" r="27745" b="19366"/>
            <a:stretch/>
          </p:blipFill>
          <p:spPr bwMode="auto">
            <a:xfrm>
              <a:off x="1474034" y="4224840"/>
              <a:ext cx="268565" cy="28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타원 119"/>
            <p:cNvSpPr/>
            <p:nvPr/>
          </p:nvSpPr>
          <p:spPr>
            <a:xfrm>
              <a:off x="6043827" y="4209181"/>
              <a:ext cx="320492" cy="3204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4" descr="물뿌리개 아이콘 벡터 일러스트레이션 royalty-free 일러스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9526" b="80700" l="24219" r="71484">
                          <a14:foregroundMark x1="66895" y1="60384" x2="67383" y2="65011"/>
                          <a14:foregroundMark x1="61621" y1="70203" x2="62012" y2="72799"/>
                          <a14:foregroundMark x1="67871" y1="74379" x2="67969" y2="76524"/>
                          <a14:foregroundMark x1="62793" y1="51016" x2="56250" y2="51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8" t="22169" r="27745" b="19366"/>
            <a:stretch/>
          </p:blipFill>
          <p:spPr bwMode="auto">
            <a:xfrm>
              <a:off x="6055559" y="4224840"/>
              <a:ext cx="268565" cy="28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127"/>
            <p:cNvSpPr txBox="1"/>
            <p:nvPr/>
          </p:nvSpPr>
          <p:spPr>
            <a:xfrm>
              <a:off x="1279429" y="5617931"/>
              <a:ext cx="2076209" cy="2462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작물 축복을 사용할 수 있을 경우</a:t>
              </a:r>
              <a:endParaRPr lang="ko-KR" altLang="en-US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097931" y="5617931"/>
              <a:ext cx="2076209" cy="2462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작물 축복을 사용할 수 없을 경우</a:t>
              </a:r>
              <a:endParaRPr lang="ko-KR" altLang="en-US" sz="1000" dirty="0"/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044"/>
            <a:stretch/>
          </p:blipFill>
          <p:spPr>
            <a:xfrm>
              <a:off x="2710380" y="-88486"/>
              <a:ext cx="4048125" cy="2440927"/>
            </a:xfrm>
            <a:prstGeom prst="rect">
              <a:avLst/>
            </a:prstGeom>
          </p:spPr>
        </p:pic>
        <p:sp>
          <p:nvSpPr>
            <p:cNvPr id="2" name="아래쪽 화살표 1"/>
            <p:cNvSpPr/>
            <p:nvPr/>
          </p:nvSpPr>
          <p:spPr>
            <a:xfrm>
              <a:off x="3823289" y="2448576"/>
              <a:ext cx="2024431" cy="487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8166698" y="4525804"/>
            <a:ext cx="3705064" cy="2156519"/>
            <a:chOff x="8166698" y="4525804"/>
            <a:chExt cx="3705064" cy="2156519"/>
          </a:xfrm>
        </p:grpSpPr>
        <p:grpSp>
          <p:nvGrpSpPr>
            <p:cNvPr id="1029" name="그룹 1028"/>
            <p:cNvGrpSpPr/>
            <p:nvPr/>
          </p:nvGrpSpPr>
          <p:grpSpPr>
            <a:xfrm>
              <a:off x="10141801" y="4525804"/>
              <a:ext cx="1729961" cy="2152650"/>
              <a:chOff x="10141801" y="4525804"/>
              <a:chExt cx="1729961" cy="2152650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10230314" y="4525804"/>
                <a:ext cx="1476375" cy="2152650"/>
                <a:chOff x="9332107" y="1958341"/>
                <a:chExt cx="1476375" cy="2152650"/>
              </a:xfrm>
            </p:grpSpPr>
            <p:grpSp>
              <p:nvGrpSpPr>
                <p:cNvPr id="112" name="그룹 111"/>
                <p:cNvGrpSpPr/>
                <p:nvPr/>
              </p:nvGrpSpPr>
              <p:grpSpPr>
                <a:xfrm>
                  <a:off x="9332107" y="1958341"/>
                  <a:ext cx="1476375" cy="2152650"/>
                  <a:chOff x="9028706" y="292795"/>
                  <a:chExt cx="1476375" cy="2152650"/>
                </a:xfrm>
              </p:grpSpPr>
              <p:pic>
                <p:nvPicPr>
                  <p:cNvPr id="114" name="그림 11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28706" y="292795"/>
                    <a:ext cx="1476375" cy="2152650"/>
                  </a:xfrm>
                  <a:prstGeom prst="rect">
                    <a:avLst/>
                  </a:prstGeom>
                </p:spPr>
              </p:pic>
              <p:sp>
                <p:nvSpPr>
                  <p:cNvPr id="116" name="직사각형 115"/>
                  <p:cNvSpPr/>
                  <p:nvPr/>
                </p:nvSpPr>
                <p:spPr>
                  <a:xfrm>
                    <a:off x="10063163" y="651814"/>
                    <a:ext cx="230981" cy="24591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13" name="그림 112"/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371366" y="2320403"/>
                  <a:ext cx="221838" cy="233214"/>
                </a:xfrm>
                <a:prstGeom prst="rect">
                  <a:avLst/>
                </a:prstGeom>
              </p:spPr>
            </p:pic>
          </p:grpSp>
          <p:sp>
            <p:nvSpPr>
              <p:cNvPr id="110" name="TextBox 109"/>
              <p:cNvSpPr txBox="1"/>
              <p:nvPr/>
            </p:nvSpPr>
            <p:spPr>
              <a:xfrm>
                <a:off x="10141801" y="5870733"/>
                <a:ext cx="1729961" cy="40011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기존 영양제 주기 버튼을</a:t>
                </a:r>
                <a:endParaRPr lang="en-US" altLang="ko-KR" sz="1000" dirty="0" smtClean="0"/>
              </a:p>
              <a:p>
                <a:r>
                  <a:rPr lang="ko-KR" altLang="en-US" sz="1000" dirty="0" smtClean="0"/>
                  <a:t>작물 돌보기 버튼으로 변경</a:t>
                </a:r>
                <a:endParaRPr lang="ko-KR" altLang="en-US" sz="1000" dirty="0"/>
              </a:p>
            </p:txBody>
          </p:sp>
          <p:cxnSp>
            <p:nvCxnSpPr>
              <p:cNvPr id="122" name="직선 화살표 연결선 121"/>
              <p:cNvCxnSpPr>
                <a:stCxn id="110" idx="0"/>
                <a:endCxn id="113" idx="2"/>
              </p:cNvCxnSpPr>
              <p:nvPr/>
            </p:nvCxnSpPr>
            <p:spPr>
              <a:xfrm flipV="1">
                <a:off x="11006782" y="5121080"/>
                <a:ext cx="373710" cy="74965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6698" y="4529673"/>
              <a:ext cx="1476375" cy="2152650"/>
            </a:xfrm>
            <a:prstGeom prst="rect">
              <a:avLst/>
            </a:prstGeom>
          </p:spPr>
        </p:pic>
        <p:sp>
          <p:nvSpPr>
            <p:cNvPr id="84" name="아래쪽 화살표 83"/>
            <p:cNvSpPr/>
            <p:nvPr/>
          </p:nvSpPr>
          <p:spPr>
            <a:xfrm rot="16200000">
              <a:off x="9592530" y="5370379"/>
              <a:ext cx="793806" cy="4635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165916" y="3289518"/>
            <a:ext cx="1885950" cy="2981325"/>
            <a:chOff x="3165916" y="3289518"/>
            <a:chExt cx="1885950" cy="29813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916" y="3289518"/>
              <a:ext cx="1885950" cy="2981325"/>
            </a:xfrm>
            <a:prstGeom prst="rect">
              <a:avLst/>
            </a:prstGeom>
          </p:spPr>
        </p:pic>
        <p:pic>
          <p:nvPicPr>
            <p:cNvPr id="82" name="Picture 4" descr="물뿌리개 아이콘 벡터 일러스트레이션 royalty-free 일러스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9526" b="80700" l="24219" r="71484">
                          <a14:foregroundMark x1="66895" y1="60384" x2="67383" y2="65011"/>
                          <a14:foregroundMark x1="61621" y1="70203" x2="62012" y2="72799"/>
                          <a14:foregroundMark x1="67871" y1="74379" x2="67969" y2="76524"/>
                          <a14:foregroundMark x1="62793" y1="51016" x2="56250" y2="51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8" t="22169" r="27745" b="19366"/>
            <a:stretch/>
          </p:blipFill>
          <p:spPr bwMode="auto">
            <a:xfrm>
              <a:off x="4377107" y="3878619"/>
              <a:ext cx="268565" cy="28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251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371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요정을 관리하도록 할 수 있다</a:t>
            </a:r>
            <a:r>
              <a:rPr lang="en-US" altLang="ko-KR" sz="1000" dirty="0"/>
              <a:t>. (</a:t>
            </a:r>
            <a:r>
              <a:rPr lang="ko-KR" altLang="en-US" sz="1000"/>
              <a:t>최대 </a:t>
            </a:r>
            <a:r>
              <a:rPr lang="en-US" altLang="ko-KR" sz="1000" dirty="0"/>
              <a:t>2</a:t>
            </a:r>
            <a:r>
              <a:rPr lang="ko-KR" altLang="en-US" sz="1000"/>
              <a:t>개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92" y="676140"/>
            <a:ext cx="2111867" cy="1266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0" y="2088874"/>
            <a:ext cx="7830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유저가 </a:t>
            </a:r>
            <a:r>
              <a:rPr lang="ko-KR" altLang="en-US" sz="1000" dirty="0" smtClean="0"/>
              <a:t>접속 시 자신이 관리하는 요정을 모두 풀어 </a:t>
            </a:r>
            <a:r>
              <a:rPr lang="ko-KR" altLang="en-US" sz="1000" dirty="0"/>
              <a:t>작물에게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걸어줄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하나의 작물에는 하나의 버프만 걸 수 있음</a:t>
            </a:r>
            <a:r>
              <a:rPr lang="en-US" altLang="ko-KR" sz="1000" dirty="0" smtClean="0"/>
              <a:t>)</a:t>
            </a:r>
            <a:r>
              <a:rPr lang="ko-KR" altLang="en-US" sz="1000"/>
              <a:t> 헬퍼는 유저가 접속시 요정을 풀어 작물에게 버프를 걸어줄 수 있다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서로 다른 종류의 요정을 동시에 관리 시킬 수 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/>
              <a:t>이 경우 헬퍼는 각 요정을 모두 홈에 풀 수 있고 각 요정은 자기가 가지고 있는 버프 사용 개수만큼 작물에 버프를 걸어 줄 수 있다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808054" y="3148621"/>
            <a:ext cx="2034127" cy="1375541"/>
            <a:chOff x="7750555" y="292094"/>
            <a:chExt cx="3603579" cy="2436856"/>
          </a:xfrm>
        </p:grpSpPr>
        <p:grpSp>
          <p:nvGrpSpPr>
            <p:cNvPr id="8" name="그룹 7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13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꺾인 연결선 16"/>
              <p:cNvCxnSpPr>
                <a:stCxn id="13" idx="2"/>
                <a:endCxn id="14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꺾인 연결선 17"/>
              <p:cNvCxnSpPr>
                <a:stCxn id="13" idx="2"/>
                <a:endCxn id="16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5665" y="105463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902" y="7819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2" y="2104401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>
              <a:stCxn id="11" idx="3"/>
              <a:endCxn id="3074" idx="1"/>
            </p:cNvCxnSpPr>
            <p:nvPr/>
          </p:nvCxnSpPr>
          <p:spPr>
            <a:xfrm flipV="1">
              <a:off x="9932865" y="1094214"/>
              <a:ext cx="709037" cy="18901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3"/>
              <a:endCxn id="19" idx="1"/>
            </p:cNvCxnSpPr>
            <p:nvPr/>
          </p:nvCxnSpPr>
          <p:spPr>
            <a:xfrm flipV="1">
              <a:off x="9733179" y="1891114"/>
              <a:ext cx="996407" cy="1351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2" idx="3"/>
              <a:endCxn id="20" idx="1"/>
            </p:cNvCxnSpPr>
            <p:nvPr/>
          </p:nvCxnSpPr>
          <p:spPr>
            <a:xfrm>
              <a:off x="9733179" y="2026242"/>
              <a:ext cx="451523" cy="3904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87" y="292094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직선 화살표 연결선 39"/>
            <p:cNvCxnSpPr>
              <a:stCxn id="11" idx="0"/>
              <a:endCxn id="39" idx="1"/>
            </p:cNvCxnSpPr>
            <p:nvPr/>
          </p:nvCxnSpPr>
          <p:spPr>
            <a:xfrm flipV="1">
              <a:off x="9704265" y="604369"/>
              <a:ext cx="154422" cy="45026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823822" y="5461961"/>
            <a:ext cx="1849206" cy="1250493"/>
            <a:chOff x="7750555" y="292094"/>
            <a:chExt cx="3603579" cy="2436856"/>
          </a:xfrm>
        </p:grpSpPr>
        <p:grpSp>
          <p:nvGrpSpPr>
            <p:cNvPr id="45" name="그룹 44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57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직사각형 57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꺾인 연결선 59"/>
              <p:cNvCxnSpPr>
                <a:stCxn id="57" idx="2"/>
                <a:endCxn id="58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꺾인 연결선 60"/>
              <p:cNvCxnSpPr>
                <a:stCxn id="57" idx="2"/>
                <a:endCxn id="59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4629" y="188660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902" y="78193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2" y="2104401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직선 화살표 연결선 52"/>
            <p:cNvCxnSpPr>
              <a:stCxn id="47" idx="3"/>
              <a:endCxn id="49" idx="1"/>
            </p:cNvCxnSpPr>
            <p:nvPr/>
          </p:nvCxnSpPr>
          <p:spPr>
            <a:xfrm flipV="1">
              <a:off x="9733179" y="1891114"/>
              <a:ext cx="996407" cy="1351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7" idx="3"/>
              <a:endCxn id="50" idx="1"/>
            </p:cNvCxnSpPr>
            <p:nvPr/>
          </p:nvCxnSpPr>
          <p:spPr>
            <a:xfrm>
              <a:off x="9733179" y="2026242"/>
              <a:ext cx="451523" cy="3904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87" y="292094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TextBox 62"/>
          <p:cNvSpPr txBox="1"/>
          <p:nvPr/>
        </p:nvSpPr>
        <p:spPr>
          <a:xfrm>
            <a:off x="0" y="4714107"/>
            <a:ext cx="7959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동일한 종류의 요정을 동시에 관리 시킬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이 경우 헬퍼는 해당 요정을 한 마리만 홈에 풀 수 있으며 해당 요정은 원래 버프보다 더 효율이 좋은 버프를 작물에 걸 수 있게 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한마리만 홈에 풀어줄 수 있기 때문에 작물에 버프를 걸 수 있는 횟수도 한 마리가 걸 수 있는 횟수만큼만으로 제한된다</a:t>
            </a:r>
            <a:r>
              <a:rPr lang="en-US" altLang="ko-KR" sz="10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520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0" y="326681"/>
            <a:ext cx="747832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유저가 기본 능력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자동 수락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작물 자동 수확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활성화 할지를 정할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요정의 경우 특수 능력을 충전할 수 있으나 일반의 경우보다 충전 비용이 더 비싸다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 외 자신이 직접 관리하는 요정을 따로 만들 수 있지만 </a:t>
            </a:r>
            <a:r>
              <a:rPr lang="ko-KR" altLang="en-US" sz="1000" dirty="0" err="1" smtClean="0"/>
              <a:t>헬퍼와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동일한 요정을 사용할 수는 없다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관리하는 </a:t>
            </a:r>
            <a:r>
              <a:rPr lang="ko-KR" altLang="en-US" sz="1000" dirty="0" smtClean="0"/>
              <a:t>요정도 유저가 클릭을 하면 매일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개씩 캔디를 떨어뜨린다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계약 연장을 할 수 있으며 계약 연장 시 해당 요정의 레벨이 떨어지지 않는다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레벨이 빠르게 오른다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요정을 관리할 경우 애정도가 </a:t>
            </a:r>
            <a:r>
              <a:rPr lang="en-US" altLang="ko-KR" sz="1000" dirty="0"/>
              <a:t>3 </a:t>
            </a:r>
            <a:r>
              <a:rPr lang="ko-KR" altLang="en-US" sz="1000" dirty="0"/>
              <a:t>미만으로 떨어지지 않는다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유저가 직접 지정한 작물에 직접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109410" y="3138719"/>
            <a:ext cx="3275982" cy="2821657"/>
            <a:chOff x="7750555" y="189496"/>
            <a:chExt cx="3603579" cy="3103822"/>
          </a:xfrm>
        </p:grpSpPr>
        <p:grpSp>
          <p:nvGrpSpPr>
            <p:cNvPr id="43" name="그룹 42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72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꺾인 연결선 74"/>
              <p:cNvCxnSpPr>
                <a:stCxn id="72" idx="2"/>
                <a:endCxn id="73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꺾인 연결선 75"/>
              <p:cNvCxnSpPr>
                <a:stCxn id="72" idx="2"/>
                <a:endCxn id="74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457" y="823691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1673" y="266876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직선 화살표 연결선 67"/>
            <p:cNvCxnSpPr>
              <a:stCxn id="56" idx="3"/>
              <a:endCxn id="64" idx="1"/>
            </p:cNvCxnSpPr>
            <p:nvPr/>
          </p:nvCxnSpPr>
          <p:spPr>
            <a:xfrm flipV="1">
              <a:off x="9733180" y="1135965"/>
              <a:ext cx="967277" cy="89027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56" idx="3"/>
              <a:endCxn id="66" idx="1"/>
            </p:cNvCxnSpPr>
            <p:nvPr/>
          </p:nvCxnSpPr>
          <p:spPr>
            <a:xfrm>
              <a:off x="9733178" y="2026241"/>
              <a:ext cx="418495" cy="9548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0759" y="189496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아래쪽 화살표 2"/>
          <p:cNvSpPr/>
          <p:nvPr/>
        </p:nvSpPr>
        <p:spPr>
          <a:xfrm>
            <a:off x="4442154" y="5136852"/>
            <a:ext cx="256764" cy="25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>
            <a:off x="4946643" y="3463965"/>
            <a:ext cx="256764" cy="25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0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추가 작물</a:t>
            </a:r>
            <a:r>
              <a:rPr lang="en-US" altLang="ko-KR" sz="1800" b="1" dirty="0" smtClean="0"/>
              <a:t> </a:t>
            </a:r>
            <a:r>
              <a:rPr lang="ko-KR" altLang="en-US" sz="1800" b="1" smtClean="0"/>
              <a:t>보상 획득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71769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홈에 배치한 유저는 캔디를 지불하고 작물에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”</a:t>
            </a:r>
            <a:r>
              <a:rPr lang="ko-KR" altLang="en-US" sz="1000" smtClean="0"/>
              <a:t>을 </a:t>
            </a:r>
            <a:r>
              <a:rPr lang="ko-KR" altLang="en-US" sz="1000" dirty="0" smtClean="0"/>
              <a:t>걸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축복을 건 작물을 수확할 때 원래 받아야 하는 수확 보상 바구니와 함께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“ </a:t>
            </a:r>
            <a:r>
              <a:rPr lang="ko-KR" altLang="en-US" sz="1000" smtClean="0"/>
              <a:t>보상 바구니를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개 받을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축복 작물 보상의 경우 원 작물 수확 보상과 작물 보상 구성이 다르다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원래 작물 수확 바구니와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” </a:t>
            </a:r>
            <a:r>
              <a:rPr lang="ko-KR" altLang="en-US" sz="1000" smtClean="0"/>
              <a:t>바구니는 서로 다른 스트레스 값을 사용한다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90106" y="2444487"/>
            <a:ext cx="1276865" cy="2569568"/>
            <a:chOff x="3598992" y="3325936"/>
            <a:chExt cx="1276865" cy="2569568"/>
          </a:xfrm>
        </p:grpSpPr>
        <p:grpSp>
          <p:nvGrpSpPr>
            <p:cNvPr id="3" name="그룹 2"/>
            <p:cNvGrpSpPr/>
            <p:nvPr/>
          </p:nvGrpSpPr>
          <p:grpSpPr>
            <a:xfrm>
              <a:off x="3598992" y="3893708"/>
              <a:ext cx="1276865" cy="2001796"/>
              <a:chOff x="3491900" y="3992562"/>
              <a:chExt cx="1276865" cy="2001796"/>
            </a:xfrm>
          </p:grpSpPr>
          <p:pic>
            <p:nvPicPr>
              <p:cNvPr id="5124" name="Picture 4" descr="http://icons.iconarchive.com/icons/carvetia/odds-and-ends/128/Melting-Pot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900" y="4775157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2" name="Picture 2" descr="http://icons.iconarchive.com/icons/miniartx/gifts-2/128/rose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9565" y="3992562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706" y="332593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왼쪽 화살표 3"/>
            <p:cNvSpPr/>
            <p:nvPr/>
          </p:nvSpPr>
          <p:spPr>
            <a:xfrm rot="2700000">
              <a:off x="4319290" y="3704605"/>
              <a:ext cx="426293" cy="38194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6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19" y="1954279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19" y="4124368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41" y="4124368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덧셈 기호 4"/>
          <p:cNvSpPr/>
          <p:nvPr/>
        </p:nvSpPr>
        <p:spPr>
          <a:xfrm>
            <a:off x="5664630" y="427677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5122" idx="3"/>
            <a:endCxn id="5126" idx="1"/>
          </p:cNvCxnSpPr>
          <p:nvPr/>
        </p:nvCxnSpPr>
        <p:spPr>
          <a:xfrm flipV="1">
            <a:off x="2766971" y="2563881"/>
            <a:ext cx="1795848" cy="1057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122" idx="3"/>
            <a:endCxn id="10" idx="1"/>
          </p:cNvCxnSpPr>
          <p:nvPr/>
        </p:nvCxnSpPr>
        <p:spPr>
          <a:xfrm>
            <a:off x="2766971" y="3621860"/>
            <a:ext cx="1795848" cy="1112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18943" y="2216582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축복 미 사용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664895" y="489094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축복 사용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635865" y="534357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축복 바구니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86362" y="3176771"/>
            <a:ext cx="1172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수확 보상 바구니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88867" y="5343572"/>
            <a:ext cx="1172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수확 보상 바구니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203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홈 </a:t>
            </a:r>
            <a:r>
              <a:rPr lang="ko-KR" altLang="en-US" sz="1800" b="1" dirty="0" err="1" smtClean="0"/>
              <a:t>엔티티</a:t>
            </a:r>
            <a:r>
              <a:rPr lang="ko-KR" altLang="en-US" sz="1800" b="1" dirty="0" smtClean="0"/>
              <a:t> 설계도 사용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7779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통해 다른 유저의 홈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배치 설계도를 가져와 거기서 약간의 수정을 거쳐 자신의 집에 그대로 적용할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최소한 유저가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자신의 홈 설계도를 주면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각 </a:t>
            </a:r>
            <a:r>
              <a:rPr lang="ko-KR" altLang="en-US" sz="1000" dirty="0" err="1" smtClean="0"/>
              <a:t>엔티티를</a:t>
            </a:r>
            <a:r>
              <a:rPr lang="ko-KR" altLang="en-US" sz="1000" dirty="0" smtClean="0"/>
              <a:t> 홈에 배치 할 수 있도록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설계도는 따로 상점에서 구매해야 하며 설계도는 따로 </a:t>
            </a:r>
            <a:r>
              <a:rPr lang="en-US" altLang="ko-KR" sz="1000" dirty="0" smtClean="0"/>
              <a:t>UI</a:t>
            </a:r>
            <a:r>
              <a:rPr lang="ko-KR" altLang="en-US" sz="1000" smtClean="0"/>
              <a:t>가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설계도는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주면 사용이 완료되는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회성 아이템이다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pic>
        <p:nvPicPr>
          <p:cNvPr id="4" name="Picture 2" descr="http://cdn.xl.thumbs.canstockphoto.com/canstock435462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2"/>
          <a:stretch/>
        </p:blipFill>
        <p:spPr bwMode="auto">
          <a:xfrm>
            <a:off x="6954694" y="3483911"/>
            <a:ext cx="309842" cy="40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cons.iconarchive.com/icons/custom-icon-design/pretty-office-2/128/ma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35" y="3494432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cons.iconarchive.com/icons/hopstarter/sleek-xp-basic/72/Office-Gir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60" y="3494432"/>
            <a:ext cx="387116" cy="3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icons.iconarchive.com/icons/iconleak/or/48/archiv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20" y="548153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icons.iconarchive.com/icons/icons8/ios7/96/Household-Armchai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78" y="5980227"/>
            <a:ext cx="516155" cy="5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icons.iconarchive.com/icons/hopstarter/sleek-xp-basic/96/Hom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06" y="526503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4343" y="392861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mtClean="0"/>
              <a:t>A</a:t>
            </a:r>
            <a:r>
              <a:rPr lang="ko-KR" altLang="en-US" sz="1000" smtClean="0"/>
              <a:t>유저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4717147" y="388154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유저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171290" y="3974777"/>
            <a:ext cx="11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smtClean="0"/>
              <a:t>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설계도를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가져옴</a:t>
            </a:r>
            <a:endParaRPr lang="ko-KR" altLang="en-US" sz="1000" dirty="0"/>
          </a:p>
        </p:txBody>
      </p:sp>
      <p:sp>
        <p:nvSpPr>
          <p:cNvPr id="17" name="오른쪽 화살표 16"/>
          <p:cNvSpPr/>
          <p:nvPr/>
        </p:nvSpPr>
        <p:spPr>
          <a:xfrm>
            <a:off x="5346916" y="3595013"/>
            <a:ext cx="1454364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32" y="3387338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78989" y="3974777"/>
            <a:ext cx="1128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smtClean="0"/>
              <a:t>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설계도를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수정하여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헬퍼에서</a:t>
            </a:r>
            <a:r>
              <a:rPr lang="ko-KR" altLang="en-US" sz="1000" dirty="0" smtClean="0"/>
              <a:t> 전달</a:t>
            </a:r>
            <a:endParaRPr lang="ko-KR" altLang="en-US" sz="1000" dirty="0"/>
          </a:p>
        </p:txBody>
      </p:sp>
      <p:sp>
        <p:nvSpPr>
          <p:cNvPr id="19" name="오른쪽 화살표 18"/>
          <p:cNvSpPr/>
          <p:nvPr/>
        </p:nvSpPr>
        <p:spPr>
          <a:xfrm>
            <a:off x="2918308" y="3615183"/>
            <a:ext cx="1683412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33" y="3388329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69927" y="39217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헬퍼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5662720" y="617943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홈</a:t>
            </a:r>
            <a:endParaRPr lang="ko-KR" altLang="en-US" sz="1000"/>
          </a:p>
        </p:txBody>
      </p:sp>
      <p:sp>
        <p:nvSpPr>
          <p:cNvPr id="22" name="오른쪽 화살표 21"/>
          <p:cNvSpPr/>
          <p:nvPr/>
        </p:nvSpPr>
        <p:spPr>
          <a:xfrm rot="7200000">
            <a:off x="6119581" y="4620484"/>
            <a:ext cx="1000805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88358" y="4605936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가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준 설계도 대로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홈에 엔티티 배치</a:t>
            </a:r>
            <a:endParaRPr lang="ko-KR" altLang="en-US" sz="1000" dirty="0"/>
          </a:p>
        </p:txBody>
      </p:sp>
      <p:sp>
        <p:nvSpPr>
          <p:cNvPr id="7" name="왼쪽 화살표 6"/>
          <p:cNvSpPr/>
          <p:nvPr/>
        </p:nvSpPr>
        <p:spPr>
          <a:xfrm rot="19526252">
            <a:off x="6189615" y="5668927"/>
            <a:ext cx="414941" cy="2055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 rot="1800000">
            <a:off x="6191519" y="6094311"/>
            <a:ext cx="414941" cy="2055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64188" y="5193871"/>
            <a:ext cx="2247838" cy="14491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82" name="Picture 14" descr="http://icons.iconarchive.com/icons/paomedia/small-n-flat/96/shop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18" y="152561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 rot="5400000">
            <a:off x="4509568" y="2818134"/>
            <a:ext cx="932880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44" y="2501031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286592" y="2577111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상점에서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설계도 구매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64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잠금 설정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알바 금지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8654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도우미를 통해 특정 작물에 대해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걸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각 작물에 대해 개별적으로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걸거나 풀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푼 작물은 바로 다른 사람이 </a:t>
            </a:r>
            <a:r>
              <a:rPr lang="ko-KR" altLang="en-US" sz="1000" dirty="0" err="1" smtClean="0"/>
              <a:t>알바를</a:t>
            </a:r>
            <a:r>
              <a:rPr lang="ko-KR" altLang="en-US" sz="1000" dirty="0" smtClean="0"/>
              <a:t> 걸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해제는 해당 홈의 주인과 관리자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그리고 배우자만 변경할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처음 작물을 만들었을 때 모든 작물은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허용 상태이며 이미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중인 작물에 한해서는 작물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걸어도 </a:t>
            </a:r>
            <a:r>
              <a:rPr lang="ko-KR" altLang="en-US" sz="1000" dirty="0" err="1" smtClean="0"/>
              <a:t>알바를</a:t>
            </a:r>
            <a:r>
              <a:rPr lang="ko-KR" altLang="en-US" sz="1000" dirty="0" smtClean="0"/>
              <a:t> 중단 시킬 수는 없다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12" name="오른쪽 화살표 111"/>
          <p:cNvSpPr/>
          <p:nvPr/>
        </p:nvSpPr>
        <p:spPr>
          <a:xfrm>
            <a:off x="4527318" y="2709696"/>
            <a:ext cx="1683412" cy="1137901"/>
          </a:xfrm>
          <a:prstGeom prst="rightArrow">
            <a:avLst>
              <a:gd name="adj1" fmla="val 50000"/>
              <a:gd name="adj2" fmla="val 85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89" name="그룹 7188"/>
          <p:cNvGrpSpPr/>
          <p:nvPr/>
        </p:nvGrpSpPr>
        <p:grpSpPr>
          <a:xfrm>
            <a:off x="550589" y="1739379"/>
            <a:ext cx="3369917" cy="3514101"/>
            <a:chOff x="550589" y="1739379"/>
            <a:chExt cx="3369917" cy="3514101"/>
          </a:xfrm>
        </p:grpSpPr>
        <p:grpSp>
          <p:nvGrpSpPr>
            <p:cNvPr id="7171" name="그룹 7170"/>
            <p:cNvGrpSpPr/>
            <p:nvPr/>
          </p:nvGrpSpPr>
          <p:grpSpPr>
            <a:xfrm>
              <a:off x="550589" y="1739379"/>
              <a:ext cx="3369917" cy="3514101"/>
              <a:chOff x="5337636" y="1739379"/>
              <a:chExt cx="3369917" cy="3514101"/>
            </a:xfrm>
          </p:grpSpPr>
          <p:pic>
            <p:nvPicPr>
              <p:cNvPr id="4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5754465" y="1813595"/>
                <a:ext cx="309842" cy="408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2" name="Picture 4" descr="http://icons.iconarchive.com/icons/hopstarter/sleek-xp-basic/72/Office-Girl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6552" y="1739379"/>
                <a:ext cx="387116" cy="387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7922975" y="2122002"/>
                <a:ext cx="6142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홈 주인</a:t>
                </a:r>
                <a:endParaRPr lang="ko-KR" altLang="en-US" sz="1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66429" y="2212767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헬퍼</a:t>
                </a:r>
                <a:endParaRPr lang="ko-KR" altLang="en-US" sz="1000" dirty="0"/>
              </a:p>
            </p:txBody>
          </p:sp>
          <p:pic>
            <p:nvPicPr>
              <p:cNvPr id="32" name="Picture 2" descr="http://icons.iconarchive.com/icons/custom-icon-design/pretty-office-2/128/man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3385" y="4826157"/>
                <a:ext cx="427323" cy="427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그룹 5"/>
              <p:cNvGrpSpPr/>
              <p:nvPr/>
            </p:nvGrpSpPr>
            <p:grpSpPr>
              <a:xfrm>
                <a:off x="5496536" y="2923466"/>
                <a:ext cx="567771" cy="813993"/>
                <a:chOff x="5496536" y="2923466"/>
                <a:chExt cx="567771" cy="813993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5562745" y="3491238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smtClean="0"/>
                    <a:t>1</a:t>
                  </a:r>
                  <a:r>
                    <a:rPr lang="ko-KR" altLang="en-US" sz="1000" dirty="0"/>
                    <a:t>번</a:t>
                  </a:r>
                </a:p>
              </p:txBody>
            </p:sp>
            <p:pic>
              <p:nvPicPr>
                <p:cNvPr id="38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6536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그룹 8"/>
              <p:cNvGrpSpPr/>
              <p:nvPr/>
            </p:nvGrpSpPr>
            <p:grpSpPr>
              <a:xfrm>
                <a:off x="6377618" y="2923466"/>
                <a:ext cx="567771" cy="813992"/>
                <a:chOff x="6341481" y="2923466"/>
                <a:chExt cx="567771" cy="813992"/>
              </a:xfrm>
            </p:grpSpPr>
            <p:pic>
              <p:nvPicPr>
                <p:cNvPr id="41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41481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6433646" y="3491237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2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7258700" y="2923466"/>
                <a:ext cx="567771" cy="813991"/>
                <a:chOff x="7265647" y="2923466"/>
                <a:chExt cx="567771" cy="813991"/>
              </a:xfrm>
            </p:grpSpPr>
            <p:pic>
              <p:nvPicPr>
                <p:cNvPr id="40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5647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TextBox 45"/>
                <p:cNvSpPr txBox="1"/>
                <p:nvPr/>
              </p:nvSpPr>
              <p:spPr>
                <a:xfrm>
                  <a:off x="7357812" y="3491236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3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8139782" y="2923466"/>
                <a:ext cx="567771" cy="813990"/>
                <a:chOff x="8139782" y="2923466"/>
                <a:chExt cx="567771" cy="813990"/>
              </a:xfrm>
            </p:grpSpPr>
            <p:pic>
              <p:nvPicPr>
                <p:cNvPr id="39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9782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8231947" y="3491235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4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sp>
            <p:nvSpPr>
              <p:cNvPr id="12" name="왼쪽 화살표 11"/>
              <p:cNvSpPr/>
              <p:nvPr/>
            </p:nvSpPr>
            <p:spPr>
              <a:xfrm>
                <a:off x="6329713" y="1970451"/>
                <a:ext cx="1479683" cy="243927"/>
              </a:xfrm>
              <a:prstGeom prst="leftArrow">
                <a:avLst>
                  <a:gd name="adj1" fmla="val 50000"/>
                  <a:gd name="adj2" fmla="val 24464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29714" y="1739618"/>
                <a:ext cx="15776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1, 3</a:t>
                </a:r>
                <a:r>
                  <a:rPr lang="ko-KR" altLang="en-US" sz="900" dirty="0" smtClean="0"/>
                  <a:t>번 작물 </a:t>
                </a:r>
                <a:r>
                  <a:rPr lang="ko-KR" altLang="en-US" sz="900" dirty="0" err="1" smtClean="0"/>
                  <a:t>알바</a:t>
                </a:r>
                <a:r>
                  <a:rPr lang="ko-KR" altLang="en-US" sz="900" dirty="0" smtClean="0"/>
                  <a:t> 금지 요청</a:t>
                </a:r>
                <a:endParaRPr lang="ko-KR" altLang="en-US" sz="900" dirty="0"/>
              </a:p>
            </p:txBody>
          </p:sp>
          <p:cxnSp>
            <p:nvCxnSpPr>
              <p:cNvPr id="27" name="직선 화살표 연결선 26"/>
              <p:cNvCxnSpPr>
                <a:stCxn id="20" idx="2"/>
                <a:endCxn id="38" idx="0"/>
              </p:cNvCxnSpPr>
              <p:nvPr/>
            </p:nvCxnSpPr>
            <p:spPr>
              <a:xfrm flipH="1">
                <a:off x="5780422" y="2458988"/>
                <a:ext cx="106581" cy="4644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stCxn id="20" idx="2"/>
                <a:endCxn id="40" idx="0"/>
              </p:cNvCxnSpPr>
              <p:nvPr/>
            </p:nvCxnSpPr>
            <p:spPr>
              <a:xfrm>
                <a:off x="5887003" y="2458988"/>
                <a:ext cx="1655583" cy="4644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곱셈 기호 49"/>
              <p:cNvSpPr/>
              <p:nvPr/>
            </p:nvSpPr>
            <p:spPr>
              <a:xfrm>
                <a:off x="5337636" y="2823056"/>
                <a:ext cx="914400" cy="914400"/>
              </a:xfrm>
              <a:prstGeom prst="mathMultiply">
                <a:avLst>
                  <a:gd name="adj1" fmla="val 12709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곱셈 기호 59"/>
              <p:cNvSpPr/>
              <p:nvPr/>
            </p:nvSpPr>
            <p:spPr>
              <a:xfrm>
                <a:off x="7044257" y="2821448"/>
                <a:ext cx="914400" cy="914400"/>
              </a:xfrm>
              <a:prstGeom prst="mathMultiply">
                <a:avLst>
                  <a:gd name="adj1" fmla="val 12709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99633" y="2543304"/>
                <a:ext cx="742511" cy="24622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err="1" smtClean="0"/>
                  <a:t>알바</a:t>
                </a:r>
                <a:r>
                  <a:rPr lang="ko-KR" altLang="en-US" sz="1000" dirty="0" smtClean="0"/>
                  <a:t> 금지</a:t>
                </a:r>
                <a:endParaRPr lang="ko-KR" altLang="en-US" sz="1000" dirty="0"/>
              </a:p>
            </p:txBody>
          </p:sp>
          <p:cxnSp>
            <p:nvCxnSpPr>
              <p:cNvPr id="53" name="직선 화살표 연결선 52"/>
              <p:cNvCxnSpPr>
                <a:stCxn id="32" idx="0"/>
                <a:endCxn id="46" idx="2"/>
              </p:cNvCxnSpPr>
              <p:nvPr/>
            </p:nvCxnSpPr>
            <p:spPr>
              <a:xfrm flipV="1">
                <a:off x="7017047" y="3737457"/>
                <a:ext cx="525538" cy="10887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>
                <a:stCxn id="32" idx="0"/>
                <a:endCxn id="45" idx="2"/>
              </p:cNvCxnSpPr>
              <p:nvPr/>
            </p:nvCxnSpPr>
            <p:spPr>
              <a:xfrm flipH="1" flipV="1">
                <a:off x="6661503" y="3737458"/>
                <a:ext cx="355544" cy="1088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062620" y="3858532"/>
                <a:ext cx="742511" cy="24622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err="1" smtClean="0"/>
                  <a:t>알바</a:t>
                </a:r>
                <a:r>
                  <a:rPr lang="ko-KR" altLang="en-US" sz="1000" dirty="0" smtClean="0"/>
                  <a:t> 불가</a:t>
                </a:r>
                <a:endParaRPr lang="ko-KR" alt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274536" y="3858532"/>
                <a:ext cx="742511" cy="24622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err="1" smtClean="0"/>
                  <a:t>알바</a:t>
                </a:r>
                <a:r>
                  <a:rPr lang="ko-KR" altLang="en-US" sz="1000" dirty="0" smtClean="0"/>
                  <a:t> 가능</a:t>
                </a:r>
                <a:endParaRPr lang="ko-KR" altLang="en-US" sz="1000" dirty="0"/>
              </a:p>
            </p:txBody>
          </p:sp>
        </p:grpSp>
        <p:cxnSp>
          <p:nvCxnSpPr>
            <p:cNvPr id="116" name="직선 화살표 연결선 115"/>
            <p:cNvCxnSpPr>
              <a:stCxn id="32" idx="0"/>
              <a:endCxn id="23" idx="2"/>
            </p:cNvCxnSpPr>
            <p:nvPr/>
          </p:nvCxnSpPr>
          <p:spPr>
            <a:xfrm flipH="1" flipV="1">
              <a:off x="967418" y="3737459"/>
              <a:ext cx="1262582" cy="10886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32" idx="0"/>
              <a:endCxn id="47" idx="2"/>
            </p:cNvCxnSpPr>
            <p:nvPr/>
          </p:nvCxnSpPr>
          <p:spPr>
            <a:xfrm flipV="1">
              <a:off x="2230000" y="3737456"/>
              <a:ext cx="1406620" cy="108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699405" y="3858532"/>
              <a:ext cx="742511" cy="2462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err="1" smtClean="0"/>
                <a:t>알바</a:t>
              </a:r>
              <a:r>
                <a:rPr lang="ko-KR" altLang="en-US" sz="1000" dirty="0" smtClean="0"/>
                <a:t> 불가</a:t>
              </a:r>
              <a:endParaRPr lang="ko-KR" altLang="en-US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71807" y="3852087"/>
              <a:ext cx="742511" cy="24622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가능</a:t>
              </a:r>
              <a:endParaRPr lang="ko-KR" altLang="en-US" sz="1000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6560091" y="1734184"/>
            <a:ext cx="3369917" cy="3514101"/>
            <a:chOff x="550589" y="1739379"/>
            <a:chExt cx="3369917" cy="3514101"/>
          </a:xfrm>
        </p:grpSpPr>
        <p:grpSp>
          <p:nvGrpSpPr>
            <p:cNvPr id="130" name="그룹 129"/>
            <p:cNvGrpSpPr/>
            <p:nvPr/>
          </p:nvGrpSpPr>
          <p:grpSpPr>
            <a:xfrm>
              <a:off x="550589" y="1739379"/>
              <a:ext cx="3369917" cy="3514101"/>
              <a:chOff x="5337636" y="1739379"/>
              <a:chExt cx="3369917" cy="3514101"/>
            </a:xfrm>
          </p:grpSpPr>
          <p:pic>
            <p:nvPicPr>
              <p:cNvPr id="135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5754465" y="1813595"/>
                <a:ext cx="309842" cy="408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4" descr="http://icons.iconarchive.com/icons/hopstarter/sleek-xp-basic/72/Office-Girl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6552" y="1739379"/>
                <a:ext cx="387116" cy="387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7922975" y="2122002"/>
                <a:ext cx="6142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홈 주인</a:t>
                </a:r>
                <a:endParaRPr lang="ko-KR" altLang="en-US" sz="10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666429" y="2212767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헬퍼</a:t>
                </a:r>
                <a:endParaRPr lang="ko-KR" altLang="en-US" sz="1000" dirty="0"/>
              </a:p>
            </p:txBody>
          </p:sp>
          <p:pic>
            <p:nvPicPr>
              <p:cNvPr id="139" name="Picture 2" descr="http://icons.iconarchive.com/icons/custom-icon-design/pretty-office-2/128/man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3385" y="4826157"/>
                <a:ext cx="427323" cy="427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0" name="그룹 139"/>
              <p:cNvGrpSpPr/>
              <p:nvPr/>
            </p:nvGrpSpPr>
            <p:grpSpPr>
              <a:xfrm>
                <a:off x="5496536" y="2923466"/>
                <a:ext cx="567771" cy="813993"/>
                <a:chOff x="5496536" y="2923466"/>
                <a:chExt cx="567771" cy="813993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5562745" y="3491238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smtClean="0"/>
                    <a:t>1</a:t>
                  </a:r>
                  <a:r>
                    <a:rPr lang="ko-KR" altLang="en-US" sz="1000" dirty="0"/>
                    <a:t>번</a:t>
                  </a:r>
                </a:p>
              </p:txBody>
            </p:sp>
            <p:pic>
              <p:nvPicPr>
                <p:cNvPr id="162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6536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1" name="그룹 140"/>
              <p:cNvGrpSpPr/>
              <p:nvPr/>
            </p:nvGrpSpPr>
            <p:grpSpPr>
              <a:xfrm>
                <a:off x="6377618" y="2923466"/>
                <a:ext cx="567771" cy="813992"/>
                <a:chOff x="6341481" y="2923466"/>
                <a:chExt cx="567771" cy="813992"/>
              </a:xfrm>
            </p:grpSpPr>
            <p:pic>
              <p:nvPicPr>
                <p:cNvPr id="159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41481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0" name="TextBox 159"/>
                <p:cNvSpPr txBox="1"/>
                <p:nvPr/>
              </p:nvSpPr>
              <p:spPr>
                <a:xfrm>
                  <a:off x="6433646" y="3491237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2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42" name="그룹 141"/>
              <p:cNvGrpSpPr/>
              <p:nvPr/>
            </p:nvGrpSpPr>
            <p:grpSpPr>
              <a:xfrm>
                <a:off x="7258700" y="2923466"/>
                <a:ext cx="567771" cy="813991"/>
                <a:chOff x="7265647" y="2923466"/>
                <a:chExt cx="567771" cy="813991"/>
              </a:xfrm>
            </p:grpSpPr>
            <p:pic>
              <p:nvPicPr>
                <p:cNvPr id="157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5647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8" name="TextBox 157"/>
                <p:cNvSpPr txBox="1"/>
                <p:nvPr/>
              </p:nvSpPr>
              <p:spPr>
                <a:xfrm>
                  <a:off x="7357812" y="3491236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3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>
                <a:off x="8139782" y="2923466"/>
                <a:ext cx="567771" cy="813990"/>
                <a:chOff x="8139782" y="2923466"/>
                <a:chExt cx="567771" cy="813990"/>
              </a:xfrm>
            </p:grpSpPr>
            <p:pic>
              <p:nvPicPr>
                <p:cNvPr id="155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9782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6" name="TextBox 155"/>
                <p:cNvSpPr txBox="1"/>
                <p:nvPr/>
              </p:nvSpPr>
              <p:spPr>
                <a:xfrm>
                  <a:off x="8231947" y="3491235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4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sp>
            <p:nvSpPr>
              <p:cNvPr id="144" name="왼쪽 화살표 143"/>
              <p:cNvSpPr/>
              <p:nvPr/>
            </p:nvSpPr>
            <p:spPr>
              <a:xfrm>
                <a:off x="6329713" y="1970451"/>
                <a:ext cx="1479683" cy="243927"/>
              </a:xfrm>
              <a:prstGeom prst="leftArrow">
                <a:avLst>
                  <a:gd name="adj1" fmla="val 50000"/>
                  <a:gd name="adj2" fmla="val 24464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329714" y="1739618"/>
                <a:ext cx="171874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3</a:t>
                </a:r>
                <a:r>
                  <a:rPr lang="ko-KR" altLang="en-US" sz="900" dirty="0" smtClean="0"/>
                  <a:t>번 작물 </a:t>
                </a:r>
                <a:r>
                  <a:rPr lang="ko-KR" altLang="en-US" sz="900" dirty="0" err="1" smtClean="0"/>
                  <a:t>알바</a:t>
                </a:r>
                <a:r>
                  <a:rPr lang="ko-KR" altLang="en-US" sz="900" dirty="0" smtClean="0"/>
                  <a:t> 금지 해제 요청</a:t>
                </a:r>
                <a:endParaRPr lang="ko-KR" altLang="en-US" sz="900" dirty="0"/>
              </a:p>
            </p:txBody>
          </p:sp>
          <p:cxnSp>
            <p:nvCxnSpPr>
              <p:cNvPr id="147" name="직선 화살표 연결선 146"/>
              <p:cNvCxnSpPr>
                <a:stCxn id="138" idx="2"/>
                <a:endCxn id="157" idx="0"/>
              </p:cNvCxnSpPr>
              <p:nvPr/>
            </p:nvCxnSpPr>
            <p:spPr>
              <a:xfrm>
                <a:off x="5887003" y="2458988"/>
                <a:ext cx="1655583" cy="464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148" name="곱셈 기호 147"/>
              <p:cNvSpPr/>
              <p:nvPr/>
            </p:nvSpPr>
            <p:spPr>
              <a:xfrm>
                <a:off x="5337636" y="2823056"/>
                <a:ext cx="914400" cy="914400"/>
              </a:xfrm>
              <a:prstGeom prst="mathMultiply">
                <a:avLst>
                  <a:gd name="adj1" fmla="val 127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229043" y="2545372"/>
                <a:ext cx="742511" cy="24622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금지 해제</a:t>
                </a:r>
                <a:endParaRPr lang="ko-KR" altLang="en-US" sz="1000" dirty="0"/>
              </a:p>
            </p:txBody>
          </p:sp>
          <p:cxnSp>
            <p:nvCxnSpPr>
              <p:cNvPr id="151" name="직선 화살표 연결선 150"/>
              <p:cNvCxnSpPr>
                <a:stCxn id="139" idx="0"/>
                <a:endCxn id="158" idx="2"/>
              </p:cNvCxnSpPr>
              <p:nvPr/>
            </p:nvCxnSpPr>
            <p:spPr>
              <a:xfrm flipV="1">
                <a:off x="7017047" y="3737457"/>
                <a:ext cx="525538" cy="1088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52" name="직선 화살표 연결선 151"/>
              <p:cNvCxnSpPr>
                <a:stCxn id="139" idx="0"/>
                <a:endCxn id="160" idx="2"/>
              </p:cNvCxnSpPr>
              <p:nvPr/>
            </p:nvCxnSpPr>
            <p:spPr>
              <a:xfrm flipH="1" flipV="1">
                <a:off x="6661503" y="3737458"/>
                <a:ext cx="355544" cy="1088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7062620" y="3858532"/>
                <a:ext cx="742511" cy="246221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err="1" smtClean="0"/>
                  <a:t>알바</a:t>
                </a:r>
                <a:r>
                  <a:rPr lang="ko-KR" altLang="en-US" sz="1000" dirty="0" smtClean="0"/>
                  <a:t> 가능</a:t>
                </a:r>
                <a:endParaRPr lang="ko-KR" altLang="en-US" sz="10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274536" y="3858532"/>
                <a:ext cx="742511" cy="24622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err="1" smtClean="0"/>
                  <a:t>알바</a:t>
                </a:r>
                <a:r>
                  <a:rPr lang="ko-KR" altLang="en-US" sz="1000" dirty="0" smtClean="0"/>
                  <a:t> 가능</a:t>
                </a:r>
                <a:endParaRPr lang="ko-KR" altLang="en-US" sz="1000" dirty="0"/>
              </a:p>
            </p:txBody>
          </p:sp>
        </p:grpSp>
        <p:cxnSp>
          <p:nvCxnSpPr>
            <p:cNvPr id="131" name="직선 화살표 연결선 130"/>
            <p:cNvCxnSpPr>
              <a:stCxn id="139" idx="0"/>
              <a:endCxn id="161" idx="2"/>
            </p:cNvCxnSpPr>
            <p:nvPr/>
          </p:nvCxnSpPr>
          <p:spPr>
            <a:xfrm flipH="1" flipV="1">
              <a:off x="967418" y="3737459"/>
              <a:ext cx="1262582" cy="10886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39" idx="0"/>
              <a:endCxn id="156" idx="2"/>
            </p:cNvCxnSpPr>
            <p:nvPr/>
          </p:nvCxnSpPr>
          <p:spPr>
            <a:xfrm flipV="1">
              <a:off x="2230000" y="3737456"/>
              <a:ext cx="1406620" cy="108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699405" y="3858532"/>
              <a:ext cx="742511" cy="2462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err="1" smtClean="0"/>
                <a:t>알바</a:t>
              </a:r>
              <a:r>
                <a:rPr lang="ko-KR" altLang="en-US" sz="1000" dirty="0" smtClean="0"/>
                <a:t> 불가</a:t>
              </a:r>
              <a:endParaRPr lang="ko-KR" altLang="en-US" sz="1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71807" y="3852087"/>
              <a:ext cx="742511" cy="24622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가능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13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잠금 설정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작물 판매</a:t>
            </a:r>
            <a:r>
              <a:rPr lang="en-US" altLang="ko-KR" sz="1800" b="1" dirty="0"/>
              <a:t> </a:t>
            </a:r>
            <a:r>
              <a:rPr lang="ko-KR" altLang="en-US" sz="1800" b="1" smtClean="0"/>
              <a:t>금지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5949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금지외</a:t>
            </a:r>
            <a:r>
              <a:rPr lang="ko-KR" altLang="en-US" sz="1000" dirty="0" smtClean="0"/>
              <a:t> 특정 작물에 한해 작물을 판매할 수 없도록 작물 판매 </a:t>
            </a:r>
            <a:r>
              <a:rPr lang="ko-KR" altLang="en-US" sz="1000" smtClean="0"/>
              <a:t>금지 잠금을 걸 수 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12" name="오른쪽 화살표 111"/>
          <p:cNvSpPr/>
          <p:nvPr/>
        </p:nvSpPr>
        <p:spPr>
          <a:xfrm>
            <a:off x="4794127" y="2341271"/>
            <a:ext cx="1149794" cy="777202"/>
          </a:xfrm>
          <a:prstGeom prst="rightArrow">
            <a:avLst>
              <a:gd name="adj1" fmla="val 50000"/>
              <a:gd name="adj2" fmla="val 85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http://cdn.xl.thumbs.canstockphoto.com/canstock435462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2"/>
          <a:stretch/>
        </p:blipFill>
        <p:spPr bwMode="auto">
          <a:xfrm>
            <a:off x="967418" y="1813595"/>
            <a:ext cx="309842" cy="40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cons.iconarchive.com/icons/hopstarter/sleek-xp-basic/72/Office-Gir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05" y="1739379"/>
            <a:ext cx="387116" cy="3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35928" y="212200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홈 주인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79382" y="221276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헬퍼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09489" y="2923466"/>
            <a:ext cx="567771" cy="813993"/>
            <a:chOff x="5496536" y="2923466"/>
            <a:chExt cx="567771" cy="813993"/>
          </a:xfrm>
        </p:grpSpPr>
        <p:sp>
          <p:nvSpPr>
            <p:cNvPr id="23" name="TextBox 22"/>
            <p:cNvSpPr txBox="1"/>
            <p:nvPr/>
          </p:nvSpPr>
          <p:spPr>
            <a:xfrm>
              <a:off x="5562745" y="3491238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/>
                <a:t>1</a:t>
              </a:r>
              <a:r>
                <a:rPr lang="ko-KR" altLang="en-US" sz="1000" dirty="0"/>
                <a:t>번</a:t>
              </a:r>
            </a:p>
          </p:txBody>
        </p:sp>
        <p:pic>
          <p:nvPicPr>
            <p:cNvPr id="38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536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1590571" y="2923466"/>
            <a:ext cx="567771" cy="813992"/>
            <a:chOff x="6341481" y="2923466"/>
            <a:chExt cx="567771" cy="813992"/>
          </a:xfrm>
        </p:grpSpPr>
        <p:pic>
          <p:nvPicPr>
            <p:cNvPr id="41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481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433646" y="3491237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2</a:t>
              </a:r>
              <a:r>
                <a:rPr lang="ko-KR" altLang="en-US" sz="1000" dirty="0" smtClean="0"/>
                <a:t>번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71653" y="2923466"/>
            <a:ext cx="567771" cy="813991"/>
            <a:chOff x="7265647" y="2923466"/>
            <a:chExt cx="567771" cy="813991"/>
          </a:xfrm>
        </p:grpSpPr>
        <p:pic>
          <p:nvPicPr>
            <p:cNvPr id="4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5647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7357812" y="3491236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3</a:t>
              </a:r>
              <a:r>
                <a:rPr lang="ko-KR" altLang="en-US" sz="1000" dirty="0" smtClean="0"/>
                <a:t>번</a:t>
              </a:r>
              <a:endParaRPr lang="ko-KR" altLang="en-US" sz="1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352735" y="2923466"/>
            <a:ext cx="567771" cy="813990"/>
            <a:chOff x="8139782" y="2923466"/>
            <a:chExt cx="567771" cy="813990"/>
          </a:xfrm>
        </p:grpSpPr>
        <p:pic>
          <p:nvPicPr>
            <p:cNvPr id="3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9782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8231947" y="3491235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4</a:t>
              </a:r>
              <a:r>
                <a:rPr lang="ko-KR" altLang="en-US" sz="1000" dirty="0" smtClean="0"/>
                <a:t>번</a:t>
              </a:r>
              <a:endParaRPr lang="ko-KR" altLang="en-US" sz="1000" dirty="0"/>
            </a:p>
          </p:txBody>
        </p:sp>
      </p:grpSp>
      <p:sp>
        <p:nvSpPr>
          <p:cNvPr id="12" name="왼쪽 화살표 11"/>
          <p:cNvSpPr/>
          <p:nvPr/>
        </p:nvSpPr>
        <p:spPr>
          <a:xfrm>
            <a:off x="1542666" y="1970451"/>
            <a:ext cx="1479683" cy="243927"/>
          </a:xfrm>
          <a:prstGeom prst="leftArrow">
            <a:avLst>
              <a:gd name="adj1" fmla="val 50000"/>
              <a:gd name="adj2" fmla="val 244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42667" y="1739618"/>
            <a:ext cx="15776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1, 3</a:t>
            </a:r>
            <a:r>
              <a:rPr lang="ko-KR" altLang="en-US" sz="900" dirty="0" smtClean="0"/>
              <a:t>번 </a:t>
            </a:r>
            <a:r>
              <a:rPr lang="ko-KR" altLang="en-US" sz="900" smtClean="0"/>
              <a:t>작물 판매 </a:t>
            </a:r>
            <a:r>
              <a:rPr lang="ko-KR" altLang="en-US" sz="900" dirty="0" smtClean="0"/>
              <a:t>금지 요청</a:t>
            </a:r>
            <a:endParaRPr lang="ko-KR" altLang="en-US" sz="900" dirty="0"/>
          </a:p>
        </p:txBody>
      </p:sp>
      <p:cxnSp>
        <p:nvCxnSpPr>
          <p:cNvPr id="27" name="직선 화살표 연결선 26"/>
          <p:cNvCxnSpPr>
            <a:stCxn id="20" idx="2"/>
            <a:endCxn id="38" idx="0"/>
          </p:cNvCxnSpPr>
          <p:nvPr/>
        </p:nvCxnSpPr>
        <p:spPr>
          <a:xfrm flipH="1">
            <a:off x="993375" y="2458988"/>
            <a:ext cx="106581" cy="464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0" idx="2"/>
            <a:endCxn id="40" idx="0"/>
          </p:cNvCxnSpPr>
          <p:nvPr/>
        </p:nvCxnSpPr>
        <p:spPr>
          <a:xfrm>
            <a:off x="1099956" y="2458988"/>
            <a:ext cx="1655583" cy="464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곱셈 기호 49"/>
          <p:cNvSpPr/>
          <p:nvPr/>
        </p:nvSpPr>
        <p:spPr>
          <a:xfrm>
            <a:off x="550589" y="2823056"/>
            <a:ext cx="914400" cy="914400"/>
          </a:xfrm>
          <a:prstGeom prst="mathMultiply">
            <a:avLst>
              <a:gd name="adj1" fmla="val 1270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셈 기호 59"/>
          <p:cNvSpPr/>
          <p:nvPr/>
        </p:nvSpPr>
        <p:spPr>
          <a:xfrm>
            <a:off x="2257210" y="2821448"/>
            <a:ext cx="914400" cy="914400"/>
          </a:xfrm>
          <a:prstGeom prst="mathMultiply">
            <a:avLst>
              <a:gd name="adj1" fmla="val 1270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12586" y="2543304"/>
            <a:ext cx="742511" cy="2462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판매 금지</a:t>
            </a:r>
            <a:endParaRPr lang="ko-KR" altLang="en-US" sz="1000" dirty="0"/>
          </a:p>
        </p:txBody>
      </p:sp>
      <p:cxnSp>
        <p:nvCxnSpPr>
          <p:cNvPr id="71" name="직선 화살표 연결선 70"/>
          <p:cNvCxnSpPr>
            <a:stCxn id="13" idx="2"/>
            <a:endCxn id="41" idx="0"/>
          </p:cNvCxnSpPr>
          <p:nvPr/>
        </p:nvCxnSpPr>
        <p:spPr>
          <a:xfrm flipH="1">
            <a:off x="1874457" y="2368223"/>
            <a:ext cx="1568607" cy="555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4" name="직선 화살표 연결선 73"/>
          <p:cNvCxnSpPr>
            <a:stCxn id="13" idx="2"/>
            <a:endCxn id="39" idx="0"/>
          </p:cNvCxnSpPr>
          <p:nvPr/>
        </p:nvCxnSpPr>
        <p:spPr>
          <a:xfrm>
            <a:off x="3443064" y="2368223"/>
            <a:ext cx="193557" cy="555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6" name="TextBox 125"/>
          <p:cNvSpPr txBox="1"/>
          <p:nvPr/>
        </p:nvSpPr>
        <p:spPr>
          <a:xfrm>
            <a:off x="2902765" y="2483652"/>
            <a:ext cx="742511" cy="2462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판매 가능</a:t>
            </a:r>
            <a:endParaRPr lang="ko-KR" altLang="en-US" sz="10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560091" y="1734184"/>
            <a:ext cx="3369917" cy="1998080"/>
            <a:chOff x="6560091" y="1734184"/>
            <a:chExt cx="3369917" cy="1998080"/>
          </a:xfrm>
        </p:grpSpPr>
        <p:pic>
          <p:nvPicPr>
            <p:cNvPr id="135" name="Picture 2" descr="http://cdn.xl.thumbs.canstockphoto.com/canstock4354620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2"/>
            <a:stretch/>
          </p:blipFill>
          <p:spPr bwMode="auto">
            <a:xfrm>
              <a:off x="6976920" y="1808400"/>
              <a:ext cx="309842" cy="408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4" descr="http://icons.iconarchive.com/icons/hopstarter/sleek-xp-basic/72/Office-Girl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9007" y="1734184"/>
              <a:ext cx="387116" cy="387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TextBox 136"/>
            <p:cNvSpPr txBox="1"/>
            <p:nvPr/>
          </p:nvSpPr>
          <p:spPr>
            <a:xfrm>
              <a:off x="9145430" y="211680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홈 주인</a:t>
              </a:r>
              <a:endParaRPr lang="ko-KR" altLang="en-US" sz="10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888884" y="2207572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헬퍼</a:t>
              </a:r>
              <a:endParaRPr lang="ko-KR" altLang="en-US" sz="1000" dirty="0"/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6718991" y="2918271"/>
              <a:ext cx="567771" cy="813993"/>
              <a:chOff x="5496536" y="2923466"/>
              <a:chExt cx="567771" cy="813993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5562745" y="3491238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smtClean="0"/>
                  <a:t>1</a:t>
                </a:r>
                <a:r>
                  <a:rPr lang="ko-KR" altLang="en-US" sz="1000" dirty="0"/>
                  <a:t>번</a:t>
                </a:r>
              </a:p>
            </p:txBody>
          </p:sp>
          <p:pic>
            <p:nvPicPr>
              <p:cNvPr id="162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6536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1" name="그룹 140"/>
            <p:cNvGrpSpPr/>
            <p:nvPr/>
          </p:nvGrpSpPr>
          <p:grpSpPr>
            <a:xfrm>
              <a:off x="7600073" y="2918269"/>
              <a:ext cx="567771" cy="813992"/>
              <a:chOff x="6341481" y="2923466"/>
              <a:chExt cx="567771" cy="813992"/>
            </a:xfrm>
          </p:grpSpPr>
          <p:pic>
            <p:nvPicPr>
              <p:cNvPr id="159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481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0" name="TextBox 159"/>
              <p:cNvSpPr txBox="1"/>
              <p:nvPr/>
            </p:nvSpPr>
            <p:spPr>
              <a:xfrm>
                <a:off x="6433646" y="3491237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2</a:t>
                </a:r>
                <a:r>
                  <a:rPr lang="ko-KR" altLang="en-US" sz="1000" dirty="0" smtClean="0"/>
                  <a:t>번</a:t>
                </a:r>
                <a:endParaRPr lang="ko-KR" altLang="en-US" sz="1000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481155" y="2918271"/>
              <a:ext cx="567771" cy="813991"/>
              <a:chOff x="7265647" y="2923466"/>
              <a:chExt cx="567771" cy="813991"/>
            </a:xfrm>
          </p:grpSpPr>
          <p:pic>
            <p:nvPicPr>
              <p:cNvPr id="157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5647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TextBox 157"/>
              <p:cNvSpPr txBox="1"/>
              <p:nvPr/>
            </p:nvSpPr>
            <p:spPr>
              <a:xfrm>
                <a:off x="7357812" y="3491236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3</a:t>
                </a:r>
                <a:r>
                  <a:rPr lang="ko-KR" altLang="en-US" sz="1000" dirty="0" smtClean="0"/>
                  <a:t>번</a:t>
                </a:r>
                <a:endParaRPr lang="ko-KR" altLang="en-US" sz="1000" dirty="0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9362237" y="2918269"/>
              <a:ext cx="567771" cy="813990"/>
              <a:chOff x="8139782" y="2923466"/>
              <a:chExt cx="567771" cy="813990"/>
            </a:xfrm>
          </p:grpSpPr>
          <p:pic>
            <p:nvPicPr>
              <p:cNvPr id="155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9782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TextBox 155"/>
              <p:cNvSpPr txBox="1"/>
              <p:nvPr/>
            </p:nvSpPr>
            <p:spPr>
              <a:xfrm>
                <a:off x="8231947" y="3491235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4</a:t>
                </a:r>
                <a:r>
                  <a:rPr lang="ko-KR" altLang="en-US" sz="1000" dirty="0" smtClean="0"/>
                  <a:t>번</a:t>
                </a:r>
                <a:endParaRPr lang="ko-KR" altLang="en-US" sz="1000" dirty="0"/>
              </a:p>
            </p:txBody>
          </p:sp>
        </p:grpSp>
        <p:sp>
          <p:nvSpPr>
            <p:cNvPr id="144" name="왼쪽 화살표 143"/>
            <p:cNvSpPr/>
            <p:nvPr/>
          </p:nvSpPr>
          <p:spPr>
            <a:xfrm>
              <a:off x="7552168" y="1965256"/>
              <a:ext cx="1479683" cy="243927"/>
            </a:xfrm>
            <a:prstGeom prst="leftArrow">
              <a:avLst>
                <a:gd name="adj1" fmla="val 50000"/>
                <a:gd name="adj2" fmla="val 244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552169" y="1734423"/>
              <a:ext cx="17187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</a:t>
              </a:r>
              <a:r>
                <a:rPr lang="ko-KR" altLang="en-US" sz="900" dirty="0" smtClean="0"/>
                <a:t>번 </a:t>
              </a:r>
              <a:r>
                <a:rPr lang="ko-KR" altLang="en-US" sz="900" smtClean="0"/>
                <a:t>작물 판매 금지 </a:t>
              </a:r>
              <a:r>
                <a:rPr lang="ko-KR" altLang="en-US" sz="900" dirty="0" smtClean="0"/>
                <a:t>해제 요청</a:t>
              </a:r>
              <a:endParaRPr lang="ko-KR" altLang="en-US" sz="900" dirty="0"/>
            </a:p>
          </p:txBody>
        </p:sp>
        <p:cxnSp>
          <p:nvCxnSpPr>
            <p:cNvPr id="147" name="직선 화살표 연결선 146"/>
            <p:cNvCxnSpPr>
              <a:stCxn id="138" idx="2"/>
              <a:endCxn id="157" idx="0"/>
            </p:cNvCxnSpPr>
            <p:nvPr/>
          </p:nvCxnSpPr>
          <p:spPr>
            <a:xfrm>
              <a:off x="7109458" y="2453793"/>
              <a:ext cx="1655583" cy="464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48" name="곱셈 기호 147"/>
            <p:cNvSpPr/>
            <p:nvPr/>
          </p:nvSpPr>
          <p:spPr>
            <a:xfrm>
              <a:off x="6560091" y="2817861"/>
              <a:ext cx="914400" cy="914400"/>
            </a:xfrm>
            <a:prstGeom prst="mathMultiply">
              <a:avLst>
                <a:gd name="adj1" fmla="val 127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276569" y="2484517"/>
              <a:ext cx="742511" cy="2462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금지 해제</a:t>
              </a:r>
              <a:endParaRPr lang="ko-KR" altLang="en-US" sz="1000" dirty="0"/>
            </a:p>
          </p:txBody>
        </p:sp>
        <p:cxnSp>
          <p:nvCxnSpPr>
            <p:cNvPr id="79" name="직선 화살표 연결선 78"/>
            <p:cNvCxnSpPr>
              <a:stCxn id="137" idx="2"/>
              <a:endCxn id="157" idx="0"/>
            </p:cNvCxnSpPr>
            <p:nvPr/>
          </p:nvCxnSpPr>
          <p:spPr>
            <a:xfrm flipH="1">
              <a:off x="8765041" y="2363028"/>
              <a:ext cx="687525" cy="5552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2" name="직선 화살표 연결선 81"/>
            <p:cNvCxnSpPr>
              <a:stCxn id="137" idx="2"/>
              <a:endCxn id="155" idx="0"/>
            </p:cNvCxnSpPr>
            <p:nvPr/>
          </p:nvCxnSpPr>
          <p:spPr>
            <a:xfrm>
              <a:off x="9452566" y="2363028"/>
              <a:ext cx="193557" cy="5552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3" name="직선 화살표 연결선 82"/>
            <p:cNvCxnSpPr>
              <a:stCxn id="137" idx="2"/>
              <a:endCxn id="159" idx="0"/>
            </p:cNvCxnSpPr>
            <p:nvPr/>
          </p:nvCxnSpPr>
          <p:spPr>
            <a:xfrm flipH="1">
              <a:off x="7883959" y="2363028"/>
              <a:ext cx="1568607" cy="5552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8890674" y="2499430"/>
              <a:ext cx="742511" cy="246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판매 가능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632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 smtClean="0"/>
              <a:t>헬퍼</a:t>
            </a:r>
            <a:r>
              <a:rPr lang="ko-KR" altLang="en-US" sz="1800" b="1" dirty="0" smtClean="0"/>
              <a:t> 종류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6681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위의 기능들은 각각 추가 작물 획득 기능 </a:t>
            </a:r>
            <a:r>
              <a:rPr lang="ko-KR" altLang="en-US" sz="1000" dirty="0" err="1" smtClean="0"/>
              <a:t>헬퍼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요정 관리 기능 헬퍼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기존 헬퍼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분해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 잠금 기능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로 각각 헬퍼를 나누어서 판매하도록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홈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설계도와 같은 기능은 일단 따로 </a:t>
            </a: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두는 것은 보류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877866"/>
            <a:ext cx="12192000" cy="33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smtClean="0"/>
              <a:t>이외 헬퍼 관련 개선 사항</a:t>
            </a:r>
            <a:endParaRPr lang="ko-KR" alt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15021"/>
            <a:ext cx="4314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smtClean="0"/>
              <a:t>작물 분해를 할 때 유저가 어떤 작물을 분해하는지 알 수 있도록 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448705" y="3014993"/>
            <a:ext cx="4048125" cy="2440927"/>
            <a:chOff x="448705" y="3014993"/>
            <a:chExt cx="4048125" cy="2440927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044"/>
            <a:stretch/>
          </p:blipFill>
          <p:spPr>
            <a:xfrm>
              <a:off x="448705" y="3014993"/>
              <a:ext cx="4048125" cy="2440927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1091" y="3937007"/>
              <a:ext cx="1365622" cy="556474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2084" y="4178923"/>
              <a:ext cx="1749058" cy="369741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1659" y="3994052"/>
              <a:ext cx="1749058" cy="369741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71" t="18066" r="58558" b="79146"/>
            <a:stretch/>
          </p:blipFill>
          <p:spPr>
            <a:xfrm>
              <a:off x="1407245" y="3859616"/>
              <a:ext cx="545306" cy="154782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0" t="21016" r="43682" b="74402"/>
            <a:stretch/>
          </p:blipFill>
          <p:spPr>
            <a:xfrm>
              <a:off x="1965979" y="3825273"/>
              <a:ext cx="1761236" cy="254442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93" t="18033" r="5847" b="73090"/>
            <a:stretch/>
          </p:blipFill>
          <p:spPr>
            <a:xfrm>
              <a:off x="2888892" y="4079715"/>
              <a:ext cx="1253265" cy="492981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93" t="18033" r="5847" b="73090"/>
            <a:stretch/>
          </p:blipFill>
          <p:spPr>
            <a:xfrm>
              <a:off x="1399297" y="4079715"/>
              <a:ext cx="1253265" cy="492981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380022" y="4525804"/>
              <a:ext cx="1343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축복 보상을 같이 획득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1722" y="4083087"/>
              <a:ext cx="679337" cy="14360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780973" y="4039475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작물 축복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34" t="21060" r="6952" b="74767"/>
            <a:stretch/>
          </p:blipFill>
          <p:spPr>
            <a:xfrm>
              <a:off x="1785902" y="4251197"/>
              <a:ext cx="822326" cy="231775"/>
            </a:xfrm>
            <a:prstGeom prst="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</p:pic>
        <p:grpSp>
          <p:nvGrpSpPr>
            <p:cNvPr id="60" name="그룹 59"/>
            <p:cNvGrpSpPr/>
            <p:nvPr/>
          </p:nvGrpSpPr>
          <p:grpSpPr>
            <a:xfrm>
              <a:off x="1410105" y="4079715"/>
              <a:ext cx="1255885" cy="493819"/>
              <a:chOff x="5682888" y="4098306"/>
              <a:chExt cx="1255885" cy="493819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82888" y="4098306"/>
                <a:ext cx="1255885" cy="493819"/>
              </a:xfrm>
              <a:prstGeom prst="rect">
                <a:avLst/>
              </a:prstGeom>
            </p:spPr>
          </p:pic>
          <p:pic>
            <p:nvPicPr>
              <p:cNvPr id="58" name="그림 57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090974" y="4263736"/>
                <a:ext cx="447145" cy="243861"/>
              </a:xfrm>
              <a:prstGeom prst="rect">
                <a:avLst/>
              </a:prstGeom>
            </p:spPr>
          </p:pic>
        </p:grpSp>
        <p:sp>
          <p:nvSpPr>
            <p:cNvPr id="17" name="타원 16"/>
            <p:cNvSpPr/>
            <p:nvPr/>
          </p:nvSpPr>
          <p:spPr>
            <a:xfrm>
              <a:off x="1462302" y="4209181"/>
              <a:ext cx="320492" cy="320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4" descr="물뿌리개 아이콘 벡터 일러스트레이션 royalty-free 일러스트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9526" b="80700" l="24219" r="71484">
                          <a14:foregroundMark x1="66895" y1="60384" x2="67383" y2="65011"/>
                          <a14:foregroundMark x1="61621" y1="70203" x2="62012" y2="72799"/>
                          <a14:foregroundMark x1="67871" y1="74379" x2="67969" y2="76524"/>
                          <a14:foregroundMark x1="62793" y1="51016" x2="56250" y2="51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8" t="22169" r="27745" b="19366"/>
            <a:stretch/>
          </p:blipFill>
          <p:spPr bwMode="auto">
            <a:xfrm>
              <a:off x="1474034" y="4224840"/>
              <a:ext cx="268565" cy="28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1719180" y="4266899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축복 완료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17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9972792" y="2553916"/>
            <a:ext cx="714258" cy="243861"/>
            <a:chOff x="6543792" y="4398019"/>
            <a:chExt cx="479261" cy="24386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3792" y="4398019"/>
              <a:ext cx="121931" cy="243861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2902" y="4398019"/>
              <a:ext cx="121931" cy="243861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2012" y="4398019"/>
              <a:ext cx="121931" cy="243861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1122" y="4398019"/>
              <a:ext cx="121931" cy="243861"/>
            </a:xfrm>
            <a:prstGeom prst="rect">
              <a:avLst/>
            </a:prstGeom>
          </p:spPr>
        </p:pic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141" y="4245763"/>
            <a:ext cx="121931" cy="243861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05" y="4245763"/>
            <a:ext cx="121931" cy="243861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9332107" y="897530"/>
            <a:ext cx="1636395" cy="3213461"/>
            <a:chOff x="9332107" y="897530"/>
            <a:chExt cx="1636395" cy="3213461"/>
          </a:xfrm>
        </p:grpSpPr>
        <p:grpSp>
          <p:nvGrpSpPr>
            <p:cNvPr id="100" name="그룹 99"/>
            <p:cNvGrpSpPr/>
            <p:nvPr/>
          </p:nvGrpSpPr>
          <p:grpSpPr>
            <a:xfrm>
              <a:off x="9332107" y="897530"/>
              <a:ext cx="1636395" cy="3213461"/>
              <a:chOff x="9028706" y="-768016"/>
              <a:chExt cx="1636395" cy="3213461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8706" y="292795"/>
                <a:ext cx="1476375" cy="2152650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307" t="15047" r="10983" b="55572"/>
              <a:stretch/>
            </p:blipFill>
            <p:spPr>
              <a:xfrm>
                <a:off x="10329821" y="624841"/>
                <a:ext cx="335280" cy="632460"/>
              </a:xfrm>
              <a:prstGeom prst="rect">
                <a:avLst/>
              </a:prstGeom>
            </p:spPr>
          </p:pic>
          <p:sp>
            <p:nvSpPr>
              <p:cNvPr id="99" name="직사각형 98"/>
              <p:cNvSpPr/>
              <p:nvPr/>
            </p:nvSpPr>
            <p:spPr>
              <a:xfrm>
                <a:off x="10063163" y="651814"/>
                <a:ext cx="230981" cy="24591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https://us.123rf.com/450wm/greyjj/greyjj1508/greyjj150800062/43122343-%EC%8B%9D%EB%AC%BC-%EA%B4%80%EB%A0%A8-%EB%B2%A1%ED%84%B0-%EC%95%84%EC%9D%B4%EC%BD%98-%EA%B0%9C%EC%9A%94-%EC%8A%A4%ED%83%80%EC%9D%BC-%EC%84%A4%EC%A0%95.jpg?ver=6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73088" b="90652" l="80000" r="92889">
                            <a14:foregroundMark x1="90444" y1="82153" x2="90444" y2="84986"/>
                            <a14:foregroundMark x1="86444" y1="85269" x2="87778" y2="87252"/>
                            <a14:foregroundMark x1="83556" y1="77337" x2="84222" y2="79320"/>
                            <a14:foregroundMark x1="88667" y1="81586" x2="88667" y2="815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573" t="72502" r="6916" b="8914"/>
              <a:stretch/>
            </p:blipFill>
            <p:spPr bwMode="auto">
              <a:xfrm>
                <a:off x="9334110" y="-768016"/>
                <a:ext cx="221257" cy="238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71366" y="2320403"/>
              <a:ext cx="221838" cy="233214"/>
            </a:xfrm>
            <a:prstGeom prst="rect">
              <a:avLst/>
            </a:prstGeom>
          </p:spPr>
        </p:pic>
      </p:grpSp>
      <p:grpSp>
        <p:nvGrpSpPr>
          <p:cNvPr id="1029" name="그룹 1028"/>
          <p:cNvGrpSpPr/>
          <p:nvPr/>
        </p:nvGrpSpPr>
        <p:grpSpPr>
          <a:xfrm>
            <a:off x="10141801" y="4525804"/>
            <a:ext cx="1729961" cy="2152650"/>
            <a:chOff x="10141801" y="4525804"/>
            <a:chExt cx="1729961" cy="2152650"/>
          </a:xfrm>
        </p:grpSpPr>
        <p:grpSp>
          <p:nvGrpSpPr>
            <p:cNvPr id="111" name="그룹 110"/>
            <p:cNvGrpSpPr/>
            <p:nvPr/>
          </p:nvGrpSpPr>
          <p:grpSpPr>
            <a:xfrm>
              <a:off x="10230314" y="4525804"/>
              <a:ext cx="1476375" cy="2152650"/>
              <a:chOff x="9332107" y="1958341"/>
              <a:chExt cx="1476375" cy="2152650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9332107" y="1958341"/>
                <a:ext cx="1476375" cy="2152650"/>
                <a:chOff x="9028706" y="292795"/>
                <a:chExt cx="1476375" cy="2152650"/>
              </a:xfrm>
            </p:grpSpPr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8706" y="292795"/>
                  <a:ext cx="1476375" cy="2152650"/>
                </a:xfrm>
                <a:prstGeom prst="rect">
                  <a:avLst/>
                </a:prstGeom>
              </p:spPr>
            </p:pic>
            <p:sp>
              <p:nvSpPr>
                <p:cNvPr id="116" name="직사각형 115"/>
                <p:cNvSpPr/>
                <p:nvPr/>
              </p:nvSpPr>
              <p:spPr>
                <a:xfrm>
                  <a:off x="10063163" y="651814"/>
                  <a:ext cx="230981" cy="24591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371366" y="2320403"/>
                <a:ext cx="221838" cy="233214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10141801" y="5870733"/>
              <a:ext cx="1729961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기존 영양제 주기 버튼을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작물 돌보기 버튼으로 변경</a:t>
              </a:r>
              <a:endParaRPr lang="ko-KR" altLang="en-US" sz="1000" dirty="0"/>
            </a:p>
          </p:txBody>
        </p:sp>
        <p:cxnSp>
          <p:nvCxnSpPr>
            <p:cNvPr id="122" name="직선 화살표 연결선 121"/>
            <p:cNvCxnSpPr>
              <a:stCxn id="110" idx="0"/>
              <a:endCxn id="113" idx="2"/>
            </p:cNvCxnSpPr>
            <p:nvPr/>
          </p:nvCxnSpPr>
          <p:spPr>
            <a:xfrm flipV="1">
              <a:off x="11006782" y="5121080"/>
              <a:ext cx="373710" cy="7496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그룹 1026"/>
          <p:cNvGrpSpPr/>
          <p:nvPr/>
        </p:nvGrpSpPr>
        <p:grpSpPr>
          <a:xfrm>
            <a:off x="448705" y="3014993"/>
            <a:ext cx="8619629" cy="3111479"/>
            <a:chOff x="448705" y="3014993"/>
            <a:chExt cx="8619629" cy="3111479"/>
          </a:xfrm>
        </p:grpSpPr>
        <p:grpSp>
          <p:nvGrpSpPr>
            <p:cNvPr id="21" name="그룹 20"/>
            <p:cNvGrpSpPr/>
            <p:nvPr/>
          </p:nvGrpSpPr>
          <p:grpSpPr>
            <a:xfrm>
              <a:off x="448705" y="3014993"/>
              <a:ext cx="4048125" cy="2440927"/>
              <a:chOff x="454094" y="111773"/>
              <a:chExt cx="4048125" cy="2440927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44"/>
              <a:stretch/>
            </p:blipFill>
            <p:spPr>
              <a:xfrm>
                <a:off x="454094" y="111773"/>
                <a:ext cx="4048125" cy="2440927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6480" y="1033787"/>
                <a:ext cx="1365622" cy="556474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7473" y="1275703"/>
                <a:ext cx="1749058" cy="369741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7048" y="1090832"/>
                <a:ext cx="1749058" cy="369741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71" t="18066" r="58558" b="79146"/>
              <a:stretch/>
            </p:blipFill>
            <p:spPr>
              <a:xfrm>
                <a:off x="1412634" y="956396"/>
                <a:ext cx="545306" cy="154782"/>
              </a:xfrm>
              <a:prstGeom prst="rect">
                <a:avLst/>
              </a:prstGeom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10" t="21016" r="43682" b="74402"/>
              <a:stretch/>
            </p:blipFill>
            <p:spPr>
              <a:xfrm>
                <a:off x="1971368" y="922053"/>
                <a:ext cx="1761236" cy="254442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2894281" y="1176495"/>
                <a:ext cx="1253265" cy="492981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1404686" y="1176495"/>
                <a:ext cx="1253265" cy="492981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1385411" y="1622584"/>
                <a:ext cx="13436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축복 보상을 같이 획득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7111" y="1179867"/>
                <a:ext cx="679337" cy="143608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1786362" y="1136255"/>
                <a:ext cx="6864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solidFill>
                      <a:schemeClr val="bg1"/>
                    </a:solidFill>
                  </a:rPr>
                  <a:t>작물 축복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044"/>
            <a:stretch/>
          </p:blipFill>
          <p:spPr>
            <a:xfrm>
              <a:off x="5020209" y="3014993"/>
              <a:ext cx="4048125" cy="2440927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82595" y="3937007"/>
              <a:ext cx="1365622" cy="55647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3588" y="4178923"/>
              <a:ext cx="1749058" cy="369741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3163" y="3994052"/>
              <a:ext cx="1749058" cy="369741"/>
            </a:xfrm>
            <a:prstGeom prst="rect">
              <a:avLst/>
            </a:prstGeom>
          </p:spPr>
        </p:pic>
        <p:grpSp>
          <p:nvGrpSpPr>
            <p:cNvPr id="96" name="그룹 95"/>
            <p:cNvGrpSpPr/>
            <p:nvPr/>
          </p:nvGrpSpPr>
          <p:grpSpPr>
            <a:xfrm>
              <a:off x="5978749" y="3825273"/>
              <a:ext cx="2319970" cy="254442"/>
              <a:chOff x="5978749" y="3825273"/>
              <a:chExt cx="2319970" cy="254442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71" t="18066" r="58558" b="79146"/>
              <a:stretch/>
            </p:blipFill>
            <p:spPr>
              <a:xfrm>
                <a:off x="5978749" y="3859616"/>
                <a:ext cx="545306" cy="154782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10" t="21016" r="43682" b="74402"/>
              <a:stretch/>
            </p:blipFill>
            <p:spPr>
              <a:xfrm>
                <a:off x="6537483" y="3825273"/>
                <a:ext cx="1761236" cy="254442"/>
              </a:xfrm>
              <a:prstGeom prst="rect">
                <a:avLst/>
              </a:prstGeom>
            </p:spPr>
          </p:pic>
        </p:grp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93" t="18033" r="5847" b="73090"/>
            <a:stretch/>
          </p:blipFill>
          <p:spPr>
            <a:xfrm>
              <a:off x="7460396" y="4079715"/>
              <a:ext cx="1253265" cy="492981"/>
            </a:xfrm>
            <a:prstGeom prst="rect">
              <a:avLst/>
            </a:prstGeom>
          </p:spPr>
        </p:pic>
        <p:grpSp>
          <p:nvGrpSpPr>
            <p:cNvPr id="95" name="그룹 94"/>
            <p:cNvGrpSpPr/>
            <p:nvPr/>
          </p:nvGrpSpPr>
          <p:grpSpPr>
            <a:xfrm>
              <a:off x="5951526" y="4039475"/>
              <a:ext cx="1343638" cy="717161"/>
              <a:chOff x="5951526" y="4039475"/>
              <a:chExt cx="1343638" cy="717161"/>
            </a:xfrm>
          </p:grpSpPr>
          <p:pic>
            <p:nvPicPr>
              <p:cNvPr id="43" name="그림 4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5970801" y="4079715"/>
                <a:ext cx="1253265" cy="492981"/>
              </a:xfrm>
              <a:prstGeom prst="rect">
                <a:avLst/>
              </a:prstGeom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5951526" y="4525804"/>
                <a:ext cx="13436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축복 보상을 같이 획득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5" name="그림 4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3226" y="4083087"/>
                <a:ext cx="679337" cy="143608"/>
              </a:xfrm>
              <a:prstGeom prst="rect">
                <a:avLst/>
              </a:prstGeom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6352477" y="4039475"/>
                <a:ext cx="6864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solidFill>
                      <a:schemeClr val="bg1"/>
                    </a:solidFill>
                  </a:rPr>
                  <a:t>작물 축복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2" name="그룹 91"/>
              <p:cNvGrpSpPr/>
              <p:nvPr/>
            </p:nvGrpSpPr>
            <p:grpSpPr>
              <a:xfrm>
                <a:off x="5981338" y="4080172"/>
                <a:ext cx="1255885" cy="493819"/>
                <a:chOff x="5257438" y="757852"/>
                <a:chExt cx="1255885" cy="493819"/>
              </a:xfrm>
            </p:grpSpPr>
            <p:pic>
              <p:nvPicPr>
                <p:cNvPr id="85" name="그림 84"/>
                <p:cNvPicPr>
                  <a:picLocks noChangeAspect="1"/>
                </p:cNvPicPr>
                <p:nvPr/>
              </p:nvPicPr>
              <p:blipFill>
                <a:blip r:embed="rId9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257438" y="757852"/>
                  <a:ext cx="1255885" cy="493819"/>
                </a:xfrm>
                <a:prstGeom prst="rect">
                  <a:avLst/>
                </a:prstGeom>
              </p:spPr>
            </p:pic>
            <p:pic>
              <p:nvPicPr>
                <p:cNvPr id="91" name="그림 90"/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5665524" y="923282"/>
                  <a:ext cx="447145" cy="243861"/>
                </a:xfrm>
                <a:prstGeom prst="rect">
                  <a:avLst/>
                </a:prstGeom>
              </p:spPr>
            </p:pic>
          </p:grpSp>
        </p:grpSp>
        <p:sp>
          <p:nvSpPr>
            <p:cNvPr id="104" name="타원 103"/>
            <p:cNvSpPr/>
            <p:nvPr/>
          </p:nvSpPr>
          <p:spPr>
            <a:xfrm>
              <a:off x="1462302" y="4209181"/>
              <a:ext cx="320492" cy="320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9" name="Picture 4" descr="물뿌리개 아이콘 벡터 일러스트레이션 royalty-free 일러스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9526" b="80700" l="24219" r="71484">
                          <a14:foregroundMark x1="66895" y1="60384" x2="67383" y2="65011"/>
                          <a14:foregroundMark x1="61621" y1="70203" x2="62012" y2="72799"/>
                          <a14:foregroundMark x1="67871" y1="74379" x2="67969" y2="76524"/>
                          <a14:foregroundMark x1="62793" y1="51016" x2="56250" y2="51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8" t="22169" r="27745" b="19366"/>
            <a:stretch/>
          </p:blipFill>
          <p:spPr bwMode="auto">
            <a:xfrm>
              <a:off x="1474034" y="4224840"/>
              <a:ext cx="268565" cy="28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타원 119"/>
            <p:cNvSpPr/>
            <p:nvPr/>
          </p:nvSpPr>
          <p:spPr>
            <a:xfrm>
              <a:off x="6043827" y="4209181"/>
              <a:ext cx="320492" cy="32049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Picture 4" descr="물뿌리개 아이콘 벡터 일러스트레이션 royalty-free 일러스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9526" b="80700" l="24219" r="71484">
                          <a14:foregroundMark x1="66895" y1="60384" x2="67383" y2="65011"/>
                          <a14:foregroundMark x1="61621" y1="70203" x2="62012" y2="72799"/>
                          <a14:foregroundMark x1="67871" y1="74379" x2="67969" y2="76524"/>
                          <a14:foregroundMark x1="62793" y1="51016" x2="56250" y2="51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8" t="22169" r="27745" b="19366"/>
            <a:stretch/>
          </p:blipFill>
          <p:spPr bwMode="auto">
            <a:xfrm>
              <a:off x="6055559" y="4224840"/>
              <a:ext cx="268565" cy="28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127"/>
            <p:cNvSpPr txBox="1"/>
            <p:nvPr/>
          </p:nvSpPr>
          <p:spPr>
            <a:xfrm>
              <a:off x="4007701" y="5726362"/>
              <a:ext cx="2746265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작물 축복 관련 </a:t>
              </a:r>
              <a:r>
                <a:rPr lang="en-US" altLang="ko-KR" sz="1000" dirty="0" smtClean="0"/>
                <a:t>UI</a:t>
              </a:r>
              <a:r>
                <a:rPr lang="ko-KR" altLang="en-US" sz="1000" smtClean="0"/>
                <a:t>가 들어감에 따라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수확 시간 </a:t>
              </a:r>
              <a:r>
                <a:rPr lang="en-US" altLang="ko-KR" sz="1000" dirty="0" smtClean="0"/>
                <a:t>UI </a:t>
              </a:r>
              <a:r>
                <a:rPr lang="ko-KR" altLang="en-US" sz="1000" smtClean="0"/>
                <a:t>및 즉시 수확 </a:t>
              </a:r>
              <a:r>
                <a:rPr lang="en-US" altLang="ko-KR" sz="1000" dirty="0" smtClean="0"/>
                <a:t>UI </a:t>
              </a:r>
              <a:r>
                <a:rPr lang="ko-KR" altLang="en-US" sz="1000" smtClean="0"/>
                <a:t>위치가 변경됨</a:t>
              </a:r>
              <a:endParaRPr lang="ko-KR" altLang="en-US" sz="1000" dirty="0"/>
            </a:p>
          </p:txBody>
        </p:sp>
        <p:cxnSp>
          <p:nvCxnSpPr>
            <p:cNvPr id="129" name="직선 화살표 연결선 128"/>
            <p:cNvCxnSpPr>
              <a:stCxn id="128" idx="0"/>
            </p:cNvCxnSpPr>
            <p:nvPr/>
          </p:nvCxnSpPr>
          <p:spPr>
            <a:xfrm flipV="1">
              <a:off x="5380834" y="4491908"/>
              <a:ext cx="651876" cy="12344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28" idx="0"/>
            </p:cNvCxnSpPr>
            <p:nvPr/>
          </p:nvCxnSpPr>
          <p:spPr>
            <a:xfrm flipH="1" flipV="1">
              <a:off x="2888897" y="4523256"/>
              <a:ext cx="2491937" cy="1203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9332107" y="234919"/>
            <a:ext cx="4048125" cy="2440927"/>
            <a:chOff x="4687225" y="112514"/>
            <a:chExt cx="4048125" cy="2440927"/>
          </a:xfrm>
        </p:grpSpPr>
        <p:grpSp>
          <p:nvGrpSpPr>
            <p:cNvPr id="78" name="그룹 77"/>
            <p:cNvGrpSpPr/>
            <p:nvPr/>
          </p:nvGrpSpPr>
          <p:grpSpPr>
            <a:xfrm>
              <a:off x="4687225" y="112514"/>
              <a:ext cx="4048125" cy="2440927"/>
              <a:chOff x="454094" y="111773"/>
              <a:chExt cx="4048125" cy="2440927"/>
            </a:xfrm>
          </p:grpSpPr>
          <p:pic>
            <p:nvPicPr>
              <p:cNvPr id="131" name="그림 13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44"/>
              <a:stretch/>
            </p:blipFill>
            <p:spPr>
              <a:xfrm>
                <a:off x="454094" y="111773"/>
                <a:ext cx="4048125" cy="2440927"/>
              </a:xfrm>
              <a:prstGeom prst="rect">
                <a:avLst/>
              </a:prstGeom>
            </p:spPr>
          </p:pic>
          <p:pic>
            <p:nvPicPr>
              <p:cNvPr id="133" name="그림 13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6480" y="1033787"/>
                <a:ext cx="1365622" cy="556474"/>
              </a:xfrm>
              <a:prstGeom prst="rect">
                <a:avLst/>
              </a:prstGeom>
            </p:spPr>
          </p:pic>
          <p:pic>
            <p:nvPicPr>
              <p:cNvPr id="134" name="그림 13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7473" y="1275703"/>
                <a:ext cx="1749058" cy="369741"/>
              </a:xfrm>
              <a:prstGeom prst="rect">
                <a:avLst/>
              </a:prstGeom>
            </p:spPr>
          </p:pic>
          <p:pic>
            <p:nvPicPr>
              <p:cNvPr id="135" name="그림 13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7048" y="1090832"/>
                <a:ext cx="1749058" cy="369741"/>
              </a:xfrm>
              <a:prstGeom prst="rect">
                <a:avLst/>
              </a:prstGeom>
            </p:spPr>
          </p:pic>
          <p:pic>
            <p:nvPicPr>
              <p:cNvPr id="136" name="그림 135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71" t="18066" r="58558" b="79146"/>
              <a:stretch/>
            </p:blipFill>
            <p:spPr>
              <a:xfrm>
                <a:off x="1412634" y="956396"/>
                <a:ext cx="545306" cy="154782"/>
              </a:xfrm>
              <a:prstGeom prst="rect">
                <a:avLst/>
              </a:prstGeom>
            </p:spPr>
          </p:pic>
          <p:pic>
            <p:nvPicPr>
              <p:cNvPr id="137" name="그림 136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10" t="21016" r="43682" b="74402"/>
              <a:stretch/>
            </p:blipFill>
            <p:spPr>
              <a:xfrm>
                <a:off x="1971368" y="922053"/>
                <a:ext cx="1761236" cy="254442"/>
              </a:xfrm>
              <a:prstGeom prst="rect">
                <a:avLst/>
              </a:prstGeom>
            </p:spPr>
          </p:pic>
          <p:pic>
            <p:nvPicPr>
              <p:cNvPr id="138" name="그림 13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2894281" y="1176495"/>
                <a:ext cx="1253265" cy="492981"/>
              </a:xfrm>
              <a:prstGeom prst="rect">
                <a:avLst/>
              </a:prstGeom>
            </p:spPr>
          </p:pic>
          <p:pic>
            <p:nvPicPr>
              <p:cNvPr id="139" name="그림 13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1404686" y="1176495"/>
                <a:ext cx="1253265" cy="492981"/>
              </a:xfrm>
              <a:prstGeom prst="rect">
                <a:avLst/>
              </a:prstGeom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1385411" y="1622584"/>
                <a:ext cx="13436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축복 보상을 같이 획득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41" name="그림 1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7111" y="1179867"/>
                <a:ext cx="679337" cy="143608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1786362" y="1136255"/>
                <a:ext cx="6864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solidFill>
                      <a:schemeClr val="bg1"/>
                    </a:solidFill>
                  </a:rPr>
                  <a:t>작물 축복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0" name="타원 89"/>
            <p:cNvSpPr/>
            <p:nvPr/>
          </p:nvSpPr>
          <p:spPr>
            <a:xfrm>
              <a:off x="5700822" y="1306702"/>
              <a:ext cx="320492" cy="3204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" name="Picture 4" descr="물뿌리개 아이콘 벡터 일러스트레이션 royalty-free 일러스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9526" b="80700" l="24219" r="71484">
                          <a14:foregroundMark x1="66895" y1="60384" x2="67383" y2="65011"/>
                          <a14:foregroundMark x1="61621" y1="70203" x2="62012" y2="72799"/>
                          <a14:foregroundMark x1="67871" y1="74379" x2="67969" y2="76524"/>
                          <a14:foregroundMark x1="62793" y1="51016" x2="56250" y2="51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8" t="22169" r="27745" b="19366"/>
            <a:stretch/>
          </p:blipFill>
          <p:spPr bwMode="auto">
            <a:xfrm>
              <a:off x="5712554" y="1322361"/>
              <a:ext cx="268565" cy="28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그룹 33"/>
          <p:cNvGrpSpPr/>
          <p:nvPr/>
        </p:nvGrpSpPr>
        <p:grpSpPr>
          <a:xfrm>
            <a:off x="442438" y="111773"/>
            <a:ext cx="8966614" cy="2697827"/>
            <a:chOff x="442438" y="111773"/>
            <a:chExt cx="8966614" cy="2697827"/>
          </a:xfrm>
        </p:grpSpPr>
        <p:grpSp>
          <p:nvGrpSpPr>
            <p:cNvPr id="20" name="그룹 19"/>
            <p:cNvGrpSpPr/>
            <p:nvPr/>
          </p:nvGrpSpPr>
          <p:grpSpPr>
            <a:xfrm>
              <a:off x="454094" y="111773"/>
              <a:ext cx="4048125" cy="2440927"/>
              <a:chOff x="454094" y="111773"/>
              <a:chExt cx="4048125" cy="2440927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44"/>
              <a:stretch/>
            </p:blipFill>
            <p:spPr>
              <a:xfrm>
                <a:off x="454094" y="111773"/>
                <a:ext cx="4048125" cy="2440927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16480" y="1033787"/>
                <a:ext cx="1365622" cy="556474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7473" y="1275703"/>
                <a:ext cx="1749058" cy="369741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7048" y="1090832"/>
                <a:ext cx="1749058" cy="369741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71" t="18066" r="58558" b="79146"/>
              <a:stretch/>
            </p:blipFill>
            <p:spPr>
              <a:xfrm>
                <a:off x="1412634" y="956396"/>
                <a:ext cx="545306" cy="154782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10" t="21016" r="43682" b="74402"/>
              <a:stretch/>
            </p:blipFill>
            <p:spPr>
              <a:xfrm>
                <a:off x="1971368" y="922053"/>
                <a:ext cx="1761236" cy="254442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2894281" y="1176495"/>
                <a:ext cx="1253265" cy="492981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1404686" y="1176495"/>
                <a:ext cx="1253265" cy="49298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385411" y="1622584"/>
                <a:ext cx="13436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축복 보상을 같이 획득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7111" y="1179867"/>
                <a:ext cx="679337" cy="143608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786362" y="1136255"/>
                <a:ext cx="6864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solidFill>
                      <a:schemeClr val="bg1"/>
                    </a:solidFill>
                  </a:rPr>
                  <a:t>작물 축복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402080" y="1325880"/>
                <a:ext cx="1257300" cy="2971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위쪽 화살표 17"/>
              <p:cNvSpPr/>
              <p:nvPr/>
            </p:nvSpPr>
            <p:spPr>
              <a:xfrm rot="17799603">
                <a:off x="2550115" y="1445623"/>
                <a:ext cx="208579" cy="217523"/>
              </a:xfrm>
              <a:prstGeom prst="up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044"/>
            <a:stretch/>
          </p:blipFill>
          <p:spPr>
            <a:xfrm>
              <a:off x="442438" y="139660"/>
              <a:ext cx="4048125" cy="2440927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5360955" y="115380"/>
              <a:ext cx="4048097" cy="2694220"/>
              <a:chOff x="5360955" y="115380"/>
              <a:chExt cx="4048097" cy="269422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13"/>
              <a:srcRect b="27945"/>
              <a:stretch/>
            </p:blipFill>
            <p:spPr>
              <a:xfrm>
                <a:off x="5360957" y="115380"/>
                <a:ext cx="4048095" cy="1761546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14"/>
              <a:srcRect t="69093" b="1"/>
              <a:stretch/>
            </p:blipFill>
            <p:spPr>
              <a:xfrm>
                <a:off x="5360955" y="2054042"/>
                <a:ext cx="4048095" cy="755558"/>
              </a:xfrm>
              <a:prstGeom prst="rect">
                <a:avLst/>
              </a:prstGeom>
            </p:spPr>
          </p:pic>
          <p:pic>
            <p:nvPicPr>
              <p:cNvPr id="159" name="그림 158"/>
              <p:cNvPicPr>
                <a:picLocks noChangeAspect="1"/>
              </p:cNvPicPr>
              <p:nvPr/>
            </p:nvPicPr>
            <p:blipFill rotWithShape="1">
              <a:blip r:embed="rId14"/>
              <a:srcRect t="69657" b="27688"/>
              <a:stretch/>
            </p:blipFill>
            <p:spPr>
              <a:xfrm>
                <a:off x="5360956" y="1876926"/>
                <a:ext cx="4048095" cy="182021"/>
              </a:xfrm>
              <a:prstGeom prst="rect">
                <a:avLst/>
              </a:prstGeom>
            </p:spPr>
          </p:pic>
        </p:grpSp>
        <p:sp>
          <p:nvSpPr>
            <p:cNvPr id="33" name="오른쪽 화살표 32"/>
            <p:cNvSpPr/>
            <p:nvPr/>
          </p:nvSpPr>
          <p:spPr>
            <a:xfrm>
              <a:off x="4658313" y="1645444"/>
              <a:ext cx="62806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11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735</Words>
  <Application>Microsoft Office PowerPoint</Application>
  <PresentationFormat>와이드스크린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헬퍼 추가 기능 제안서</vt:lpstr>
      <vt:lpstr>요정 관리 능력 – 요정 동시 사용 &amp; 지정 작물 버프 생성</vt:lpstr>
      <vt:lpstr>요정 관리 능력 – 요정 동시 사용 &amp; 지정 작물 버프 생성</vt:lpstr>
      <vt:lpstr>추가 작물 보상 획득</vt:lpstr>
      <vt:lpstr>홈 엔티티 설계도 사용</vt:lpstr>
      <vt:lpstr>작물 잠금 설정 – 알바 금지</vt:lpstr>
      <vt:lpstr>작물 잠금 설정 – 작물 판매 금지</vt:lpstr>
      <vt:lpstr>헬퍼 종류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465</cp:revision>
  <dcterms:created xsi:type="dcterms:W3CDTF">2016-12-16T01:29:19Z</dcterms:created>
  <dcterms:modified xsi:type="dcterms:W3CDTF">2017-11-13T10:04:59Z</dcterms:modified>
</cp:coreProperties>
</file>