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2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2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2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6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2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1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99D9-E2A6-4FBA-90C6-37F81959A54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B33E-DFA4-4686-9160-ACC3ED47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ko-KR" altLang="en-US" dirty="0" err="1" smtClean="0"/>
              <a:t>헬퍼</a:t>
            </a:r>
            <a:r>
              <a:rPr lang="ko-KR" altLang="en-US" dirty="0" smtClean="0"/>
              <a:t> 작물 보상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5" y="210535"/>
            <a:ext cx="3028950" cy="2038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852166" y="210535"/>
            <a:ext cx="3028950" cy="2038350"/>
            <a:chOff x="4852166" y="210535"/>
            <a:chExt cx="3028950" cy="20383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166" y="210535"/>
              <a:ext cx="3028950" cy="2038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108026" y="1030288"/>
              <a:ext cx="2514601" cy="491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9751" y="1122363"/>
              <a:ext cx="27911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자신의 홈에서만 사용할 수 있는 기능 입니다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963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779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페어리</a:t>
            </a:r>
            <a:r>
              <a:rPr lang="ko-KR" altLang="en-US" sz="2000" dirty="0" smtClean="0"/>
              <a:t> 작물 일러스트를 활용한 </a:t>
            </a:r>
            <a:r>
              <a:rPr lang="ko-KR" altLang="en-US" sz="2000" dirty="0" err="1" smtClean="0"/>
              <a:t>엔티티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smtClean="0"/>
              <a:t>문신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5"/>
            <a:ext cx="12192000" cy="461320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아래와 같이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페어리 작물 일러스트를 이용해서 만든 액자 엔티티와 화분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기간제 문신 아이템을 지급</a:t>
            </a:r>
            <a:endParaRPr lang="en-US" altLang="ko-KR" sz="1000" dirty="0" smtClean="0"/>
          </a:p>
        </p:txBody>
      </p:sp>
      <p:pic>
        <p:nvPicPr>
          <p:cNvPr id="1026" name="Picture 2" descr="이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30" y="1622589"/>
            <a:ext cx="2000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86" y="1807429"/>
            <a:ext cx="1271204" cy="12712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77" y="2239633"/>
            <a:ext cx="1271204" cy="1271204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7" t="1610" r="43755" b="40804"/>
          <a:stretch/>
        </p:blipFill>
        <p:spPr>
          <a:xfrm>
            <a:off x="9694432" y="1359168"/>
            <a:ext cx="2017986" cy="394926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096000" y="3078633"/>
            <a:ext cx="1346006" cy="1040303"/>
            <a:chOff x="6337739" y="2157739"/>
            <a:chExt cx="2167758" cy="1675418"/>
          </a:xfrm>
        </p:grpSpPr>
        <p:sp>
          <p:nvSpPr>
            <p:cNvPr id="6" name="사다리꼴 5"/>
            <p:cNvSpPr/>
            <p:nvPr/>
          </p:nvSpPr>
          <p:spPr>
            <a:xfrm rot="10800000">
              <a:off x="6337739" y="2159875"/>
              <a:ext cx="2167758" cy="16711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7949" y="2157739"/>
              <a:ext cx="855807" cy="167541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6095835" y="1089095"/>
            <a:ext cx="1369699" cy="1988211"/>
            <a:chOff x="3720208" y="4869789"/>
            <a:chExt cx="1369699" cy="1988211"/>
          </a:xfrm>
        </p:grpSpPr>
        <p:grpSp>
          <p:nvGrpSpPr>
            <p:cNvPr id="20" name="그룹 19"/>
            <p:cNvGrpSpPr/>
            <p:nvPr/>
          </p:nvGrpSpPr>
          <p:grpSpPr>
            <a:xfrm rot="2700000">
              <a:off x="3720208" y="4869789"/>
              <a:ext cx="1340976" cy="1340976"/>
              <a:chOff x="3748931" y="4871091"/>
              <a:chExt cx="1340976" cy="1340976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4206133" y="4871091"/>
                <a:ext cx="426575" cy="42657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206132" y="5785492"/>
                <a:ext cx="426575" cy="42657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 rot="5400000">
                <a:off x="4206131" y="4871091"/>
                <a:ext cx="426576" cy="1340976"/>
                <a:chOff x="4358532" y="5023491"/>
                <a:chExt cx="426576" cy="1340976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4358533" y="5023491"/>
                  <a:ext cx="426575" cy="42657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4358532" y="5937892"/>
                  <a:ext cx="426575" cy="42657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4302053" y="5863566"/>
              <a:ext cx="167659" cy="9944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748931" y="4871091"/>
              <a:ext cx="1340976" cy="1340976"/>
              <a:chOff x="3748931" y="4871091"/>
              <a:chExt cx="1340976" cy="1340976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748931" y="4871091"/>
                <a:ext cx="1340976" cy="1340976"/>
                <a:chOff x="3748931" y="4871091"/>
                <a:chExt cx="1340976" cy="1340976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4206133" y="4871091"/>
                  <a:ext cx="426575" cy="42657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4206132" y="5785492"/>
                  <a:ext cx="426575" cy="42657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 rot="5400000">
                  <a:off x="4206131" y="4871091"/>
                  <a:ext cx="426576" cy="1340976"/>
                  <a:chOff x="4358532" y="5023491"/>
                  <a:chExt cx="426576" cy="1340976"/>
                </a:xfrm>
              </p:grpSpPr>
              <p:sp>
                <p:nvSpPr>
                  <p:cNvPr id="16" name="타원 15"/>
                  <p:cNvSpPr/>
                  <p:nvPr/>
                </p:nvSpPr>
                <p:spPr>
                  <a:xfrm>
                    <a:off x="4358533" y="5023491"/>
                    <a:ext cx="426575" cy="42657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>
                    <a:off x="4358532" y="5937892"/>
                    <a:ext cx="426575" cy="42657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타원 11"/>
              <p:cNvSpPr/>
              <p:nvPr/>
            </p:nvSpPr>
            <p:spPr>
              <a:xfrm>
                <a:off x="3975061" y="5125943"/>
                <a:ext cx="831273" cy="8312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다이아몬드 27"/>
          <p:cNvSpPr/>
          <p:nvPr/>
        </p:nvSpPr>
        <p:spPr>
          <a:xfrm rot="18000000">
            <a:off x="6358747" y="2574445"/>
            <a:ext cx="269546" cy="47343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 rot="2700000">
            <a:off x="6873560" y="2411800"/>
            <a:ext cx="269546" cy="47343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26"/>
          <a:stretch/>
        </p:blipFill>
        <p:spPr>
          <a:xfrm>
            <a:off x="8314289" y="1213945"/>
            <a:ext cx="775135" cy="37909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78133">
            <a:off x="8348756" y="3602537"/>
            <a:ext cx="439164" cy="8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7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머리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손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발 사이즈 크기 조절 아이템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4"/>
            <a:ext cx="12192000" cy="562729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머리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손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발 등 특정 신체 부위의 사이즈 크기를 커지게 해주는 버프 아이템 지급</a:t>
            </a:r>
            <a:endParaRPr lang="en-US" altLang="ko-KR" sz="1000" dirty="0" smtClean="0"/>
          </a:p>
          <a:p>
            <a:r>
              <a:rPr lang="ko-KR" altLang="en-US" sz="1000" dirty="0" smtClean="0"/>
              <a:t>해당 </a:t>
            </a:r>
            <a:r>
              <a:rPr lang="ko-KR" altLang="en-US" sz="1000" dirty="0" err="1" smtClean="0"/>
              <a:t>버프</a:t>
            </a:r>
            <a:r>
              <a:rPr lang="ko-KR" altLang="en-US" sz="1000" dirty="0" smtClean="0"/>
              <a:t> 아이템을 우 클릭 시 </a:t>
            </a:r>
            <a:r>
              <a:rPr lang="ko-KR" altLang="en-US" sz="1000" dirty="0" err="1" smtClean="0"/>
              <a:t>버프가</a:t>
            </a:r>
            <a:r>
              <a:rPr lang="ko-KR" altLang="en-US" sz="1000" dirty="0" smtClean="0"/>
              <a:t> 풀리며 유저는 원상태로 돌아간다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295827" y="3161262"/>
            <a:ext cx="721979" cy="1400195"/>
            <a:chOff x="2400727" y="3088511"/>
            <a:chExt cx="721979" cy="1400195"/>
          </a:xfrm>
        </p:grpSpPr>
        <p:sp>
          <p:nvSpPr>
            <p:cNvPr id="4" name="타원 3"/>
            <p:cNvSpPr/>
            <p:nvPr/>
          </p:nvSpPr>
          <p:spPr>
            <a:xfrm>
              <a:off x="2643550" y="3088511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761871" y="3232150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763945" y="349743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73336" y="349743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2701672" y="3877306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761869" y="3877306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029871" y="3451021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400727" y="3451021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79488" y="4414278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19020" y="4414278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372173" y="5082391"/>
            <a:ext cx="721979" cy="1435501"/>
            <a:chOff x="2400727" y="3088511"/>
            <a:chExt cx="721979" cy="1435501"/>
          </a:xfrm>
        </p:grpSpPr>
        <p:sp>
          <p:nvSpPr>
            <p:cNvPr id="30" name="타원 29"/>
            <p:cNvSpPr/>
            <p:nvPr/>
          </p:nvSpPr>
          <p:spPr>
            <a:xfrm>
              <a:off x="2643550" y="3088511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761871" y="3232150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763945" y="349743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73336" y="349743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2701672" y="3877306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761869" y="3877306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3029871" y="3451021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400727" y="3451021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76508" y="4378973"/>
              <a:ext cx="237241" cy="145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506503" y="4378973"/>
              <a:ext cx="237241" cy="145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298043" y="3161262"/>
            <a:ext cx="869934" cy="1400195"/>
            <a:chOff x="2326749" y="3088511"/>
            <a:chExt cx="869934" cy="1400195"/>
          </a:xfrm>
        </p:grpSpPr>
        <p:sp>
          <p:nvSpPr>
            <p:cNvPr id="41" name="타원 40"/>
            <p:cNvSpPr/>
            <p:nvPr/>
          </p:nvSpPr>
          <p:spPr>
            <a:xfrm>
              <a:off x="2643550" y="3088511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2761871" y="3232150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763945" y="349743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473336" y="349743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2701672" y="3877306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761869" y="3877306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2955893" y="3387988"/>
              <a:ext cx="240790" cy="21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326749" y="3387988"/>
              <a:ext cx="240790" cy="21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79488" y="4414278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619020" y="4414278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372402" y="1166631"/>
            <a:ext cx="721979" cy="1473697"/>
            <a:chOff x="4372402" y="1166631"/>
            <a:chExt cx="721979" cy="1473697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4733546" y="1383772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4735620" y="1649061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445011" y="1649061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4673347" y="2028928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733544" y="2028928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5001546" y="1602643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372402" y="1602643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751163" y="2565900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90695" y="2565900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541723" y="1166631"/>
              <a:ext cx="387795" cy="38779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오른쪽 화살표 62"/>
          <p:cNvSpPr/>
          <p:nvPr/>
        </p:nvSpPr>
        <p:spPr>
          <a:xfrm>
            <a:off x="2700671" y="36090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rot="19800000">
            <a:off x="2627275" y="2608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화살표 64"/>
          <p:cNvSpPr/>
          <p:nvPr/>
        </p:nvSpPr>
        <p:spPr>
          <a:xfrm rot="1800000">
            <a:off x="2563971" y="45335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53663" y="2279444"/>
            <a:ext cx="3204887" cy="1400195"/>
            <a:chOff x="7353663" y="2279444"/>
            <a:chExt cx="3204887" cy="1400195"/>
          </a:xfrm>
        </p:grpSpPr>
        <p:grpSp>
          <p:nvGrpSpPr>
            <p:cNvPr id="51" name="그룹 50"/>
            <p:cNvGrpSpPr/>
            <p:nvPr/>
          </p:nvGrpSpPr>
          <p:grpSpPr>
            <a:xfrm>
              <a:off x="7353663" y="2279444"/>
              <a:ext cx="869934" cy="1400195"/>
              <a:chOff x="2326749" y="3088511"/>
              <a:chExt cx="869934" cy="1400195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2643550" y="3088511"/>
                <a:ext cx="240790" cy="2407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2761871" y="3232150"/>
                <a:ext cx="1" cy="64515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763945" y="3497439"/>
                <a:ext cx="288533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473336" y="3497439"/>
                <a:ext cx="288533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 flipH="1">
                <a:off x="2701672" y="3877306"/>
                <a:ext cx="60198" cy="54800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2761869" y="3877306"/>
                <a:ext cx="53970" cy="54800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2955893" y="3387988"/>
                <a:ext cx="240790" cy="21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326749" y="3387988"/>
                <a:ext cx="240790" cy="21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779488" y="4414278"/>
                <a:ext cx="121742" cy="744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619020" y="4414278"/>
                <a:ext cx="121742" cy="744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559453" y="2279444"/>
              <a:ext cx="949636" cy="1400195"/>
              <a:chOff x="2286898" y="3088511"/>
              <a:chExt cx="949636" cy="1400195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2643550" y="3088511"/>
                <a:ext cx="240790" cy="2407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2761871" y="3232150"/>
                <a:ext cx="1" cy="64515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2763945" y="3497439"/>
                <a:ext cx="288533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473336" y="3497439"/>
                <a:ext cx="288533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2701672" y="3877306"/>
                <a:ext cx="60198" cy="54800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2761869" y="3877306"/>
                <a:ext cx="53970" cy="54800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타원 82"/>
              <p:cNvSpPr/>
              <p:nvPr/>
            </p:nvSpPr>
            <p:spPr>
              <a:xfrm>
                <a:off x="2916042" y="3351760"/>
                <a:ext cx="320492" cy="2913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2286898" y="3351760"/>
                <a:ext cx="320492" cy="2913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779488" y="4414278"/>
                <a:ext cx="121742" cy="744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619020" y="4414278"/>
                <a:ext cx="121742" cy="744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9764943" y="2279444"/>
              <a:ext cx="793607" cy="1400195"/>
              <a:chOff x="2364913" y="3088511"/>
              <a:chExt cx="793607" cy="1400195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2643550" y="3088511"/>
                <a:ext cx="240790" cy="2407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2761871" y="3232150"/>
                <a:ext cx="1" cy="64515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2763945" y="3497439"/>
                <a:ext cx="288533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473336" y="3497439"/>
                <a:ext cx="288533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2701672" y="3877306"/>
                <a:ext cx="60198" cy="54800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761869" y="3877306"/>
                <a:ext cx="53970" cy="54800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>
                <a:off x="2994057" y="3422682"/>
                <a:ext cx="164463" cy="1495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2364913" y="3422682"/>
                <a:ext cx="164463" cy="1495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779488" y="4414278"/>
                <a:ext cx="121742" cy="744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619020" y="4414278"/>
                <a:ext cx="121742" cy="744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04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779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홈가든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알바용</a:t>
            </a:r>
            <a:r>
              <a:rPr lang="ko-KR" altLang="en-US" sz="2000" dirty="0" smtClean="0"/>
              <a:t> 프로필 사진 테두리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4"/>
            <a:ext cx="12192000" cy="703305"/>
          </a:xfrm>
        </p:spPr>
        <p:txBody>
          <a:bodyPr>
            <a:normAutofit/>
          </a:bodyPr>
          <a:lstStyle/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시 작물 위에 나오는 프로필 사진 테두리를 아래와 같이 다른 형태로 변경시켜 준다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해당 아이템은 횟수제이며 </a:t>
            </a:r>
            <a:r>
              <a:rPr lang="ko-KR" altLang="en-US" sz="1000" dirty="0" err="1" smtClean="0"/>
              <a:t>알바를</a:t>
            </a:r>
            <a:r>
              <a:rPr lang="ko-KR" altLang="en-US" sz="1000" dirty="0" smtClean="0"/>
              <a:t> 한번 걸 때마다 아이템이 한 개 씩 차감된다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61563" y="1181099"/>
            <a:ext cx="5734437" cy="4432584"/>
            <a:chOff x="1052319" y="742779"/>
            <a:chExt cx="7358643" cy="568805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19" y="852615"/>
              <a:ext cx="2314962" cy="557822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52615"/>
              <a:ext cx="2314962" cy="557822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181" y="742779"/>
              <a:ext cx="1799148" cy="2071529"/>
            </a:xfrm>
            <a:prstGeom prst="rect">
              <a:avLst/>
            </a:prstGeom>
          </p:spPr>
        </p:pic>
        <p:sp>
          <p:nvSpPr>
            <p:cNvPr id="8" name="오른쪽 화살표 7"/>
            <p:cNvSpPr/>
            <p:nvPr/>
          </p:nvSpPr>
          <p:spPr>
            <a:xfrm>
              <a:off x="4419600" y="320034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469574" y="1266692"/>
            <a:ext cx="1619250" cy="4276725"/>
            <a:chOff x="6469574" y="1266692"/>
            <a:chExt cx="1619250" cy="427672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574" y="1266692"/>
              <a:ext cx="1619250" cy="4276725"/>
            </a:xfrm>
            <a:prstGeom prst="rect">
              <a:avLst/>
            </a:prstGeom>
          </p:spPr>
        </p:pic>
        <p:sp>
          <p:nvSpPr>
            <p:cNvPr id="16" name="하트 15"/>
            <p:cNvSpPr/>
            <p:nvPr/>
          </p:nvSpPr>
          <p:spPr>
            <a:xfrm>
              <a:off x="7694010" y="2147983"/>
              <a:ext cx="112331" cy="112331"/>
            </a:xfrm>
            <a:prstGeom prst="hear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134225" y="2216944"/>
              <a:ext cx="609600" cy="88105"/>
              <a:chOff x="7134225" y="2216944"/>
              <a:chExt cx="609600" cy="88105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134225" y="2216944"/>
                <a:ext cx="609600" cy="88105"/>
              </a:xfrm>
              <a:prstGeom prst="roundRect">
                <a:avLst>
                  <a:gd name="adj" fmla="val 3288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7155877" y="2236809"/>
                <a:ext cx="552488" cy="45719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7155877" y="2236809"/>
                <a:ext cx="459361" cy="45719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8303610" y="1266692"/>
            <a:ext cx="1774842" cy="4276725"/>
            <a:chOff x="8303610" y="1266692"/>
            <a:chExt cx="1774842" cy="42767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610" y="1266692"/>
              <a:ext cx="1774842" cy="4276725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8796338" y="2271807"/>
              <a:ext cx="742950" cy="171355"/>
              <a:chOff x="7286625" y="2300383"/>
              <a:chExt cx="672116" cy="157066"/>
            </a:xfrm>
          </p:grpSpPr>
          <p:sp>
            <p:nvSpPr>
              <p:cNvPr id="20" name="하트 19"/>
              <p:cNvSpPr/>
              <p:nvPr/>
            </p:nvSpPr>
            <p:spPr>
              <a:xfrm>
                <a:off x="7846410" y="2300383"/>
                <a:ext cx="112331" cy="112331"/>
              </a:xfrm>
              <a:prstGeom prst="hear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286625" y="2369344"/>
                <a:ext cx="609600" cy="88105"/>
              </a:xfrm>
              <a:prstGeom prst="roundRect">
                <a:avLst>
                  <a:gd name="adj" fmla="val 3288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7308277" y="2389209"/>
                <a:ext cx="552488" cy="45719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7308277" y="2389209"/>
                <a:ext cx="459361" cy="45719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9795405" y="4222640"/>
            <a:ext cx="3207762" cy="2066925"/>
            <a:chOff x="9030777" y="2062764"/>
            <a:chExt cx="3207762" cy="206692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0777" y="2062764"/>
              <a:ext cx="1695450" cy="206692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264" y="2067527"/>
              <a:ext cx="1438275" cy="2057400"/>
            </a:xfrm>
            <a:prstGeom prst="rect">
              <a:avLst/>
            </a:prstGeom>
          </p:spPr>
        </p:pic>
        <p:sp>
          <p:nvSpPr>
            <p:cNvPr id="29" name="하트 28"/>
            <p:cNvSpPr/>
            <p:nvPr/>
          </p:nvSpPr>
          <p:spPr>
            <a:xfrm>
              <a:off x="9828069" y="2338244"/>
              <a:ext cx="149512" cy="149512"/>
            </a:xfrm>
            <a:prstGeom prst="heart">
              <a:avLst/>
            </a:prstGeom>
            <a:solidFill>
              <a:srgbClr val="FF7C80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35" y="1266692"/>
            <a:ext cx="1619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7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요정 능력 전환 아이템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5"/>
            <a:ext cx="12192000" cy="293730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요정의 능력을 다른 능력으로 전환시켜주는 아이템</a:t>
            </a:r>
            <a:endParaRPr lang="en-US" altLang="ko-KR" sz="10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0" y="771525"/>
            <a:ext cx="12192000" cy="46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경험치 </a:t>
            </a:r>
            <a:r>
              <a:rPr lang="ko-KR" altLang="en-US" sz="1000" dirty="0" err="1" smtClean="0"/>
              <a:t>획득률</a:t>
            </a:r>
            <a:r>
              <a:rPr lang="ko-KR" altLang="en-US" sz="1000" dirty="0" smtClean="0"/>
              <a:t> 증가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홈가든 오너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알바 포인트 획득률 증가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럭키박스 획득률 증가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탄생석 씨앗 획득률 증가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카드 작물 씨앗 획득률 증가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카드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블루오션 작물 씨앗 획득 확률 증가와 이번에 새로 추가되는</a:t>
            </a:r>
            <a:r>
              <a:rPr lang="en-US" altLang="ko-KR" sz="1000" dirty="0" smtClean="0"/>
              <a:t> </a:t>
            </a:r>
            <a:r>
              <a:rPr lang="ko-KR" altLang="en-US" sz="1000" b="1" smtClean="0">
                <a:solidFill>
                  <a:srgbClr val="FF0000"/>
                </a:solidFill>
              </a:rPr>
              <a:t>페어리 작물 씨앗 획득률 증가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랜덤으로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개가 결정되어 요정의 능력이 변경된다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050" name="Picture 2" descr="http://icons.iconarchive.com/icons/zeusbox/christmas/128/fair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5406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2930237" y="1236706"/>
            <a:ext cx="2597727" cy="1827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경험치 </a:t>
            </a:r>
            <a:r>
              <a:rPr lang="ko-KR" altLang="en-US" sz="900" dirty="0" err="1" smtClean="0"/>
              <a:t>획득률</a:t>
            </a:r>
            <a:r>
              <a:rPr lang="ko-KR" altLang="en-US" sz="900" dirty="0" smtClean="0"/>
              <a:t> 증가</a:t>
            </a:r>
            <a:r>
              <a:rPr lang="en-US" altLang="ko-KR" sz="900" dirty="0" smtClean="0"/>
              <a:t>,</a:t>
            </a:r>
            <a:br>
              <a:rPr lang="en-US" altLang="ko-KR" sz="900" dirty="0" smtClean="0"/>
            </a:br>
            <a:r>
              <a:rPr lang="ko-KR" altLang="en-US" sz="900" smtClean="0"/>
              <a:t>홈가든 오너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알바 포인트 획득률 증가</a:t>
            </a:r>
            <a:r>
              <a:rPr lang="en-US" altLang="ko-KR" sz="900" dirty="0" smtClean="0"/>
              <a:t>,</a:t>
            </a:r>
            <a:br>
              <a:rPr lang="en-US" altLang="ko-KR" sz="900" dirty="0" smtClean="0"/>
            </a:br>
            <a:r>
              <a:rPr lang="ko-KR" altLang="en-US" sz="900" smtClean="0"/>
              <a:t>스페셜 럭키박스 획득률 증가</a:t>
            </a:r>
            <a:r>
              <a:rPr lang="en-US" altLang="ko-KR" sz="900" dirty="0" smtClean="0"/>
              <a:t>,</a:t>
            </a:r>
            <a:br>
              <a:rPr lang="en-US" altLang="ko-KR" sz="900" dirty="0" smtClean="0"/>
            </a:br>
            <a:r>
              <a:rPr lang="ko-KR" altLang="en-US" sz="900" smtClean="0"/>
              <a:t>탄생석 씨앗 획득률 증가</a:t>
            </a:r>
            <a:r>
              <a:rPr lang="en-US" altLang="ko-KR" sz="900" dirty="0" smtClean="0"/>
              <a:t>,</a:t>
            </a:r>
            <a:br>
              <a:rPr lang="en-US" altLang="ko-KR" sz="900" dirty="0" smtClean="0"/>
            </a:br>
            <a:r>
              <a:rPr lang="ko-KR" altLang="en-US" sz="900" smtClean="0"/>
              <a:t>카드 작물 씨앗 획득률 증가</a:t>
            </a:r>
            <a:r>
              <a:rPr lang="en-US" altLang="ko-KR" sz="900" dirty="0" smtClean="0"/>
              <a:t>,</a:t>
            </a:r>
            <a:br>
              <a:rPr lang="en-US" altLang="ko-KR" sz="900" dirty="0" smtClean="0"/>
            </a:br>
            <a:r>
              <a:rPr lang="ko-KR" altLang="en-US" sz="900" smtClean="0"/>
              <a:t>카드</a:t>
            </a:r>
            <a:r>
              <a:rPr lang="en-US" altLang="ko-KR" sz="900" dirty="0" smtClean="0"/>
              <a:t>&amp;</a:t>
            </a:r>
            <a:r>
              <a:rPr lang="ko-KR" altLang="en-US" sz="900" smtClean="0"/>
              <a:t>블루오션 작물 씨앗 획득 확률 증가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b="1" smtClean="0">
                <a:solidFill>
                  <a:srgbClr val="FF0000"/>
                </a:solidFill>
              </a:rPr>
              <a:t>페어리 작물 씨앗 획득률 증가</a:t>
            </a:r>
            <a:r>
              <a:rPr lang="en-US" altLang="ko-KR" sz="900" dirty="0" smtClean="0"/>
              <a:t>,</a:t>
            </a:r>
            <a:br>
              <a:rPr lang="en-US" altLang="ko-KR" sz="900" dirty="0" smtClean="0"/>
            </a:br>
            <a:r>
              <a:rPr lang="ko-KR" altLang="en-US" sz="900" smtClean="0"/>
              <a:t>중 </a:t>
            </a:r>
            <a:r>
              <a:rPr lang="en-US" altLang="ko-KR" sz="900" dirty="0" smtClean="0"/>
              <a:t>1</a:t>
            </a:r>
            <a:r>
              <a:rPr lang="ko-KR" altLang="en-US" sz="900" smtClean="0"/>
              <a:t>개</a:t>
            </a:r>
            <a:endParaRPr lang="en-US" altLang="ko-KR" sz="900" dirty="0" smtClean="0"/>
          </a:p>
        </p:txBody>
      </p:sp>
      <p:sp>
        <p:nvSpPr>
          <p:cNvPr id="5" name="왼쪽 화살표 4"/>
          <p:cNvSpPr/>
          <p:nvPr/>
        </p:nvSpPr>
        <p:spPr>
          <a:xfrm>
            <a:off x="1701546" y="190792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0" y="3063137"/>
            <a:ext cx="12192000" cy="36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아이템 사용 시 유저에게 해당 유저의 요정의 능력이 어떻게 바뀔지를 알려주며 유저는 요정의 </a:t>
            </a:r>
            <a:r>
              <a:rPr lang="ko-KR" altLang="en-US" sz="1000" dirty="0" err="1" smtClean="0"/>
              <a:t>능력치를</a:t>
            </a:r>
            <a:r>
              <a:rPr lang="ko-KR" altLang="en-US" sz="1000" dirty="0" smtClean="0"/>
              <a:t> 그대로 바꿀 지 아니면 그대로 둘지 결정할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요정의 능력치를 바꾸지 않는다고 하더라도 요정 능력 전환 아이템은 소모된다</a:t>
            </a:r>
            <a:r>
              <a:rPr lang="en-US" altLang="ko-KR" sz="1000" dirty="0" smtClean="0"/>
              <a:t>.)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030189" y="3430421"/>
            <a:ext cx="3446686" cy="2419308"/>
            <a:chOff x="4478114" y="3401996"/>
            <a:chExt cx="3446686" cy="241930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8114" y="3401996"/>
              <a:ext cx="3446686" cy="241930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95391" y="4389512"/>
              <a:ext cx="26340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요정의 능력이 </a:t>
              </a:r>
              <a:r>
                <a:rPr lang="en-US" altLang="ko-KR" sz="900" dirty="0" smtClean="0"/>
                <a:t>“(</a:t>
              </a:r>
              <a:r>
                <a:rPr lang="ko-KR" altLang="en-US" sz="900" smtClean="0"/>
                <a:t>변경되지 전 능력</a:t>
              </a:r>
              <a:r>
                <a:rPr lang="en-US" altLang="ko-KR" sz="900" dirty="0" smtClean="0"/>
                <a:t>)＂</a:t>
              </a:r>
              <a:r>
                <a:rPr lang="ko-KR" altLang="en-US" sz="900" smtClean="0"/>
                <a:t>에서 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en-US" altLang="ko-KR" sz="900" dirty="0" smtClean="0"/>
                <a:t>“(</a:t>
              </a:r>
              <a:r>
                <a:rPr lang="ko-KR" altLang="en-US" sz="900" smtClean="0"/>
                <a:t>변경되는 능력</a:t>
              </a:r>
              <a:r>
                <a:rPr lang="en-US" altLang="ko-KR" sz="900" dirty="0" smtClean="0"/>
                <a:t>)”</a:t>
              </a:r>
              <a:r>
                <a:rPr lang="ko-KR" altLang="en-US" sz="900" smtClean="0"/>
                <a:t>으로 변경됩니다</a:t>
              </a:r>
              <a:r>
                <a:rPr lang="en-US" altLang="ko-KR" sz="900" dirty="0" smtClean="0"/>
                <a:t>.</a:t>
              </a:r>
            </a:p>
            <a:p>
              <a:r>
                <a:rPr lang="ko-KR" altLang="en-US" sz="900" dirty="0" smtClean="0"/>
                <a:t>변경하시겠습니까</a:t>
              </a:r>
              <a:r>
                <a:rPr lang="en-US" altLang="ko-KR" sz="900" dirty="0" smtClean="0"/>
                <a:t>?</a:t>
              </a:r>
            </a:p>
            <a:p>
              <a:r>
                <a:rPr lang="en-US" altLang="ko-KR" sz="900" dirty="0" smtClean="0"/>
                <a:t>(</a:t>
              </a:r>
              <a:r>
                <a:rPr lang="ko-KR" altLang="en-US" sz="900" smtClean="0"/>
                <a:t>능력을 변경하지 않아도 아이템은 소모됩니다</a:t>
              </a:r>
              <a:r>
                <a:rPr lang="en-US" altLang="ko-KR" sz="900" dirty="0" smtClean="0"/>
                <a:t>.)</a:t>
              </a:r>
            </a:p>
          </p:txBody>
        </p:sp>
      </p:grpSp>
      <p:sp>
        <p:nvSpPr>
          <p:cNvPr id="16" name="내용 개체 틀 2"/>
          <p:cNvSpPr txBox="1">
            <a:spLocks/>
          </p:cNvSpPr>
          <p:nvPr/>
        </p:nvSpPr>
        <p:spPr>
          <a:xfrm>
            <a:off x="0" y="5849729"/>
            <a:ext cx="12192000" cy="73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요정 레벨은 능력을 바꾸기 전 원래 레벨 그대로 지속된다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요정의 바뀐 능력은 해당 요정이 계약 만료가 되기 까지 지속된다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만약 요정 계약을 갱신 했다면 요정 능력은 원래대로 돌아가며 다시 요정 능력 전환 아이템을 사용해야 한다</a:t>
            </a:r>
            <a:r>
              <a:rPr lang="en-US" altLang="ko-KR" sz="10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21800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7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머리카락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눈동자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손톱</a:t>
            </a:r>
            <a:r>
              <a:rPr lang="en-US" altLang="ko-KR" sz="2000" dirty="0" smtClean="0"/>
              <a:t>, </a:t>
            </a:r>
            <a:r>
              <a:rPr lang="ko-KR" altLang="en-US" sz="2000" smtClean="0"/>
              <a:t>발톱 색상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7795"/>
            <a:ext cx="12192000" cy="461320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상점에서 판매하지 않는 머리카락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눈동자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손톱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발톱의 색상을 지급</a:t>
            </a:r>
            <a:endParaRPr lang="en-US" altLang="ko-KR" sz="1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939115"/>
            <a:ext cx="12192000" cy="477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smtClean="0"/>
              <a:t>신규 닉네임 패널 </a:t>
            </a:r>
            <a:r>
              <a:rPr lang="en-US" altLang="ko-KR" sz="2000" smtClean="0"/>
              <a:t>/ </a:t>
            </a:r>
            <a:r>
              <a:rPr lang="ko-KR" altLang="en-US" sz="2000" smtClean="0"/>
              <a:t>말풍선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1416909"/>
            <a:ext cx="12192000" cy="46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mtClean="0"/>
              <a:t>상점에서 판매하지 않는 닉네임 패널과 말풍선을 지급</a:t>
            </a:r>
            <a:endParaRPr lang="en-US" altLang="ko-KR" sz="1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878229"/>
            <a:ext cx="12192000" cy="477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특수 씨앗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0" y="2356023"/>
            <a:ext cx="12192000" cy="46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탄생석 </a:t>
            </a:r>
            <a:r>
              <a:rPr lang="en-US" altLang="ko-KR" sz="1000" dirty="0" smtClean="0"/>
              <a:t>~ </a:t>
            </a:r>
            <a:r>
              <a:rPr lang="ko-KR" altLang="en-US" sz="1000" smtClean="0"/>
              <a:t>페어리 씨앗까지 특수 씨앗 지급</a:t>
            </a:r>
            <a:endParaRPr lang="en-US" altLang="ko-KR" sz="1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817343"/>
            <a:ext cx="12192000" cy="477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요정 스킨</a:t>
            </a:r>
            <a:endParaRPr lang="ko-KR" altLang="en-US" sz="2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0" y="3295137"/>
            <a:ext cx="12192000" cy="46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기존 상점에서 판매하고 있는 요정 스킨 아이템을 지급</a:t>
            </a:r>
            <a:endParaRPr lang="en-US" altLang="ko-KR" sz="1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0" y="3772931"/>
            <a:ext cx="12192000" cy="477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홈가든</a:t>
            </a:r>
            <a:r>
              <a:rPr lang="ko-KR" altLang="en-US" sz="2000" dirty="0" smtClean="0"/>
              <a:t> 경험치</a:t>
            </a:r>
            <a:endParaRPr lang="ko-KR" altLang="en-US" sz="20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4250725"/>
            <a:ext cx="12192000" cy="46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 보상과 동일하게 </a:t>
            </a:r>
            <a:r>
              <a:rPr lang="ko-KR" altLang="en-US" sz="1000" dirty="0" err="1" smtClean="0"/>
              <a:t>홈가든</a:t>
            </a:r>
            <a:r>
              <a:rPr lang="ko-KR" altLang="en-US" sz="1000" smtClean="0"/>
              <a:t> 경험치를 지급한다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7150" y="37296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912232" y="45579"/>
            <a:ext cx="4162425" cy="1820020"/>
            <a:chOff x="6096000" y="1313234"/>
            <a:chExt cx="4162425" cy="182002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48" b="56277"/>
            <a:stretch/>
          </p:blipFill>
          <p:spPr>
            <a:xfrm>
              <a:off x="6096000" y="1313234"/>
              <a:ext cx="4162425" cy="1575882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7159963" y="1925595"/>
              <a:ext cx="1936614" cy="1207659"/>
              <a:chOff x="7150235" y="2908089"/>
              <a:chExt cx="1936614" cy="1207659"/>
            </a:xfrm>
          </p:grpSpPr>
          <p:sp>
            <p:nvSpPr>
              <p:cNvPr id="14" name="양쪽 모서리가 둥근 사각형 13"/>
              <p:cNvSpPr/>
              <p:nvPr/>
            </p:nvSpPr>
            <p:spPr>
              <a:xfrm>
                <a:off x="7210424" y="2908089"/>
                <a:ext cx="1876425" cy="1207659"/>
              </a:xfrm>
              <a:prstGeom prst="round2SameRect">
                <a:avLst>
                  <a:gd name="adj1" fmla="val 0"/>
                  <a:gd name="adj2" fmla="val 1305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각 삼각형 15"/>
              <p:cNvSpPr/>
              <p:nvPr/>
            </p:nvSpPr>
            <p:spPr>
              <a:xfrm rot="5400000">
                <a:off x="7229474" y="2927139"/>
                <a:ext cx="199000" cy="199000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50235" y="2915419"/>
                <a:ext cx="1936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rgbClr val="FFFF00"/>
                    </a:solidFill>
                  </a:rPr>
                  <a:t>      작물 축복 시 기존 보상 바구니와 함께 작물 </a:t>
                </a:r>
                <a:r>
                  <a:rPr lang="ko-KR" altLang="en-US" sz="900" dirty="0" err="1">
                    <a:solidFill>
                      <a:srgbClr val="FFFF00"/>
                    </a:solidFill>
                  </a:rPr>
                  <a:t>알바</a:t>
                </a:r>
                <a:r>
                  <a:rPr lang="ko-KR" altLang="en-US" sz="900" dirty="0">
                    <a:solidFill>
                      <a:srgbClr val="FFFF00"/>
                    </a:solidFill>
                  </a:rPr>
                  <a:t> 프로필 테두리</a:t>
                </a:r>
                <a:r>
                  <a:rPr lang="en-US" altLang="ko-KR" sz="900" dirty="0">
                    <a:solidFill>
                      <a:srgbClr val="FFFF00"/>
                    </a:solidFill>
                  </a:rPr>
                  <a:t>, </a:t>
                </a:r>
                <a:r>
                  <a:rPr lang="ko-KR" altLang="en-US" sz="900" dirty="0" err="1">
                    <a:solidFill>
                      <a:srgbClr val="FFFF00"/>
                    </a:solidFill>
                  </a:rPr>
                  <a:t>염색약</a:t>
                </a:r>
                <a:r>
                  <a:rPr lang="en-US" altLang="ko-KR" sz="900" dirty="0">
                    <a:solidFill>
                      <a:srgbClr val="FFFF00"/>
                    </a:solidFill>
                  </a:rPr>
                  <a:t>, </a:t>
                </a:r>
                <a:r>
                  <a:rPr lang="ko-KR" altLang="en-US" sz="900" dirty="0">
                    <a:solidFill>
                      <a:srgbClr val="FFFF00"/>
                    </a:solidFill>
                  </a:rPr>
                  <a:t>렌즈</a:t>
                </a:r>
                <a:r>
                  <a:rPr lang="en-US" altLang="ko-KR" sz="900" dirty="0">
                    <a:solidFill>
                      <a:srgbClr val="FFFF00"/>
                    </a:solidFill>
                  </a:rPr>
                  <a:t>, </a:t>
                </a:r>
                <a:r>
                  <a:rPr lang="ko-KR" altLang="en-US" sz="900" dirty="0">
                    <a:solidFill>
                      <a:srgbClr val="FFFF00"/>
                    </a:solidFill>
                  </a:rPr>
                  <a:t>립스틱</a:t>
                </a:r>
                <a:r>
                  <a:rPr lang="en-US" altLang="ko-KR" sz="900" dirty="0">
                    <a:solidFill>
                      <a:srgbClr val="FFFF00"/>
                    </a:solidFill>
                  </a:rPr>
                  <a:t>, </a:t>
                </a:r>
                <a:r>
                  <a:rPr lang="ko-KR" altLang="en-US" sz="900" dirty="0">
                    <a:solidFill>
                      <a:srgbClr val="FFFF00"/>
                    </a:solidFill>
                  </a:rPr>
                  <a:t>피부색상</a:t>
                </a:r>
                <a:r>
                  <a:rPr lang="en-US" altLang="ko-KR" sz="900" dirty="0">
                    <a:solidFill>
                      <a:srgbClr val="FFFF00"/>
                    </a:solidFill>
                  </a:rPr>
                  <a:t>, </a:t>
                </a:r>
                <a:r>
                  <a:rPr lang="ko-KR" altLang="en-US" sz="900" dirty="0">
                    <a:solidFill>
                      <a:srgbClr val="FFFF00"/>
                    </a:solidFill>
                  </a:rPr>
                  <a:t>특정 신체 변화 아이템</a:t>
                </a:r>
                <a:r>
                  <a:rPr lang="en-US" altLang="ko-KR" sz="900" dirty="0">
                    <a:solidFill>
                      <a:srgbClr val="FFFF00"/>
                    </a:solidFill>
                  </a:rPr>
                  <a:t>, </a:t>
                </a:r>
                <a:r>
                  <a:rPr lang="ko-KR" altLang="en-US" sz="900" dirty="0">
                    <a:solidFill>
                      <a:srgbClr val="FFFF00"/>
                    </a:solidFill>
                  </a:rPr>
                  <a:t>닉네임 패널</a:t>
                </a:r>
                <a:r>
                  <a:rPr lang="en-US" altLang="ko-KR" sz="900" dirty="0">
                    <a:solidFill>
                      <a:srgbClr val="FFFF00"/>
                    </a:solidFill>
                  </a:rPr>
                  <a:t>, </a:t>
                </a:r>
                <a:r>
                  <a:rPr lang="ko-KR" altLang="en-US" sz="900" dirty="0" err="1">
                    <a:solidFill>
                      <a:srgbClr val="FFFF00"/>
                    </a:solidFill>
                  </a:rPr>
                  <a:t>말풍선</a:t>
                </a:r>
                <a:r>
                  <a:rPr lang="en-US" altLang="ko-KR" sz="900" dirty="0">
                    <a:solidFill>
                      <a:srgbClr val="FFFF00"/>
                    </a:solidFill>
                  </a:rPr>
                  <a:t>, </a:t>
                </a:r>
                <a:r>
                  <a:rPr lang="ko-KR" altLang="en-US" sz="900" dirty="0" err="1">
                    <a:solidFill>
                      <a:srgbClr val="FFFF00"/>
                    </a:solidFill>
                  </a:rPr>
                  <a:t>스페셜</a:t>
                </a:r>
                <a:r>
                  <a:rPr lang="ko-KR" altLang="en-US" sz="900" dirty="0">
                    <a:solidFill>
                      <a:srgbClr val="FFFF00"/>
                    </a:solidFill>
                  </a:rPr>
                  <a:t> 씨앗 랜덤박스 등 </a:t>
                </a:r>
                <a:r>
                  <a:rPr lang="ko-KR" altLang="en-US" sz="900" dirty="0" err="1">
                    <a:solidFill>
                      <a:srgbClr val="FFFF00"/>
                    </a:solidFill>
                  </a:rPr>
                  <a:t>유니크한</a:t>
                </a:r>
                <a:r>
                  <a:rPr lang="ko-KR" altLang="en-US" sz="900" dirty="0">
                    <a:solidFill>
                      <a:srgbClr val="FFFF00"/>
                    </a:solidFill>
                  </a:rPr>
                  <a:t> 보상을 얻을 수 있는 축복 보상바구니를 획득 할 수 있습니다</a:t>
                </a:r>
                <a:r>
                  <a:rPr lang="en-US" altLang="ko-KR" sz="900" dirty="0">
                    <a:solidFill>
                      <a:srgbClr val="FFFF00"/>
                    </a:solidFill>
                  </a:rPr>
                  <a:t>.</a:t>
                </a:r>
                <a:endParaRPr lang="ko-KR" altLang="en-US" sz="900" dirty="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0135368" y="3383281"/>
            <a:ext cx="1939289" cy="120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FF00"/>
                </a:solidFill>
              </a:rPr>
              <a:t>작물 </a:t>
            </a:r>
            <a:r>
              <a:rPr lang="ko-KR" altLang="en-US" sz="900" dirty="0" err="1" smtClean="0">
                <a:solidFill>
                  <a:srgbClr val="FFFF00"/>
                </a:solidFill>
              </a:rPr>
              <a:t>알바</a:t>
            </a:r>
            <a:r>
              <a:rPr lang="ko-KR" altLang="en-US" sz="900" dirty="0" smtClean="0">
                <a:solidFill>
                  <a:srgbClr val="FFFF00"/>
                </a:solidFill>
              </a:rPr>
              <a:t> 프로필 테두리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smtClean="0">
                <a:solidFill>
                  <a:srgbClr val="FFFF00"/>
                </a:solidFill>
              </a:rPr>
              <a:t>신규 헤어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smtClean="0">
                <a:solidFill>
                  <a:srgbClr val="FFFF00"/>
                </a:solidFill>
              </a:rPr>
              <a:t>렌즈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smtClean="0">
                <a:solidFill>
                  <a:srgbClr val="FFFF00"/>
                </a:solidFill>
              </a:rPr>
              <a:t>립스틱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smtClean="0">
                <a:solidFill>
                  <a:srgbClr val="FFFF00"/>
                </a:solidFill>
              </a:rPr>
              <a:t>스킨</a:t>
            </a:r>
            <a:r>
              <a:rPr lang="en-US" altLang="ko-KR" sz="900" dirty="0">
                <a:solidFill>
                  <a:srgbClr val="FFFF00"/>
                </a:solidFill>
              </a:rPr>
              <a:t> </a:t>
            </a:r>
            <a:r>
              <a:rPr lang="ko-KR" altLang="en-US" sz="900" dirty="0" smtClean="0">
                <a:solidFill>
                  <a:srgbClr val="FFFF00"/>
                </a:solidFill>
              </a:rPr>
              <a:t>색상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smtClean="0">
                <a:solidFill>
                  <a:srgbClr val="FFFF00"/>
                </a:solidFill>
              </a:rPr>
              <a:t>특정 신체 부위 크기 조절 아이템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smtClean="0">
                <a:solidFill>
                  <a:srgbClr val="FFFF00"/>
                </a:solidFill>
              </a:rPr>
              <a:t>요정 </a:t>
            </a:r>
            <a:r>
              <a:rPr lang="ko-KR" altLang="en-US" sz="900" dirty="0">
                <a:solidFill>
                  <a:srgbClr val="FFFF00"/>
                </a:solidFill>
              </a:rPr>
              <a:t>스킨 </a:t>
            </a:r>
            <a:r>
              <a:rPr lang="ko-KR" altLang="en-US" sz="900" dirty="0" smtClean="0">
                <a:solidFill>
                  <a:srgbClr val="FFFF00"/>
                </a:solidFill>
              </a:rPr>
              <a:t>랜덤박스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smtClean="0">
                <a:solidFill>
                  <a:srgbClr val="FFFF00"/>
                </a:solidFill>
              </a:rPr>
              <a:t>신체 </a:t>
            </a:r>
            <a:r>
              <a:rPr lang="ko-KR" altLang="en-US" sz="900" dirty="0">
                <a:solidFill>
                  <a:srgbClr val="FFFF00"/>
                </a:solidFill>
              </a:rPr>
              <a:t>크기 변환 아이템 </a:t>
            </a:r>
            <a:r>
              <a:rPr lang="ko-KR" altLang="en-US" sz="900" dirty="0" smtClean="0">
                <a:solidFill>
                  <a:srgbClr val="FFFF00"/>
                </a:solidFill>
              </a:rPr>
              <a:t>랜덤박스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err="1" smtClean="0">
                <a:solidFill>
                  <a:srgbClr val="FFFF00"/>
                </a:solidFill>
              </a:rPr>
              <a:t>메르헨</a:t>
            </a:r>
            <a:r>
              <a:rPr lang="ko-KR" altLang="en-US" sz="900" dirty="0" smtClean="0">
                <a:solidFill>
                  <a:srgbClr val="FFFF00"/>
                </a:solidFill>
              </a:rPr>
              <a:t> 입간판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smtClean="0">
                <a:solidFill>
                  <a:srgbClr val="FFFF00"/>
                </a:solidFill>
              </a:rPr>
              <a:t>닉네임 </a:t>
            </a:r>
            <a:r>
              <a:rPr lang="ko-KR" altLang="en-US" sz="900" dirty="0">
                <a:solidFill>
                  <a:srgbClr val="FFFF00"/>
                </a:solidFill>
              </a:rPr>
              <a:t>패널</a:t>
            </a:r>
            <a:r>
              <a:rPr lang="en-US" altLang="ko-KR" sz="900" dirty="0">
                <a:solidFill>
                  <a:srgbClr val="FFFF00"/>
                </a:solidFill>
              </a:rPr>
              <a:t>(</a:t>
            </a:r>
            <a:r>
              <a:rPr lang="ko-KR" altLang="en-US" sz="900" dirty="0" err="1">
                <a:solidFill>
                  <a:srgbClr val="FFFF00"/>
                </a:solidFill>
              </a:rPr>
              <a:t>메르헨</a:t>
            </a:r>
            <a:r>
              <a:rPr lang="en-US" altLang="ko-KR" sz="900" dirty="0">
                <a:solidFill>
                  <a:srgbClr val="FFFF00"/>
                </a:solidFill>
              </a:rPr>
              <a:t>) </a:t>
            </a:r>
            <a:r>
              <a:rPr lang="ko-KR" altLang="en-US" sz="900" dirty="0" smtClean="0">
                <a:solidFill>
                  <a:srgbClr val="FFFF00"/>
                </a:solidFill>
              </a:rPr>
              <a:t>랜덤박스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err="1" smtClean="0">
                <a:solidFill>
                  <a:srgbClr val="FFFF00"/>
                </a:solidFill>
              </a:rPr>
              <a:t>메르헨</a:t>
            </a:r>
            <a:r>
              <a:rPr lang="ko-KR" altLang="en-US" sz="900" dirty="0" smtClean="0">
                <a:solidFill>
                  <a:srgbClr val="FFFF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FF00"/>
                </a:solidFill>
              </a:rPr>
              <a:t>말풍선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err="1" smtClean="0">
                <a:solidFill>
                  <a:srgbClr val="FFFF00"/>
                </a:solidFill>
              </a:rPr>
              <a:t>스페셜</a:t>
            </a:r>
            <a:r>
              <a:rPr lang="ko-KR" altLang="en-US" sz="900" dirty="0" smtClean="0">
                <a:solidFill>
                  <a:srgbClr val="FFFF00"/>
                </a:solidFill>
              </a:rPr>
              <a:t> 씨앗</a:t>
            </a:r>
            <a:r>
              <a:rPr lang="en-US" altLang="ko-KR" sz="900" dirty="0" smtClean="0">
                <a:solidFill>
                  <a:srgbClr val="FFFF00"/>
                </a:solidFill>
              </a:rPr>
              <a:t>, </a:t>
            </a:r>
            <a:r>
              <a:rPr lang="ko-KR" altLang="en-US" sz="900" dirty="0" err="1" smtClean="0">
                <a:solidFill>
                  <a:srgbClr val="FFFF00"/>
                </a:solidFill>
              </a:rPr>
              <a:t>메르헨</a:t>
            </a:r>
            <a:r>
              <a:rPr lang="ko-KR" altLang="en-US" sz="900" dirty="0" smtClean="0">
                <a:solidFill>
                  <a:srgbClr val="FFFF00"/>
                </a:solidFill>
              </a:rPr>
              <a:t> 펜던트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-3608856" y="-71844"/>
            <a:ext cx="8879104" cy="3192630"/>
            <a:chOff x="1253429" y="-94794"/>
            <a:chExt cx="8879104" cy="319263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91" b="42899"/>
            <a:stretch/>
          </p:blipFill>
          <p:spPr>
            <a:xfrm>
              <a:off x="1253429" y="-94794"/>
              <a:ext cx="8879104" cy="3192630"/>
            </a:xfrm>
            <a:prstGeom prst="rect">
              <a:avLst/>
            </a:prstGeom>
          </p:spPr>
        </p:pic>
        <p:sp>
          <p:nvSpPr>
            <p:cNvPr id="24" name="사각형 설명선 23"/>
            <p:cNvSpPr/>
            <p:nvPr/>
          </p:nvSpPr>
          <p:spPr>
            <a:xfrm>
              <a:off x="7188565" y="994038"/>
              <a:ext cx="914400" cy="612648"/>
            </a:xfrm>
            <a:prstGeom prst="wedgeRectCallout">
              <a:avLst>
                <a:gd name="adj1" fmla="val 64881"/>
                <a:gd name="adj2" fmla="val -275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BlessPlants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추가</a:t>
              </a:r>
              <a:endParaRPr lang="ko-KR" altLang="en-US" sz="11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53429" y="3380982"/>
            <a:ext cx="8401741" cy="5104743"/>
            <a:chOff x="1253429" y="3380982"/>
            <a:chExt cx="8401741" cy="510474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19" b="8700"/>
            <a:stretch/>
          </p:blipFill>
          <p:spPr>
            <a:xfrm>
              <a:off x="1253429" y="3380982"/>
              <a:ext cx="8401741" cy="5104743"/>
            </a:xfrm>
            <a:prstGeom prst="rect">
              <a:avLst/>
            </a:prstGeom>
          </p:spPr>
        </p:pic>
        <p:sp>
          <p:nvSpPr>
            <p:cNvPr id="25" name="사각형 설명선 24"/>
            <p:cNvSpPr/>
            <p:nvPr/>
          </p:nvSpPr>
          <p:spPr>
            <a:xfrm>
              <a:off x="6470514" y="4638705"/>
              <a:ext cx="914400" cy="612648"/>
            </a:xfrm>
            <a:prstGeom prst="wedgeRectCallout">
              <a:avLst>
                <a:gd name="adj1" fmla="val 64881"/>
                <a:gd name="adj2" fmla="val -275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BlessPlants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추가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71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394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신규 헬퍼 작물 보상</vt:lpstr>
      <vt:lpstr>페어리 작물 일러스트를 활용한 엔티티 / 문신</vt:lpstr>
      <vt:lpstr>머리, 손, 발 사이즈 크기 조절 아이템</vt:lpstr>
      <vt:lpstr>홈가든 알바용 프로필 사진 테두리</vt:lpstr>
      <vt:lpstr>요정 능력 전환 아이템</vt:lpstr>
      <vt:lpstr>머리카락, 눈동자, 손톱, 발톱 색상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헬퍼 작물 보상</dc:title>
  <dc:creator>안명선</dc:creator>
  <cp:lastModifiedBy>안명선</cp:lastModifiedBy>
  <cp:revision>37</cp:revision>
  <dcterms:created xsi:type="dcterms:W3CDTF">2017-10-12T01:10:52Z</dcterms:created>
  <dcterms:modified xsi:type="dcterms:W3CDTF">2018-01-02T03:03:40Z</dcterms:modified>
</cp:coreProperties>
</file>