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7" r:id="rId6"/>
    <p:sldId id="268" r:id="rId7"/>
    <p:sldId id="269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6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4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8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2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3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2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1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89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6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96EF-4B4E-4649-ADD6-4F02C7A1CE25}" type="datetimeFigureOut">
              <a:rPr lang="ko-KR" altLang="en-US" smtClean="0"/>
              <a:t>2018-12-26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7F09-3A6B-407D-8C92-303AA0349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낚시 </a:t>
            </a:r>
            <a:r>
              <a:rPr lang="ko-KR" altLang="en-US" dirty="0" err="1" smtClean="0"/>
              <a:t>컨탠츠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68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0845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낚시 </a:t>
            </a:r>
            <a:r>
              <a:rPr lang="ko-KR" altLang="en-US" sz="2400" b="1" dirty="0" err="1" smtClean="0"/>
              <a:t>컨탠츠</a:t>
            </a:r>
            <a:endParaRPr lang="ko-KR" altLang="en-US" sz="24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08454"/>
            <a:ext cx="12192000" cy="6149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개념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라운지에 있는 낚시터에 유저들이 모여서 낚시를 할 수 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시스템 설명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유저는 라운지에 입장해서 낚시터 </a:t>
            </a:r>
            <a:r>
              <a:rPr lang="ko-KR" altLang="en-US" sz="1200" dirty="0" err="1" smtClean="0"/>
              <a:t>엔티티를</a:t>
            </a:r>
            <a:r>
              <a:rPr lang="ko-KR" altLang="en-US" sz="1200" dirty="0" smtClean="0"/>
              <a:t> 클릭해 낚시를 할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낚시를 하기 전 유저는 자신이 원하는 </a:t>
            </a:r>
            <a:r>
              <a:rPr lang="ko-KR" altLang="en-US" sz="1200" dirty="0"/>
              <a:t>낚싯대</a:t>
            </a:r>
            <a:r>
              <a:rPr lang="en-US" altLang="ko-KR" sz="1200" dirty="0" smtClean="0"/>
              <a:t>, </a:t>
            </a:r>
            <a:r>
              <a:rPr lang="ko-KR" altLang="en-US" sz="1200"/>
              <a:t>밑</a:t>
            </a:r>
            <a:r>
              <a:rPr lang="ko-KR" altLang="en-US" sz="1200" smtClean="0"/>
              <a:t>밥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낚시줄을 </a:t>
            </a:r>
            <a:r>
              <a:rPr lang="ko-KR" altLang="en-US" sz="1200" dirty="0" smtClean="0"/>
              <a:t>골라서 낚시를 할 수 </a:t>
            </a:r>
            <a:r>
              <a:rPr lang="ko-KR" altLang="en-US" sz="1200" smtClean="0"/>
              <a:t>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smtClean="0"/>
              <a:t>더 </a:t>
            </a:r>
            <a:r>
              <a:rPr lang="ko-KR" altLang="en-US" sz="1200" smtClean="0"/>
              <a:t>좋은 아이템 일수록 더 가격이 비싸다</a:t>
            </a:r>
            <a:r>
              <a:rPr lang="en-US" altLang="ko-KR" sz="1200" dirty="0" smtClean="0"/>
              <a:t>.)</a:t>
            </a:r>
            <a:endParaRPr lang="en-US" altLang="ko-KR" sz="1200" dirty="0" smtClean="0"/>
          </a:p>
          <a:p>
            <a:r>
              <a:rPr lang="ko-KR" altLang="en-US" sz="1200" dirty="0" smtClean="0"/>
              <a:t>유저는 우선 밑밥을 사용하여 물고기를 끌어들인 다음 낚시를 시작할 수 있다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신규 유저들과 함께 낚시를 할 경우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비기너스 럭</a:t>
            </a:r>
            <a:r>
              <a:rPr lang="en-US" altLang="ko-KR" sz="1200" dirty="0" smtClean="0"/>
              <a:t>’ </a:t>
            </a:r>
            <a:r>
              <a:rPr lang="ko-KR" altLang="en-US" sz="1200" smtClean="0"/>
              <a:t>버프가 걸려 더 좋은 물고기를 낚을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 패턴은 스페이스 바로만 진행하는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겨루기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와 </a:t>
            </a:r>
            <a:r>
              <a:rPr lang="ko-KR" altLang="en-US" sz="1200" dirty="0" smtClean="0"/>
              <a:t>상하좌우</a:t>
            </a:r>
            <a:r>
              <a:rPr lang="en-US" altLang="ko-KR" sz="1200" dirty="0" smtClean="0"/>
              <a:t>+</a:t>
            </a:r>
            <a:r>
              <a:rPr lang="ko-KR" altLang="en-US" sz="1200" smtClean="0"/>
              <a:t>스페이스바를 통해 커맨드를 입력하는 </a:t>
            </a:r>
            <a:r>
              <a:rPr lang="en-US" altLang="ko-KR" sz="1200" dirty="0" smtClean="0"/>
              <a:t>‘</a:t>
            </a:r>
            <a:r>
              <a:rPr lang="ko-KR" altLang="en-US" sz="1200" smtClean="0"/>
              <a:t>결정타</a:t>
            </a:r>
            <a:r>
              <a:rPr lang="en-US" altLang="ko-KR" sz="1200" dirty="0" smtClean="0"/>
              <a:t>’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smtClean="0"/>
              <a:t>가지로 나뉜다</a:t>
            </a:r>
            <a:r>
              <a:rPr lang="en-US" altLang="ko-KR" sz="1200" dirty="0" smtClean="0"/>
              <a:t>.</a:t>
            </a:r>
            <a:endParaRPr lang="en-US" altLang="ko-KR" sz="1200" dirty="0" smtClean="0"/>
          </a:p>
          <a:p>
            <a:r>
              <a:rPr lang="ko-KR" altLang="en-US" sz="1200" dirty="0" smtClean="0"/>
              <a:t>유저는 여러 종류의 물고기 낚은 횟수 등을 통해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특별 보상을 </a:t>
            </a:r>
            <a:r>
              <a:rPr lang="ko-KR" altLang="en-US" sz="1200" dirty="0" smtClean="0"/>
              <a:t>받을 수 있다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200" dirty="0" smtClean="0"/>
              <a:t>(</a:t>
            </a:r>
            <a:r>
              <a:rPr lang="ko-KR" altLang="en-US" sz="1200" smtClean="0"/>
              <a:t>예 </a:t>
            </a:r>
            <a:r>
              <a:rPr lang="en-US" altLang="ko-KR" sz="1200" dirty="0" smtClean="0"/>
              <a:t>: x </a:t>
            </a:r>
            <a:r>
              <a:rPr lang="ko-KR" altLang="en-US" sz="1200" smtClean="0"/>
              <a:t>번째 물고기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  <a:p>
            <a:r>
              <a:rPr lang="ko-KR" altLang="en-US" sz="1200" dirty="0" smtClean="0"/>
              <a:t>명예의 전당이 있어 얼마나 좋은 물고기를 낚았느냐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얼마나 많이 </a:t>
            </a:r>
            <a:r>
              <a:rPr lang="ko-KR" altLang="en-US" sz="1200" smtClean="0"/>
              <a:t>낚았느냐 등에 따라 매주 랭킹이 </a:t>
            </a:r>
            <a:r>
              <a:rPr lang="ko-KR" altLang="en-US" sz="1200" smtClean="0"/>
              <a:t>매겨진다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크루</a:t>
            </a:r>
            <a:r>
              <a:rPr lang="ko-KR" altLang="en-US" sz="1200" dirty="0" smtClean="0"/>
              <a:t> 별로 물고기를 많은 낚은 </a:t>
            </a:r>
            <a:r>
              <a:rPr lang="ko-KR" altLang="en-US" sz="1200" dirty="0" err="1" smtClean="0"/>
              <a:t>크루의</a:t>
            </a:r>
            <a:r>
              <a:rPr lang="ko-KR" altLang="en-US" sz="1200" dirty="0" smtClean="0"/>
              <a:t> 경우 타이틀을 지급 받는다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낚시 컬렉션이 존재한다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0" indent="0">
              <a:buNone/>
            </a:pPr>
            <a:r>
              <a:rPr lang="ko-KR" altLang="en-US" sz="1200" b="1" dirty="0" smtClean="0">
                <a:solidFill>
                  <a:srgbClr val="FF0000"/>
                </a:solidFill>
              </a:rPr>
              <a:t>필요한 작업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dirty="0" smtClean="0"/>
              <a:t>낚시 </a:t>
            </a:r>
            <a:r>
              <a:rPr lang="en-US" altLang="ko-KR" sz="1200" dirty="0" smtClean="0"/>
              <a:t>UI </a:t>
            </a:r>
            <a:r>
              <a:rPr lang="ko-KR" altLang="en-US" sz="1200" smtClean="0"/>
              <a:t>추가</a:t>
            </a:r>
            <a:endParaRPr lang="en-US" altLang="ko-KR" sz="1200" dirty="0" smtClean="0"/>
          </a:p>
          <a:p>
            <a:r>
              <a:rPr lang="ko-KR" altLang="en-US" sz="1200" dirty="0" smtClean="0"/>
              <a:t>낚시터 </a:t>
            </a:r>
            <a:r>
              <a:rPr lang="ko-KR" altLang="en-US" sz="1200" dirty="0" err="1" smtClean="0"/>
              <a:t>엔티티</a:t>
            </a:r>
            <a:r>
              <a:rPr lang="ko-KR" altLang="en-US" sz="1200" dirty="0" smtClean="0"/>
              <a:t> 추가</a:t>
            </a:r>
            <a:endParaRPr lang="en-US" altLang="ko-KR" sz="1200" dirty="0" smtClean="0"/>
          </a:p>
          <a:p>
            <a:r>
              <a:rPr lang="ko-KR" altLang="en-US" sz="1200" dirty="0" smtClean="0"/>
              <a:t>낚시터가 있는 라운지 추가</a:t>
            </a:r>
            <a:endParaRPr lang="en-US" altLang="ko-KR" sz="1200" dirty="0" smtClean="0"/>
          </a:p>
          <a:p>
            <a:r>
              <a:rPr lang="ko-KR" altLang="en-US" sz="1200" dirty="0" smtClean="0"/>
              <a:t>낚시터 </a:t>
            </a:r>
            <a:r>
              <a:rPr lang="en-US" altLang="ko-KR" sz="1200" dirty="0" smtClean="0"/>
              <a:t>NPC </a:t>
            </a:r>
            <a:r>
              <a:rPr lang="ko-KR" altLang="en-US" sz="1200" smtClean="0"/>
              <a:t>추가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2486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유저는 낚시 </a:t>
            </a:r>
            <a:r>
              <a:rPr lang="ko-KR" altLang="en-US" sz="1200" dirty="0" err="1" smtClean="0"/>
              <a:t>컨탠츠를</a:t>
            </a:r>
            <a:r>
              <a:rPr lang="ko-KR" altLang="en-US" sz="1200" dirty="0" smtClean="0"/>
              <a:t> 할 때 아래와 같이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가 나오며 여기서 유저는 자신이 원하는 </a:t>
            </a:r>
            <a:r>
              <a:rPr lang="ko-KR" altLang="en-US" sz="1200" smtClean="0"/>
              <a:t>낚싯대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밑밥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미끼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낚시 줄</a:t>
            </a:r>
            <a:r>
              <a:rPr lang="ko-KR" altLang="en-US" sz="1200" smtClean="0"/>
              <a:t>을 </a:t>
            </a:r>
            <a:r>
              <a:rPr lang="ko-KR" altLang="en-US" sz="1200" smtClean="0"/>
              <a:t>선택해 사용할 수 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279550" y="774119"/>
            <a:ext cx="6854414" cy="48358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1950" y="926519"/>
            <a:ext cx="4156526" cy="45063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740876" y="926519"/>
            <a:ext cx="2244274" cy="105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낚싯대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739083" y="2075698"/>
            <a:ext cx="2244274" cy="105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밑밥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739083" y="3224877"/>
            <a:ext cx="2244274" cy="105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미끼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739083" y="4374056"/>
            <a:ext cx="2244274" cy="1058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낚시 줄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13513" y="774119"/>
            <a:ext cx="2578983" cy="48358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7463481" y="856498"/>
            <a:ext cx="766119" cy="9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낚싯대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8303740" y="856498"/>
            <a:ext cx="766119" cy="9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낚싯대 </a:t>
            </a:r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143999" y="856498"/>
            <a:ext cx="766119" cy="9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낚싯대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463481" y="1845275"/>
            <a:ext cx="766119" cy="9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낚싯대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8303740" y="1845275"/>
            <a:ext cx="766119" cy="9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낚싯대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9143999" y="1845275"/>
            <a:ext cx="766119" cy="9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낚싯대 </a:t>
            </a:r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7463481" y="2834052"/>
            <a:ext cx="766119" cy="9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낚싯대 </a:t>
            </a:r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52" name="직사각형 51"/>
          <p:cNvSpPr/>
          <p:nvPr/>
        </p:nvSpPr>
        <p:spPr>
          <a:xfrm>
            <a:off x="8303740" y="2834052"/>
            <a:ext cx="766119" cy="9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낚싯대 </a:t>
            </a:r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9143999" y="2834052"/>
            <a:ext cx="766119" cy="9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낚싯대 </a:t>
            </a:r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2" name="타원 1"/>
          <p:cNvSpPr/>
          <p:nvPr/>
        </p:nvSpPr>
        <p:spPr>
          <a:xfrm>
            <a:off x="2053013" y="998719"/>
            <a:ext cx="91440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31950" y="1762897"/>
            <a:ext cx="4156526" cy="3669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rot="2700000">
            <a:off x="2688916" y="4096264"/>
            <a:ext cx="2114484" cy="2553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폭발 2 8"/>
          <p:cNvSpPr/>
          <p:nvPr/>
        </p:nvSpPr>
        <p:spPr>
          <a:xfrm rot="2700000">
            <a:off x="1348153" y="1759103"/>
            <a:ext cx="1113784" cy="1113784"/>
          </a:xfrm>
          <a:prstGeom prst="irregularSeal2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/>
        </p:nvSpPr>
        <p:spPr>
          <a:xfrm rot="16200000">
            <a:off x="2301182" y="2250103"/>
            <a:ext cx="544309" cy="567771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138613" y="2247724"/>
            <a:ext cx="1431592" cy="5725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4" idx="1"/>
            <a:endCxn id="5" idx="2"/>
          </p:cNvCxnSpPr>
          <p:nvPr/>
        </p:nvCxnSpPr>
        <p:spPr>
          <a:xfrm rot="16200000" flipV="1">
            <a:off x="1597405" y="2075198"/>
            <a:ext cx="942379" cy="1859962"/>
          </a:xfrm>
          <a:prstGeom prst="curvedConnector4">
            <a:avLst>
              <a:gd name="adj1" fmla="val 67702"/>
              <a:gd name="adj2" fmla="val 112291"/>
            </a:avLst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491863" y="3978876"/>
            <a:ext cx="311324" cy="1383955"/>
            <a:chOff x="992658" y="2018270"/>
            <a:chExt cx="980302" cy="4357815"/>
          </a:xfrm>
        </p:grpSpPr>
        <p:sp>
          <p:nvSpPr>
            <p:cNvPr id="56" name="직사각형 55"/>
            <p:cNvSpPr/>
            <p:nvPr/>
          </p:nvSpPr>
          <p:spPr>
            <a:xfrm>
              <a:off x="1169771" y="2018270"/>
              <a:ext cx="626077" cy="4357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69772" y="2018270"/>
              <a:ext cx="626077" cy="19935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169772" y="2018270"/>
              <a:ext cx="626077" cy="11014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169771" y="2024449"/>
              <a:ext cx="626078" cy="26361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92658" y="2647195"/>
              <a:ext cx="980302" cy="170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61750" y="3978876"/>
              <a:ext cx="82380" cy="239720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52293" y="4894047"/>
            <a:ext cx="2904162" cy="468784"/>
            <a:chOff x="3690015" y="3458615"/>
            <a:chExt cx="6854414" cy="1106424"/>
          </a:xfrm>
        </p:grpSpPr>
        <p:sp>
          <p:nvSpPr>
            <p:cNvPr id="65" name="직사각형 64"/>
            <p:cNvSpPr/>
            <p:nvPr/>
          </p:nvSpPr>
          <p:spPr>
            <a:xfrm>
              <a:off x="3690015" y="3458615"/>
              <a:ext cx="6854414" cy="110642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4341340" y="3554627"/>
              <a:ext cx="914400" cy="914400"/>
              <a:chOff x="4341340" y="3554627"/>
              <a:chExt cx="914400" cy="9144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오른쪽 화살표 79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rot="16200000">
              <a:off x="5572897" y="3554627"/>
              <a:ext cx="914400" cy="914400"/>
              <a:chOff x="4341340" y="3554627"/>
              <a:chExt cx="914400" cy="914400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오른쪽 화살표 77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rot="10800000">
              <a:off x="6804454" y="3554626"/>
              <a:ext cx="914400" cy="914400"/>
              <a:chOff x="4341340" y="3554627"/>
              <a:chExt cx="914400" cy="914400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오른쪽 화살표 75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 rot="5400000">
              <a:off x="8036010" y="3558744"/>
              <a:ext cx="914400" cy="914400"/>
              <a:chOff x="4341340" y="3554627"/>
              <a:chExt cx="914400" cy="914400"/>
            </a:xfrm>
          </p:grpSpPr>
          <p:sp>
            <p:nvSpPr>
              <p:cNvPr id="73" name="타원 72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오른쪽 화살표 73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2" name="직사각형 71"/>
            <p:cNvSpPr/>
            <p:nvPr/>
          </p:nvSpPr>
          <p:spPr>
            <a:xfrm>
              <a:off x="9564127" y="3554626"/>
              <a:ext cx="980302" cy="914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스페이스</a:t>
              </a:r>
              <a:endParaRPr lang="ko-KR" altLang="en-US" sz="800" dirty="0"/>
            </a:p>
          </p:txBody>
        </p:sp>
      </p:grpSp>
      <p:sp>
        <p:nvSpPr>
          <p:cNvPr id="7" name="오른쪽 화살표 6"/>
          <p:cNvSpPr/>
          <p:nvPr/>
        </p:nvSpPr>
        <p:spPr>
          <a:xfrm>
            <a:off x="7026344" y="1213603"/>
            <a:ext cx="3547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5188" y="5700347"/>
            <a:ext cx="3475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원하는 아이템을 선택하면 캔디 등 재화가 소모된다</a:t>
            </a:r>
            <a:r>
              <a:rPr lang="en-US" altLang="ko-KR" sz="1100" dirty="0" smtClean="0"/>
              <a:t>.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722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764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아래와 같이 유저는 </a:t>
            </a:r>
            <a:r>
              <a:rPr lang="ko-KR" altLang="en-US" sz="1200" dirty="0" smtClean="0"/>
              <a:t>겨루기와 결정타 이렇게 </a:t>
            </a:r>
            <a:r>
              <a:rPr lang="en-US" altLang="ko-KR" sz="1200" dirty="0" smtClean="0"/>
              <a:t>2</a:t>
            </a:r>
            <a:r>
              <a:rPr lang="ko-KR" altLang="en-US" sz="1200" smtClean="0"/>
              <a:t>개의 패턴을 통해 낚시를 할 </a:t>
            </a:r>
            <a:r>
              <a:rPr lang="ko-KR" altLang="en-US" sz="1200" smtClean="0"/>
              <a:t>수 있다</a:t>
            </a:r>
            <a:r>
              <a:rPr lang="en-US" altLang="ko-KR" sz="1200" dirty="0" smtClean="0"/>
              <a:t>.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624732" y="1532237"/>
            <a:ext cx="866404" cy="4357815"/>
            <a:chOff x="1077726" y="2018270"/>
            <a:chExt cx="866404" cy="4357815"/>
          </a:xfrm>
        </p:grpSpPr>
        <p:sp>
          <p:nvSpPr>
            <p:cNvPr id="7" name="직사각형 6"/>
            <p:cNvSpPr/>
            <p:nvPr/>
          </p:nvSpPr>
          <p:spPr>
            <a:xfrm>
              <a:off x="1169771" y="2018270"/>
              <a:ext cx="626077" cy="4357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69772" y="2018270"/>
              <a:ext cx="626077" cy="19935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9772" y="2018270"/>
              <a:ext cx="626077" cy="11014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69771" y="2024449"/>
              <a:ext cx="626078" cy="26361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77726" y="2647195"/>
              <a:ext cx="810167" cy="170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61750" y="3978876"/>
              <a:ext cx="82380" cy="239720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851550" y="3290602"/>
            <a:ext cx="6854414" cy="1005841"/>
            <a:chOff x="3690015" y="3508905"/>
            <a:chExt cx="6854414" cy="1005841"/>
          </a:xfrm>
        </p:grpSpPr>
        <p:sp>
          <p:nvSpPr>
            <p:cNvPr id="31" name="직사각형 30"/>
            <p:cNvSpPr/>
            <p:nvPr/>
          </p:nvSpPr>
          <p:spPr>
            <a:xfrm>
              <a:off x="3690015" y="3508905"/>
              <a:ext cx="6854414" cy="10058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341340" y="3554627"/>
              <a:ext cx="914400" cy="914400"/>
              <a:chOff x="4341340" y="3554627"/>
              <a:chExt cx="914400" cy="914400"/>
            </a:xfrm>
          </p:grpSpPr>
          <p:sp>
            <p:nvSpPr>
              <p:cNvPr id="43" name="타원 42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오른쪽 화살표 43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 rot="16200000">
              <a:off x="5572897" y="3554627"/>
              <a:ext cx="914400" cy="914400"/>
              <a:chOff x="4341340" y="3554627"/>
              <a:chExt cx="914400" cy="914400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rot="10800000">
              <a:off x="6804454" y="3554626"/>
              <a:ext cx="914400" cy="914400"/>
              <a:chOff x="4341340" y="3554627"/>
              <a:chExt cx="914400" cy="914400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오른쪽 화살표 39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 rot="5400000">
              <a:off x="8036010" y="3558744"/>
              <a:ext cx="914400" cy="914400"/>
              <a:chOff x="4341340" y="3554627"/>
              <a:chExt cx="914400" cy="914400"/>
            </a:xfrm>
          </p:grpSpPr>
          <p:sp>
            <p:nvSpPr>
              <p:cNvPr id="37" name="타원 36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오른쪽 화살표 37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직사각형 35"/>
            <p:cNvSpPr/>
            <p:nvPr/>
          </p:nvSpPr>
          <p:spPr>
            <a:xfrm>
              <a:off x="9564127" y="3508905"/>
              <a:ext cx="980302" cy="1005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Space</a:t>
              </a:r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66437" y="1133255"/>
            <a:ext cx="17267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겨루기 패턴 </a:t>
            </a:r>
            <a:r>
              <a:rPr lang="en-US" altLang="ko-KR" dirty="0" smtClean="0"/>
              <a:t>UI</a:t>
            </a:r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291269" y="1133255"/>
            <a:ext cx="17267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결정타 패턴 </a:t>
            </a:r>
            <a:r>
              <a:rPr lang="en-US" altLang="ko-KR" dirty="0" smtClean="0"/>
              <a:t>UI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2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3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겨루기 패턴은 유저가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낚으려는 물고기와 힘겨루기를 하는 것으로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스페이스바를 누르면 낚시 줄이 당겨지고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스페이스 바에 손을 떼면 낚시 줄이 풀린다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줄을 당기면 </a:t>
            </a:r>
            <a:r>
              <a:rPr lang="ko-KR" altLang="en-US" sz="1100" dirty="0" err="1" smtClean="0"/>
              <a:t>체커가</a:t>
            </a:r>
            <a:r>
              <a:rPr lang="ko-KR" altLang="en-US" sz="1100" dirty="0" smtClean="0"/>
              <a:t> 위쪽으로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줄을 풀면 체커가 아래로 떨어지는데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줄을 많이 당길수록 물고기의 힘이 많이 떨어진다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다만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낚시 줄을 많이 당길 수록 낚시 줄 긴장도가 올라간다</a:t>
            </a:r>
            <a:r>
              <a:rPr lang="en-US" altLang="ko-KR" sz="1100" dirty="0" smtClean="0"/>
              <a:t>. </a:t>
            </a:r>
            <a:r>
              <a:rPr lang="ko-KR" altLang="en-US" sz="1100" smtClean="0"/>
              <a:t>또한 낚시 줄을 겨루기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의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상한선을 넘어버리면 낚시 줄 긴장도가 급속도로 빠르게 올라가버린다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만약 낚시 줄 긴장도가 한계를 넘어가면 낚시 줄이 끊어지고 물고기를 놓치게 된다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grpSp>
        <p:nvGrpSpPr>
          <p:cNvPr id="26" name="그룹 25"/>
          <p:cNvGrpSpPr/>
          <p:nvPr/>
        </p:nvGrpSpPr>
        <p:grpSpPr>
          <a:xfrm>
            <a:off x="5501445" y="1449859"/>
            <a:ext cx="924068" cy="4357815"/>
            <a:chOff x="1077726" y="2018270"/>
            <a:chExt cx="924068" cy="4357815"/>
          </a:xfrm>
        </p:grpSpPr>
        <p:sp>
          <p:nvSpPr>
            <p:cNvPr id="7" name="직사각형 6"/>
            <p:cNvSpPr/>
            <p:nvPr/>
          </p:nvSpPr>
          <p:spPr>
            <a:xfrm>
              <a:off x="1169771" y="2018270"/>
              <a:ext cx="626077" cy="435781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169772" y="2018270"/>
              <a:ext cx="626077" cy="199355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69772" y="2018270"/>
              <a:ext cx="626077" cy="110144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69771" y="2024449"/>
              <a:ext cx="626078" cy="26361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077726" y="2647195"/>
              <a:ext cx="810167" cy="170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861749" y="4011826"/>
              <a:ext cx="140045" cy="236425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 설명선 1"/>
          <p:cNvSpPr/>
          <p:nvPr/>
        </p:nvSpPr>
        <p:spPr>
          <a:xfrm>
            <a:off x="4386647" y="1449859"/>
            <a:ext cx="914400" cy="612648"/>
          </a:xfrm>
          <a:prstGeom prst="wedgeRectCallout">
            <a:avLst>
              <a:gd name="adj1" fmla="val 65654"/>
              <a:gd name="adj2" fmla="val 275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겨루기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UI</a:t>
            </a:r>
            <a:endParaRPr lang="ko-KR" altLang="en-US" sz="1200"/>
          </a:p>
        </p:txBody>
      </p:sp>
      <p:sp>
        <p:nvSpPr>
          <p:cNvPr id="30" name="사각형 설명선 29"/>
          <p:cNvSpPr/>
          <p:nvPr/>
        </p:nvSpPr>
        <p:spPr>
          <a:xfrm>
            <a:off x="6565555" y="3443416"/>
            <a:ext cx="914400" cy="612648"/>
          </a:xfrm>
          <a:prstGeom prst="wedgeRectCallout">
            <a:avLst>
              <a:gd name="adj1" fmla="val -61373"/>
              <a:gd name="adj2" fmla="val 2754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낚시 줄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smtClean="0"/>
              <a:t>긴장도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7479955" y="1857928"/>
            <a:ext cx="35221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스페이스바를</a:t>
            </a:r>
            <a:r>
              <a:rPr lang="ko-KR" altLang="en-US" sz="1000" dirty="0" smtClean="0"/>
              <a:t> 누르고 있으면</a:t>
            </a:r>
            <a:endParaRPr lang="en-US" altLang="ko-KR" sz="1000" dirty="0" smtClean="0"/>
          </a:p>
          <a:p>
            <a:r>
              <a:rPr lang="ko-KR" altLang="en-US" sz="1000" dirty="0" smtClean="0"/>
              <a:t>낚시 줄을 당기는 것으로 판단 되어 </a:t>
            </a:r>
            <a:r>
              <a:rPr lang="ko-KR" altLang="en-US" sz="1000" dirty="0" err="1" smtClean="0"/>
              <a:t>체커가</a:t>
            </a:r>
            <a:r>
              <a:rPr lang="ko-KR" altLang="en-US" sz="1000" dirty="0" smtClean="0"/>
              <a:t> 위로 올라가고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err="1" smtClean="0"/>
              <a:t>스페이스바를</a:t>
            </a:r>
            <a:r>
              <a:rPr lang="ko-KR" altLang="en-US" sz="1000" dirty="0" smtClean="0"/>
              <a:t> 떼면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낚시 줄을 푸는 것으로 판단 되어 체커가 </a:t>
            </a:r>
            <a:r>
              <a:rPr lang="ko-KR" altLang="en-US" sz="1000" dirty="0" smtClean="0"/>
              <a:t>아래로 내려간다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31" name="사각형 설명선 30"/>
          <p:cNvSpPr/>
          <p:nvPr/>
        </p:nvSpPr>
        <p:spPr>
          <a:xfrm>
            <a:off x="6565555" y="1857928"/>
            <a:ext cx="914400" cy="612648"/>
          </a:xfrm>
          <a:prstGeom prst="wedgeRectCallout">
            <a:avLst>
              <a:gd name="adj1" fmla="val -69481"/>
              <a:gd name="adj2" fmla="val 33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줄 당김</a:t>
            </a:r>
            <a:endParaRPr lang="en-US" altLang="ko-KR" sz="1200" dirty="0" smtClean="0"/>
          </a:p>
          <a:p>
            <a:pPr algn="ctr"/>
            <a:r>
              <a:rPr lang="ko-KR" altLang="en-US" sz="1200" dirty="0" err="1" smtClean="0"/>
              <a:t>체커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479955" y="3443415"/>
            <a:ext cx="41216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낚시 줄을 당길 때마다 낚시 줄 긴장도가 올라가고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낚시 줄을 풀 때마다 낚시 줄을 긴장도가 내려간다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만약 낚시 줄을 너무 당겨서 </a:t>
            </a:r>
            <a:r>
              <a:rPr lang="ko-KR" altLang="en-US" sz="1000" dirty="0" err="1" smtClean="0"/>
              <a:t>체커가</a:t>
            </a:r>
            <a:r>
              <a:rPr lang="ko-KR" altLang="en-US" sz="1000" dirty="0" smtClean="0"/>
              <a:t> 겨루기 </a:t>
            </a:r>
            <a:r>
              <a:rPr lang="en-US" altLang="ko-KR" sz="1000" dirty="0" smtClean="0"/>
              <a:t>UI </a:t>
            </a:r>
            <a:r>
              <a:rPr lang="ko-KR" altLang="en-US" sz="1000" smtClean="0"/>
              <a:t>한계 점을 넘어버리면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낚시 줄 긴장도가 급속도로 빠르게 올라가버린다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또한 낚시 줄 긴장도가 한계를 넘어버리면 낚시 줄이 끊기고</a:t>
            </a:r>
            <a:endParaRPr lang="en-US" altLang="ko-KR" sz="1000" dirty="0" smtClean="0"/>
          </a:p>
          <a:p>
            <a:r>
              <a:rPr lang="ko-KR" altLang="en-US" sz="1000" dirty="0" smtClean="0"/>
              <a:t>물고기 낚기는 실패한다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그리고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낚시 줄 긴장도가 너무 낮을 경우에도 낚시가 실패해버린다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6252015" y="1773451"/>
            <a:ext cx="172601" cy="794584"/>
            <a:chOff x="899507" y="2308104"/>
            <a:chExt cx="484632" cy="3417552"/>
          </a:xfrm>
        </p:grpSpPr>
        <p:sp>
          <p:nvSpPr>
            <p:cNvPr id="33" name="위쪽 화살표 32"/>
            <p:cNvSpPr/>
            <p:nvPr/>
          </p:nvSpPr>
          <p:spPr>
            <a:xfrm>
              <a:off x="899507" y="2308104"/>
              <a:ext cx="484632" cy="978409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아래쪽 화살표 33"/>
            <p:cNvSpPr/>
            <p:nvPr/>
          </p:nvSpPr>
          <p:spPr>
            <a:xfrm>
              <a:off x="899507" y="4747247"/>
              <a:ext cx="484632" cy="978409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57293" y="2062507"/>
            <a:ext cx="44711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 smtClean="0"/>
              <a:t>낚시 줄 당겨짐의 정도를 알려주는 </a:t>
            </a:r>
            <a:r>
              <a:rPr lang="en-US" altLang="ko-KR" sz="1000" dirty="0" smtClean="0"/>
              <a:t>UI.</a:t>
            </a:r>
          </a:p>
          <a:p>
            <a:pPr algn="r"/>
            <a:r>
              <a:rPr lang="ko-KR" altLang="en-US" sz="1000" dirty="0" smtClean="0"/>
              <a:t>줄 당김 </a:t>
            </a:r>
            <a:r>
              <a:rPr lang="ko-KR" altLang="en-US" sz="1000" dirty="0" err="1" smtClean="0"/>
              <a:t>체커가</a:t>
            </a:r>
            <a:r>
              <a:rPr lang="ko-KR" altLang="en-US" sz="1000" dirty="0" smtClean="0"/>
              <a:t> 맨 위 빨간 색에 근접할 수록 물고기 힘이 빠르게 줄어든다</a:t>
            </a:r>
            <a:r>
              <a:rPr lang="en-US" altLang="ko-KR" sz="1000" dirty="0" smtClean="0"/>
              <a:t>.</a:t>
            </a:r>
          </a:p>
          <a:p>
            <a:pPr algn="r"/>
            <a:r>
              <a:rPr lang="ko-KR" altLang="en-US" sz="1000" dirty="0" smtClean="0"/>
              <a:t>대신 줄을 당길 수록 낚시 줄 긴장도가 더 빠르게 올라가며</a:t>
            </a:r>
            <a:r>
              <a:rPr lang="en-US" altLang="ko-KR" sz="1000" dirty="0" smtClean="0"/>
              <a:t>,</a:t>
            </a:r>
          </a:p>
          <a:p>
            <a:pPr algn="r"/>
            <a:r>
              <a:rPr lang="ko-KR" altLang="en-US" sz="1000" dirty="0" smtClean="0"/>
              <a:t>낚시 줄 긴장도가 너무 올라가거나 너무 낮을 경우 물고기가 도망가버려</a:t>
            </a:r>
            <a:endParaRPr lang="en-US" altLang="ko-KR" sz="1000" dirty="0" smtClean="0"/>
          </a:p>
          <a:p>
            <a:pPr algn="r"/>
            <a:r>
              <a:rPr lang="ko-KR" altLang="en-US" sz="1000" smtClean="0"/>
              <a:t>낚시가 실패해버린다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78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894167" y="2223802"/>
            <a:ext cx="6854414" cy="1005841"/>
            <a:chOff x="3690015" y="3508905"/>
            <a:chExt cx="6854414" cy="1005841"/>
          </a:xfrm>
        </p:grpSpPr>
        <p:sp>
          <p:nvSpPr>
            <p:cNvPr id="23" name="직사각형 22"/>
            <p:cNvSpPr/>
            <p:nvPr/>
          </p:nvSpPr>
          <p:spPr>
            <a:xfrm>
              <a:off x="3690015" y="3508905"/>
              <a:ext cx="6854414" cy="10058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341340" y="3554627"/>
              <a:ext cx="914400" cy="914400"/>
              <a:chOff x="4341340" y="3554627"/>
              <a:chExt cx="914400" cy="91440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오른쪽 화살표 9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rot="16200000">
              <a:off x="5572897" y="3554627"/>
              <a:ext cx="914400" cy="914400"/>
              <a:chOff x="4341340" y="3554627"/>
              <a:chExt cx="914400" cy="914400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오른쪽 화살표 14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 rot="10800000">
              <a:off x="6804454" y="3554626"/>
              <a:ext cx="914400" cy="914400"/>
              <a:chOff x="4341340" y="3554627"/>
              <a:chExt cx="914400" cy="9144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오른쪽 화살표 17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rot="5400000">
              <a:off x="8036010" y="3558744"/>
              <a:ext cx="914400" cy="914400"/>
              <a:chOff x="4341340" y="3554627"/>
              <a:chExt cx="914400" cy="914400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4341340" y="3554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오른쪽 화살표 20"/>
              <p:cNvSpPr/>
              <p:nvPr/>
            </p:nvSpPr>
            <p:spPr>
              <a:xfrm>
                <a:off x="4464407" y="3769511"/>
                <a:ext cx="668267" cy="484632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9564127" y="3508905"/>
              <a:ext cx="980302" cy="10058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Space</a:t>
              </a:r>
              <a:endParaRPr lang="ko-KR" altLang="en-US"/>
            </a:p>
          </p:txBody>
        </p:sp>
      </p:grpSp>
      <p:sp>
        <p:nvSpPr>
          <p:cNvPr id="30" name="내용 개체 틀 2"/>
          <p:cNvSpPr txBox="1">
            <a:spLocks/>
          </p:cNvSpPr>
          <p:nvPr/>
        </p:nvSpPr>
        <p:spPr>
          <a:xfrm>
            <a:off x="0" y="9397"/>
            <a:ext cx="12192000" cy="1345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결정타 패턴은 물고기의 힘을 더 빠르게 줄일 수 있도록 하는 것으로 물고기의 힘이 일정 정도 떨어질 때마다</a:t>
            </a:r>
            <a:r>
              <a:rPr lang="en-US" altLang="ko-KR" sz="1100" dirty="0" smtClean="0"/>
              <a:t>, </a:t>
            </a:r>
            <a:r>
              <a:rPr lang="ko-KR" altLang="en-US" sz="1100" smtClean="0"/>
              <a:t>결정타 커맨드를 입력하는 </a:t>
            </a:r>
            <a:r>
              <a:rPr lang="en-US" altLang="ko-KR" sz="1100" dirty="0" smtClean="0"/>
              <a:t>UI</a:t>
            </a:r>
            <a:r>
              <a:rPr lang="ko-KR" altLang="en-US" sz="1100" smtClean="0"/>
              <a:t>가 나오며</a:t>
            </a:r>
            <a:r>
              <a:rPr lang="en-US" altLang="ko-KR" sz="1100" dirty="0" smtClean="0"/>
              <a:t>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100" dirty="0" smtClean="0"/>
              <a:t>한계 시간 내에 결정타 커맨드를 입력하면 결정타가 들어가게 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3" name="이등변 삼각형 2"/>
          <p:cNvSpPr/>
          <p:nvPr/>
        </p:nvSpPr>
        <p:spPr>
          <a:xfrm rot="10800000">
            <a:off x="4679812" y="1912699"/>
            <a:ext cx="294585" cy="25395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3" idx="0"/>
          </p:cNvCxnSpPr>
          <p:nvPr/>
        </p:nvCxnSpPr>
        <p:spPr>
          <a:xfrm flipH="1">
            <a:off x="4819135" y="2166652"/>
            <a:ext cx="7969" cy="126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894167" y="2223801"/>
            <a:ext cx="2932937" cy="1005841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오른쪽 화살표 33"/>
          <p:cNvSpPr/>
          <p:nvPr/>
        </p:nvSpPr>
        <p:spPr>
          <a:xfrm>
            <a:off x="5034944" y="1894478"/>
            <a:ext cx="502078" cy="24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4117187" y="1894478"/>
            <a:ext cx="502078" cy="248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ì¤ëì ê²ì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32000" r="14713" b="38889"/>
          <a:stretch/>
        </p:blipFill>
        <p:spPr bwMode="auto">
          <a:xfrm>
            <a:off x="4368226" y="3550521"/>
            <a:ext cx="5362576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1872426" y="1389758"/>
            <a:ext cx="6203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시간 </a:t>
            </a:r>
            <a:r>
              <a:rPr lang="ko-KR" altLang="en-US" sz="1200" dirty="0" err="1" smtClean="0"/>
              <a:t>체커가</a:t>
            </a:r>
            <a:r>
              <a:rPr lang="ko-KR" altLang="en-US" sz="1200" dirty="0" smtClean="0"/>
              <a:t> 모두 지나가기 전에 아래 커맨드를 모두 입력해야 결정타가 들어가게 된다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cxnSp>
        <p:nvCxnSpPr>
          <p:cNvPr id="38" name="직선 화살표 연결선 37"/>
          <p:cNvCxnSpPr>
            <a:stCxn id="36" idx="2"/>
            <a:endCxn id="3" idx="3"/>
          </p:cNvCxnSpPr>
          <p:nvPr/>
        </p:nvCxnSpPr>
        <p:spPr>
          <a:xfrm flipH="1">
            <a:off x="4827104" y="1666757"/>
            <a:ext cx="147293" cy="245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9397"/>
            <a:ext cx="12192000" cy="1345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100" dirty="0" smtClean="0"/>
              <a:t>물고기를 낚을 경우 해당 물고기의 희귀도 및 크기에 따라 점수가 책정된다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그리고 이 점수를 통해 매주 랭킹전이 진행되며 상위 랭킹에 랭크 될 경우 해당 유저에게 랭킹 보상이 지급된다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(</a:t>
            </a:r>
            <a:r>
              <a:rPr lang="ko-KR" altLang="en-US" sz="1100" smtClean="0"/>
              <a:t>이외 개인</a:t>
            </a:r>
            <a:r>
              <a:rPr lang="en-US" altLang="ko-KR" sz="1100" dirty="0" smtClean="0"/>
              <a:t>/</a:t>
            </a:r>
            <a:r>
              <a:rPr lang="ko-KR" altLang="en-US" sz="1100" smtClean="0"/>
              <a:t>크루별 물고기 낚은 횟수 등을 가지고 랭킹을 하여 보상이 지급될 수 있다</a:t>
            </a:r>
            <a:r>
              <a:rPr lang="en-US" altLang="ko-KR" sz="1100" dirty="0" smtClean="0"/>
              <a:t>.</a:t>
            </a:r>
            <a:r>
              <a:rPr lang="ko-KR" altLang="en-US" sz="1100" smtClean="0"/>
              <a:t> </a:t>
            </a:r>
            <a:r>
              <a:rPr lang="en-US" altLang="ko-KR" sz="1100" dirty="0" smtClean="0"/>
              <a:t>)</a:t>
            </a:r>
          </a:p>
          <a:p>
            <a:pPr marL="0" indent="0">
              <a:buNone/>
            </a:pPr>
            <a:endParaRPr lang="en-US" altLang="ko-KR" sz="1100" dirty="0" smtClean="0"/>
          </a:p>
        </p:txBody>
      </p:sp>
      <p:pic>
        <p:nvPicPr>
          <p:cNvPr id="2050" name="Picture 2" descr="Fish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3546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1462571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희귀도 </a:t>
            </a:r>
            <a:r>
              <a:rPr lang="en-US" altLang="ko-KR" dirty="0" smtClean="0"/>
              <a:t>: S</a:t>
            </a:r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55625" y="3669196"/>
            <a:ext cx="2438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000375" y="1824521"/>
            <a:ext cx="0" cy="2343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52450" y="1900721"/>
            <a:ext cx="0" cy="226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1700" y="3660703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크기</a:t>
            </a:r>
            <a:r>
              <a:rPr lang="en-US" altLang="ko-KR" dirty="0" smtClean="0"/>
              <a:t> : 30cm</a:t>
            </a: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244850" y="275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67732" y="284953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최종 점수 </a:t>
            </a:r>
            <a:r>
              <a:rPr lang="en-US" altLang="ko-KR" dirty="0" smtClean="0"/>
              <a:t>: 9102 </a:t>
            </a:r>
            <a:r>
              <a:rPr lang="ko-KR" altLang="en-US" smtClean="0"/>
              <a:t>점</a:t>
            </a:r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6845300" y="27537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21931"/>
              </p:ext>
            </p:extLst>
          </p:nvPr>
        </p:nvGraphicFramePr>
        <p:xfrm>
          <a:off x="8231292" y="1366170"/>
          <a:ext cx="32241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054"/>
                <a:gridCol w="161205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9103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9102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9101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9003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8903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8803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8801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62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8" y="774356"/>
            <a:ext cx="7228104" cy="5519351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9398"/>
            <a:ext cx="12192000" cy="37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200" dirty="0" smtClean="0"/>
              <a:t>낚시에서 낚은 물고기 종류를 </a:t>
            </a:r>
            <a:r>
              <a:rPr lang="ko-KR" altLang="en-US" sz="1200" smtClean="0"/>
              <a:t>가지고 낚시 컬렉션을 완성할 수 있었다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3443415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연어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443414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광어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443415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가자미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443414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돌 돔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443414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참 돔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4404880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5395782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smtClean="0"/>
              <a:t>낚기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6386684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7377586" y="1301578"/>
            <a:ext cx="700217" cy="708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20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36" name="직사각형 35"/>
          <p:cNvSpPr/>
          <p:nvPr/>
        </p:nvSpPr>
        <p:spPr>
          <a:xfrm>
            <a:off x="4404880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5395782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smtClean="0"/>
              <a:t>낚기</a:t>
            </a:r>
            <a:endParaRPr lang="ko-KR" altLang="en-US" sz="800" dirty="0"/>
          </a:p>
        </p:txBody>
      </p:sp>
      <p:sp>
        <p:nvSpPr>
          <p:cNvPr id="38" name="직사각형 37"/>
          <p:cNvSpPr/>
          <p:nvPr/>
        </p:nvSpPr>
        <p:spPr>
          <a:xfrm>
            <a:off x="6386684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39" name="직사각형 38"/>
          <p:cNvSpPr/>
          <p:nvPr/>
        </p:nvSpPr>
        <p:spPr>
          <a:xfrm>
            <a:off x="7377586" y="2269524"/>
            <a:ext cx="700217" cy="7084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20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4404880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41" name="직사각형 40"/>
          <p:cNvSpPr/>
          <p:nvPr/>
        </p:nvSpPr>
        <p:spPr>
          <a:xfrm>
            <a:off x="5395782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smtClean="0"/>
              <a:t>낚기</a:t>
            </a:r>
            <a:endParaRPr lang="ko-KR" altLang="en-US" sz="800" dirty="0"/>
          </a:p>
        </p:txBody>
      </p:sp>
      <p:sp>
        <p:nvSpPr>
          <p:cNvPr id="42" name="직사각형 41"/>
          <p:cNvSpPr/>
          <p:nvPr/>
        </p:nvSpPr>
        <p:spPr>
          <a:xfrm>
            <a:off x="6386684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43" name="직사각형 42"/>
          <p:cNvSpPr/>
          <p:nvPr/>
        </p:nvSpPr>
        <p:spPr>
          <a:xfrm>
            <a:off x="7377586" y="3237470"/>
            <a:ext cx="700217" cy="7084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20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4404880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5395782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smtClean="0"/>
              <a:t>낚기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386684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7377586" y="4205416"/>
            <a:ext cx="700217" cy="7084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20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4404880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49" name="직사각형 48"/>
          <p:cNvSpPr/>
          <p:nvPr/>
        </p:nvSpPr>
        <p:spPr>
          <a:xfrm>
            <a:off x="5395782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smtClean="0"/>
              <a:t>낚기</a:t>
            </a:r>
            <a:endParaRPr lang="ko-KR" altLang="en-US" sz="800" dirty="0"/>
          </a:p>
        </p:txBody>
      </p:sp>
      <p:sp>
        <p:nvSpPr>
          <p:cNvPr id="50" name="직사각형 49"/>
          <p:cNvSpPr/>
          <p:nvPr/>
        </p:nvSpPr>
        <p:spPr>
          <a:xfrm>
            <a:off x="6386684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51" name="직사각형 50"/>
          <p:cNvSpPr/>
          <p:nvPr/>
        </p:nvSpPr>
        <p:spPr>
          <a:xfrm>
            <a:off x="7377586" y="5173362"/>
            <a:ext cx="700217" cy="708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50cm </a:t>
            </a:r>
            <a:r>
              <a:rPr lang="ko-KR" altLang="en-US" sz="800" smtClean="0"/>
              <a:t>이상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en-US" altLang="ko-KR" sz="800" dirty="0" smtClean="0"/>
              <a:t>20</a:t>
            </a:r>
            <a:r>
              <a:rPr lang="ko-KR" altLang="en-US" sz="800" smtClean="0"/>
              <a:t>회 낚기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5650640" y="821980"/>
            <a:ext cx="1976310" cy="2636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낚시 컬렉션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03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516</Words>
  <Application>Microsoft Office PowerPoint</Application>
  <PresentationFormat>와이드스크린</PresentationFormat>
  <Paragraphs>118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낚시 컨탠츠</vt:lpstr>
      <vt:lpstr>낚시 컨탠츠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홈가든 모듬 바구니 개선</dc:title>
  <dc:creator>안명선</dc:creator>
  <cp:lastModifiedBy>안명선</cp:lastModifiedBy>
  <cp:revision>233</cp:revision>
  <dcterms:created xsi:type="dcterms:W3CDTF">2018-12-11T03:35:13Z</dcterms:created>
  <dcterms:modified xsi:type="dcterms:W3CDTF">2018-12-26T06:27:02Z</dcterms:modified>
</cp:coreProperties>
</file>