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4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547B-C9D9-4D44-9C1D-BE7B78066594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jpe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16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98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키우기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1" y="535459"/>
            <a:ext cx="9967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각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어떻게 키우느냐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각 흐름의 분기에서 어떤 선택을 하느냐에 따라 아이돌의 성장 형태 및 아이돌의 최종 형태가 확률적으로 달라진다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2705248"/>
            <a:ext cx="7168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자신이 원하는 방향으로 성장하지 않을 경우 유료 결제를 통해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일정 형태로 되돌릴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1" name="Picture 2" descr="10339-man-singer-light-skin-t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84" y="3451959"/>
            <a:ext cx="558690" cy="5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10339-man-singer-light-skin-tone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45" y="3451959"/>
            <a:ext cx="558690" cy="5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1" idx="3"/>
            <a:endCxn id="52" idx="1"/>
          </p:cNvCxnSpPr>
          <p:nvPr/>
        </p:nvCxnSpPr>
        <p:spPr>
          <a:xfrm>
            <a:off x="3584474" y="3731305"/>
            <a:ext cx="47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52" idx="0"/>
            <a:endCxn id="51" idx="0"/>
          </p:cNvCxnSpPr>
          <p:nvPr/>
        </p:nvCxnSpPr>
        <p:spPr>
          <a:xfrm rot="16200000" flipV="1">
            <a:off x="3820310" y="2936778"/>
            <a:ext cx="12700" cy="10303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4" descr="http://icons.iconarchive.com/icons/google/noto-emoji-food-drink/128/32426-candy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65" y="3025072"/>
            <a:ext cx="495080" cy="4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0" y="4387215"/>
            <a:ext cx="5639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여러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키워 팀을 만들고 자동 </a:t>
            </a:r>
            <a:r>
              <a:rPr lang="ko-KR" altLang="en-US" sz="1100" dirty="0" err="1" smtClean="0"/>
              <a:t>공연등을</a:t>
            </a:r>
            <a:r>
              <a:rPr lang="ko-KR" altLang="en-US" sz="1100" dirty="0" smtClean="0"/>
              <a:t> 돌려 보상을 획득할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6154" name="그룹 6153"/>
          <p:cNvGrpSpPr/>
          <p:nvPr/>
        </p:nvGrpSpPr>
        <p:grpSpPr>
          <a:xfrm>
            <a:off x="799968" y="797069"/>
            <a:ext cx="3343196" cy="1675662"/>
            <a:chOff x="799968" y="797069"/>
            <a:chExt cx="3343196" cy="1675662"/>
          </a:xfrm>
        </p:grpSpPr>
        <p:pic>
          <p:nvPicPr>
            <p:cNvPr id="38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797069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91404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>
              <a:stCxn id="56" idx="3"/>
              <a:endCxn id="38" idx="1"/>
            </p:cNvCxnSpPr>
            <p:nvPr/>
          </p:nvCxnSpPr>
          <p:spPr>
            <a:xfrm flipV="1">
              <a:off x="3017553" y="1076415"/>
              <a:ext cx="566921" cy="55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56" idx="3"/>
              <a:endCxn id="43" idx="1"/>
            </p:cNvCxnSpPr>
            <p:nvPr/>
          </p:nvCxnSpPr>
          <p:spPr>
            <a:xfrm>
              <a:off x="3017553" y="1631931"/>
              <a:ext cx="566921" cy="56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56" idx="3"/>
              <a:endCxn id="41" idx="1"/>
            </p:cNvCxnSpPr>
            <p:nvPr/>
          </p:nvCxnSpPr>
          <p:spPr>
            <a:xfrm>
              <a:off x="3017553" y="1631931"/>
              <a:ext cx="566921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68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704373" y="1354932"/>
              <a:ext cx="1313180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보컬 트레이닝 </a:t>
              </a:r>
              <a:r>
                <a:rPr lang="en-US" altLang="ko-KR" sz="1000" dirty="0" smtClean="0"/>
                <a:t>10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댄스 트레이닝 </a:t>
              </a:r>
              <a:r>
                <a:rPr lang="en-US" altLang="ko-KR" sz="1000" dirty="0" smtClean="0"/>
                <a:t>5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분기 </a:t>
              </a:r>
              <a:r>
                <a:rPr lang="en-US" altLang="ko-KR" sz="1000" dirty="0" smtClean="0"/>
                <a:t>1</a:t>
              </a:r>
              <a:r>
                <a:rPr lang="ko-KR" altLang="en-US" sz="1000" smtClean="0"/>
                <a:t>번 선택</a:t>
              </a:r>
              <a:endParaRPr lang="ko-KR" altLang="en-US" sz="1000"/>
            </a:p>
          </p:txBody>
        </p:sp>
        <p:cxnSp>
          <p:nvCxnSpPr>
            <p:cNvPr id="6144" name="직선 화살표 연결선 6143"/>
            <p:cNvCxnSpPr>
              <a:stCxn id="62" idx="3"/>
              <a:endCxn id="56" idx="1"/>
            </p:cNvCxnSpPr>
            <p:nvPr/>
          </p:nvCxnSpPr>
          <p:spPr>
            <a:xfrm flipV="1">
              <a:off x="1358658" y="1631931"/>
              <a:ext cx="345715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3" name="TextBox 6152"/>
            <p:cNvSpPr txBox="1"/>
            <p:nvPr/>
          </p:nvSpPr>
          <p:spPr>
            <a:xfrm>
              <a:off x="3086100" y="110753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70%</a:t>
              </a:r>
              <a:endParaRPr lang="ko-KR" altLang="en-US" sz="1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94909" y="1450573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0%</a:t>
              </a:r>
              <a:endParaRPr lang="ko-KR" altLang="en-US" sz="1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84447" y="191777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10%</a:t>
              </a:r>
              <a:endParaRPr lang="ko-KR" altLang="en-US" sz="100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200323" y="797274"/>
            <a:ext cx="3343196" cy="1675662"/>
            <a:chOff x="799968" y="797069"/>
            <a:chExt cx="3343196" cy="1675662"/>
          </a:xfrm>
        </p:grpSpPr>
        <p:pic>
          <p:nvPicPr>
            <p:cNvPr id="78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797069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91404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/>
            <p:cNvCxnSpPr>
              <a:stCxn id="85" idx="3"/>
              <a:endCxn id="78" idx="1"/>
            </p:cNvCxnSpPr>
            <p:nvPr/>
          </p:nvCxnSpPr>
          <p:spPr>
            <a:xfrm flipV="1">
              <a:off x="3017553" y="1076415"/>
              <a:ext cx="566921" cy="55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직선 화살표 연결선 81"/>
            <p:cNvCxnSpPr>
              <a:stCxn id="85" idx="3"/>
              <a:endCxn id="80" idx="1"/>
            </p:cNvCxnSpPr>
            <p:nvPr/>
          </p:nvCxnSpPr>
          <p:spPr>
            <a:xfrm>
              <a:off x="3017553" y="1631931"/>
              <a:ext cx="566921" cy="56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직선 화살표 연결선 82"/>
            <p:cNvCxnSpPr>
              <a:stCxn id="85" idx="3"/>
              <a:endCxn id="79" idx="1"/>
            </p:cNvCxnSpPr>
            <p:nvPr/>
          </p:nvCxnSpPr>
          <p:spPr>
            <a:xfrm>
              <a:off x="3017553" y="1631931"/>
              <a:ext cx="566921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pic>
          <p:nvPicPr>
            <p:cNvPr id="84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68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1704373" y="1354932"/>
              <a:ext cx="1313180" cy="553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보컬 트레이닝 </a:t>
              </a:r>
              <a:r>
                <a:rPr lang="en-US" altLang="ko-KR" sz="1000" dirty="0" smtClean="0"/>
                <a:t>1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댄스 트레이닝 </a:t>
              </a:r>
              <a:r>
                <a:rPr lang="en-US" altLang="ko-KR" sz="1000" dirty="0" smtClean="0"/>
                <a:t>14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분기 </a:t>
              </a:r>
              <a:r>
                <a:rPr lang="en-US" altLang="ko-KR" sz="1000" dirty="0"/>
                <a:t>3</a:t>
              </a:r>
              <a:r>
                <a:rPr lang="ko-KR" altLang="en-US" sz="1000" smtClean="0"/>
                <a:t>번 선택</a:t>
              </a:r>
              <a:endParaRPr lang="ko-KR" altLang="en-US" sz="1000"/>
            </a:p>
          </p:txBody>
        </p:sp>
        <p:cxnSp>
          <p:nvCxnSpPr>
            <p:cNvPr id="86" name="직선 화살표 연결선 85"/>
            <p:cNvCxnSpPr>
              <a:stCxn id="84" idx="3"/>
              <a:endCxn id="85" idx="1"/>
            </p:cNvCxnSpPr>
            <p:nvPr/>
          </p:nvCxnSpPr>
          <p:spPr>
            <a:xfrm flipV="1">
              <a:off x="1358658" y="1631931"/>
              <a:ext cx="345715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86100" y="110753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en-US" altLang="ko-KR" sz="1000" dirty="0" smtClean="0"/>
                <a:t>0%</a:t>
              </a:r>
              <a:endParaRPr lang="ko-KR" alt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94909" y="1450573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10%</a:t>
              </a:r>
              <a:endParaRPr lang="ko-KR" altLang="en-US" sz="10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84447" y="191777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8</a:t>
              </a:r>
              <a:r>
                <a:rPr lang="en-US" altLang="ko-KR" sz="1000" dirty="0" smtClean="0"/>
                <a:t>0%</a:t>
              </a:r>
              <a:endParaRPr lang="ko-KR" altLang="en-US" sz="100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160178" y="5044435"/>
            <a:ext cx="3714750" cy="1077682"/>
            <a:chOff x="5619659" y="1865309"/>
            <a:chExt cx="5581741" cy="1619312"/>
          </a:xfrm>
        </p:grpSpPr>
        <p:grpSp>
          <p:nvGrpSpPr>
            <p:cNvPr id="91" name="그룹 90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93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2" name="모서리가 둥근 직사각형 91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오른쪽 화살표 103"/>
          <p:cNvSpPr/>
          <p:nvPr/>
        </p:nvSpPr>
        <p:spPr>
          <a:xfrm>
            <a:off x="5071718" y="5379080"/>
            <a:ext cx="466725" cy="37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54" y="5200315"/>
            <a:ext cx="733137" cy="7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4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키우기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-1" y="2019455"/>
            <a:ext cx="886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자신이 키우는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다른 </a:t>
            </a:r>
            <a:r>
              <a:rPr lang="ko-KR" altLang="en-US" sz="1100" dirty="0" err="1" smtClean="0"/>
              <a:t>아이돌과</a:t>
            </a:r>
            <a:r>
              <a:rPr lang="ko-KR" altLang="en-US" sz="1100" dirty="0" smtClean="0"/>
              <a:t> 경합 시킨 결과를 통해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랭킹이 매겨지고 상위 </a:t>
            </a:r>
            <a:r>
              <a:rPr lang="ko-KR" altLang="en-US" sz="1100" dirty="0" err="1" smtClean="0"/>
              <a:t>랭커가</a:t>
            </a:r>
            <a:r>
              <a:rPr lang="ko-KR" altLang="en-US" sz="1100" dirty="0" smtClean="0"/>
              <a:t> 되면 보상을 획득하게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3570126"/>
            <a:ext cx="11981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팀 </a:t>
            </a:r>
            <a:r>
              <a:rPr lang="ko-KR" altLang="en-US" sz="1100" dirty="0" err="1" smtClean="0"/>
              <a:t>배틀도</a:t>
            </a:r>
            <a:r>
              <a:rPr lang="ko-KR" altLang="en-US" sz="1100" dirty="0" smtClean="0"/>
              <a:t> 있어 유저는 자기 팀을 다른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팀과 경합해 승리 시 보상을 획득하고 이를 통한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 랭킹도 할 수 있다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아이돌 능력치 총합이 더 좋은 쪽이 이길 확률 높음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4987290"/>
            <a:ext cx="9240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모자라는 유저의 경우 다른 유저에게서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빌려와 팀을 만들어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 경합을 할 수 있고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이를 통한 팀 랭킹도 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95503"/>
            <a:ext cx="11129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자신의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다른 유저의 </a:t>
            </a:r>
            <a:r>
              <a:rPr lang="ko-KR" altLang="en-US" sz="1100" dirty="0" err="1" smtClean="0"/>
              <a:t>아이돌과</a:t>
            </a:r>
            <a:r>
              <a:rPr lang="ko-KR" altLang="en-US" sz="1100" dirty="0" smtClean="0"/>
              <a:t> 경합시킬 수 있고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승리시 보상을 얻게 된다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능력치가 좋은 쪽이 이길 확률이 높고 양쪽 유저가 모두 접속해있을 필요 없음</a:t>
            </a:r>
            <a:r>
              <a:rPr lang="en-US" altLang="ko-KR" sz="1100" dirty="0" smtClean="0"/>
              <a:t>.)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992138" y="1042601"/>
            <a:ext cx="3413271" cy="811401"/>
            <a:chOff x="6502340" y="4011143"/>
            <a:chExt cx="3413271" cy="811401"/>
          </a:xfrm>
        </p:grpSpPr>
        <p:pic>
          <p:nvPicPr>
            <p:cNvPr id="42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2340" y="4011143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10344-woman-sing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6707" y="4011143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29072" y="4232177"/>
              <a:ext cx="4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</a:t>
              </a:r>
              <a:endParaRPr lang="ko-KR" altLang="en-US"/>
            </a:p>
          </p:txBody>
        </p:sp>
        <p:sp>
          <p:nvSpPr>
            <p:cNvPr id="47" name="오른쪽 화살표 46"/>
            <p:cNvSpPr/>
            <p:nvPr/>
          </p:nvSpPr>
          <p:spPr>
            <a:xfrm>
              <a:off x="8623438" y="4229039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2474" y="4050274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2089077" y="2340716"/>
            <a:ext cx="2706732" cy="927042"/>
            <a:chOff x="2089077" y="2816966"/>
            <a:chExt cx="2706732" cy="927042"/>
          </a:xfrm>
        </p:grpSpPr>
        <p:pic>
          <p:nvPicPr>
            <p:cNvPr id="8194" name="Picture 2" descr="Rank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481" b="78611" l="1900" r="96900">
                          <a14:foregroundMark x1="12400" y1="32037" x2="20300" y2="45741"/>
                          <a14:foregroundMark x1="46100" y1="15926" x2="54400" y2="27407"/>
                          <a14:foregroundMark x1="77600" y1="48519" x2="86800" y2="60185"/>
                          <a14:foregroundMark x1="87700" y1="46852" x2="79100" y2="54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" t="10172" r="4117" b="23139"/>
            <a:stretch/>
          </p:blipFill>
          <p:spPr bwMode="auto">
            <a:xfrm>
              <a:off x="2089077" y="2816966"/>
              <a:ext cx="1197428" cy="92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오른쪽 화살표 49"/>
            <p:cNvSpPr/>
            <p:nvPr/>
          </p:nvSpPr>
          <p:spPr>
            <a:xfrm>
              <a:off x="3503636" y="305585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672" y="2877092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960153" y="3958585"/>
            <a:ext cx="8249419" cy="819387"/>
            <a:chOff x="960153" y="3930010"/>
            <a:chExt cx="10910222" cy="10836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60153" y="3930010"/>
              <a:ext cx="3714750" cy="1077682"/>
              <a:chOff x="5619659" y="1865309"/>
              <a:chExt cx="5581741" cy="161931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5915353" y="2060266"/>
                <a:ext cx="5118754" cy="1219201"/>
                <a:chOff x="5915353" y="2060266"/>
                <a:chExt cx="5118754" cy="1219201"/>
              </a:xfrm>
            </p:grpSpPr>
            <p:pic>
              <p:nvPicPr>
                <p:cNvPr id="61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5353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5204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15055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907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모서리가 둥근 직사각형 59"/>
              <p:cNvSpPr/>
              <p:nvPr/>
            </p:nvSpPr>
            <p:spPr>
              <a:xfrm>
                <a:off x="5619659" y="1865309"/>
                <a:ext cx="5581741" cy="16193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424877" y="3936003"/>
              <a:ext cx="3714750" cy="1077682"/>
              <a:chOff x="5619659" y="1865309"/>
              <a:chExt cx="5581741" cy="1619312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5915353" y="2060266"/>
                <a:ext cx="5118754" cy="1219201"/>
                <a:chOff x="5915353" y="2060266"/>
                <a:chExt cx="5118754" cy="1219201"/>
              </a:xfrm>
            </p:grpSpPr>
            <p:pic>
              <p:nvPicPr>
                <p:cNvPr id="69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5353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5204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15055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907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8" name="모서리가 둥근 직사각형 67"/>
              <p:cNvSpPr/>
              <p:nvPr/>
            </p:nvSpPr>
            <p:spPr>
              <a:xfrm>
                <a:off x="5619659" y="1865309"/>
                <a:ext cx="5581741" cy="16193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823738" y="4290178"/>
              <a:ext cx="4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</a:t>
              </a:r>
              <a:endParaRPr lang="ko-KR" altLang="en-US"/>
            </a:p>
          </p:txBody>
        </p:sp>
        <p:sp>
          <p:nvSpPr>
            <p:cNvPr id="76" name="오른쪽 화살표 75"/>
            <p:cNvSpPr/>
            <p:nvPr/>
          </p:nvSpPr>
          <p:spPr>
            <a:xfrm>
              <a:off x="9288463" y="4238522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7499" y="4059757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Rank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481" b="78611" l="1900" r="96900">
                          <a14:foregroundMark x1="12400" y1="32037" x2="20300" y2="45741"/>
                          <a14:foregroundMark x1="46100" y1="15926" x2="54400" y2="27407"/>
                          <a14:foregroundMark x1="77600" y1="48519" x2="86800" y2="60185"/>
                          <a14:foregroundMark x1="87700" y1="46852" x2="79100" y2="54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" t="10172" r="4117" b="23139"/>
            <a:stretch/>
          </p:blipFill>
          <p:spPr bwMode="auto">
            <a:xfrm>
              <a:off x="10672947" y="3930010"/>
              <a:ext cx="1197428" cy="92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528483" y="5408944"/>
            <a:ext cx="5233767" cy="1175343"/>
            <a:chOff x="2023812" y="5313408"/>
            <a:chExt cx="6334155" cy="1422456"/>
          </a:xfrm>
        </p:grpSpPr>
        <p:grpSp>
          <p:nvGrpSpPr>
            <p:cNvPr id="5" name="그룹 4"/>
            <p:cNvGrpSpPr/>
            <p:nvPr/>
          </p:nvGrpSpPr>
          <p:grpSpPr>
            <a:xfrm>
              <a:off x="3970053" y="5739760"/>
              <a:ext cx="2335497" cy="677548"/>
              <a:chOff x="3227103" y="5396860"/>
              <a:chExt cx="3714750" cy="1077682"/>
            </a:xfrm>
          </p:grpSpPr>
          <p:pic>
            <p:nvPicPr>
              <p:cNvPr id="92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3893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968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4042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117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모서리가 둥근 직사각형 95"/>
              <p:cNvSpPr/>
              <p:nvPr/>
            </p:nvSpPr>
            <p:spPr>
              <a:xfrm>
                <a:off x="3227103" y="5396860"/>
                <a:ext cx="3714750" cy="1077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2023812" y="5781934"/>
              <a:ext cx="1405611" cy="9539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403" y="5313408"/>
              <a:ext cx="601710" cy="60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모서리가 둥근 직사각형 100"/>
            <p:cNvSpPr/>
            <p:nvPr/>
          </p:nvSpPr>
          <p:spPr>
            <a:xfrm>
              <a:off x="6952356" y="5864055"/>
              <a:ext cx="1405611" cy="871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6" descr="http://icons.iconarchive.com/icons/seanau/user/128/Editor-Teacher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916" y="5315889"/>
              <a:ext cx="619184" cy="61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452" y="6011833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10342-man-singer-medium-dark-skin-ton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432" y="6078508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10344-woman-sing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834" y="6011833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10345-woman-singer-light-skin-ton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043" y="6068983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오른쪽 화살표 106"/>
            <p:cNvSpPr/>
            <p:nvPr/>
          </p:nvSpPr>
          <p:spPr>
            <a:xfrm>
              <a:off x="3541736" y="597050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오른쪽 화살표 107"/>
            <p:cNvSpPr/>
            <p:nvPr/>
          </p:nvSpPr>
          <p:spPr>
            <a:xfrm rot="10800000">
              <a:off x="6399815" y="597050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13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페어리</a:t>
            </a:r>
            <a:r>
              <a:rPr lang="ko-KR" altLang="en-US" sz="2000" b="1" dirty="0" smtClean="0"/>
              <a:t> 월드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5459"/>
            <a:ext cx="8198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200" dirty="0" smtClean="0"/>
              <a:t>유저가 자신이 보유하고 있는 </a:t>
            </a:r>
            <a:r>
              <a:rPr lang="ko-KR" altLang="en-US" sz="1200" dirty="0" err="1" smtClean="0"/>
              <a:t>펫을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페어리</a:t>
            </a:r>
            <a:r>
              <a:rPr lang="ko-KR" altLang="en-US" sz="1200" dirty="0" smtClean="0"/>
              <a:t> 월드에 보내 요정 코인 보상을 획득하게 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200" dirty="0" smtClean="0"/>
              <a:t>유저는 획득한 요정 코인을 사용하여 일정 확률로 보상을 획득한다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200" dirty="0" smtClean="0"/>
              <a:t>유저는 자신이 획득한 요정 코인에 캔디 등 유료 결제를 하여 보다 좋은 확률로 더 좋은 보상을 얻을 수 있게 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200" dirty="0" smtClean="0"/>
              <a:t>유저는 요정 코인에서 다른 </a:t>
            </a:r>
            <a:r>
              <a:rPr lang="ko-KR" altLang="en-US" sz="1200" dirty="0" err="1" smtClean="0"/>
              <a:t>컨탠츠에서</a:t>
            </a:r>
            <a:r>
              <a:rPr lang="ko-KR" altLang="en-US" sz="1200" dirty="0" smtClean="0"/>
              <a:t> 획득할 수 없는 아이템을 획득하게 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페어리</a:t>
            </a:r>
            <a:r>
              <a:rPr lang="ko-KR" altLang="en-US" sz="1200" dirty="0" smtClean="0"/>
              <a:t> 월드 </a:t>
            </a:r>
            <a:r>
              <a:rPr lang="ko-KR" altLang="en-US" sz="1200" dirty="0" err="1" smtClean="0"/>
              <a:t>컨탠츠를</a:t>
            </a:r>
            <a:r>
              <a:rPr lang="ko-KR" altLang="en-US" sz="1200" dirty="0" smtClean="0"/>
              <a:t> 통해 얻은 보상으로 컬렉션 </a:t>
            </a:r>
            <a:r>
              <a:rPr lang="ko-KR" altLang="en-US" sz="1200" dirty="0" err="1" smtClean="0"/>
              <a:t>컨탠츠를</a:t>
            </a:r>
            <a:r>
              <a:rPr lang="ko-KR" altLang="en-US" sz="1200" dirty="0" smtClean="0"/>
              <a:t> 완성할 수 있게 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87" name="Picture 2" descr="http://icons.iconarchive.com/icons/google/noto-emoji-animals-nature/128/22215-do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75" y="5334666"/>
            <a:ext cx="1055724" cy="10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http://icons.iconarchive.com/icons/google/noto-emoji-animals-nature/128/22266-chicke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53" y="5334666"/>
            <a:ext cx="1055724" cy="10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10374164" y="5388638"/>
            <a:ext cx="1451809" cy="94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페어리</a:t>
            </a:r>
            <a:r>
              <a:rPr lang="ko-KR" altLang="en-US" sz="2400" dirty="0" smtClean="0"/>
              <a:t> 월드</a:t>
            </a:r>
            <a:endParaRPr lang="ko-KR" altLang="en-US" sz="2400" dirty="0"/>
          </a:p>
        </p:txBody>
      </p:sp>
      <p:cxnSp>
        <p:nvCxnSpPr>
          <p:cNvPr id="90" name="직선 화살표 연결선 89"/>
          <p:cNvCxnSpPr>
            <a:stCxn id="93" idx="6"/>
            <a:endCxn id="89" idx="1"/>
          </p:cNvCxnSpPr>
          <p:nvPr/>
        </p:nvCxnSpPr>
        <p:spPr>
          <a:xfrm flipV="1">
            <a:off x="8595866" y="5862527"/>
            <a:ext cx="1778298" cy="1062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6298631" y="4815041"/>
            <a:ext cx="2617309" cy="1776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29" y="3924890"/>
            <a:ext cx="1120410" cy="11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타원 92"/>
          <p:cNvSpPr/>
          <p:nvPr/>
        </p:nvSpPr>
        <p:spPr>
          <a:xfrm>
            <a:off x="7697340" y="5423885"/>
            <a:ext cx="898526" cy="89852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구부러진 연결선 93"/>
          <p:cNvCxnSpPr>
            <a:stCxn id="89" idx="0"/>
            <a:endCxn id="92" idx="3"/>
          </p:cNvCxnSpPr>
          <p:nvPr/>
        </p:nvCxnSpPr>
        <p:spPr>
          <a:xfrm rot="16200000" flipV="1">
            <a:off x="9174134" y="3462702"/>
            <a:ext cx="903543" cy="2948330"/>
          </a:xfrm>
          <a:prstGeom prst="curvedConnector2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11" y="4128322"/>
            <a:ext cx="989965" cy="9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86" y="3221964"/>
            <a:ext cx="701077" cy="7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69" y="4154595"/>
            <a:ext cx="701077" cy="7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cons.iconarchive.com/icons/google/noto-emoji-food-drink/128/32426-cand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826" y="4166543"/>
            <a:ext cx="690420" cy="6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덧셈 기호 73"/>
          <p:cNvSpPr/>
          <p:nvPr/>
        </p:nvSpPr>
        <p:spPr>
          <a:xfrm>
            <a:off x="5131288" y="4248957"/>
            <a:ext cx="472275" cy="472275"/>
          </a:xfrm>
          <a:prstGeom prst="mathPlus">
            <a:avLst>
              <a:gd name="adj1" fmla="val 17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>
            <a:stCxn id="92" idx="1"/>
            <a:endCxn id="1048" idx="3"/>
          </p:cNvCxnSpPr>
          <p:nvPr/>
        </p:nvCxnSpPr>
        <p:spPr>
          <a:xfrm flipH="1">
            <a:off x="6186247" y="4485096"/>
            <a:ext cx="845082" cy="26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2" idx="1"/>
            <a:endCxn id="96" idx="3"/>
          </p:cNvCxnSpPr>
          <p:nvPr/>
        </p:nvCxnSpPr>
        <p:spPr>
          <a:xfrm flipH="1" flipV="1">
            <a:off x="5717963" y="3572503"/>
            <a:ext cx="1313366" cy="91259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0" y="3128954"/>
            <a:ext cx="887096" cy="8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0" y="4068205"/>
            <a:ext cx="887096" cy="88709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왼쪽 화살표 79"/>
          <p:cNvSpPr/>
          <p:nvPr/>
        </p:nvSpPr>
        <p:spPr>
          <a:xfrm>
            <a:off x="3815263" y="3351506"/>
            <a:ext cx="554063" cy="4419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왼쪽 화살표 108"/>
          <p:cNvSpPr/>
          <p:nvPr/>
        </p:nvSpPr>
        <p:spPr>
          <a:xfrm>
            <a:off x="3815263" y="4294049"/>
            <a:ext cx="554063" cy="4419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구부러진 연결선 110"/>
          <p:cNvCxnSpPr>
            <a:stCxn id="1050" idx="0"/>
            <a:endCxn id="92" idx="0"/>
          </p:cNvCxnSpPr>
          <p:nvPr/>
        </p:nvCxnSpPr>
        <p:spPr>
          <a:xfrm rot="16200000" flipH="1">
            <a:off x="5077363" y="1410719"/>
            <a:ext cx="795936" cy="4232406"/>
          </a:xfrm>
          <a:prstGeom prst="curvedConnector3">
            <a:avLst>
              <a:gd name="adj1" fmla="val -59835"/>
            </a:avLst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113"/>
          <p:cNvCxnSpPr>
            <a:stCxn id="107" idx="1"/>
            <a:endCxn id="92" idx="0"/>
          </p:cNvCxnSpPr>
          <p:nvPr/>
        </p:nvCxnSpPr>
        <p:spPr>
          <a:xfrm rot="10800000" flipH="1">
            <a:off x="2915580" y="3924890"/>
            <a:ext cx="4675954" cy="586864"/>
          </a:xfrm>
          <a:prstGeom prst="curvedConnector4">
            <a:avLst>
              <a:gd name="adj1" fmla="val -7741"/>
              <a:gd name="adj2" fmla="val 354816"/>
            </a:avLst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93348" y="4824455"/>
            <a:ext cx="1536063" cy="158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2" name="왼쪽 화살표 121"/>
          <p:cNvSpPr/>
          <p:nvPr/>
        </p:nvSpPr>
        <p:spPr>
          <a:xfrm rot="19800000">
            <a:off x="2112145" y="4561443"/>
            <a:ext cx="554475" cy="4423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9" y="4979156"/>
            <a:ext cx="616946" cy="6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10" y="4979157"/>
            <a:ext cx="616946" cy="6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9" y="5626856"/>
            <a:ext cx="616946" cy="6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10" y="5626857"/>
            <a:ext cx="616946" cy="61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5300"/>
            <a:ext cx="6830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자신이 보유한 </a:t>
            </a:r>
            <a:r>
              <a:rPr lang="en-US" altLang="ko-KR" sz="1100" dirty="0" smtClean="0"/>
              <a:t>30</a:t>
            </a:r>
            <a:r>
              <a:rPr lang="ko-KR" altLang="en-US" sz="1100" smtClean="0"/>
              <a:t>레벨 이상의 펫을 </a:t>
            </a:r>
            <a:r>
              <a:rPr lang="ko-KR" altLang="en-US" sz="1100" dirty="0" err="1" smtClean="0"/>
              <a:t>페어리</a:t>
            </a:r>
            <a:r>
              <a:rPr lang="ko-KR" altLang="en-US" sz="1100" dirty="0" smtClean="0"/>
              <a:t> 월드로 모험을 보내 보상으로 토큰을 획득할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3309252" y="743724"/>
            <a:ext cx="3475599" cy="1431981"/>
            <a:chOff x="718452" y="2133600"/>
            <a:chExt cx="4218793" cy="1738184"/>
          </a:xfrm>
        </p:grpSpPr>
        <p:pic>
          <p:nvPicPr>
            <p:cNvPr id="55" name="Picture 2" descr="http://icons.iconarchive.com/icons/google/noto-emoji-animals-nature/128/22215-dog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8" y="3052607"/>
              <a:ext cx="688207" cy="68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2" descr="http://icons.iconarchive.com/icons/google/noto-emoji-animals-nature/128/22266-chicken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51" y="3052607"/>
              <a:ext cx="688207" cy="68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3375217" y="3087791"/>
              <a:ext cx="1562028" cy="61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페어리</a:t>
              </a:r>
              <a:r>
                <a:rPr lang="ko-KR" altLang="en-US" sz="1400" dirty="0" smtClean="0"/>
                <a:t> 월드 모험</a:t>
              </a:r>
              <a:endParaRPr lang="ko-KR" altLang="en-US" sz="1400" dirty="0"/>
            </a:p>
          </p:txBody>
        </p:sp>
        <p:cxnSp>
          <p:nvCxnSpPr>
            <p:cNvPr id="60" name="직선 화살표 연결선 59"/>
            <p:cNvCxnSpPr>
              <a:stCxn id="69" idx="6"/>
              <a:endCxn id="57" idx="1"/>
            </p:cNvCxnSpPr>
            <p:nvPr/>
          </p:nvCxnSpPr>
          <p:spPr>
            <a:xfrm flipV="1">
              <a:off x="2215978" y="3396710"/>
              <a:ext cx="1159239" cy="692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1"/>
            <p:cNvSpPr/>
            <p:nvPr/>
          </p:nvSpPr>
          <p:spPr>
            <a:xfrm>
              <a:off x="718452" y="2713873"/>
              <a:ext cx="1706176" cy="1157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084" y="2133600"/>
              <a:ext cx="730375" cy="73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타원 68"/>
            <p:cNvSpPr/>
            <p:nvPr/>
          </p:nvSpPr>
          <p:spPr>
            <a:xfrm>
              <a:off x="1630245" y="3110767"/>
              <a:ext cx="585733" cy="585733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구부러진 연결선 70"/>
            <p:cNvCxnSpPr>
              <a:stCxn id="57" idx="0"/>
              <a:endCxn id="66" idx="3"/>
            </p:cNvCxnSpPr>
            <p:nvPr/>
          </p:nvCxnSpPr>
          <p:spPr>
            <a:xfrm rot="16200000" flipV="1">
              <a:off x="2746844" y="1678403"/>
              <a:ext cx="589002" cy="2229773"/>
            </a:xfrm>
            <a:prstGeom prst="curvedConnector2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2" descr="http://icons.iconarchive.com/icons/aha-soft/universal-shop/128/Coin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749" y="2266213"/>
              <a:ext cx="645340" cy="645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0" y="2248190"/>
            <a:ext cx="5006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다양한 월드가 있으며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유저는 각각의 월드에 보유한 펫들을 보낼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255204" y="2519499"/>
            <a:ext cx="2761036" cy="1481654"/>
            <a:chOff x="4547955" y="3287436"/>
            <a:chExt cx="4537926" cy="2435186"/>
          </a:xfrm>
        </p:grpSpPr>
        <p:pic>
          <p:nvPicPr>
            <p:cNvPr id="44" name="Picture 4" descr="http://icons.iconarchive.com/icons/google/noto-emoji-animals-nature/128/22212-monke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187" y="4503421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cons.iconarchive.com/icons/google/noto-emoji-animals-nature/128/22224-tiger-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317" y="4503420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http://icons.iconarchive.com/icons/google/noto-emoji-animals-nature/128/22236-pig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6447" y="450341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/>
          </p:nvSpPr>
          <p:spPr>
            <a:xfrm>
              <a:off x="4547955" y="3287436"/>
              <a:ext cx="1259668" cy="61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 </a:t>
              </a:r>
              <a:r>
                <a:rPr lang="ko-KR" altLang="en-US" sz="1400" smtClean="0"/>
                <a:t>월드</a:t>
              </a:r>
              <a:endParaRPr lang="ko-KR" altLang="en-US" sz="14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87083" y="3287436"/>
              <a:ext cx="1259668" cy="61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B </a:t>
              </a:r>
              <a:r>
                <a:rPr lang="ko-KR" altLang="en-US" sz="1400"/>
                <a:t>월드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26213" y="3287436"/>
              <a:ext cx="1259668" cy="61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 </a:t>
              </a:r>
              <a:r>
                <a:rPr lang="ko-KR" altLang="en-US" sz="1400"/>
                <a:t>월드</a:t>
              </a:r>
            </a:p>
          </p:txBody>
        </p:sp>
        <p:cxnSp>
          <p:nvCxnSpPr>
            <p:cNvPr id="50" name="직선 화살표 연결선 49"/>
            <p:cNvCxnSpPr>
              <a:stCxn id="44" idx="0"/>
              <a:endCxn id="47" idx="2"/>
            </p:cNvCxnSpPr>
            <p:nvPr/>
          </p:nvCxnSpPr>
          <p:spPr>
            <a:xfrm flipV="1">
              <a:off x="5177788" y="3905275"/>
              <a:ext cx="2" cy="59814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5" idx="0"/>
              <a:endCxn id="48" idx="2"/>
            </p:cNvCxnSpPr>
            <p:nvPr/>
          </p:nvCxnSpPr>
          <p:spPr>
            <a:xfrm flipV="1">
              <a:off x="6816918" y="3905275"/>
              <a:ext cx="0" cy="59814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6" idx="0"/>
              <a:endCxn id="49" idx="2"/>
            </p:cNvCxnSpPr>
            <p:nvPr/>
          </p:nvCxnSpPr>
          <p:spPr>
            <a:xfrm flipV="1">
              <a:off x="8456048" y="3905275"/>
              <a:ext cx="0" cy="59814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페어리</a:t>
            </a:r>
            <a:r>
              <a:rPr lang="ko-KR" altLang="en-US" sz="2000" b="1" dirty="0" smtClean="0"/>
              <a:t> 월드</a:t>
            </a:r>
            <a:endParaRPr lang="ko-KR" alt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4159745"/>
            <a:ext cx="6231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각 월드에 따라 획득할 수 있는 보상이나 필요 </a:t>
            </a:r>
            <a:r>
              <a:rPr lang="ko-KR" altLang="en-US" sz="1100" dirty="0" err="1" smtClean="0"/>
              <a:t>펫</a:t>
            </a:r>
            <a:r>
              <a:rPr lang="ko-KR" altLang="en-US" sz="1100" dirty="0" smtClean="0"/>
              <a:t> 수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필요 펫 등급 수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필요 펫 레벨이 다르다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530301" y="4529970"/>
            <a:ext cx="6913483" cy="1302420"/>
            <a:chOff x="1530301" y="865525"/>
            <a:chExt cx="5620141" cy="1484731"/>
          </a:xfrm>
        </p:grpSpPr>
        <p:grpSp>
          <p:nvGrpSpPr>
            <p:cNvPr id="61" name="그룹 60"/>
            <p:cNvGrpSpPr/>
            <p:nvPr/>
          </p:nvGrpSpPr>
          <p:grpSpPr>
            <a:xfrm>
              <a:off x="1530301" y="865525"/>
              <a:ext cx="5620141" cy="331093"/>
              <a:chOff x="3264030" y="768358"/>
              <a:chExt cx="2761036" cy="37591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64030" y="768358"/>
                <a:ext cx="766427" cy="3759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A </a:t>
                </a:r>
                <a:r>
                  <a:rPr lang="ko-KR" altLang="en-US" sz="1200" smtClean="0"/>
                  <a:t>월드</a:t>
                </a:r>
                <a:endParaRPr lang="en-US" altLang="ko-KR" sz="12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61334" y="768358"/>
                <a:ext cx="766427" cy="3759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 </a:t>
                </a:r>
                <a:r>
                  <a:rPr lang="ko-KR" altLang="en-US" sz="1200"/>
                  <a:t>월드</a:t>
                </a: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58639" y="768358"/>
                <a:ext cx="766427" cy="3759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C </a:t>
                </a:r>
                <a:r>
                  <a:rPr lang="ko-KR" altLang="en-US" sz="1200"/>
                  <a:t>월드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530301" y="1204114"/>
              <a:ext cx="5620141" cy="1146142"/>
              <a:chOff x="3264030" y="768358"/>
              <a:chExt cx="2761036" cy="522299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264030" y="768358"/>
                <a:ext cx="766427" cy="5222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/>
                  <a:t>펫</a:t>
                </a:r>
                <a:r>
                  <a:rPr lang="ko-KR" altLang="en-US" sz="1100" dirty="0" smtClean="0"/>
                  <a:t> </a:t>
                </a:r>
                <a:r>
                  <a:rPr lang="en-US" altLang="ko-KR" sz="1100" dirty="0"/>
                  <a:t>4</a:t>
                </a:r>
                <a:r>
                  <a:rPr lang="ko-KR" altLang="en-US" sz="1100" smtClean="0"/>
                  <a:t>마리 필요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err="1" smtClean="0"/>
                  <a:t>펫</a:t>
                </a:r>
                <a:r>
                  <a:rPr lang="ko-KR" altLang="en-US" sz="1100" dirty="0" smtClean="0"/>
                  <a:t> 등급 제한</a:t>
                </a:r>
                <a:r>
                  <a:rPr lang="en-US" altLang="ko-KR" sz="1100" dirty="0" smtClean="0"/>
                  <a:t>X</a:t>
                </a:r>
              </a:p>
              <a:p>
                <a:pPr algn="ctr"/>
                <a:r>
                  <a:rPr lang="ko-KR" altLang="en-US" sz="1100" dirty="0" smtClean="0"/>
                  <a:t>모험 레벨</a:t>
                </a:r>
                <a:r>
                  <a:rPr lang="en-US" altLang="ko-KR" sz="1100" dirty="0" smtClean="0"/>
                  <a:t> 10 </a:t>
                </a:r>
                <a:r>
                  <a:rPr lang="ko-KR" altLang="en-US" sz="1100" smtClean="0"/>
                  <a:t>이상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최소 </a:t>
                </a:r>
                <a:r>
                  <a:rPr lang="ko-KR" altLang="en-US" sz="1100" dirty="0" err="1" smtClean="0"/>
                  <a:t>실버</a:t>
                </a:r>
                <a:r>
                  <a:rPr lang="ko-KR" altLang="en-US" sz="1100" dirty="0" smtClean="0"/>
                  <a:t> 코인 </a:t>
                </a:r>
                <a:r>
                  <a:rPr lang="en-US" altLang="ko-KR" sz="1100" dirty="0"/>
                  <a:t>2</a:t>
                </a:r>
                <a:r>
                  <a:rPr lang="ko-KR" altLang="en-US" sz="1100" smtClean="0"/>
                  <a:t>개 지급</a:t>
                </a:r>
                <a:endParaRPr lang="en-US" altLang="ko-KR" sz="1100" dirty="0" smtClean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261334" y="768359"/>
                <a:ext cx="766427" cy="5222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/>
                  <a:t>펫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1</a:t>
                </a:r>
                <a:r>
                  <a:rPr lang="ko-KR" altLang="en-US" sz="1100" smtClean="0"/>
                  <a:t>마리 </a:t>
                </a:r>
                <a:r>
                  <a:rPr lang="ko-KR" altLang="en-US" sz="1100"/>
                  <a:t>필요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 err="1"/>
                  <a:t>펫</a:t>
                </a:r>
                <a:r>
                  <a:rPr lang="ko-KR" altLang="en-US" sz="1100" dirty="0"/>
                  <a:t> </a:t>
                </a:r>
                <a:r>
                  <a:rPr lang="en-US" altLang="ko-KR" sz="1100" dirty="0" smtClean="0"/>
                  <a:t>5 </a:t>
                </a:r>
                <a:r>
                  <a:rPr lang="ko-KR" altLang="en-US" sz="1100" smtClean="0"/>
                  <a:t>등급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smtClean="0"/>
                  <a:t>이상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모험 레벨 </a:t>
                </a:r>
                <a:r>
                  <a:rPr lang="en-US" altLang="ko-KR" sz="1100" dirty="0" smtClean="0"/>
                  <a:t>30 </a:t>
                </a:r>
                <a:r>
                  <a:rPr lang="ko-KR" altLang="en-US" sz="1100" smtClean="0"/>
                  <a:t>이상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 smtClean="0"/>
                  <a:t>최소 골드 코인 </a:t>
                </a:r>
                <a:r>
                  <a:rPr lang="en-US" altLang="ko-KR" sz="1100" dirty="0"/>
                  <a:t>1</a:t>
                </a:r>
                <a:r>
                  <a:rPr lang="ko-KR" altLang="en-US" sz="1100" smtClean="0"/>
                  <a:t>개 </a:t>
                </a:r>
                <a:r>
                  <a:rPr lang="ko-KR" altLang="en-US" sz="1100"/>
                  <a:t>지급</a:t>
                </a:r>
                <a:endParaRPr lang="en-US" altLang="ko-KR" sz="110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258639" y="768359"/>
                <a:ext cx="766427" cy="5222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/>
                  <a:t>펫</a:t>
                </a:r>
                <a:r>
                  <a:rPr lang="ko-KR" altLang="en-US" sz="1100" dirty="0"/>
                  <a:t> </a:t>
                </a:r>
                <a:r>
                  <a:rPr lang="en-US" altLang="ko-KR" sz="1100" dirty="0" smtClean="0"/>
                  <a:t>1</a:t>
                </a:r>
                <a:r>
                  <a:rPr lang="ko-KR" altLang="en-US" sz="1100" smtClean="0"/>
                  <a:t>마리 </a:t>
                </a:r>
                <a:r>
                  <a:rPr lang="ko-KR" altLang="en-US" sz="1100"/>
                  <a:t>필요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 err="1"/>
                  <a:t>펫</a:t>
                </a:r>
                <a:r>
                  <a:rPr lang="ko-KR" altLang="en-US" sz="1100" dirty="0"/>
                  <a:t> 등급 제한</a:t>
                </a:r>
                <a:r>
                  <a:rPr lang="en-US" altLang="ko-KR" sz="1100" dirty="0" smtClean="0"/>
                  <a:t>X</a:t>
                </a:r>
              </a:p>
              <a:p>
                <a:pPr algn="ctr"/>
                <a:r>
                  <a:rPr lang="ko-KR" altLang="en-US" sz="1100" dirty="0" smtClean="0"/>
                  <a:t>모험 레벨 </a:t>
                </a:r>
                <a:r>
                  <a:rPr lang="en-US" altLang="ko-KR" sz="1100" dirty="0" smtClean="0"/>
                  <a:t>1 </a:t>
                </a:r>
                <a:r>
                  <a:rPr lang="ko-KR" altLang="en-US" sz="1100" smtClean="0"/>
                  <a:t>이상</a:t>
                </a:r>
                <a:endParaRPr lang="en-US" altLang="ko-KR" sz="1100" dirty="0"/>
              </a:p>
              <a:p>
                <a:pPr algn="ctr"/>
                <a:r>
                  <a:rPr lang="ko-KR" altLang="en-US" sz="1100" dirty="0" smtClean="0"/>
                  <a:t>최소 </a:t>
                </a:r>
                <a:r>
                  <a:rPr lang="ko-KR" altLang="en-US" sz="1100" dirty="0" err="1" smtClean="0"/>
                  <a:t>브론즈</a:t>
                </a:r>
                <a:r>
                  <a:rPr lang="ko-KR" altLang="en-US" sz="1100" dirty="0" smtClean="0"/>
                  <a:t> 코인 </a:t>
                </a:r>
                <a:r>
                  <a:rPr lang="en-US" altLang="ko-KR" sz="1100" dirty="0" smtClean="0"/>
                  <a:t>3</a:t>
                </a:r>
                <a:r>
                  <a:rPr lang="ko-KR" altLang="en-US" sz="1100" smtClean="0"/>
                  <a:t>개 </a:t>
                </a:r>
                <a:r>
                  <a:rPr lang="ko-KR" altLang="en-US" sz="1100"/>
                  <a:t>지급</a:t>
                </a:r>
                <a:endParaRPr lang="en-US" altLang="ko-KR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98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484766"/>
            <a:ext cx="5971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페어리</a:t>
            </a:r>
            <a:r>
              <a:rPr lang="ko-KR" altLang="en-US" sz="1100" dirty="0" smtClean="0"/>
              <a:t> 월드에서 일정 시간이 지나고 나온 모험 결과에 따라 더 좋은 보상을 얻을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95551" y="779987"/>
            <a:ext cx="415498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/>
              <a:t>Bad</a:t>
            </a:r>
            <a:endParaRPr lang="ko-KR" altLang="en-US" sz="1000" b="1"/>
          </a:p>
        </p:txBody>
      </p:sp>
      <p:sp>
        <p:nvSpPr>
          <p:cNvPr id="79" name="TextBox 78"/>
          <p:cNvSpPr txBox="1"/>
          <p:nvPr/>
        </p:nvSpPr>
        <p:spPr>
          <a:xfrm>
            <a:off x="3344254" y="1096455"/>
            <a:ext cx="518091" cy="2462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/>
              <a:t>Good</a:t>
            </a:r>
            <a:endParaRPr lang="ko-KR" altLang="en-US" sz="1000" b="1"/>
          </a:p>
        </p:txBody>
      </p:sp>
      <p:sp>
        <p:nvSpPr>
          <p:cNvPr id="80" name="TextBox 79"/>
          <p:cNvSpPr txBox="1"/>
          <p:nvPr/>
        </p:nvSpPr>
        <p:spPr>
          <a:xfrm>
            <a:off x="3345054" y="1412922"/>
            <a:ext cx="516488" cy="24622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/>
              <a:t>Great</a:t>
            </a:r>
            <a:endParaRPr lang="ko-KR" altLang="en-US" sz="1000" b="1"/>
          </a:p>
        </p:txBody>
      </p:sp>
      <p:sp>
        <p:nvSpPr>
          <p:cNvPr id="81" name="TextBox 80"/>
          <p:cNvSpPr txBox="1"/>
          <p:nvPr/>
        </p:nvSpPr>
        <p:spPr>
          <a:xfrm>
            <a:off x="3280135" y="1729389"/>
            <a:ext cx="646332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err="1" smtClean="0"/>
              <a:t>Perpect</a:t>
            </a:r>
            <a:endParaRPr lang="ko-KR" altLang="en-US" sz="1000" b="1"/>
          </a:p>
        </p:txBody>
      </p:sp>
      <p:pic>
        <p:nvPicPr>
          <p:cNvPr id="82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44" y="733190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44" y="1049657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08" y="1366125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44" y="1682592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직선 화살표 연결선 85"/>
          <p:cNvCxnSpPr>
            <a:stCxn id="78" idx="3"/>
            <a:endCxn id="82" idx="1"/>
          </p:cNvCxnSpPr>
          <p:nvPr/>
        </p:nvCxnSpPr>
        <p:spPr>
          <a:xfrm>
            <a:off x="3811049" y="903098"/>
            <a:ext cx="40219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7" name="직선 화살표 연결선 86"/>
          <p:cNvCxnSpPr>
            <a:stCxn id="79" idx="3"/>
            <a:endCxn id="83" idx="1"/>
          </p:cNvCxnSpPr>
          <p:nvPr/>
        </p:nvCxnSpPr>
        <p:spPr>
          <a:xfrm flipV="1">
            <a:off x="3862345" y="1219565"/>
            <a:ext cx="350899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88" name="직선 화살표 연결선 87"/>
          <p:cNvCxnSpPr>
            <a:stCxn id="80" idx="3"/>
            <a:endCxn id="84" idx="1"/>
          </p:cNvCxnSpPr>
          <p:nvPr/>
        </p:nvCxnSpPr>
        <p:spPr>
          <a:xfrm>
            <a:off x="3861542" y="1536033"/>
            <a:ext cx="348366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9" name="직선 화살표 연결선 88"/>
          <p:cNvCxnSpPr>
            <a:stCxn id="81" idx="3"/>
            <a:endCxn id="85" idx="1"/>
          </p:cNvCxnSpPr>
          <p:nvPr/>
        </p:nvCxnSpPr>
        <p:spPr>
          <a:xfrm>
            <a:off x="3926467" y="1852500"/>
            <a:ext cx="28677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0" y="2182015"/>
            <a:ext cx="48846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등급이 높고 최신 </a:t>
            </a:r>
            <a:r>
              <a:rPr lang="ko-KR" altLang="en-US" sz="1100" dirty="0" err="1" smtClean="0"/>
              <a:t>펫</a:t>
            </a:r>
            <a:r>
              <a:rPr lang="ko-KR" altLang="en-US" sz="1100" dirty="0" smtClean="0"/>
              <a:t> 일수록 더 좋은 모험 결과가 나올 확률이 높아진다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763424" y="2738314"/>
            <a:ext cx="3257715" cy="276999"/>
            <a:chOff x="5763424" y="4410595"/>
            <a:chExt cx="3257715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5763424" y="4410595"/>
              <a:ext cx="78258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2019. 02</a:t>
              </a:r>
              <a:endParaRPr lang="ko-KR" altLang="en-US" sz="12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00988" y="4410595"/>
              <a:ext cx="78258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2019. 01</a:t>
              </a:r>
              <a:endParaRPr lang="ko-KR" altLang="en-US" sz="12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238552" y="4410595"/>
              <a:ext cx="78258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2018. 12</a:t>
              </a:r>
              <a:endParaRPr lang="ko-KR" altLang="en-US" sz="1200"/>
            </a:p>
          </p:txBody>
        </p:sp>
        <p:sp>
          <p:nvSpPr>
            <p:cNvPr id="95" name="갈매기형 수장 94"/>
            <p:cNvSpPr/>
            <p:nvPr/>
          </p:nvSpPr>
          <p:spPr>
            <a:xfrm>
              <a:off x="6680076" y="4455672"/>
              <a:ext cx="186847" cy="186847"/>
            </a:xfrm>
            <a:prstGeom prst="chevron">
              <a:avLst>
                <a:gd name="adj" fmla="val 7358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갈매기형 수장 95"/>
            <p:cNvSpPr/>
            <p:nvPr/>
          </p:nvSpPr>
          <p:spPr>
            <a:xfrm>
              <a:off x="7917640" y="4455672"/>
              <a:ext cx="186847" cy="186847"/>
            </a:xfrm>
            <a:prstGeom prst="chevron">
              <a:avLst>
                <a:gd name="adj" fmla="val 7358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010489" y="2598281"/>
            <a:ext cx="2418761" cy="550890"/>
            <a:chOff x="9054055" y="2347957"/>
            <a:chExt cx="3021672" cy="688207"/>
          </a:xfrm>
        </p:grpSpPr>
        <p:pic>
          <p:nvPicPr>
            <p:cNvPr id="98" name="Picture 2" descr="http://icons.iconarchive.com/icons/google/noto-emoji-animals-nature/128/22215-dog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520" y="2347957"/>
              <a:ext cx="688207" cy="68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icons.iconarchive.com/icons/google/noto-emoji-animals-nature/128/22215-dog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0787" y="2347957"/>
              <a:ext cx="688207" cy="688207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icons.iconarchive.com/icons/google/noto-emoji-animals-nature/128/22215-dog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4055" y="2347957"/>
              <a:ext cx="688207" cy="688207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갈매기형 수장 100"/>
            <p:cNvSpPr/>
            <p:nvPr/>
          </p:nvSpPr>
          <p:spPr>
            <a:xfrm>
              <a:off x="9831065" y="2541601"/>
              <a:ext cx="300919" cy="300919"/>
            </a:xfrm>
            <a:prstGeom prst="chevron">
              <a:avLst>
                <a:gd name="adj" fmla="val 7358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갈매기형 수장 101"/>
            <p:cNvSpPr/>
            <p:nvPr/>
          </p:nvSpPr>
          <p:spPr>
            <a:xfrm>
              <a:off x="10997797" y="2541601"/>
              <a:ext cx="300919" cy="300919"/>
            </a:xfrm>
            <a:prstGeom prst="chevron">
              <a:avLst>
                <a:gd name="adj" fmla="val 7358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페어리</a:t>
            </a:r>
            <a:r>
              <a:rPr lang="ko-KR" altLang="en-US" sz="2000" b="1" dirty="0" smtClean="0"/>
              <a:t> 월드</a:t>
            </a:r>
            <a:endParaRPr lang="ko-KR" altLang="en-US" sz="2000" b="1" dirty="0"/>
          </a:p>
        </p:txBody>
      </p:sp>
      <p:pic>
        <p:nvPicPr>
          <p:cNvPr id="104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43" y="1044837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43" y="1368223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42" y="1363403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24" y="1682592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59" y="1684690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858" y="1679870"/>
            <a:ext cx="339816" cy="3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-6311" y="5344512"/>
            <a:ext cx="6353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캔디를 사용하여 더 좋은 모험 결과를 내게 하거나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더 빠르게 모험을 끝내게 할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066803" y="5792539"/>
            <a:ext cx="3007705" cy="814521"/>
            <a:chOff x="2066803" y="3906074"/>
            <a:chExt cx="4502030" cy="1219201"/>
          </a:xfrm>
        </p:grpSpPr>
        <p:pic>
          <p:nvPicPr>
            <p:cNvPr id="111" name="Picture 24" descr="http://icons.iconarchive.com/icons/google/noto-emoji-food-drink/128/32426-candy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803" y="4056199"/>
              <a:ext cx="918950" cy="91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Time-Machine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724" y="390607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8" descr="http://icons.iconarchive.com/icons/graphicloads/100-flat-2/128/reward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488" y="3906074"/>
              <a:ext cx="1205287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오른쪽 화살표 4"/>
            <p:cNvSpPr/>
            <p:nvPr/>
          </p:nvSpPr>
          <p:spPr>
            <a:xfrm>
              <a:off x="3114094" y="4273358"/>
              <a:ext cx="747448" cy="48463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630" y="3908181"/>
              <a:ext cx="392140" cy="392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76693" y="3908180"/>
              <a:ext cx="392140" cy="392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-6312" y="3305078"/>
            <a:ext cx="11290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펫의</a:t>
            </a:r>
            <a:r>
              <a:rPr lang="ko-KR" altLang="en-US" sz="1100" dirty="0" smtClean="0"/>
              <a:t> 레벨 제한이 </a:t>
            </a:r>
            <a:r>
              <a:rPr lang="en-US" altLang="ko-KR" sz="1100" dirty="0" smtClean="0"/>
              <a:t>60</a:t>
            </a:r>
            <a:r>
              <a:rPr lang="ko-KR" altLang="en-US" sz="1100" smtClean="0"/>
              <a:t>까지로 변경되며 기존 </a:t>
            </a:r>
            <a:r>
              <a:rPr lang="en-US" altLang="ko-KR" sz="1100" dirty="0" smtClean="0"/>
              <a:t>30</a:t>
            </a:r>
            <a:r>
              <a:rPr lang="ko-KR" altLang="en-US" sz="1100" smtClean="0"/>
              <a:t>레벨까지는 기존과 동일하게 레벨을 올릴 수 있으나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그 이상은 펫 모험을 보내거나 보상 또는 캔디로 구매하는 먹이를 통해서만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smtClean="0"/>
              <a:t>펫 레벨을 올릴 수 있다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유저에게는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상 </a:t>
            </a:r>
            <a:r>
              <a:rPr lang="en-US" altLang="ko-KR" sz="1100" dirty="0" smtClean="0"/>
              <a:t>30</a:t>
            </a:r>
            <a:r>
              <a:rPr lang="ko-KR" altLang="en-US" sz="1100" smtClean="0"/>
              <a:t>레벨이 되면 모험 </a:t>
            </a:r>
            <a:r>
              <a:rPr lang="en-US" altLang="ko-KR" sz="1100" dirty="0" smtClean="0"/>
              <a:t>1</a:t>
            </a:r>
            <a:r>
              <a:rPr lang="ko-KR" altLang="en-US" sz="1100" smtClean="0"/>
              <a:t>레벨이 되고 이후 레벨이 오를때마다 실제 레벨에서 </a:t>
            </a:r>
            <a:r>
              <a:rPr lang="en-US" altLang="ko-KR" sz="1100" dirty="0" smtClean="0"/>
              <a:t>30</a:t>
            </a:r>
            <a:r>
              <a:rPr lang="ko-KR" altLang="en-US" sz="1100" smtClean="0"/>
              <a:t>레벨이 빠진 모험 레벨이 게임 상에 표기된다</a:t>
            </a:r>
            <a:r>
              <a:rPr lang="en-US" altLang="ko-KR" sz="1100" dirty="0" smtClean="0"/>
              <a:t>.)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24214" y="3822050"/>
            <a:ext cx="3290774" cy="1271209"/>
            <a:chOff x="2680733" y="4077423"/>
            <a:chExt cx="3290774" cy="1271209"/>
          </a:xfrm>
        </p:grpSpPr>
        <p:sp>
          <p:nvSpPr>
            <p:cNvPr id="45" name="TextBox 44"/>
            <p:cNvSpPr txBox="1"/>
            <p:nvPr/>
          </p:nvSpPr>
          <p:spPr>
            <a:xfrm>
              <a:off x="5398400" y="4077423"/>
              <a:ext cx="57310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Lv. 60</a:t>
              </a:r>
              <a:endParaRPr lang="ko-KR" altLang="en-US" sz="12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89292" y="4077423"/>
              <a:ext cx="57310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Lv. 30</a:t>
              </a:r>
              <a:endParaRPr lang="ko-KR" altLang="en-US" sz="120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680733" y="4305653"/>
              <a:ext cx="2990225" cy="283125"/>
              <a:chOff x="2680733" y="4305653"/>
              <a:chExt cx="6014006" cy="228659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680733" y="4305653"/>
                <a:ext cx="3007003" cy="228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687736" y="4305653"/>
                <a:ext cx="3007003" cy="22865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Picture 6" descr="pet food illust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" t="29027" r="10224" b="25175"/>
            <a:stretch/>
          </p:blipFill>
          <p:spPr bwMode="auto">
            <a:xfrm>
              <a:off x="3128527" y="4754609"/>
              <a:ext cx="636166" cy="351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pet food illust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" t="29027" r="10224" b="25175"/>
            <a:stretch/>
          </p:blipFill>
          <p:spPr bwMode="auto">
            <a:xfrm>
              <a:off x="4686836" y="4754609"/>
              <a:ext cx="636166" cy="351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3030785" y="5102411"/>
              <a:ext cx="91563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일반</a:t>
              </a:r>
              <a:r>
                <a:rPr lang="en-US" altLang="ko-KR" sz="1000" dirty="0" smtClean="0"/>
                <a:t> </a:t>
              </a:r>
              <a:r>
                <a:rPr lang="ko-KR" altLang="en-US" sz="1000" smtClean="0"/>
                <a:t>펫 먹이</a:t>
              </a:r>
              <a:endParaRPr lang="ko-KR" altLang="en-US" sz="1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10738" y="5098291"/>
              <a:ext cx="91563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신규</a:t>
              </a:r>
              <a:r>
                <a:rPr lang="en-US" altLang="ko-KR" sz="1000" dirty="0" smtClean="0"/>
                <a:t> </a:t>
              </a:r>
              <a:r>
                <a:rPr lang="ko-KR" altLang="en-US" sz="1000" smtClean="0"/>
                <a:t>펫 먹이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83340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5300"/>
            <a:ext cx="5650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획득한 요정 </a:t>
            </a:r>
            <a:r>
              <a:rPr lang="ko-KR" altLang="en-US" sz="1100" smtClean="0"/>
              <a:t>코인을 사용하면 코인에서 일정 확률로 다양한 보상이 지급된다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0" y="2262833"/>
            <a:ext cx="5899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smtClean="0"/>
              <a:t>유저는 요정 코인 사용 시 캔디를 사용하면 더 좋은 보상을 더 좋은 확률로 얻을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032369"/>
            <a:ext cx="8717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그 달 한정 요정의 경우 홈이 아닌 유저 캐릭터에게 장착되며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해당 유저가 어디를 가든 그 달 한정 요정이 유저를 펫처럼 따라다닌다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페어리</a:t>
            </a:r>
            <a:r>
              <a:rPr lang="ko-KR" altLang="en-US" sz="2000" b="1" dirty="0" smtClean="0"/>
              <a:t> 월드</a:t>
            </a:r>
            <a:endParaRPr lang="ko-KR" altLang="en-US" sz="20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8204" y="1009650"/>
            <a:ext cx="5064472" cy="781050"/>
            <a:chOff x="1098204" y="1009650"/>
            <a:chExt cx="5064472" cy="781050"/>
          </a:xfrm>
        </p:grpSpPr>
        <p:sp>
          <p:nvSpPr>
            <p:cNvPr id="57" name="직사각형 56"/>
            <p:cNvSpPr/>
            <p:nvPr/>
          </p:nvSpPr>
          <p:spPr>
            <a:xfrm>
              <a:off x="2381250" y="1009650"/>
              <a:ext cx="3781426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74" idx="3"/>
              <a:endCxn id="57" idx="1"/>
            </p:cNvCxnSpPr>
            <p:nvPr/>
          </p:nvCxnSpPr>
          <p:spPr>
            <a:xfrm flipV="1">
              <a:off x="1629859" y="1400175"/>
              <a:ext cx="751391" cy="12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2" descr="http://icons.iconarchive.com/icons/aha-soft/universal-shop/128/Coin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04" y="1134476"/>
              <a:ext cx="53165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262" y="1135852"/>
              <a:ext cx="528645" cy="52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520" y="1135852"/>
              <a:ext cx="528645" cy="52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891" y="1135852"/>
              <a:ext cx="528645" cy="52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780" y="1135852"/>
              <a:ext cx="528645" cy="52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149" y="1135852"/>
              <a:ext cx="528645" cy="52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00303" y="109515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%</a:t>
              </a:r>
              <a:endParaRPr lang="ko-KR" altLang="en-US" b="1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5345" y="2629278"/>
            <a:ext cx="5809354" cy="781050"/>
            <a:chOff x="355345" y="2629278"/>
            <a:chExt cx="5809354" cy="781050"/>
          </a:xfrm>
        </p:grpSpPr>
        <p:sp>
          <p:nvSpPr>
            <p:cNvPr id="67" name="직사각형 66"/>
            <p:cNvSpPr/>
            <p:nvPr/>
          </p:nvSpPr>
          <p:spPr>
            <a:xfrm>
              <a:off x="2383273" y="2629278"/>
              <a:ext cx="3781426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화살표 연결선 67"/>
            <p:cNvCxnSpPr>
              <a:stCxn id="106" idx="3"/>
              <a:endCxn id="67" idx="1"/>
            </p:cNvCxnSpPr>
            <p:nvPr/>
          </p:nvCxnSpPr>
          <p:spPr>
            <a:xfrm flipV="1">
              <a:off x="1629859" y="3019803"/>
              <a:ext cx="753414" cy="2796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285" y="2755480"/>
              <a:ext cx="528645" cy="528646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543" y="2755480"/>
              <a:ext cx="528645" cy="528646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914" y="2755480"/>
              <a:ext cx="528645" cy="528646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803" y="2755480"/>
              <a:ext cx="528645" cy="528646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172" y="2755480"/>
              <a:ext cx="528645" cy="528646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1802326" y="271478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%</a:t>
              </a:r>
              <a:endParaRPr lang="ko-KR" altLang="en-US" b="1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55345" y="2779426"/>
              <a:ext cx="1274514" cy="527700"/>
              <a:chOff x="4489869" y="4154595"/>
              <a:chExt cx="1696377" cy="702369"/>
            </a:xfrm>
          </p:grpSpPr>
          <p:pic>
            <p:nvPicPr>
              <p:cNvPr id="105" name="Picture 22" descr="http://icons.iconarchive.com/icons/aha-soft/universal-shop/128/Coin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9869" y="4154595"/>
                <a:ext cx="701077" cy="701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4" descr="http://icons.iconarchive.com/icons/google/noto-emoji-food-drink/128/32426-candy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826" y="4166543"/>
                <a:ext cx="690420" cy="690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" name="덧셈 기호 106"/>
              <p:cNvSpPr/>
              <p:nvPr/>
            </p:nvSpPr>
            <p:spPr>
              <a:xfrm>
                <a:off x="5131288" y="4248957"/>
                <a:ext cx="472275" cy="472275"/>
              </a:xfrm>
              <a:prstGeom prst="mathPlus">
                <a:avLst>
                  <a:gd name="adj1" fmla="val 172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0" y="3854296"/>
            <a:ext cx="9416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err="1" smtClean="0"/>
              <a:t>페어리</a:t>
            </a:r>
            <a:r>
              <a:rPr lang="ko-KR" altLang="en-US" sz="1100" dirty="0" smtClean="0"/>
              <a:t> 월드의 요정 코인에서 일정 확률로 그 달 한정 요정을 지급받을 수 있다</a:t>
            </a:r>
            <a:r>
              <a:rPr lang="en-US" altLang="ko-KR" sz="1100" dirty="0" smtClean="0"/>
              <a:t>.(</a:t>
            </a:r>
            <a:r>
              <a:rPr lang="ko-KR" altLang="en-US" sz="1100" smtClean="0"/>
              <a:t>주위를 날아다니면서 주위 유저들에게 아이템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버프 지급</a:t>
            </a:r>
            <a:r>
              <a:rPr lang="en-US" altLang="ko-KR" sz="1100" dirty="0" smtClean="0"/>
              <a:t>)</a:t>
            </a:r>
          </a:p>
        </p:txBody>
      </p:sp>
      <p:pic>
        <p:nvPicPr>
          <p:cNvPr id="31" name="Picture 2" descr="http://icons.iconarchive.com/icons/chanut/role-playing/128/Fair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70" y="4328571"/>
            <a:ext cx="586386" cy="5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>
            <a:stCxn id="33" idx="3"/>
            <a:endCxn id="31" idx="1"/>
          </p:cNvCxnSpPr>
          <p:nvPr/>
        </p:nvCxnSpPr>
        <p:spPr>
          <a:xfrm>
            <a:off x="3214008" y="4621764"/>
            <a:ext cx="764762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2" descr="http://icons.iconarchive.com/icons/aha-soft/universal-shop/128/Co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78" y="4358399"/>
            <a:ext cx="526730" cy="5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5347722"/>
            <a:ext cx="1120410" cy="11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cons.iconarchive.com/icons/chanut/role-playing/128/Fair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32" y="5361162"/>
            <a:ext cx="586386" cy="58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5300"/>
            <a:ext cx="10399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그 달 한정 요정은 유저 주위를 날아다니면서 유저에게 </a:t>
            </a:r>
            <a:r>
              <a:rPr lang="ko-KR" altLang="en-US" sz="1100" dirty="0" err="1" smtClean="0"/>
              <a:t>이펙트</a:t>
            </a:r>
            <a:r>
              <a:rPr lang="ko-KR" altLang="en-US" sz="1100" dirty="0" smtClean="0"/>
              <a:t> 효과를 주며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해당 유저 및 유저 근처에 있는 주위 사람들에게 랜덤으로 유익한 버프를 걸어준다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0" y="2262833"/>
            <a:ext cx="9717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요정은 기존 </a:t>
            </a:r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작물처럼 등급을 올릴 수 있고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레벨이 올라가면 더 좋은 버프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이펙트를 사용할 수 있다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요정의 외형이 크게 변경되지는 않는다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3854296"/>
            <a:ext cx="8629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요정의 등급을 올리기 위해서는 코인에서 나오는 요정 아이템을 현재 유저가 사용하고 있는 요정에 </a:t>
            </a:r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작물처럼 합성해야 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032369"/>
            <a:ext cx="7127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그 달 한정 요정을 통해 유저는 컬렉션을 모을 </a:t>
            </a:r>
            <a:r>
              <a:rPr lang="ko-KR" altLang="en-US" sz="1100" smtClean="0"/>
              <a:t>수 있고 모든 컬렉션을 모았을 경우 컬렉션 보상을 받게 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페어리</a:t>
            </a:r>
            <a:r>
              <a:rPr lang="ko-KR" altLang="en-US" sz="2000" b="1" dirty="0" smtClean="0"/>
              <a:t> 월드</a:t>
            </a:r>
            <a:endParaRPr lang="ko-KR" altLang="en-US" sz="2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257354" y="849228"/>
            <a:ext cx="2889986" cy="1120412"/>
            <a:chOff x="1257354" y="849228"/>
            <a:chExt cx="2889986" cy="1120412"/>
          </a:xfrm>
        </p:grpSpPr>
        <p:pic>
          <p:nvPicPr>
            <p:cNvPr id="40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930" y="849228"/>
              <a:ext cx="1120410" cy="112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499" y="862668"/>
              <a:ext cx="586386" cy="58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포인트가 4개인 별 6"/>
            <p:cNvSpPr/>
            <p:nvPr/>
          </p:nvSpPr>
          <p:spPr>
            <a:xfrm>
              <a:off x="2804521" y="1343996"/>
              <a:ext cx="287620" cy="28762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포인트가 4개인 별 42"/>
            <p:cNvSpPr/>
            <p:nvPr/>
          </p:nvSpPr>
          <p:spPr>
            <a:xfrm>
              <a:off x="3216979" y="1538341"/>
              <a:ext cx="287620" cy="28762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포인트가 4개인 별 43"/>
            <p:cNvSpPr/>
            <p:nvPr/>
          </p:nvSpPr>
          <p:spPr>
            <a:xfrm>
              <a:off x="3629438" y="1623629"/>
              <a:ext cx="287620" cy="28762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4개인 별 44"/>
            <p:cNvSpPr/>
            <p:nvPr/>
          </p:nvSpPr>
          <p:spPr>
            <a:xfrm>
              <a:off x="3790227" y="1331412"/>
              <a:ext cx="287620" cy="287620"/>
            </a:xfrm>
            <a:prstGeom prst="star4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http://icons.iconarchive.com/icons/seanau/user/128/Editor-Teacher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54" y="1068511"/>
              <a:ext cx="749212" cy="74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직선 화살표 연결선 11"/>
            <p:cNvCxnSpPr>
              <a:stCxn id="41" idx="1"/>
              <a:endCxn id="1030" idx="3"/>
            </p:cNvCxnSpPr>
            <p:nvPr/>
          </p:nvCxnSpPr>
          <p:spPr>
            <a:xfrm flipH="1">
              <a:off x="2006566" y="1155862"/>
              <a:ext cx="813933" cy="287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975" y="1013516"/>
              <a:ext cx="267837" cy="26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392" y="905857"/>
              <a:ext cx="267837" cy="26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1884595" y="2869702"/>
            <a:ext cx="3116778" cy="657605"/>
            <a:chOff x="1884595" y="2869702"/>
            <a:chExt cx="3116778" cy="657605"/>
          </a:xfrm>
        </p:grpSpPr>
        <p:pic>
          <p:nvPicPr>
            <p:cNvPr id="52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549" y="2935047"/>
              <a:ext cx="586386" cy="58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4006" y="2934208"/>
              <a:ext cx="586386" cy="5863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987" y="2940920"/>
              <a:ext cx="586386" cy="586387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오른쪽 화살표 14"/>
            <p:cNvSpPr/>
            <p:nvPr/>
          </p:nvSpPr>
          <p:spPr>
            <a:xfrm>
              <a:off x="2568708" y="3067817"/>
              <a:ext cx="482311" cy="3679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3825571" y="3069404"/>
              <a:ext cx="482311" cy="3679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595" y="2946148"/>
              <a:ext cx="151186" cy="151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063" y="2903005"/>
              <a:ext cx="201230" cy="201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319" y="2869702"/>
              <a:ext cx="267837" cy="26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2582735" y="4255139"/>
            <a:ext cx="2413708" cy="586387"/>
            <a:chOff x="2733737" y="4255139"/>
            <a:chExt cx="2413708" cy="586387"/>
          </a:xfrm>
        </p:grpSpPr>
        <p:pic>
          <p:nvPicPr>
            <p:cNvPr id="1026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737" y="4255139"/>
              <a:ext cx="586386" cy="58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656" y="4255139"/>
              <a:ext cx="586386" cy="58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덧셈 기호 69"/>
            <p:cNvSpPr/>
            <p:nvPr/>
          </p:nvSpPr>
          <p:spPr>
            <a:xfrm>
              <a:off x="3274476" y="4370919"/>
              <a:ext cx="354827" cy="354827"/>
            </a:xfrm>
            <a:prstGeom prst="mathPlus">
              <a:avLst>
                <a:gd name="adj1" fmla="val 172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4124395" y="4364341"/>
              <a:ext cx="482311" cy="3679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2" descr="http://icons.iconarchive.com/icons/chanut/role-playing/128/Fair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059" y="4255139"/>
              <a:ext cx="586386" cy="5863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8" name="Picture 2" descr="http://icons.iconarchive.com/icons/chanut/role-playing/128/Fair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01" y="6053940"/>
            <a:ext cx="586386" cy="586387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://icons.iconarchive.com/icons/chanut/role-playing/128/Fairy-icon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98" y="6053940"/>
            <a:ext cx="586386" cy="586387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://icons.iconarchive.com/icons/chanut/role-playing/128/Fairy-icon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96" y="6053940"/>
            <a:ext cx="586386" cy="586387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모서리가 둥근 직사각형 80"/>
          <p:cNvSpPr/>
          <p:nvPr/>
        </p:nvSpPr>
        <p:spPr>
          <a:xfrm>
            <a:off x="2635696" y="5808371"/>
            <a:ext cx="2210252" cy="953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7" y="5338667"/>
            <a:ext cx="601710" cy="60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오른쪽 화살표 82"/>
          <p:cNvSpPr/>
          <p:nvPr/>
        </p:nvSpPr>
        <p:spPr>
          <a:xfrm>
            <a:off x="4964004" y="6101345"/>
            <a:ext cx="482311" cy="36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371" y="5898341"/>
            <a:ext cx="773990" cy="77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2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5300"/>
            <a:ext cx="7367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그 달 한정 요정 외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펫에게 장착할 수 있는 이펙트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특별 엔티티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헬퍼 의상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펫 먹이 등을 얻을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페어리</a:t>
            </a:r>
            <a:r>
              <a:rPr lang="ko-KR" altLang="en-US" sz="2000" b="1" dirty="0" smtClean="0"/>
              <a:t> 월드</a:t>
            </a:r>
            <a:endParaRPr lang="ko-KR" altLang="en-US" sz="2000" b="1" dirty="0"/>
          </a:p>
        </p:txBody>
      </p:sp>
      <p:pic>
        <p:nvPicPr>
          <p:cNvPr id="33" name="Picture 2" descr="http://icons.iconarchive.com/icons/google/noto-emoji-animals-nature/128/22215-do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11" y="932980"/>
            <a:ext cx="1055724" cy="1055724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azzebo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31" y="8767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±ìë ê³ ìì´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0" t="12146" r="32775" b="14397"/>
          <a:stretch/>
        </p:blipFill>
        <p:spPr bwMode="auto">
          <a:xfrm>
            <a:off x="4324129" y="880201"/>
            <a:ext cx="561369" cy="121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t food illust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29027" r="10224" b="25175"/>
          <a:stretch/>
        </p:blipFill>
        <p:spPr bwMode="auto">
          <a:xfrm>
            <a:off x="5122083" y="874587"/>
            <a:ext cx="2207907" cy="12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2290632"/>
            <a:ext cx="8521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만약 유저가 자신이 보유하고 있는 </a:t>
            </a:r>
            <a:r>
              <a:rPr lang="ko-KR" altLang="en-US" sz="1100" dirty="0" err="1" smtClean="0"/>
              <a:t>펫이</a:t>
            </a:r>
            <a:r>
              <a:rPr lang="ko-KR" altLang="en-US" sz="1100" dirty="0" smtClean="0"/>
              <a:t> 부족할 경우 다른 유저에게 </a:t>
            </a:r>
            <a:r>
              <a:rPr lang="ko-KR" altLang="en-US" sz="1100" dirty="0" err="1" smtClean="0"/>
              <a:t>펫</a:t>
            </a:r>
            <a:r>
              <a:rPr lang="ko-KR" altLang="en-US" sz="1100" dirty="0" smtClean="0"/>
              <a:t> 요청을 보내 도움을 받을 수 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펫 요청에 응한 유저는 도움에 따른 보상을 따로 받을 수 있으며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펫 요청에 사용한 펫을 자신의 모험에 동일하게 사용할 수 있다</a:t>
            </a:r>
            <a:r>
              <a:rPr lang="en-US" altLang="ko-KR" sz="1100" dirty="0" smtClean="0"/>
              <a:t>.)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742637" y="2943942"/>
            <a:ext cx="4103006" cy="1820412"/>
            <a:chOff x="2719661" y="2943942"/>
            <a:chExt cx="6391617" cy="2835818"/>
          </a:xfrm>
        </p:grpSpPr>
        <p:sp>
          <p:nvSpPr>
            <p:cNvPr id="53" name="직사각형 52"/>
            <p:cNvSpPr/>
            <p:nvPr/>
          </p:nvSpPr>
          <p:spPr>
            <a:xfrm>
              <a:off x="3779759" y="3240957"/>
              <a:ext cx="1919092" cy="7236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4 </a:t>
              </a:r>
              <a:r>
                <a:rPr lang="ko-KR" altLang="en-US" sz="800" smtClean="0"/>
                <a:t>마리 필요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 </a:t>
              </a:r>
              <a:r>
                <a:rPr lang="en-US" altLang="ko-KR" sz="800" dirty="0" smtClean="0"/>
                <a:t>5 </a:t>
              </a:r>
              <a:r>
                <a:rPr lang="ko-KR" altLang="en-US" sz="800" smtClean="0"/>
                <a:t>등급 이상</a:t>
              </a:r>
              <a:endParaRPr lang="en-US" altLang="ko-KR" sz="800" dirty="0" smtClean="0"/>
            </a:p>
          </p:txBody>
        </p:sp>
        <p:pic>
          <p:nvPicPr>
            <p:cNvPr id="64" name="Picture 2" descr="http://icons.iconarchive.com/icons/google/noto-emoji-animals-nature/128/22215-dog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491" y="5051345"/>
              <a:ext cx="566971" cy="566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2" descr="http://icons.iconarchive.com/icons/google/noto-emoji-animals-nature/128/22266-chicken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520" y="5051345"/>
              <a:ext cx="566971" cy="566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모서리가 둥근 직사각형 67"/>
            <p:cNvSpPr/>
            <p:nvPr/>
          </p:nvSpPr>
          <p:spPr>
            <a:xfrm>
              <a:off x="2928687" y="4772284"/>
              <a:ext cx="1405611" cy="9539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72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178" y="4294233"/>
              <a:ext cx="601710" cy="60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모서리가 둥근 직사각형 75"/>
            <p:cNvSpPr/>
            <p:nvPr/>
          </p:nvSpPr>
          <p:spPr>
            <a:xfrm>
              <a:off x="5066406" y="4825830"/>
              <a:ext cx="1405611" cy="9539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73" name="Picture 6" descr="http://icons.iconarchive.com/icons/seanau/user/128/Editor-Teacher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966" y="4277664"/>
              <a:ext cx="619184" cy="61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http://icons.iconarchive.com/icons/google/noto-emoji-animals-nature/128/22212-monkey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921" y="5100456"/>
              <a:ext cx="506663" cy="50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6" descr="http://icons.iconarchive.com/icons/google/noto-emoji-animals-nature/128/22224-tiger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970" y="5100455"/>
              <a:ext cx="506663" cy="50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오른쪽 화살표 80"/>
            <p:cNvSpPr/>
            <p:nvPr/>
          </p:nvSpPr>
          <p:spPr>
            <a:xfrm rot="18000000">
              <a:off x="3841587" y="4125341"/>
              <a:ext cx="433272" cy="280926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오른쪽 화살표 81"/>
            <p:cNvSpPr/>
            <p:nvPr/>
          </p:nvSpPr>
          <p:spPr>
            <a:xfrm rot="13500000">
              <a:off x="5037550" y="4128015"/>
              <a:ext cx="433272" cy="280926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3" name="직선 화살표 연결선 2"/>
            <p:cNvCxnSpPr>
              <a:stCxn id="72" idx="3"/>
              <a:endCxn id="73" idx="1"/>
            </p:cNvCxnSpPr>
            <p:nvPr/>
          </p:nvCxnSpPr>
          <p:spPr>
            <a:xfrm flipV="1">
              <a:off x="3923888" y="4587257"/>
              <a:ext cx="1518078" cy="7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264876" y="4550491"/>
              <a:ext cx="984373" cy="33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도움 요청</a:t>
              </a:r>
              <a:endParaRPr lang="ko-KR" altLang="en-US" sz="800" dirty="0"/>
            </a:p>
          </p:txBody>
        </p:sp>
        <p:cxnSp>
          <p:nvCxnSpPr>
            <p:cNvPr id="9" name="구부러진 연결선 8"/>
            <p:cNvCxnSpPr>
              <a:stCxn id="53" idx="3"/>
              <a:endCxn id="73" idx="3"/>
            </p:cNvCxnSpPr>
            <p:nvPr/>
          </p:nvCxnSpPr>
          <p:spPr>
            <a:xfrm>
              <a:off x="5698851" y="3602769"/>
              <a:ext cx="362299" cy="984488"/>
            </a:xfrm>
            <a:prstGeom prst="curvedConnector3">
              <a:avLst>
                <a:gd name="adj1" fmla="val 163097"/>
              </a:avLst>
            </a:prstGeom>
            <a:ln w="285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구부러진 연결선 82"/>
            <p:cNvCxnSpPr>
              <a:stCxn id="53" idx="1"/>
              <a:endCxn id="72" idx="1"/>
            </p:cNvCxnSpPr>
            <p:nvPr/>
          </p:nvCxnSpPr>
          <p:spPr>
            <a:xfrm rot="10800000" flipV="1">
              <a:off x="3322179" y="3602769"/>
              <a:ext cx="457581" cy="992320"/>
            </a:xfrm>
            <a:prstGeom prst="curvedConnector3">
              <a:avLst>
                <a:gd name="adj1" fmla="val 149958"/>
              </a:avLst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719661" y="3650032"/>
              <a:ext cx="607304" cy="33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보상</a:t>
              </a:r>
              <a:endParaRPr lang="ko-KR" alt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48982" y="3688529"/>
              <a:ext cx="984373" cy="33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도움 보상</a:t>
              </a:r>
              <a:endParaRPr lang="ko-KR" altLang="en-US" sz="8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79759" y="2943942"/>
              <a:ext cx="1919092" cy="29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A </a:t>
              </a:r>
              <a:r>
                <a:rPr lang="ko-KR" altLang="en-US" sz="900" smtClean="0"/>
                <a:t>월드</a:t>
              </a:r>
              <a:endParaRPr lang="en-US" altLang="ko-KR" sz="900" dirty="0" smtClean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68800" y="4031184"/>
              <a:ext cx="607304" cy="33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도움</a:t>
              </a:r>
              <a:endParaRPr lang="ko-KR" altLang="en-US" sz="8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192186" y="4689533"/>
              <a:ext cx="1919092" cy="7236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2 </a:t>
              </a:r>
              <a:r>
                <a:rPr lang="ko-KR" altLang="en-US" sz="800" smtClean="0"/>
                <a:t>마리 필요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err="1" smtClean="0"/>
                <a:t>펫</a:t>
              </a:r>
              <a:r>
                <a:rPr lang="ko-KR" altLang="en-US" sz="800" dirty="0" smtClean="0"/>
                <a:t>  </a:t>
              </a:r>
              <a:r>
                <a:rPr lang="en-US" altLang="ko-KR" sz="800" dirty="0" smtClean="0"/>
                <a:t>5 </a:t>
              </a:r>
              <a:r>
                <a:rPr lang="ko-KR" altLang="en-US" sz="800" smtClean="0"/>
                <a:t>등급 이상</a:t>
              </a:r>
              <a:endParaRPr lang="en-US" altLang="ko-KR" sz="800" dirty="0" smtClean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92186" y="4392518"/>
              <a:ext cx="1919092" cy="29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B </a:t>
              </a:r>
              <a:r>
                <a:rPr lang="ko-KR" altLang="en-US" sz="900" smtClean="0"/>
                <a:t>월드</a:t>
              </a:r>
              <a:endParaRPr lang="en-US" altLang="ko-KR" sz="900" dirty="0" smtClean="0"/>
            </a:p>
          </p:txBody>
        </p:sp>
        <p:sp>
          <p:nvSpPr>
            <p:cNvPr id="89" name="오른쪽 화살표 88"/>
            <p:cNvSpPr/>
            <p:nvPr/>
          </p:nvSpPr>
          <p:spPr>
            <a:xfrm>
              <a:off x="6614639" y="4843350"/>
              <a:ext cx="433272" cy="280926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1" y="4997147"/>
            <a:ext cx="7973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만약 친구가 없는 경우 </a:t>
            </a:r>
            <a:r>
              <a:rPr lang="ko-KR" altLang="en-US" sz="1100" dirty="0" err="1" smtClean="0"/>
              <a:t>엠포인트나</a:t>
            </a:r>
            <a:r>
              <a:rPr lang="ko-KR" altLang="en-US" sz="1100" dirty="0" smtClean="0"/>
              <a:t> 캔디를 사용하여 일시적으로 사용할 수 있는 </a:t>
            </a:r>
            <a:r>
              <a:rPr lang="ko-KR" altLang="en-US" sz="1100" dirty="0" err="1" smtClean="0"/>
              <a:t>펫을</a:t>
            </a:r>
            <a:r>
              <a:rPr lang="ko-KR" altLang="en-US" sz="1100" dirty="0" smtClean="0"/>
              <a:t> 구매해 </a:t>
            </a:r>
            <a:r>
              <a:rPr lang="ko-KR" altLang="en-US" sz="1100" dirty="0" err="1" smtClean="0"/>
              <a:t>페어리</a:t>
            </a:r>
            <a:r>
              <a:rPr lang="ko-KR" altLang="en-US" sz="1100" smtClean="0"/>
              <a:t> 월드에 보낼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67360" y="5378929"/>
            <a:ext cx="4823051" cy="1178741"/>
            <a:chOff x="2467360" y="5378929"/>
            <a:chExt cx="4035571" cy="986283"/>
          </a:xfrm>
        </p:grpSpPr>
        <p:sp>
          <p:nvSpPr>
            <p:cNvPr id="35" name="직사각형 34"/>
            <p:cNvSpPr/>
            <p:nvPr/>
          </p:nvSpPr>
          <p:spPr>
            <a:xfrm>
              <a:off x="5270997" y="5900693"/>
              <a:ext cx="1231934" cy="464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4 </a:t>
              </a:r>
              <a:r>
                <a:rPr lang="ko-KR" altLang="en-US" sz="1000" smtClean="0"/>
                <a:t>마리 필요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펫</a:t>
              </a:r>
              <a:r>
                <a:rPr lang="ko-KR" altLang="en-US" sz="1000" dirty="0" smtClean="0"/>
                <a:t>  </a:t>
              </a:r>
              <a:r>
                <a:rPr lang="en-US" altLang="ko-KR" sz="1000" dirty="0" smtClean="0"/>
                <a:t>5 </a:t>
              </a:r>
              <a:r>
                <a:rPr lang="ko-KR" altLang="en-US" sz="1000" smtClean="0"/>
                <a:t>등급 이상</a:t>
              </a:r>
              <a:endParaRPr lang="en-US" altLang="ko-KR" sz="1000" dirty="0" smtClean="0"/>
            </a:p>
          </p:txBody>
        </p:sp>
        <p:pic>
          <p:nvPicPr>
            <p:cNvPr id="36" name="Picture 2" descr="http://icons.iconarchive.com/icons/google/noto-emoji-animals-nature/128/22215-dog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170" y="5864946"/>
              <a:ext cx="363959" cy="36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http://icons.iconarchive.com/icons/google/noto-emoji-animals-nature/128/22266-chicken-icon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211" y="5864946"/>
              <a:ext cx="363959" cy="36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2467360" y="5685806"/>
              <a:ext cx="902312" cy="6123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40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956" y="5378929"/>
              <a:ext cx="386259" cy="38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3839638" y="5720180"/>
              <a:ext cx="902312" cy="612361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pic>
          <p:nvPicPr>
            <p:cNvPr id="43" name="Picture 4" descr="http://icons.iconarchive.com/icons/google/noto-emoji-animals-nature/128/22212-monkey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543" y="5896472"/>
              <a:ext cx="325245" cy="32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cons.iconarchive.com/icons/google/noto-emoji-animals-nature/128/22224-tiger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636" y="5896471"/>
              <a:ext cx="325245" cy="32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오른쪽 화살표 44"/>
            <p:cNvSpPr/>
            <p:nvPr/>
          </p:nvSpPr>
          <p:spPr>
            <a:xfrm>
              <a:off x="4843584" y="5915303"/>
              <a:ext cx="278133" cy="180336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70997" y="5710029"/>
              <a:ext cx="1231934" cy="18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A </a:t>
              </a:r>
              <a:r>
                <a:rPr lang="ko-KR" altLang="en-US" sz="1050" smtClean="0"/>
                <a:t>월드</a:t>
              </a:r>
              <a:endParaRPr lang="en-US" altLang="ko-KR" sz="1050" dirty="0" smtClean="0"/>
            </a:p>
          </p:txBody>
        </p:sp>
        <p:sp>
          <p:nvSpPr>
            <p:cNvPr id="2" name="덧셈 기호 1"/>
            <p:cNvSpPr/>
            <p:nvPr/>
          </p:nvSpPr>
          <p:spPr>
            <a:xfrm>
              <a:off x="3380136" y="5782038"/>
              <a:ext cx="446867" cy="446867"/>
            </a:xfrm>
            <a:prstGeom prst="mathPlus">
              <a:avLst>
                <a:gd name="adj1" fmla="val 89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5290" y="5525726"/>
              <a:ext cx="843929" cy="231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재화로 구매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74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키우기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4766"/>
            <a:ext cx="7638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자신의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에서 자신이 원하는 아이돌을 성장 </a:t>
            </a:r>
            <a:r>
              <a:rPr lang="ko-KR" altLang="en-US" sz="1100" smtClean="0"/>
              <a:t>시켜 다른 유저와 자신의 아이돌을 가지고 경합을 벌일 수 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유저 캐릭터와 동일한 외형으로 유저가 자신이 원하는 옷을 자유롭게 입힐 수 있다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남녀 구분없이 만들 수 있음</a:t>
            </a:r>
            <a:r>
              <a:rPr lang="en-US" altLang="ko-KR" sz="1100" dirty="0" smtClean="0"/>
              <a:t>)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여러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만들어 이를 팀으로 </a:t>
            </a:r>
            <a:r>
              <a:rPr lang="ko-KR" altLang="en-US" sz="1100" dirty="0" smtClean="0"/>
              <a:t>만들고 다른 유저와 </a:t>
            </a:r>
            <a:r>
              <a:rPr lang="ko-KR" altLang="en-US" sz="1100" dirty="0" err="1" smtClean="0"/>
              <a:t>팀단위로</a:t>
            </a:r>
            <a:r>
              <a:rPr lang="ko-KR" altLang="en-US" sz="1100" dirty="0" smtClean="0"/>
              <a:t> 경합을 벌일 수 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pic>
        <p:nvPicPr>
          <p:cNvPr id="4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01" y="2105517"/>
            <a:ext cx="1120410" cy="11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193119" y="4098983"/>
            <a:ext cx="2235774" cy="688208"/>
            <a:chOff x="3156417" y="4156133"/>
            <a:chExt cx="2235774" cy="688208"/>
          </a:xfrm>
        </p:grpSpPr>
        <p:pic>
          <p:nvPicPr>
            <p:cNvPr id="10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17" y="4156133"/>
              <a:ext cx="688207" cy="68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84" y="4156133"/>
              <a:ext cx="688207" cy="688208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010353" y="4363455"/>
              <a:ext cx="527901" cy="273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아래쪽 화살표 7"/>
          <p:cNvSpPr/>
          <p:nvPr/>
        </p:nvSpPr>
        <p:spPr>
          <a:xfrm>
            <a:off x="3956230" y="3336535"/>
            <a:ext cx="709551" cy="525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02350" y="3941759"/>
            <a:ext cx="2617309" cy="1002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305550" y="3866729"/>
            <a:ext cx="3714750" cy="1077682"/>
            <a:chOff x="5619659" y="1865309"/>
            <a:chExt cx="5581741" cy="1619312"/>
          </a:xfrm>
        </p:grpSpPr>
        <p:grpSp>
          <p:nvGrpSpPr>
            <p:cNvPr id="5" name="그룹 4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5122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6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모서리가 둥근 직사각형 15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아래쪽 화살표 17"/>
          <p:cNvSpPr/>
          <p:nvPr/>
        </p:nvSpPr>
        <p:spPr>
          <a:xfrm rot="16200000">
            <a:off x="5607829" y="4139202"/>
            <a:ext cx="709551" cy="525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키우기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4766"/>
            <a:ext cx="5153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3D </a:t>
            </a:r>
            <a:r>
              <a:rPr lang="ko-KR" altLang="en-US" sz="1100" smtClean="0"/>
              <a:t>형태이며 유저는 자신의 옷을 자신의 아이돌에게 입힐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" y="2937659"/>
            <a:ext cx="11626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자신이 키우는 </a:t>
            </a:r>
            <a:r>
              <a:rPr lang="ko-KR" altLang="en-US" sz="1100" dirty="0" err="1" smtClean="0"/>
              <a:t>아이돌에게</a:t>
            </a:r>
            <a:r>
              <a:rPr lang="ko-KR" altLang="en-US" sz="1100" dirty="0" smtClean="0"/>
              <a:t> 댄스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보컬</a:t>
            </a:r>
            <a:r>
              <a:rPr lang="en-US" altLang="ko-KR" sz="1100" dirty="0"/>
              <a:t> </a:t>
            </a:r>
            <a:r>
              <a:rPr lang="ko-KR" altLang="en-US" sz="1100" smtClean="0"/>
              <a:t>등의 코치를 붙여 자신이 키우는 아이돌의 능력치를 성장시키고 발전시킬 수 있으며 유료 코치일 경우 더 좋은 능력치가 붙게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4768002"/>
            <a:ext cx="4854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캔디 사용 시 더 빠르게 </a:t>
            </a:r>
            <a:r>
              <a:rPr lang="ko-KR" altLang="en-US" sz="1100" dirty="0" err="1" smtClean="0"/>
              <a:t>아이돌을</a:t>
            </a:r>
            <a:r>
              <a:rPr lang="ko-KR" altLang="en-US" sz="1100" smtClean="0"/>
              <a:t> 키울 수 있도록 시간 단축을 시켜준다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101790" y="900851"/>
            <a:ext cx="2918100" cy="811401"/>
            <a:chOff x="2101790" y="900851"/>
            <a:chExt cx="2918100" cy="811401"/>
          </a:xfrm>
        </p:grpSpPr>
        <p:pic>
          <p:nvPicPr>
            <p:cNvPr id="27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790" y="900851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Short-Pant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342" y="994277"/>
              <a:ext cx="624548" cy="6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Clothing-Coa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774" y="994277"/>
              <a:ext cx="624548" cy="6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왼쪽 화살표 11"/>
            <p:cNvSpPr/>
            <p:nvPr/>
          </p:nvSpPr>
          <p:spPr>
            <a:xfrm>
              <a:off x="3145739" y="1101382"/>
              <a:ext cx="454711" cy="4103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35065" y="3251308"/>
            <a:ext cx="4382516" cy="811401"/>
            <a:chOff x="1635065" y="2287481"/>
            <a:chExt cx="4382516" cy="811401"/>
          </a:xfrm>
        </p:grpSpPr>
        <p:pic>
          <p:nvPicPr>
            <p:cNvPr id="6150" name="Picture 6" descr="Simple-Mic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558" y="235028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://icons.iconarchive.com/icons/itzikgur/my-seven/96/Girls-Blue-Dress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542" y="2380907"/>
              <a:ext cx="624548" cy="6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065" y="2287481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오른쪽 화살표 12"/>
            <p:cNvSpPr/>
            <p:nvPr/>
          </p:nvSpPr>
          <p:spPr>
            <a:xfrm>
              <a:off x="2549649" y="250537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4636274" y="250537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181" y="2287481"/>
              <a:ext cx="811400" cy="811401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2809934" y="5085003"/>
            <a:ext cx="1730241" cy="656838"/>
            <a:chOff x="2066803" y="3906074"/>
            <a:chExt cx="3211613" cy="1219201"/>
          </a:xfrm>
        </p:grpSpPr>
        <p:pic>
          <p:nvPicPr>
            <p:cNvPr id="39" name="Picture 24" descr="http://icons.iconarchive.com/icons/google/noto-emoji-food-drink/128/32426-candy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803" y="4056199"/>
              <a:ext cx="918950" cy="91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Time-Machin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349" y="390607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오른쪽 화살표 41"/>
            <p:cNvSpPr/>
            <p:nvPr/>
          </p:nvSpPr>
          <p:spPr>
            <a:xfrm>
              <a:off x="3114094" y="4273358"/>
              <a:ext cx="74744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700317" y="3908179"/>
              <a:ext cx="578099" cy="57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657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868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신규 컨탠츠</vt:lpstr>
      <vt:lpstr>페어리 월드</vt:lpstr>
      <vt:lpstr>페어리 월드</vt:lpstr>
      <vt:lpstr>페어리 월드</vt:lpstr>
      <vt:lpstr>페어리 월드</vt:lpstr>
      <vt:lpstr>페어리 월드</vt:lpstr>
      <vt:lpstr>페어리 월드</vt:lpstr>
      <vt:lpstr>아이돌 키우기</vt:lpstr>
      <vt:lpstr>아이돌 키우기</vt:lpstr>
      <vt:lpstr>아이돌 키우기</vt:lpstr>
      <vt:lpstr>아이돌 키우기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컨탠츠</dc:title>
  <dc:creator>안명선</dc:creator>
  <cp:lastModifiedBy>안명선</cp:lastModifiedBy>
  <cp:revision>140</cp:revision>
  <dcterms:created xsi:type="dcterms:W3CDTF">2019-01-28T01:23:26Z</dcterms:created>
  <dcterms:modified xsi:type="dcterms:W3CDTF">2019-01-29T07:13:26Z</dcterms:modified>
</cp:coreProperties>
</file>