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0" r:id="rId5"/>
    <p:sldId id="271" r:id="rId6"/>
    <p:sldId id="267" r:id="rId7"/>
    <p:sldId id="272" r:id="rId8"/>
    <p:sldId id="274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5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2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5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547B-C9D9-4D44-9C1D-BE7B78066594}" type="datetimeFigureOut">
              <a:rPr lang="ko-KR" altLang="en-US" smtClean="0"/>
              <a:t>2019-02-01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A1F9-E7A1-4AC7-96B0-5B501F0FA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39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3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5.png"/><Relationship Id="rId10" Type="http://schemas.openxmlformats.org/officeDocument/2006/relationships/image" Target="../media/image37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13" Type="http://schemas.openxmlformats.org/officeDocument/2006/relationships/image" Target="../media/image17.png"/><Relationship Id="rId3" Type="http://schemas.openxmlformats.org/officeDocument/2006/relationships/image" Target="../media/image43.jpeg"/><Relationship Id="rId7" Type="http://schemas.openxmlformats.org/officeDocument/2006/relationships/image" Target="../media/image40.jpeg"/><Relationship Id="rId12" Type="http://schemas.openxmlformats.org/officeDocument/2006/relationships/image" Target="../media/image16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11" Type="http://schemas.openxmlformats.org/officeDocument/2006/relationships/image" Target="../media/image15.png"/><Relationship Id="rId5" Type="http://schemas.openxmlformats.org/officeDocument/2006/relationships/image" Target="../media/image39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4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48.png"/><Relationship Id="rId5" Type="http://schemas.openxmlformats.org/officeDocument/2006/relationships/image" Target="../media/image46.png"/><Relationship Id="rId10" Type="http://schemas.openxmlformats.org/officeDocument/2006/relationships/image" Target="../media/image1.png"/><Relationship Id="rId4" Type="http://schemas.openxmlformats.org/officeDocument/2006/relationships/image" Target="../media/image35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아이돌</a:t>
            </a:r>
            <a:r>
              <a:rPr lang="ko-KR" altLang="en-US" dirty="0" smtClean="0"/>
              <a:t> 키우기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98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6" descr="10344-woman-singer icon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45" y="3631960"/>
            <a:ext cx="613514" cy="6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경합 방식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95503"/>
            <a:ext cx="10459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경합을 하기 위해서는 우선 기존 리듬 게임처럼 대기실을 만들고 다른 유저를 초대해서 </a:t>
            </a:r>
            <a:r>
              <a:rPr lang="ko-KR" altLang="en-US" sz="1100" dirty="0" err="1" smtClean="0"/>
              <a:t>친목전을</a:t>
            </a:r>
            <a:r>
              <a:rPr lang="ko-KR" altLang="en-US" sz="1100" dirty="0" smtClean="0"/>
              <a:t> 하거나 랜덤으로 </a:t>
            </a:r>
            <a:r>
              <a:rPr lang="ko-KR" altLang="en-US" sz="1100" dirty="0" err="1" smtClean="0"/>
              <a:t>한명이</a:t>
            </a:r>
            <a:r>
              <a:rPr lang="ko-KR" altLang="en-US" sz="1100" dirty="0" smtClean="0"/>
              <a:t> 선택되어 대결을 벌일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063422"/>
            <a:ext cx="8808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단일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경합일 경우 유저 캐릭터 대신 자신이 선택한 </a:t>
            </a: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기존 개인 모드를 하듯 자동으로 다른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들과 대결을 벌인다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23104"/>
            <a:ext cx="80121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 경합일 경우 자동 </a:t>
            </a:r>
            <a:r>
              <a:rPr lang="ko-KR" altLang="en-US" sz="1100" dirty="0" err="1" smtClean="0"/>
              <a:t>올킬</a:t>
            </a:r>
            <a:r>
              <a:rPr lang="ko-KR" altLang="en-US" sz="1100" dirty="0" smtClean="0"/>
              <a:t> 팀 모드 같이 진행되며 유저가 직접 고른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팀이 순서에 따라 게임을 치르게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1639"/>
            <a:ext cx="82942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 경합의 경우 유저가 팀 순서를 정한 뒤 상대 팀과 붙을 때 상대가 정한 순번과 내가 정한 순번대로 게임을 진행하며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ko-KR" altLang="en-US" sz="1100" smtClean="0"/>
              <a:t>한명이 이기면 이긴 캐릭터를 다음 캐릭터가 도전하는 식으로 진행되며 해당 노래의 모든 턴이 끝날때까지 이를 반복한다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0154" y="2710566"/>
            <a:ext cx="2808790" cy="814856"/>
            <a:chOff x="5619659" y="1865309"/>
            <a:chExt cx="5581741" cy="1619312"/>
          </a:xfrm>
        </p:grpSpPr>
        <p:grpSp>
          <p:nvGrpSpPr>
            <p:cNvPr id="21" name="그룹 20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23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모서리가 둥근 직사각형 21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336014" y="2715097"/>
            <a:ext cx="2808790" cy="814856"/>
            <a:chOff x="5619659" y="1865309"/>
            <a:chExt cx="5581741" cy="1619312"/>
          </a:xfrm>
        </p:grpSpPr>
        <p:grpSp>
          <p:nvGrpSpPr>
            <p:cNvPr id="15" name="그룹 14"/>
            <p:cNvGrpSpPr/>
            <p:nvPr/>
          </p:nvGrpSpPr>
          <p:grpSpPr>
            <a:xfrm>
              <a:off x="5873259" y="2060266"/>
              <a:ext cx="5160848" cy="1219201"/>
              <a:chOff x="5873259" y="2060266"/>
              <a:chExt cx="5160848" cy="1219201"/>
            </a:xfrm>
          </p:grpSpPr>
          <p:pic>
            <p:nvPicPr>
              <p:cNvPr id="17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73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3259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모서리가 둥근 직사각형 15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7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21" y="2330033"/>
            <a:ext cx="497179" cy="4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icons.iconarchive.com/icons/seanau/user/128/Editor-Teach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04" y="2357250"/>
            <a:ext cx="511618" cy="51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501631" y="2748320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/>
          </a:p>
        </p:txBody>
      </p:sp>
      <p:sp>
        <p:nvSpPr>
          <p:cNvPr id="30" name="TextBox 29"/>
          <p:cNvSpPr txBox="1"/>
          <p:nvPr/>
        </p:nvSpPr>
        <p:spPr>
          <a:xfrm>
            <a:off x="2193162" y="2748320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/>
          </a:p>
        </p:txBody>
      </p:sp>
      <p:sp>
        <p:nvSpPr>
          <p:cNvPr id="31" name="TextBox 30"/>
          <p:cNvSpPr txBox="1"/>
          <p:nvPr/>
        </p:nvSpPr>
        <p:spPr>
          <a:xfrm>
            <a:off x="2759251" y="2748320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3361895" y="2748320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/>
          </a:p>
        </p:txBody>
      </p:sp>
      <p:sp>
        <p:nvSpPr>
          <p:cNvPr id="33" name="TextBox 32"/>
          <p:cNvSpPr txBox="1"/>
          <p:nvPr/>
        </p:nvSpPr>
        <p:spPr>
          <a:xfrm>
            <a:off x="4833459" y="2808441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5524990" y="2808441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/>
          </a:p>
        </p:txBody>
      </p:sp>
      <p:sp>
        <p:nvSpPr>
          <p:cNvPr id="35" name="TextBox 34"/>
          <p:cNvSpPr txBox="1"/>
          <p:nvPr/>
        </p:nvSpPr>
        <p:spPr>
          <a:xfrm>
            <a:off x="6091079" y="2808441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6693723" y="2808441"/>
            <a:ext cx="255198" cy="2462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/>
          </a:p>
        </p:txBody>
      </p:sp>
      <p:cxnSp>
        <p:nvCxnSpPr>
          <p:cNvPr id="38" name="직선 화살표 연결선 37"/>
          <p:cNvCxnSpPr>
            <a:stCxn id="23" idx="2"/>
            <a:endCxn id="39" idx="1"/>
          </p:cNvCxnSpPr>
          <p:nvPr/>
        </p:nvCxnSpPr>
        <p:spPr>
          <a:xfrm>
            <a:off x="1415707" y="3422187"/>
            <a:ext cx="2127448" cy="121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10339-man-singer-light-skin-t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55" y="4328477"/>
            <a:ext cx="613514" cy="6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10344-woman-sing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83" y="2808441"/>
            <a:ext cx="613514" cy="6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10342-man-singer-medium-dark-skin-t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406" y="4328477"/>
            <a:ext cx="613514" cy="6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4089906" y="4533461"/>
            <a:ext cx="423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VS</a:t>
            </a:r>
            <a:endParaRPr lang="ko-KR" altLang="en-US" sz="1600"/>
          </a:p>
        </p:txBody>
      </p:sp>
      <p:cxnSp>
        <p:nvCxnSpPr>
          <p:cNvPr id="48" name="직선 화살표 연결선 47"/>
          <p:cNvCxnSpPr>
            <a:stCxn id="18" idx="2"/>
            <a:endCxn id="41" idx="3"/>
          </p:cNvCxnSpPr>
          <p:nvPr/>
        </p:nvCxnSpPr>
        <p:spPr>
          <a:xfrm flipH="1">
            <a:off x="5058920" y="3426718"/>
            <a:ext cx="386746" cy="120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52883" y="2808441"/>
            <a:ext cx="255198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4373141" y="37830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패배</a:t>
            </a:r>
            <a:endParaRPr lang="ko-KR" altLang="en-US" sz="1600" dirty="0"/>
          </a:p>
        </p:txBody>
      </p:sp>
      <p:cxnSp>
        <p:nvCxnSpPr>
          <p:cNvPr id="56" name="직선 화살표 연결선 55"/>
          <p:cNvCxnSpPr>
            <a:stCxn id="19" idx="2"/>
            <a:endCxn id="55" idx="0"/>
          </p:cNvCxnSpPr>
          <p:nvPr/>
        </p:nvCxnSpPr>
        <p:spPr>
          <a:xfrm flipH="1">
            <a:off x="4670659" y="3426718"/>
            <a:ext cx="99726" cy="356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55" idx="3"/>
            <a:endCxn id="40" idx="2"/>
          </p:cNvCxnSpPr>
          <p:nvPr/>
        </p:nvCxnSpPr>
        <p:spPr>
          <a:xfrm flipV="1">
            <a:off x="4968176" y="3421957"/>
            <a:ext cx="2684364" cy="53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10339-man-singer-light-skin-ton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803" y="3608555"/>
            <a:ext cx="613514" cy="61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4049359" y="3838572"/>
            <a:ext cx="423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VS</a:t>
            </a:r>
            <a:endParaRPr lang="ko-KR" altLang="en-US" sz="1600"/>
          </a:p>
        </p:txBody>
      </p:sp>
      <p:sp>
        <p:nvSpPr>
          <p:cNvPr id="75" name="TextBox 74"/>
          <p:cNvSpPr txBox="1"/>
          <p:nvPr/>
        </p:nvSpPr>
        <p:spPr>
          <a:xfrm>
            <a:off x="0" y="5249883"/>
            <a:ext cx="8089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팀 경합의 경우 팀에 참가하는 </a:t>
            </a: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너무 많다면 순번상 가장 가까운 </a:t>
            </a:r>
            <a:r>
              <a:rPr lang="en-US" altLang="ko-KR" sz="1100" dirty="0" smtClean="0"/>
              <a:t>3</a:t>
            </a:r>
            <a:r>
              <a:rPr lang="ko-KR" altLang="en-US" sz="1100" smtClean="0"/>
              <a:t>명까지만 나오고 나머지는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상에서만 표시된다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0" y="5617312"/>
            <a:ext cx="6444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경합에서 승리 시 상대 랭킹에 따라 </a:t>
            </a:r>
            <a:r>
              <a:rPr lang="ko-KR" altLang="en-US" sz="1100" smtClean="0"/>
              <a:t>점수가 쌓이고 이 점수가 많이 쌓이면 랭킹이 올라가게 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71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키우기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4766"/>
            <a:ext cx="938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en-US" altLang="ko-KR" sz="1100" dirty="0" smtClean="0"/>
              <a:t>UI </a:t>
            </a:r>
            <a:r>
              <a:rPr lang="ko-KR" altLang="en-US" sz="1100" smtClean="0"/>
              <a:t>내에서 아이돌을 획득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성장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꾸미기를 하여</a:t>
            </a:r>
            <a:r>
              <a:rPr lang="ko-KR" altLang="en-US" sz="1100" smtClean="0"/>
              <a:t> 다른 유저들에게 자신의 아이돌을 자랑함과 동시에 다른 아이돌들과 </a:t>
            </a:r>
            <a:r>
              <a:rPr lang="ko-KR" altLang="en-US" sz="1100" smtClean="0"/>
              <a:t>경합을 벌일 수 있다</a:t>
            </a:r>
            <a:r>
              <a:rPr lang="en-US" altLang="ko-KR" sz="1100" dirty="0" smtClean="0"/>
              <a:t>.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유저 캐릭터와 동일한 외형으로 유저가 자신이 원하는 </a:t>
            </a:r>
            <a:r>
              <a:rPr lang="ko-KR" altLang="en-US" sz="1100" dirty="0" smtClean="0"/>
              <a:t>옷</a:t>
            </a:r>
            <a:r>
              <a:rPr lang="ko-KR" altLang="en-US" sz="1100" dirty="0" smtClean="0"/>
              <a:t>을 입히거나 얼굴 꾸미기 등을 할 수 있다</a:t>
            </a:r>
            <a:r>
              <a:rPr lang="en-US" altLang="ko-KR" sz="1100" dirty="0" smtClean="0"/>
              <a:t>.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남녀 </a:t>
            </a:r>
            <a:r>
              <a:rPr lang="ko-KR" altLang="en-US" sz="1100" smtClean="0"/>
              <a:t>구분없음</a:t>
            </a:r>
            <a:r>
              <a:rPr lang="en-US" altLang="ko-KR" sz="1100" dirty="0" smtClean="0"/>
              <a:t>)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smtClean="0"/>
              <a:t>이러한 </a:t>
            </a:r>
            <a:r>
              <a:rPr lang="ko-KR" altLang="en-US" sz="1100" dirty="0" err="1" smtClean="0"/>
              <a:t>아이돌들을</a:t>
            </a:r>
            <a:r>
              <a:rPr lang="ko-KR" altLang="en-US" sz="1100" dirty="0" smtClean="0"/>
              <a:t> 여럿 만들어 이들을 하나의 그룹으로 만들고 다른 </a:t>
            </a:r>
            <a:r>
              <a:rPr lang="ko-KR" altLang="en-US" sz="1100" dirty="0" smtClean="0"/>
              <a:t>유저와 </a:t>
            </a:r>
            <a:r>
              <a:rPr lang="ko-KR" altLang="en-US" sz="1100" dirty="0" smtClean="0"/>
              <a:t>팀 단위로 </a:t>
            </a:r>
            <a:r>
              <a:rPr lang="ko-KR" altLang="en-US" sz="1100" dirty="0" smtClean="0"/>
              <a:t>경합을 벌일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801" y="2105517"/>
            <a:ext cx="1120410" cy="11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3193119" y="4098983"/>
            <a:ext cx="2235774" cy="688208"/>
            <a:chOff x="3156417" y="4156133"/>
            <a:chExt cx="2235774" cy="688208"/>
          </a:xfrm>
        </p:grpSpPr>
        <p:pic>
          <p:nvPicPr>
            <p:cNvPr id="10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417" y="4156133"/>
              <a:ext cx="688207" cy="68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84" y="4156133"/>
              <a:ext cx="688207" cy="688208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오른쪽 화살표 5"/>
            <p:cNvSpPr/>
            <p:nvPr/>
          </p:nvSpPr>
          <p:spPr>
            <a:xfrm>
              <a:off x="4010353" y="4363455"/>
              <a:ext cx="527901" cy="273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아래쪽 화살표 7"/>
          <p:cNvSpPr/>
          <p:nvPr/>
        </p:nvSpPr>
        <p:spPr>
          <a:xfrm>
            <a:off x="3956230" y="3336535"/>
            <a:ext cx="709551" cy="525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02350" y="3941759"/>
            <a:ext cx="2617309" cy="10026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305550" y="3866729"/>
            <a:ext cx="3714750" cy="1077682"/>
            <a:chOff x="5619659" y="1865309"/>
            <a:chExt cx="5581741" cy="1619312"/>
          </a:xfrm>
        </p:grpSpPr>
        <p:grpSp>
          <p:nvGrpSpPr>
            <p:cNvPr id="5" name="그룹 4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5122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4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6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모서리가 둥근 직사각형 15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아래쪽 화살표 17"/>
          <p:cNvSpPr/>
          <p:nvPr/>
        </p:nvSpPr>
        <p:spPr>
          <a:xfrm rot="16200000">
            <a:off x="5607829" y="4139202"/>
            <a:ext cx="709551" cy="525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7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err="1" smtClean="0"/>
              <a:t>아이돌</a:t>
            </a:r>
            <a:r>
              <a:rPr lang="ko-KR" altLang="en-US" sz="2000" b="1" smtClean="0"/>
              <a:t> 획득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84766"/>
            <a:ext cx="10184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err="1" smtClean="0"/>
              <a:t>펫</a:t>
            </a:r>
            <a:r>
              <a:rPr lang="ko-KR" altLang="en-US" sz="1100" dirty="0" smtClean="0"/>
              <a:t> 라운지에 있는 </a:t>
            </a:r>
            <a:r>
              <a:rPr lang="ko-KR" altLang="en-US" sz="1100" dirty="0" err="1" smtClean="0"/>
              <a:t>리즈에게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‘</a:t>
            </a:r>
            <a:r>
              <a:rPr lang="ko-KR" altLang="en-US" sz="1100" smtClean="0"/>
              <a:t>아이돌 추천권</a:t>
            </a:r>
            <a:r>
              <a:rPr lang="en-US" altLang="ko-KR" sz="1100" dirty="0" smtClean="0"/>
              <a:t>’ </a:t>
            </a:r>
            <a:r>
              <a:rPr lang="ko-KR" altLang="en-US" sz="1100" smtClean="0"/>
              <a:t>아이템을 구입하여 아이돌 추천권에서 랜덤으로 다양한 능력치와 외모를 가진 아이돌을 획득하게 된다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042354" y="1020225"/>
            <a:ext cx="2946549" cy="1736773"/>
            <a:chOff x="1930239" y="1209260"/>
            <a:chExt cx="4314042" cy="254281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83" b="50209"/>
            <a:stretch/>
          </p:blipFill>
          <p:spPr>
            <a:xfrm>
              <a:off x="4738285" y="1231142"/>
              <a:ext cx="1505996" cy="1347335"/>
            </a:xfrm>
            <a:prstGeom prst="rect">
              <a:avLst/>
            </a:prstGeom>
          </p:spPr>
        </p:pic>
        <p:pic>
          <p:nvPicPr>
            <p:cNvPr id="7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239" y="1344603"/>
              <a:ext cx="1120410" cy="112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오른쪽 화살표 7"/>
            <p:cNvSpPr/>
            <p:nvPr/>
          </p:nvSpPr>
          <p:spPr>
            <a:xfrm>
              <a:off x="3405263" y="142017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화살표 9"/>
            <p:cNvSpPr/>
            <p:nvPr/>
          </p:nvSpPr>
          <p:spPr>
            <a:xfrm>
              <a:off x="3405263" y="1980383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://icons.iconarchive.com/icons/hopstarter/sleek-xp-basic/128/Money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1650" y="1209260"/>
              <a:ext cx="525136" cy="525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icons.iconarchive.com/icons/sonya/swarm/128/Ticket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7780" y="2120910"/>
              <a:ext cx="688207" cy="688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그룹 16"/>
            <p:cNvGrpSpPr/>
            <p:nvPr/>
          </p:nvGrpSpPr>
          <p:grpSpPr>
            <a:xfrm>
              <a:off x="2835269" y="3248255"/>
              <a:ext cx="2115245" cy="503815"/>
              <a:chOff x="2840832" y="3648128"/>
              <a:chExt cx="3096930" cy="737637"/>
            </a:xfrm>
          </p:grpSpPr>
          <p:pic>
            <p:nvPicPr>
              <p:cNvPr id="13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0832" y="3648128"/>
                <a:ext cx="737636" cy="737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7263" y="3648128"/>
                <a:ext cx="737636" cy="737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3694" y="3648128"/>
                <a:ext cx="737636" cy="737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0126" y="3648128"/>
                <a:ext cx="737636" cy="737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타원 10"/>
            <p:cNvSpPr/>
            <p:nvPr/>
          </p:nvSpPr>
          <p:spPr>
            <a:xfrm>
              <a:off x="3565257" y="2112834"/>
              <a:ext cx="655269" cy="655269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3727386" y="2863578"/>
              <a:ext cx="331011" cy="330217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0" y="2975568"/>
            <a:ext cx="8477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더 높은 가치의 재화로 구매한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추천권 일수록 더 좋은 </a:t>
            </a:r>
            <a:r>
              <a:rPr lang="ko-KR" altLang="en-US" sz="1100" dirty="0" err="1" smtClean="0"/>
              <a:t>능력치와</a:t>
            </a:r>
            <a:r>
              <a:rPr lang="ko-KR" altLang="en-US" sz="1100" dirty="0" smtClean="0"/>
              <a:t> 희귀한 외모를 하고 있는 </a:t>
            </a: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나올 확률이 높아진다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1541363" y="3412618"/>
            <a:ext cx="6589383" cy="1259162"/>
            <a:chOff x="1080044" y="3531991"/>
            <a:chExt cx="8377056" cy="1600767"/>
          </a:xfrm>
        </p:grpSpPr>
        <p:grpSp>
          <p:nvGrpSpPr>
            <p:cNvPr id="55" name="그룹 54"/>
            <p:cNvGrpSpPr/>
            <p:nvPr/>
          </p:nvGrpSpPr>
          <p:grpSpPr>
            <a:xfrm>
              <a:off x="1080044" y="3531991"/>
              <a:ext cx="1784821" cy="1508925"/>
              <a:chOff x="1080044" y="3531991"/>
              <a:chExt cx="1784821" cy="1508925"/>
            </a:xfrm>
          </p:grpSpPr>
          <p:pic>
            <p:nvPicPr>
              <p:cNvPr id="28" name="Picture 4" descr="http://icons.iconarchive.com/icons/sonya/swarm/128/Ticket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3828" y="3531991"/>
                <a:ext cx="654168" cy="654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http://icons.iconarchive.com/icons/hopstarter/sleek-xp-basic/128/Money-icon.pn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5039" y="3891324"/>
                <a:ext cx="232864" cy="2328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9" name="그룹 28"/>
              <p:cNvGrpSpPr/>
              <p:nvPr/>
            </p:nvGrpSpPr>
            <p:grpSpPr>
              <a:xfrm>
                <a:off x="1080044" y="4645134"/>
                <a:ext cx="1661674" cy="395782"/>
                <a:chOff x="2840832" y="3648128"/>
                <a:chExt cx="3096930" cy="737637"/>
              </a:xfrm>
            </p:grpSpPr>
            <p:pic>
              <p:nvPicPr>
                <p:cNvPr id="32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0832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7263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4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3694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5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0126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아래쪽 화살표 30"/>
              <p:cNvSpPr/>
              <p:nvPr/>
            </p:nvSpPr>
            <p:spPr>
              <a:xfrm>
                <a:off x="1753562" y="4237926"/>
                <a:ext cx="314639" cy="3138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2" name="Picture 8" descr="http://icons.iconarchive.com/icons/hopstarter/soft-scraps/128/Button-Upload-icon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1929" y="4618287"/>
                <a:ext cx="182936" cy="182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" name="그룹 19"/>
            <p:cNvGrpSpPr/>
            <p:nvPr/>
          </p:nvGrpSpPr>
          <p:grpSpPr>
            <a:xfrm>
              <a:off x="3752443" y="3535485"/>
              <a:ext cx="2125741" cy="1550482"/>
              <a:chOff x="3291124" y="3774382"/>
              <a:chExt cx="2125741" cy="1550482"/>
            </a:xfrm>
          </p:grpSpPr>
          <p:pic>
            <p:nvPicPr>
              <p:cNvPr id="37" name="Picture 4" descr="http://icons.iconarchive.com/icons/sonya/swarm/128/Ticket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49383" y="3774382"/>
                <a:ext cx="654168" cy="654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" descr="http://icons.iconarchive.com/icons/hopstarter/sleek-xp-basic/128/Money-icon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06558" y="4079679"/>
                <a:ext cx="340936" cy="340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3291124" y="4845968"/>
                <a:ext cx="2010625" cy="478896"/>
                <a:chOff x="2840832" y="3648128"/>
                <a:chExt cx="3096930" cy="737637"/>
              </a:xfrm>
            </p:grpSpPr>
            <p:pic>
              <p:nvPicPr>
                <p:cNvPr id="39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0832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7263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3694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0126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3" name="아래쪽 화살표 42"/>
              <p:cNvSpPr/>
              <p:nvPr/>
            </p:nvSpPr>
            <p:spPr>
              <a:xfrm>
                <a:off x="4139117" y="4480317"/>
                <a:ext cx="314639" cy="3138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Picture 8" descr="http://icons.iconarchive.com/icons/hopstarter/soft-scraps/128/Button-Upload-icon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2782" y="4758095"/>
                <a:ext cx="324083" cy="324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그룹 18"/>
            <p:cNvGrpSpPr/>
            <p:nvPr/>
          </p:nvGrpSpPr>
          <p:grpSpPr>
            <a:xfrm>
              <a:off x="6588897" y="3531991"/>
              <a:ext cx="2868203" cy="1600767"/>
              <a:chOff x="5608594" y="3770888"/>
              <a:chExt cx="2868203" cy="1600767"/>
            </a:xfrm>
          </p:grpSpPr>
          <p:pic>
            <p:nvPicPr>
              <p:cNvPr id="45" name="Picture 4" descr="http://icons.iconarchive.com/icons/sonya/swarm/128/Ticket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969" y="3770888"/>
                <a:ext cx="654168" cy="6541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http://icons.iconarchive.com/icons/hopstarter/sleek-xp-basic/128/Money-icon.png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1360" y="3997071"/>
                <a:ext cx="499165" cy="4991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6" name="그룹 45"/>
              <p:cNvGrpSpPr/>
              <p:nvPr/>
            </p:nvGrpSpPr>
            <p:grpSpPr>
              <a:xfrm>
                <a:off x="5608594" y="4792190"/>
                <a:ext cx="2432857" cy="579465"/>
                <a:chOff x="2840832" y="3648128"/>
                <a:chExt cx="3096930" cy="737637"/>
              </a:xfrm>
            </p:grpSpPr>
            <p:pic>
              <p:nvPicPr>
                <p:cNvPr id="47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40832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7263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3694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00126" y="3648128"/>
                  <a:ext cx="737636" cy="7376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1" name="아래쪽 화살표 50"/>
              <p:cNvSpPr/>
              <p:nvPr/>
            </p:nvSpPr>
            <p:spPr>
              <a:xfrm>
                <a:off x="6667703" y="4476823"/>
                <a:ext cx="314639" cy="313884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Picture 8" descr="http://icons.iconarchive.com/icons/hopstarter/soft-scraps/128/Button-Upload-icon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2665" y="4610096"/>
                <a:ext cx="574132" cy="574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9" name="TextBox 58"/>
          <p:cNvSpPr txBox="1"/>
          <p:nvPr/>
        </p:nvSpPr>
        <p:spPr>
          <a:xfrm>
            <a:off x="0" y="5009176"/>
            <a:ext cx="5928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획득했을 때 해당 </a:t>
            </a:r>
            <a:r>
              <a:rPr lang="ko-KR" altLang="en-US" sz="1100" dirty="0" err="1" smtClean="0"/>
              <a:t>아이돌의</a:t>
            </a:r>
            <a:r>
              <a:rPr lang="ko-KR" altLang="en-US" sz="1100" dirty="0" smtClean="0"/>
              <a:t> 이름을 정해 주어야 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아이돌의 이름은 중복 가능하며 만약 유저가 정해주지 않을 경우 기본 이름이 지급된다</a:t>
            </a:r>
            <a:r>
              <a:rPr lang="en-US" altLang="ko-KR" sz="1100" dirty="0" smtClean="0"/>
              <a:t>.)</a:t>
            </a:r>
          </a:p>
        </p:txBody>
      </p:sp>
      <p:pic>
        <p:nvPicPr>
          <p:cNvPr id="61" name="Picture 2" descr="10339-man-singer-light-skin-ton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50" y="5763625"/>
            <a:ext cx="643347" cy="64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4123979" y="5465174"/>
            <a:ext cx="2236600" cy="1322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121353" y="5465174"/>
            <a:ext cx="2239226" cy="38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입력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557995" y="5941440"/>
            <a:ext cx="1414278" cy="370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아이돌</a:t>
            </a:r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551927" y="6361216"/>
            <a:ext cx="1414278" cy="37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3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성장</a:t>
            </a:r>
            <a:endParaRPr lang="ko-KR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84766"/>
            <a:ext cx="9238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아이돌은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3D </a:t>
            </a:r>
            <a:r>
              <a:rPr lang="ko-KR" altLang="en-US" sz="1100" smtClean="0"/>
              <a:t>형태이며 유저는 자신의 옷을 자신의 아이돌에게 입힐 뿐 아니라 신데렐라 매직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문신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헤어 컬러 변경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이펙트도 적용할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1" y="2937659"/>
            <a:ext cx="11626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자신이 키우는 </a:t>
            </a:r>
            <a:r>
              <a:rPr lang="ko-KR" altLang="en-US" sz="1100" dirty="0" err="1" smtClean="0"/>
              <a:t>아이돌에게</a:t>
            </a:r>
            <a:r>
              <a:rPr lang="ko-KR" altLang="en-US" sz="1100" dirty="0" smtClean="0"/>
              <a:t> 댄스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보컬</a:t>
            </a:r>
            <a:r>
              <a:rPr lang="en-US" altLang="ko-KR" sz="1100" dirty="0"/>
              <a:t> </a:t>
            </a:r>
            <a:r>
              <a:rPr lang="ko-KR" altLang="en-US" sz="1100" smtClean="0"/>
              <a:t>등의 코치를 붙여 자신이 키우는 아이돌의 능력치를 성장시키고 발전시킬 수 있으며 유료 코치일 경우 더 좋은 능력치가 붙게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0" y="4768002"/>
            <a:ext cx="4854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캔디 사용 시 더 빠르게 </a:t>
            </a:r>
            <a:r>
              <a:rPr lang="ko-KR" altLang="en-US" sz="1100" dirty="0" err="1" smtClean="0"/>
              <a:t>아이돌을</a:t>
            </a:r>
            <a:r>
              <a:rPr lang="ko-KR" altLang="en-US" sz="1100" smtClean="0"/>
              <a:t> 키울 수 있도록 시간 단축을 시켜준다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2101790" y="900851"/>
            <a:ext cx="2918100" cy="811401"/>
            <a:chOff x="2101790" y="900851"/>
            <a:chExt cx="2918100" cy="811401"/>
          </a:xfrm>
        </p:grpSpPr>
        <p:pic>
          <p:nvPicPr>
            <p:cNvPr id="27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1790" y="900851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Short-Pants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5342" y="994277"/>
              <a:ext cx="624548" cy="6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Clothing-Coat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774" y="994277"/>
              <a:ext cx="624548" cy="6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왼쪽 화살표 11"/>
            <p:cNvSpPr/>
            <p:nvPr/>
          </p:nvSpPr>
          <p:spPr>
            <a:xfrm>
              <a:off x="3145739" y="1101382"/>
              <a:ext cx="454711" cy="41033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635065" y="3251308"/>
            <a:ext cx="4382516" cy="811401"/>
            <a:chOff x="1635065" y="2287481"/>
            <a:chExt cx="4382516" cy="811401"/>
          </a:xfrm>
        </p:grpSpPr>
        <p:pic>
          <p:nvPicPr>
            <p:cNvPr id="6150" name="Picture 6" descr="Simple-Mic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558" y="2350281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 descr="http://icons.iconarchive.com/icons/itzikgur/my-seven/96/Girls-Blue-Dress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542" y="2380907"/>
              <a:ext cx="624548" cy="62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065" y="2287481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오른쪽 화살표 12"/>
            <p:cNvSpPr/>
            <p:nvPr/>
          </p:nvSpPr>
          <p:spPr>
            <a:xfrm>
              <a:off x="2549649" y="250537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4636274" y="250537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181" y="2287481"/>
              <a:ext cx="811400" cy="811401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2809934" y="5085003"/>
            <a:ext cx="1730241" cy="656838"/>
            <a:chOff x="2066803" y="3906074"/>
            <a:chExt cx="3211613" cy="1219201"/>
          </a:xfrm>
        </p:grpSpPr>
        <p:pic>
          <p:nvPicPr>
            <p:cNvPr id="39" name="Picture 24" descr="http://icons.iconarchive.com/icons/google/noto-emoji-food-drink/128/32426-candy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803" y="4056199"/>
              <a:ext cx="918950" cy="918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Time-Machin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4349" y="3906074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오른쪽 화살표 41"/>
            <p:cNvSpPr/>
            <p:nvPr/>
          </p:nvSpPr>
          <p:spPr>
            <a:xfrm>
              <a:off x="3114094" y="4273358"/>
              <a:ext cx="74744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700317" y="3908179"/>
              <a:ext cx="578099" cy="578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999" y="932850"/>
            <a:ext cx="744180" cy="7474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7179" y="931817"/>
            <a:ext cx="492661" cy="7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3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smtClean="0"/>
              <a:t>아이돌</a:t>
            </a:r>
            <a:r>
              <a:rPr lang="en-US" altLang="ko-KR" sz="2000" b="1" dirty="0" smtClean="0"/>
              <a:t> </a:t>
            </a:r>
            <a:r>
              <a:rPr lang="ko-KR" altLang="en-US" sz="2000" b="1" smtClean="0"/>
              <a:t>성장</a:t>
            </a:r>
            <a:endParaRPr lang="ko-KR" alt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0" y="535459"/>
            <a:ext cx="8667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각종 코치 트레이닝 외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팀을 결성 해 공연을 보내는 방식으로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성장 시키고 그에 따른 보상을 획득할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659318" y="1459950"/>
            <a:ext cx="1953778" cy="566808"/>
            <a:chOff x="5619659" y="1865309"/>
            <a:chExt cx="5581741" cy="1619312"/>
          </a:xfrm>
        </p:grpSpPr>
        <p:grpSp>
          <p:nvGrpSpPr>
            <p:cNvPr id="91" name="그룹 90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93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6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2" name="모서리가 둥근 직사각형 91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오른쪽 화살표 103"/>
          <p:cNvSpPr/>
          <p:nvPr/>
        </p:nvSpPr>
        <p:spPr>
          <a:xfrm>
            <a:off x="2823818" y="1527324"/>
            <a:ext cx="466725" cy="37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26" descr="http://icons.iconarchive.com/icons/artua/pirates/128/treasur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579" y="1348559"/>
            <a:ext cx="733137" cy="7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0" y="2792884"/>
            <a:ext cx="76113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댄스 게임을 하거나 </a:t>
            </a:r>
            <a:r>
              <a:rPr lang="ko-KR" altLang="en-US" sz="1100" dirty="0" err="1" smtClean="0"/>
              <a:t>홈가든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낚시 등을 할 때 현재 운영 중인 아이돌이 있으면 해당 아이돌도 같이 성장한다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 descr="stage icon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8" t="30308" r="25257" b="30154"/>
          <a:stretch/>
        </p:blipFill>
        <p:spPr bwMode="auto">
          <a:xfrm>
            <a:off x="3512221" y="1147900"/>
            <a:ext cx="1416968" cy="11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오른쪽 화살표 63"/>
          <p:cNvSpPr/>
          <p:nvPr/>
        </p:nvSpPr>
        <p:spPr>
          <a:xfrm>
            <a:off x="5166968" y="1527324"/>
            <a:ext cx="466725" cy="375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5840264" y="1264500"/>
            <a:ext cx="3146580" cy="912850"/>
            <a:chOff x="5619659" y="1865309"/>
            <a:chExt cx="5581741" cy="1619312"/>
          </a:xfrm>
        </p:grpSpPr>
        <p:grpSp>
          <p:nvGrpSpPr>
            <p:cNvPr id="66" name="그룹 65"/>
            <p:cNvGrpSpPr/>
            <p:nvPr/>
          </p:nvGrpSpPr>
          <p:grpSpPr>
            <a:xfrm>
              <a:off x="5915353" y="2060266"/>
              <a:ext cx="5118754" cy="1219201"/>
              <a:chOff x="5915353" y="2060266"/>
              <a:chExt cx="5118754" cy="1219201"/>
            </a:xfrm>
          </p:grpSpPr>
          <p:pic>
            <p:nvPicPr>
              <p:cNvPr id="68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5353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5204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15055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14907" y="2060266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" name="모서리가 둥근 직사각형 66"/>
            <p:cNvSpPr/>
            <p:nvPr/>
          </p:nvSpPr>
          <p:spPr>
            <a:xfrm>
              <a:off x="5619659" y="1865309"/>
              <a:ext cx="5581741" cy="1619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2" name="Picture 8" descr="http://icons.iconarchive.com/icons/hopstarter/soft-scraps/128/Button-Upload-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548" y="1132339"/>
            <a:ext cx="392140" cy="3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275293" y="155690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&amp;</a:t>
            </a:r>
            <a:endParaRPr lang="ko-KR" altLang="en-US" b="1"/>
          </a:p>
        </p:txBody>
      </p:sp>
      <p:grpSp>
        <p:nvGrpSpPr>
          <p:cNvPr id="11" name="그룹 10"/>
          <p:cNvGrpSpPr/>
          <p:nvPr/>
        </p:nvGrpSpPr>
        <p:grpSpPr>
          <a:xfrm>
            <a:off x="659318" y="3143742"/>
            <a:ext cx="10879698" cy="1937867"/>
            <a:chOff x="659318" y="3143742"/>
            <a:chExt cx="10879698" cy="1937867"/>
          </a:xfrm>
        </p:grpSpPr>
        <p:grpSp>
          <p:nvGrpSpPr>
            <p:cNvPr id="47" name="그룹 46"/>
            <p:cNvGrpSpPr/>
            <p:nvPr/>
          </p:nvGrpSpPr>
          <p:grpSpPr>
            <a:xfrm>
              <a:off x="659318" y="4149274"/>
              <a:ext cx="2790946" cy="809678"/>
              <a:chOff x="5619659" y="1865309"/>
              <a:chExt cx="5581741" cy="1619312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915353" y="2060266"/>
                <a:ext cx="5118754" cy="1219201"/>
                <a:chOff x="5915353" y="2060266"/>
                <a:chExt cx="5118754" cy="1219201"/>
              </a:xfrm>
            </p:grpSpPr>
            <p:pic>
              <p:nvPicPr>
                <p:cNvPr id="54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5353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5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5204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9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15055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907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0" name="모서리가 둥근 직사각형 49"/>
              <p:cNvSpPr/>
              <p:nvPr/>
            </p:nvSpPr>
            <p:spPr>
              <a:xfrm>
                <a:off x="5619659" y="1865309"/>
                <a:ext cx="5581741" cy="16193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3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5879" y="4101898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6686" y="3143742"/>
              <a:ext cx="1120410" cy="112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그룹 8"/>
            <p:cNvGrpSpPr/>
            <p:nvPr/>
          </p:nvGrpSpPr>
          <p:grpSpPr>
            <a:xfrm>
              <a:off x="4311216" y="3531715"/>
              <a:ext cx="1772464" cy="1464877"/>
              <a:chOff x="5531904" y="3430096"/>
              <a:chExt cx="2359149" cy="1949752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1904" y="3430096"/>
                <a:ext cx="1333966" cy="1333966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9717" y="4228512"/>
                <a:ext cx="1151336" cy="1151336"/>
              </a:xfrm>
              <a:prstGeom prst="rect">
                <a:avLst/>
              </a:prstGeom>
            </p:spPr>
          </p:pic>
        </p:grpSp>
        <p:grpSp>
          <p:nvGrpSpPr>
            <p:cNvPr id="97" name="그룹 96"/>
            <p:cNvGrpSpPr/>
            <p:nvPr/>
          </p:nvGrpSpPr>
          <p:grpSpPr>
            <a:xfrm>
              <a:off x="6921570" y="4101898"/>
              <a:ext cx="3377045" cy="979711"/>
              <a:chOff x="5619659" y="1865309"/>
              <a:chExt cx="5581741" cy="1619312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5915353" y="2060266"/>
                <a:ext cx="5118754" cy="1219201"/>
                <a:chOff x="5915353" y="2060266"/>
                <a:chExt cx="5118754" cy="1219201"/>
              </a:xfrm>
            </p:grpSpPr>
            <p:pic>
              <p:nvPicPr>
                <p:cNvPr id="100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5353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1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5204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15055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907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9" name="모서리가 둥근 직사각형 98"/>
              <p:cNvSpPr/>
              <p:nvPr/>
            </p:nvSpPr>
            <p:spPr>
              <a:xfrm>
                <a:off x="5619659" y="1865309"/>
                <a:ext cx="5581741" cy="16193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6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1987" y="3181382"/>
              <a:ext cx="1120410" cy="1120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오른쪽 화살표 60"/>
            <p:cNvSpPr/>
            <p:nvPr/>
          </p:nvSpPr>
          <p:spPr>
            <a:xfrm>
              <a:off x="3675657" y="402099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오른쪽 화살표 75"/>
            <p:cNvSpPr/>
            <p:nvPr/>
          </p:nvSpPr>
          <p:spPr>
            <a:xfrm>
              <a:off x="6305557" y="402099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8" descr="http://icons.iconarchive.com/icons/hopstarter/soft-scraps/128/Button-Upload-icon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7357" y="3970789"/>
              <a:ext cx="392140" cy="392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TextBox 107"/>
            <p:cNvSpPr txBox="1"/>
            <p:nvPr/>
          </p:nvSpPr>
          <p:spPr>
            <a:xfrm>
              <a:off x="10418510" y="430179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&amp;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22378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성장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-1" y="535459"/>
            <a:ext cx="9967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각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어떻게 키우느냐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각 흐름의 분기에서 어떤 선택을 하느냐에 따라 아이돌의 성장 형태 및 아이돌의 최종 형태가 확률적으로 달라진다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1" y="2705248"/>
            <a:ext cx="71689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자신이 원하는 방향으로 성장하지 않을 경우 유료 결제를 통해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일정 형태로 되돌릴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1" name="Picture 2" descr="10339-man-singer-light-skin-ton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84" y="3451959"/>
            <a:ext cx="558690" cy="5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10339-man-singer-light-skin-tone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45" y="3451959"/>
            <a:ext cx="558690" cy="55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stCxn id="51" idx="3"/>
            <a:endCxn id="52" idx="1"/>
          </p:cNvCxnSpPr>
          <p:nvPr/>
        </p:nvCxnSpPr>
        <p:spPr>
          <a:xfrm>
            <a:off x="3584474" y="3731305"/>
            <a:ext cx="47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52" idx="0"/>
            <a:endCxn id="51" idx="0"/>
          </p:cNvCxnSpPr>
          <p:nvPr/>
        </p:nvCxnSpPr>
        <p:spPr>
          <a:xfrm rot="16200000" flipV="1">
            <a:off x="3820310" y="2936778"/>
            <a:ext cx="12700" cy="103036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4" descr="http://icons.iconarchive.com/icons/google/noto-emoji-food-drink/128/32426-candy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065" y="3025072"/>
            <a:ext cx="495080" cy="4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4" name="그룹 6153"/>
          <p:cNvGrpSpPr/>
          <p:nvPr/>
        </p:nvGrpSpPr>
        <p:grpSpPr>
          <a:xfrm>
            <a:off x="799968" y="797069"/>
            <a:ext cx="3343196" cy="1675662"/>
            <a:chOff x="799968" y="797069"/>
            <a:chExt cx="3343196" cy="1675662"/>
          </a:xfrm>
        </p:grpSpPr>
        <p:pic>
          <p:nvPicPr>
            <p:cNvPr id="38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797069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91404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직선 화살표 연결선 6"/>
            <p:cNvCxnSpPr>
              <a:stCxn id="56" idx="3"/>
              <a:endCxn id="38" idx="1"/>
            </p:cNvCxnSpPr>
            <p:nvPr/>
          </p:nvCxnSpPr>
          <p:spPr>
            <a:xfrm flipV="1">
              <a:off x="3017553" y="1076415"/>
              <a:ext cx="566921" cy="55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56" idx="3"/>
              <a:endCxn id="43" idx="1"/>
            </p:cNvCxnSpPr>
            <p:nvPr/>
          </p:nvCxnSpPr>
          <p:spPr>
            <a:xfrm>
              <a:off x="3017553" y="1631931"/>
              <a:ext cx="566921" cy="56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56" idx="3"/>
              <a:endCxn id="41" idx="1"/>
            </p:cNvCxnSpPr>
            <p:nvPr/>
          </p:nvCxnSpPr>
          <p:spPr>
            <a:xfrm>
              <a:off x="3017553" y="1631931"/>
              <a:ext cx="566921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68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1704373" y="1354932"/>
              <a:ext cx="1313180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보컬 트레이닝 </a:t>
              </a:r>
              <a:r>
                <a:rPr lang="en-US" altLang="ko-KR" sz="1000" dirty="0" smtClean="0"/>
                <a:t>10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댄스 트레이닝 </a:t>
              </a:r>
              <a:r>
                <a:rPr lang="en-US" altLang="ko-KR" sz="1000" dirty="0" smtClean="0"/>
                <a:t>5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분기 </a:t>
              </a:r>
              <a:r>
                <a:rPr lang="en-US" altLang="ko-KR" sz="1000" dirty="0" smtClean="0"/>
                <a:t>1</a:t>
              </a:r>
              <a:r>
                <a:rPr lang="ko-KR" altLang="en-US" sz="1000" smtClean="0"/>
                <a:t>번 선택</a:t>
              </a:r>
              <a:endParaRPr lang="ko-KR" altLang="en-US" sz="1000"/>
            </a:p>
          </p:txBody>
        </p:sp>
        <p:cxnSp>
          <p:nvCxnSpPr>
            <p:cNvPr id="6144" name="직선 화살표 연결선 6143"/>
            <p:cNvCxnSpPr>
              <a:stCxn id="62" idx="3"/>
              <a:endCxn id="56" idx="1"/>
            </p:cNvCxnSpPr>
            <p:nvPr/>
          </p:nvCxnSpPr>
          <p:spPr>
            <a:xfrm flipV="1">
              <a:off x="1358658" y="1631931"/>
              <a:ext cx="345715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3" name="TextBox 6152"/>
            <p:cNvSpPr txBox="1"/>
            <p:nvPr/>
          </p:nvSpPr>
          <p:spPr>
            <a:xfrm>
              <a:off x="3086100" y="110753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70%</a:t>
              </a:r>
              <a:endParaRPr lang="ko-KR" altLang="en-US" sz="10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94909" y="1450573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r>
                <a:rPr lang="en-US" altLang="ko-KR" sz="1000" dirty="0" smtClean="0"/>
                <a:t>0%</a:t>
              </a:r>
              <a:endParaRPr lang="ko-KR" altLang="en-US" sz="1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084447" y="191777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10%</a:t>
              </a:r>
              <a:endParaRPr lang="ko-KR" altLang="en-US" sz="100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200323" y="797274"/>
            <a:ext cx="3343196" cy="1675662"/>
            <a:chOff x="799968" y="797069"/>
            <a:chExt cx="3343196" cy="1675662"/>
          </a:xfrm>
        </p:grpSpPr>
        <p:pic>
          <p:nvPicPr>
            <p:cNvPr id="78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797069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474" y="191404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/>
            <p:cNvCxnSpPr>
              <a:stCxn id="85" idx="3"/>
              <a:endCxn id="78" idx="1"/>
            </p:cNvCxnSpPr>
            <p:nvPr/>
          </p:nvCxnSpPr>
          <p:spPr>
            <a:xfrm flipV="1">
              <a:off x="3017553" y="1076415"/>
              <a:ext cx="566921" cy="555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직선 화살표 연결선 81"/>
            <p:cNvCxnSpPr>
              <a:stCxn id="85" idx="3"/>
              <a:endCxn id="80" idx="1"/>
            </p:cNvCxnSpPr>
            <p:nvPr/>
          </p:nvCxnSpPr>
          <p:spPr>
            <a:xfrm>
              <a:off x="3017553" y="1631931"/>
              <a:ext cx="566921" cy="56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3" name="직선 화살표 연결선 82"/>
            <p:cNvCxnSpPr>
              <a:stCxn id="85" idx="3"/>
              <a:endCxn id="79" idx="1"/>
            </p:cNvCxnSpPr>
            <p:nvPr/>
          </p:nvCxnSpPr>
          <p:spPr>
            <a:xfrm>
              <a:off x="3017553" y="1631931"/>
              <a:ext cx="566921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pic>
          <p:nvPicPr>
            <p:cNvPr id="84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68" y="1355760"/>
              <a:ext cx="558690" cy="558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1704373" y="1354932"/>
              <a:ext cx="1313180" cy="553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보컬 트레이닝 </a:t>
              </a:r>
              <a:r>
                <a:rPr lang="en-US" altLang="ko-KR" sz="1000" dirty="0" smtClean="0"/>
                <a:t>1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댄스 트레이닝 </a:t>
              </a:r>
              <a:r>
                <a:rPr lang="en-US" altLang="ko-KR" sz="1000" dirty="0" smtClean="0"/>
                <a:t>14</a:t>
              </a:r>
              <a:r>
                <a:rPr lang="ko-KR" altLang="en-US" sz="1000" smtClean="0"/>
                <a:t>회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분기 </a:t>
              </a:r>
              <a:r>
                <a:rPr lang="en-US" altLang="ko-KR" sz="1000" dirty="0"/>
                <a:t>3</a:t>
              </a:r>
              <a:r>
                <a:rPr lang="ko-KR" altLang="en-US" sz="1000" smtClean="0"/>
                <a:t>번 선택</a:t>
              </a:r>
              <a:endParaRPr lang="ko-KR" altLang="en-US" sz="1000"/>
            </a:p>
          </p:txBody>
        </p:sp>
        <p:cxnSp>
          <p:nvCxnSpPr>
            <p:cNvPr id="86" name="직선 화살표 연결선 85"/>
            <p:cNvCxnSpPr>
              <a:stCxn id="84" idx="3"/>
              <a:endCxn id="85" idx="1"/>
            </p:cNvCxnSpPr>
            <p:nvPr/>
          </p:nvCxnSpPr>
          <p:spPr>
            <a:xfrm flipV="1">
              <a:off x="1358658" y="1631931"/>
              <a:ext cx="345715" cy="31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3086100" y="110753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en-US" altLang="ko-KR" sz="1000" dirty="0" smtClean="0"/>
                <a:t>0%</a:t>
              </a:r>
              <a:endParaRPr lang="ko-KR" altLang="en-US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94909" y="1450573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10%</a:t>
              </a:r>
              <a:endParaRPr lang="ko-KR" altLang="en-US" sz="100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084447" y="1917775"/>
              <a:ext cx="4331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8</a:t>
              </a:r>
              <a:r>
                <a:rPr lang="en-US" altLang="ko-KR" sz="1000" dirty="0" smtClean="0"/>
                <a:t>0%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7394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표시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507446"/>
            <a:ext cx="100399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유저가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키우고 있다면 자신이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키우고 있다고 해당 유저의 주위에 </a:t>
            </a:r>
            <a:r>
              <a:rPr lang="en-US" altLang="ko-KR" sz="1100" dirty="0" smtClean="0"/>
              <a:t>TV UI (</a:t>
            </a:r>
            <a:r>
              <a:rPr lang="ko-KR" altLang="en-US" sz="1100" smtClean="0"/>
              <a:t>타이틀과 같은 </a:t>
            </a:r>
            <a:r>
              <a:rPr lang="en-US" altLang="ko-KR" sz="1100" dirty="0" smtClean="0"/>
              <a:t>2D</a:t>
            </a:r>
            <a:r>
              <a:rPr lang="ko-KR" altLang="en-US" sz="1100" smtClean="0"/>
              <a:t>형태</a:t>
            </a:r>
            <a:r>
              <a:rPr lang="en-US" altLang="ko-KR" sz="1100" dirty="0" smtClean="0"/>
              <a:t>) </a:t>
            </a:r>
            <a:r>
              <a:rPr lang="ko-KR" altLang="en-US" sz="1100" smtClean="0"/>
              <a:t>를 띄워 다른 이들에게 자랑할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4311787"/>
            <a:ext cx="760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/>
              <a:t>다른 유저가 키우고 있는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보고 싶을 경우 해당 </a:t>
            </a:r>
            <a:r>
              <a:rPr lang="ko-KR" altLang="en-US" sz="1100" dirty="0" smtClean="0"/>
              <a:t>유저 우 클릭 또는 해당 유저의 </a:t>
            </a:r>
            <a:r>
              <a:rPr lang="en-US" altLang="ko-KR" sz="1100" dirty="0" smtClean="0"/>
              <a:t>TV UI</a:t>
            </a:r>
            <a:r>
              <a:rPr lang="ko-KR" altLang="en-US" sz="1100" smtClean="0"/>
              <a:t>를 클릭해 볼 </a:t>
            </a:r>
            <a:r>
              <a:rPr lang="ko-KR" altLang="en-US" sz="1100"/>
              <a:t>수 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0" y="695503"/>
            <a:ext cx="3664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자신의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팀을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상에 저장해둘 수 있다</a:t>
            </a:r>
            <a:r>
              <a:rPr lang="en-US" altLang="ko-KR" sz="1100" dirty="0" smtClean="0"/>
              <a:t>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27538" y="1141510"/>
            <a:ext cx="1072557" cy="990947"/>
            <a:chOff x="673296" y="2076940"/>
            <a:chExt cx="1072557" cy="990947"/>
          </a:xfrm>
        </p:grpSpPr>
        <p:pic>
          <p:nvPicPr>
            <p:cNvPr id="7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81" y="2143521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10342-man-singer-medium-dark-skin-ton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201" y="2143521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10344-woman-sing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280" y="2552997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10345-woman-singer-light-skin-tone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201" y="2552997"/>
              <a:ext cx="416376" cy="41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모서리가 둥근 직사각형 10"/>
            <p:cNvSpPr/>
            <p:nvPr/>
          </p:nvSpPr>
          <p:spPr>
            <a:xfrm>
              <a:off x="673296" y="2076940"/>
              <a:ext cx="1072557" cy="9909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284" y="111715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937" y="4921438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644" y="4921438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Television-04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288" y="4735909"/>
            <a:ext cx="568766" cy="5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951549"/>
            <a:ext cx="320676" cy="2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28" y="317089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3524672" y="2985368"/>
            <a:ext cx="568766" cy="568767"/>
            <a:chOff x="3228289" y="4649589"/>
            <a:chExt cx="1219200" cy="1219201"/>
          </a:xfrm>
        </p:grpSpPr>
        <p:pic>
          <p:nvPicPr>
            <p:cNvPr id="35" name="Picture 6" descr="Television-04 ic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289" y="464958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ìì´ë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88" y="5111833"/>
              <a:ext cx="656185" cy="43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직사각형 16"/>
          <p:cNvSpPr/>
          <p:nvPr/>
        </p:nvSpPr>
        <p:spPr>
          <a:xfrm>
            <a:off x="2774876" y="5665163"/>
            <a:ext cx="889910" cy="850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유저 정보</a:t>
            </a:r>
            <a:endParaRPr lang="en-US" altLang="ko-KR" sz="1000" dirty="0" smtClean="0"/>
          </a:p>
          <a:p>
            <a:pPr algn="ctr"/>
            <a:r>
              <a:rPr lang="ko-KR" altLang="en-US" sz="1000" smtClean="0"/>
              <a:t>홈 방문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따라가기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아이돌</a:t>
            </a:r>
            <a:r>
              <a:rPr lang="ko-KR" altLang="en-US" sz="1000" dirty="0" smtClean="0"/>
              <a:t> 보기</a:t>
            </a:r>
            <a:endParaRPr lang="ko-KR" altLang="en-US" sz="1000" dirty="0"/>
          </a:p>
        </p:txBody>
      </p:sp>
      <p:sp>
        <p:nvSpPr>
          <p:cNvPr id="18" name="왼쪽 화살표 17"/>
          <p:cNvSpPr/>
          <p:nvPr/>
        </p:nvSpPr>
        <p:spPr>
          <a:xfrm rot="2700000">
            <a:off x="2423560" y="5357158"/>
            <a:ext cx="375273" cy="304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왼쪽 화살표 37"/>
          <p:cNvSpPr/>
          <p:nvPr/>
        </p:nvSpPr>
        <p:spPr>
          <a:xfrm rot="2700000">
            <a:off x="5121452" y="5155330"/>
            <a:ext cx="375273" cy="304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07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표시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604506"/>
            <a:ext cx="118320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상에서 자신의 아이돌들이 어떤 외형을 하고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어떤 배경으로</a:t>
            </a:r>
            <a:r>
              <a:rPr lang="en-US" altLang="ko-KR" sz="1100" dirty="0" smtClean="0"/>
              <a:t>,</a:t>
            </a:r>
            <a:r>
              <a:rPr lang="ko-KR" altLang="en-US" sz="1100" smtClean="0"/>
              <a:t> 어떤 포즈로 어떻게 있는지를 정할 수 있다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이때의 옷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외형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포즈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배경은 모두 유료로 구매해서 적용해야 한다</a:t>
            </a:r>
            <a:r>
              <a:rPr lang="en-US" altLang="ko-KR" sz="1100" dirty="0" smtClean="0"/>
              <a:t>.)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2375896"/>
            <a:ext cx="7207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들이 어떤 배경으로 어떻게 있는지에 따라 해당 유저가 키우는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표시 타이틀</a:t>
            </a:r>
            <a:r>
              <a:rPr lang="en-US" altLang="ko-KR" sz="1100" dirty="0" smtClean="0"/>
              <a:t>(TV UI)</a:t>
            </a:r>
            <a:r>
              <a:rPr lang="ko-KR" altLang="en-US" sz="1100" smtClean="0"/>
              <a:t>이 </a:t>
            </a:r>
            <a:r>
              <a:rPr lang="ko-KR" altLang="en-US" sz="1100" dirty="0" smtClean="0"/>
              <a:t>변경된다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2050" name="Picture 2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97" y="890904"/>
            <a:ext cx="1891165" cy="12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99" y="890904"/>
            <a:ext cx="2519964" cy="121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45257" y="1360343"/>
            <a:ext cx="2789546" cy="261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100" dirty="0" smtClean="0"/>
              <a:t>배경 구매 및 각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각 위치에 배치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>
            <a:stCxn id="5" idx="1"/>
          </p:cNvCxnSpPr>
          <p:nvPr/>
        </p:nvCxnSpPr>
        <p:spPr>
          <a:xfrm flipH="1" flipV="1">
            <a:off x="7158681" y="1241105"/>
            <a:ext cx="686576" cy="25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>
            <a:stCxn id="5" idx="1"/>
          </p:cNvCxnSpPr>
          <p:nvPr/>
        </p:nvCxnSpPr>
        <p:spPr>
          <a:xfrm flipH="1">
            <a:off x="7347273" y="1491148"/>
            <a:ext cx="497984" cy="248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23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83" y="298554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166327" y="2800018"/>
            <a:ext cx="568766" cy="568767"/>
            <a:chOff x="3228289" y="4649589"/>
            <a:chExt cx="1219200" cy="1219201"/>
          </a:xfrm>
        </p:grpSpPr>
        <p:pic>
          <p:nvPicPr>
            <p:cNvPr id="2054" name="Picture 6" descr="Television-04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289" y="464958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ìì´ë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588" y="5111833"/>
              <a:ext cx="656185" cy="436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Picture 16" descr="http://icons.iconarchive.com/icons/oxygen-icons.org/oxygen/128/Places-user-identi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25" y="2985547"/>
            <a:ext cx="765255" cy="7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Television-04 icon"/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69" y="2800018"/>
            <a:ext cx="568766" cy="56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881" y="3015658"/>
            <a:ext cx="320676" cy="2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51" y="3097531"/>
            <a:ext cx="1067514" cy="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550" y="3109164"/>
            <a:ext cx="1422454" cy="6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054064" y="3146855"/>
            <a:ext cx="450239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5975121" y="3145753"/>
            <a:ext cx="450239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0" y="5455669"/>
            <a:ext cx="11726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배경을 사용하기 위해서는 해당 배경에서 요구하는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숫자를 모두 채울 수 있어야 한다</a:t>
            </a:r>
            <a:r>
              <a:rPr lang="en-US" altLang="ko-KR" sz="1100" dirty="0" smtClean="0"/>
              <a:t>. </a:t>
            </a:r>
            <a:r>
              <a:rPr lang="ko-KR" altLang="en-US" sz="1100" smtClean="0"/>
              <a:t>그렇지 않으면 사용할 수 없거나 해당 배경에서 얻는 버프 등을 받을 수 없으며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TV UI</a:t>
            </a:r>
            <a:r>
              <a:rPr lang="ko-KR" altLang="en-US" sz="1100" smtClean="0"/>
              <a:t>도 사용할 수 없다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4371774"/>
            <a:ext cx="3887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배경 후 </a:t>
            </a:r>
            <a:r>
              <a:rPr lang="en-US" altLang="ko-KR" sz="1100" dirty="0" smtClean="0"/>
              <a:t>TV UI </a:t>
            </a:r>
            <a:r>
              <a:rPr lang="ko-KR" altLang="en-US" sz="1100" smtClean="0"/>
              <a:t>사용 시 특정 버프를 받을 수 있다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48" name="Picture 2" descr="ìì´ë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99" y="5886556"/>
            <a:ext cx="1067514" cy="71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629198" y="6182986"/>
            <a:ext cx="3177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92056" y="5983182"/>
            <a:ext cx="1380775" cy="762810"/>
            <a:chOff x="1562284" y="1117157"/>
            <a:chExt cx="1837811" cy="1015300"/>
          </a:xfrm>
        </p:grpSpPr>
        <p:grpSp>
          <p:nvGrpSpPr>
            <p:cNvPr id="49" name="그룹 48"/>
            <p:cNvGrpSpPr/>
            <p:nvPr/>
          </p:nvGrpSpPr>
          <p:grpSpPr>
            <a:xfrm>
              <a:off x="2327538" y="1141510"/>
              <a:ext cx="1072557" cy="990947"/>
              <a:chOff x="673296" y="2076940"/>
              <a:chExt cx="1072557" cy="990947"/>
            </a:xfrm>
          </p:grpSpPr>
          <p:pic>
            <p:nvPicPr>
              <p:cNvPr id="50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281" y="2143521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8201" y="2143521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4280" y="2552997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8201" y="2552997"/>
                <a:ext cx="416376" cy="41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모서리가 둥근 직사각형 53"/>
              <p:cNvSpPr/>
              <p:nvPr/>
            </p:nvSpPr>
            <p:spPr>
              <a:xfrm>
                <a:off x="673296" y="2076940"/>
                <a:ext cx="1072557" cy="99094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2284" y="1117157"/>
              <a:ext cx="765255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왼쪽 화살표 16"/>
          <p:cNvSpPr/>
          <p:nvPr/>
        </p:nvSpPr>
        <p:spPr>
          <a:xfrm>
            <a:off x="3425142" y="605824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3554738" y="5829300"/>
            <a:ext cx="914400" cy="91440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8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459"/>
          </a:xfrm>
        </p:spPr>
        <p:txBody>
          <a:bodyPr>
            <a:normAutofit/>
          </a:bodyPr>
          <a:lstStyle/>
          <a:p>
            <a:r>
              <a:rPr lang="ko-KR" altLang="en-US" sz="2000" b="1" dirty="0" err="1" smtClean="0"/>
              <a:t>아이돌</a:t>
            </a:r>
            <a:r>
              <a:rPr lang="ko-KR" altLang="en-US" sz="2000" b="1" dirty="0" smtClean="0"/>
              <a:t> 경합</a:t>
            </a:r>
            <a:endParaRPr lang="ko-KR" alt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-1" y="2019455"/>
            <a:ext cx="88697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자신이 키우는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다른 </a:t>
            </a:r>
            <a:r>
              <a:rPr lang="ko-KR" altLang="en-US" sz="1100" dirty="0" err="1" smtClean="0"/>
              <a:t>아이돌과</a:t>
            </a:r>
            <a:r>
              <a:rPr lang="ko-KR" altLang="en-US" sz="1100" dirty="0" smtClean="0"/>
              <a:t> 경합 시킨 결과를 통해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랭킹이 매겨지고 상위 </a:t>
            </a:r>
            <a:r>
              <a:rPr lang="ko-KR" altLang="en-US" sz="1100" dirty="0" err="1" smtClean="0"/>
              <a:t>랭커가</a:t>
            </a:r>
            <a:r>
              <a:rPr lang="ko-KR" altLang="en-US" sz="1100" dirty="0" smtClean="0"/>
              <a:t> 되면 보상을 획득하게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3570126"/>
            <a:ext cx="11981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팀 </a:t>
            </a:r>
            <a:r>
              <a:rPr lang="ko-KR" altLang="en-US" sz="1100" dirty="0" err="1" smtClean="0"/>
              <a:t>배틀도</a:t>
            </a:r>
            <a:r>
              <a:rPr lang="ko-KR" altLang="en-US" sz="1100" dirty="0" smtClean="0"/>
              <a:t> 있어 유저는 자기 팀을 다른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팀과 경합해 승리 시 보상을 획득하고 이를 통한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 랭킹도 할 수 있다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아이돌 능력치 총합이 더 좋은 쪽이 이길 확률 높음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0" y="4987290"/>
            <a:ext cx="9240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err="1" smtClean="0"/>
              <a:t>아이돌이</a:t>
            </a:r>
            <a:r>
              <a:rPr lang="ko-KR" altLang="en-US" sz="1100" dirty="0" smtClean="0"/>
              <a:t> 모자라는 유저의 경우 다른 유저에게서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빌려와 팀을 만들어 </a:t>
            </a:r>
            <a:r>
              <a:rPr lang="ko-KR" altLang="en-US" sz="1100" dirty="0" err="1" smtClean="0"/>
              <a:t>아이돌</a:t>
            </a:r>
            <a:r>
              <a:rPr lang="ko-KR" altLang="en-US" sz="1100" dirty="0" smtClean="0"/>
              <a:t> 팀 경합을 할 수 있고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이를 통한 팀 랭킹도 할 수 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695503"/>
            <a:ext cx="11129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ko-KR" altLang="en-US" sz="1100" dirty="0" smtClean="0"/>
              <a:t>유저는 자신의 </a:t>
            </a:r>
            <a:r>
              <a:rPr lang="ko-KR" altLang="en-US" sz="1100" dirty="0" err="1" smtClean="0"/>
              <a:t>아이돌을</a:t>
            </a:r>
            <a:r>
              <a:rPr lang="ko-KR" altLang="en-US" sz="1100" dirty="0" smtClean="0"/>
              <a:t> 다른 유저의 </a:t>
            </a:r>
            <a:r>
              <a:rPr lang="ko-KR" altLang="en-US" sz="1100" dirty="0" err="1" smtClean="0"/>
              <a:t>아이돌과</a:t>
            </a:r>
            <a:r>
              <a:rPr lang="ko-KR" altLang="en-US" sz="1100" dirty="0" smtClean="0"/>
              <a:t> 경합시킬 수 있고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승리시 보상을 얻게 된다</a:t>
            </a:r>
            <a:r>
              <a:rPr lang="en-US" altLang="ko-KR" sz="1100" dirty="0" smtClean="0"/>
              <a:t>. (</a:t>
            </a:r>
            <a:r>
              <a:rPr lang="ko-KR" altLang="en-US" sz="1100" smtClean="0"/>
              <a:t>능력치가 좋은 쪽이 이길 확률이 높고 양쪽 유저가 모두 접속해있을 필요 없음</a:t>
            </a:r>
            <a:r>
              <a:rPr lang="en-US" altLang="ko-KR" sz="1100" dirty="0" smtClean="0"/>
              <a:t>.)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1992138" y="1042601"/>
            <a:ext cx="3413271" cy="811401"/>
            <a:chOff x="6502340" y="4011143"/>
            <a:chExt cx="3413271" cy="811401"/>
          </a:xfrm>
        </p:grpSpPr>
        <p:pic>
          <p:nvPicPr>
            <p:cNvPr id="42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2340" y="4011143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10344-woman-sing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6707" y="4011143"/>
              <a:ext cx="811400" cy="81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29072" y="4232177"/>
              <a:ext cx="4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</a:t>
              </a:r>
              <a:endParaRPr lang="ko-KR" altLang="en-US"/>
            </a:p>
          </p:txBody>
        </p:sp>
        <p:sp>
          <p:nvSpPr>
            <p:cNvPr id="47" name="오른쪽 화살표 46"/>
            <p:cNvSpPr/>
            <p:nvPr/>
          </p:nvSpPr>
          <p:spPr>
            <a:xfrm>
              <a:off x="8623438" y="4229039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2474" y="4050274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2089077" y="2340716"/>
            <a:ext cx="2706732" cy="927042"/>
            <a:chOff x="2089077" y="2816966"/>
            <a:chExt cx="2706732" cy="927042"/>
          </a:xfrm>
        </p:grpSpPr>
        <p:pic>
          <p:nvPicPr>
            <p:cNvPr id="8194" name="Picture 2" descr="Rank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481" b="78611" l="1900" r="96900">
                          <a14:foregroundMark x1="12400" y1="32037" x2="20300" y2="45741"/>
                          <a14:foregroundMark x1="46100" y1="15926" x2="54400" y2="27407"/>
                          <a14:foregroundMark x1="77600" y1="48519" x2="86800" y2="60185"/>
                          <a14:foregroundMark x1="87700" y1="46852" x2="79100" y2="54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" t="10172" r="4117" b="23139"/>
            <a:stretch/>
          </p:blipFill>
          <p:spPr bwMode="auto">
            <a:xfrm>
              <a:off x="2089077" y="2816966"/>
              <a:ext cx="1197428" cy="92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오른쪽 화살표 49"/>
            <p:cNvSpPr/>
            <p:nvPr/>
          </p:nvSpPr>
          <p:spPr>
            <a:xfrm>
              <a:off x="3503636" y="305585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672" y="2877092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960153" y="3958585"/>
            <a:ext cx="8249419" cy="819387"/>
            <a:chOff x="960153" y="3930010"/>
            <a:chExt cx="10910222" cy="10836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60153" y="3930010"/>
              <a:ext cx="3714750" cy="1077682"/>
              <a:chOff x="5619659" y="1865309"/>
              <a:chExt cx="5581741" cy="1619312"/>
            </a:xfrm>
          </p:grpSpPr>
          <p:grpSp>
            <p:nvGrpSpPr>
              <p:cNvPr id="59" name="그룹 58"/>
              <p:cNvGrpSpPr/>
              <p:nvPr/>
            </p:nvGrpSpPr>
            <p:grpSpPr>
              <a:xfrm>
                <a:off x="5915353" y="2060266"/>
                <a:ext cx="5118754" cy="1219201"/>
                <a:chOff x="5915353" y="2060266"/>
                <a:chExt cx="5118754" cy="1219201"/>
              </a:xfrm>
            </p:grpSpPr>
            <p:pic>
              <p:nvPicPr>
                <p:cNvPr id="61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5353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5204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4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15055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5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907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0" name="모서리가 둥근 직사각형 59"/>
              <p:cNvSpPr/>
              <p:nvPr/>
            </p:nvSpPr>
            <p:spPr>
              <a:xfrm>
                <a:off x="5619659" y="1865309"/>
                <a:ext cx="5581741" cy="16193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5424877" y="3936003"/>
              <a:ext cx="3714750" cy="1077682"/>
              <a:chOff x="5619659" y="1865309"/>
              <a:chExt cx="5581741" cy="1619312"/>
            </a:xfrm>
          </p:grpSpPr>
          <p:grpSp>
            <p:nvGrpSpPr>
              <p:cNvPr id="67" name="그룹 66"/>
              <p:cNvGrpSpPr/>
              <p:nvPr/>
            </p:nvGrpSpPr>
            <p:grpSpPr>
              <a:xfrm>
                <a:off x="5915353" y="2060266"/>
                <a:ext cx="5118754" cy="1219201"/>
                <a:chOff x="5915353" y="2060266"/>
                <a:chExt cx="5118754" cy="1219201"/>
              </a:xfrm>
            </p:grpSpPr>
            <p:pic>
              <p:nvPicPr>
                <p:cNvPr id="69" name="Picture 2" descr="10339-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15353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0" name="Picture 4" descr="10342-man-singer-medium-dark-skin-tone icon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15204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6" descr="10344-woman-singer icon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15055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2" name="Picture 8" descr="10345-woman-singer-light-skin-tone icon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814907" y="2060266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8" name="모서리가 둥근 직사각형 67"/>
              <p:cNvSpPr/>
              <p:nvPr/>
            </p:nvSpPr>
            <p:spPr>
              <a:xfrm>
                <a:off x="5619659" y="1865309"/>
                <a:ext cx="5581741" cy="161931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823738" y="4290178"/>
              <a:ext cx="452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</a:t>
              </a:r>
              <a:endParaRPr lang="ko-KR" altLang="en-US"/>
            </a:p>
          </p:txBody>
        </p:sp>
        <p:sp>
          <p:nvSpPr>
            <p:cNvPr id="76" name="오른쪽 화살표 75"/>
            <p:cNvSpPr/>
            <p:nvPr/>
          </p:nvSpPr>
          <p:spPr>
            <a:xfrm>
              <a:off x="9288463" y="4238522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26" descr="http://icons.iconarchive.com/icons/artua/pirates/128/treasure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7499" y="4059757"/>
              <a:ext cx="733137" cy="733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" descr="Ranking ic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481" b="78611" l="1900" r="96900">
                          <a14:foregroundMark x1="12400" y1="32037" x2="20300" y2="45741"/>
                          <a14:foregroundMark x1="46100" y1="15926" x2="54400" y2="27407"/>
                          <a14:foregroundMark x1="77600" y1="48519" x2="86800" y2="60185"/>
                          <a14:foregroundMark x1="87700" y1="46852" x2="79100" y2="548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2" t="10172" r="4117" b="23139"/>
            <a:stretch/>
          </p:blipFill>
          <p:spPr bwMode="auto">
            <a:xfrm>
              <a:off x="10672947" y="3930010"/>
              <a:ext cx="1197428" cy="927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528483" y="5408944"/>
            <a:ext cx="5233767" cy="1175343"/>
            <a:chOff x="2023812" y="5313408"/>
            <a:chExt cx="6334155" cy="1422456"/>
          </a:xfrm>
        </p:grpSpPr>
        <p:grpSp>
          <p:nvGrpSpPr>
            <p:cNvPr id="5" name="그룹 4"/>
            <p:cNvGrpSpPr/>
            <p:nvPr/>
          </p:nvGrpSpPr>
          <p:grpSpPr>
            <a:xfrm>
              <a:off x="3970053" y="5739760"/>
              <a:ext cx="2335497" cy="677548"/>
              <a:chOff x="3227103" y="5396860"/>
              <a:chExt cx="3714750" cy="1077682"/>
            </a:xfrm>
          </p:grpSpPr>
          <p:pic>
            <p:nvPicPr>
              <p:cNvPr id="92" name="Picture 2" descr="10339-man-singer-light-skin-tone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3893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4" descr="10342-man-singer-medium-dark-skin-tone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8968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6" descr="10344-woman-sing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4042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5" name="Picture 8" descr="10345-woman-singer-light-skin-tone icon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117" y="5526607"/>
                <a:ext cx="811400" cy="811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6" name="모서리가 둥근 직사각형 95"/>
              <p:cNvSpPr/>
              <p:nvPr/>
            </p:nvSpPr>
            <p:spPr>
              <a:xfrm>
                <a:off x="3227103" y="5396860"/>
                <a:ext cx="3714750" cy="107768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2023812" y="5781934"/>
              <a:ext cx="1405611" cy="95393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16" descr="http://icons.iconarchive.com/icons/oxygen-icons.org/oxygen/128/Places-user-identity-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403" y="5313408"/>
              <a:ext cx="601710" cy="601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모서리가 둥근 직사각형 100"/>
            <p:cNvSpPr/>
            <p:nvPr/>
          </p:nvSpPr>
          <p:spPr>
            <a:xfrm>
              <a:off x="6952356" y="5864055"/>
              <a:ext cx="1405611" cy="8718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6" descr="http://icons.iconarchive.com/icons/seanau/user/128/Editor-Teacher-icon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916" y="5315889"/>
              <a:ext cx="619184" cy="619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" descr="10339-man-singer-light-skin-ton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5452" y="6011833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10342-man-singer-medium-dark-skin-ton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432" y="6078508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10344-woman-singer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834" y="6011833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8" descr="10345-woman-singer-light-skin-tone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043" y="6068983"/>
              <a:ext cx="510135" cy="51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오른쪽 화살표 106"/>
            <p:cNvSpPr/>
            <p:nvPr/>
          </p:nvSpPr>
          <p:spPr>
            <a:xfrm>
              <a:off x="3541736" y="597050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오른쪽 화살표 107"/>
            <p:cNvSpPr/>
            <p:nvPr/>
          </p:nvSpPr>
          <p:spPr>
            <a:xfrm rot="10800000">
              <a:off x="6399815" y="5970507"/>
              <a:ext cx="466725" cy="375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1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722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아이돌 키우기</vt:lpstr>
      <vt:lpstr>아이돌 키우기</vt:lpstr>
      <vt:lpstr>아이돌 획득</vt:lpstr>
      <vt:lpstr>아이돌 성장</vt:lpstr>
      <vt:lpstr>아이돌 성장</vt:lpstr>
      <vt:lpstr>아이돌 성장</vt:lpstr>
      <vt:lpstr>아이돌 표시</vt:lpstr>
      <vt:lpstr>아이돌 표시</vt:lpstr>
      <vt:lpstr>아이돌 경합</vt:lpstr>
      <vt:lpstr>아이돌 경합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컨탠츠</dc:title>
  <dc:creator>안명선</dc:creator>
  <cp:lastModifiedBy>안명선</cp:lastModifiedBy>
  <cp:revision>209</cp:revision>
  <dcterms:created xsi:type="dcterms:W3CDTF">2019-01-28T01:23:26Z</dcterms:created>
  <dcterms:modified xsi:type="dcterms:W3CDTF">2019-02-01T09:09:15Z</dcterms:modified>
</cp:coreProperties>
</file>