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0" r:id="rId9"/>
    <p:sldId id="25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3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8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6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6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6E6B-171A-4388-AAC2-CB8A472A11D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683E-CAA0-4977-9DB6-2F395D0E9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모듬</a:t>
            </a:r>
            <a:r>
              <a:rPr lang="ko-KR" altLang="en-US" dirty="0" smtClean="0"/>
              <a:t> 바구니 개선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730375"/>
          </a:xfrm>
        </p:spPr>
        <p:txBody>
          <a:bodyPr/>
          <a:lstStyle/>
          <a:p>
            <a:r>
              <a:rPr lang="en-US" altLang="ko-KR" dirty="0" smtClean="0"/>
              <a:t>3. 2</a:t>
            </a:r>
            <a:r>
              <a:rPr lang="ko-KR" altLang="en-US" smtClean="0"/>
              <a:t>차 모둠 바구니 개선 적용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바구니 컬렉션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7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384280" y="836558"/>
            <a:ext cx="7013864" cy="5549690"/>
            <a:chOff x="2686050" y="71437"/>
            <a:chExt cx="8486775" cy="6715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50" y="71437"/>
              <a:ext cx="8486775" cy="67151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155991" y="6369248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바구니 </a:t>
              </a:r>
              <a:endParaRPr lang="ko-KR" altLang="en-US" sz="11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71000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flipV="1">
            <a:off x="4007740" y="6342953"/>
            <a:ext cx="16296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2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smtClean="0"/>
              <a:t>최종 본에서 씨앗 컬렉션을 제외한 모든 내용을 적용한다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0657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668029" y="5221066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176" y="2105910"/>
            <a:ext cx="21804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슈퍼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스페셜 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0781" y="4852070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00781" y="4854692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60/70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667125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특정 컬렉션 시리즈의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특정 </a:t>
            </a:r>
            <a:r>
              <a:rPr lang="ko-KR" altLang="en-US" sz="1000" dirty="0" smtClean="0"/>
              <a:t>기간에만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52223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62" y="4947409"/>
            <a:ext cx="215956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일반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</a:t>
            </a:r>
            <a:r>
              <a:rPr lang="ko-KR" altLang="en-US" sz="1000" dirty="0" smtClean="0"/>
              <a:t>바구니 완성 </a:t>
            </a:r>
            <a:r>
              <a:rPr lang="ko-KR" altLang="en-US" sz="1000" smtClean="0"/>
              <a:t>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조금 </a:t>
            </a:r>
            <a:r>
              <a:rPr lang="ko-KR" altLang="en-US" sz="1000" dirty="0" smtClean="0"/>
              <a:t>만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4" name="직선 화살표 연결선 33"/>
          <p:cNvCxnSpPr>
            <a:stCxn id="33" idx="3"/>
            <a:endCxn id="25" idx="1"/>
          </p:cNvCxnSpPr>
          <p:nvPr/>
        </p:nvCxnSpPr>
        <p:spPr>
          <a:xfrm>
            <a:off x="2230628" y="5378296"/>
            <a:ext cx="437401" cy="1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7" y="478757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909336" y="4084707"/>
            <a:ext cx="25731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바구니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보통으로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37" idx="0"/>
          </p:cNvCxnSpPr>
          <p:nvPr/>
        </p:nvCxnSpPr>
        <p:spPr>
          <a:xfrm flipH="1">
            <a:off x="7417642" y="4438650"/>
            <a:ext cx="1491694" cy="757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7525" y="6037410"/>
            <a:ext cx="26757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 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슈퍼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모둠 </a:t>
            </a:r>
            <a:r>
              <a:rPr lang="ko-KR" altLang="en-US" sz="1000" dirty="0" smtClean="0"/>
              <a:t>바구니 완성 보상이 </a:t>
            </a:r>
            <a:r>
              <a:rPr lang="ko-KR" altLang="en-US" sz="1000" smtClean="0"/>
              <a:t>지급되는데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컬렉션 완성 게이지도 더 많이 채워진다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4" idx="0"/>
            <a:endCxn id="41" idx="2"/>
          </p:cNvCxnSpPr>
          <p:nvPr/>
        </p:nvCxnSpPr>
        <p:spPr>
          <a:xfrm flipH="1" flipV="1">
            <a:off x="6595566" y="5512740"/>
            <a:ext cx="339825" cy="52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4016" y="2336266"/>
            <a:ext cx="2406428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다 </a:t>
            </a:r>
            <a:r>
              <a:rPr lang="ko-KR" altLang="en-US" sz="1000" dirty="0" smtClean="0"/>
              <a:t>채워서 소모할 때마다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게이지가 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61" idx="2"/>
            <a:endCxn id="30" idx="0"/>
          </p:cNvCxnSpPr>
          <p:nvPr/>
        </p:nvCxnSpPr>
        <p:spPr>
          <a:xfrm>
            <a:off x="2857230" y="3044152"/>
            <a:ext cx="2551583" cy="1810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7698" y="836455"/>
            <a:ext cx="2714205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보상 표시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슈퍼 추가 보상의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걸기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보상 얻기를 해야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  <a:endCxn id="28" idx="1"/>
          </p:cNvCxnSpPr>
          <p:nvPr/>
        </p:nvCxnSpPr>
        <p:spPr>
          <a:xfrm>
            <a:off x="2114801" y="1544341"/>
            <a:ext cx="861375" cy="653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9032" y="2105844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</a:t>
            </a:r>
            <a:r>
              <a:rPr lang="ko-KR" altLang="en-US" sz="1000" dirty="0" err="1" smtClean="0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프리미엄 </a:t>
            </a:r>
            <a:r>
              <a:rPr lang="ko-KR" altLang="en-US" sz="1000" dirty="0" err="1">
                <a:solidFill>
                  <a:srgbClr val="FFFF00">
                    <a:alpha val="90000"/>
                  </a:srgbClr>
                </a:solidFill>
              </a:rPr>
              <a:t>모둠</a:t>
            </a:r>
            <a:r>
              <a:rPr lang="ko-KR" altLang="en-US" sz="1000" dirty="0">
                <a:solidFill>
                  <a:srgbClr val="FFFF00">
                    <a:alpha val="90000"/>
                  </a:srgbClr>
                </a:solidFill>
              </a:rPr>
              <a:t> 과일바구니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</a:t>
            </a:r>
            <a:r>
              <a:rPr lang="ko-KR" altLang="en-US" sz="1000" dirty="0" err="1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5294" y="5195888"/>
            <a:ext cx="2382244" cy="316852"/>
            <a:chOff x="5942483" y="5167313"/>
            <a:chExt cx="3170766" cy="316852"/>
          </a:xfrm>
        </p:grpSpPr>
        <p:sp>
          <p:nvSpPr>
            <p:cNvPr id="37" name="직사각형 36"/>
            <p:cNvSpPr/>
            <p:nvPr/>
          </p:nvSpPr>
          <p:spPr>
            <a:xfrm>
              <a:off x="7118821" y="5167313"/>
              <a:ext cx="981075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마법 걸기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ko-KR" altLang="en-US" sz="900" smtClean="0"/>
                <a:t>보상 </a:t>
              </a:r>
              <a:r>
                <a:rPr lang="ko-KR" altLang="en-US" sz="900" dirty="0" smtClean="0"/>
                <a:t>얻기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483" y="5167313"/>
              <a:ext cx="1145382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마법 걸기 </a:t>
              </a:r>
              <a:r>
                <a:rPr lang="en-US" altLang="ko-KR" sz="900" dirty="0" smtClean="0"/>
                <a:t>+</a:t>
              </a:r>
              <a:br>
                <a:rPr lang="en-US" altLang="ko-KR" sz="900" dirty="0" smtClean="0"/>
              </a:br>
              <a:r>
                <a:rPr lang="ko-KR" altLang="en-US" sz="900" smtClean="0"/>
                <a:t>보상 얻기</a:t>
              </a:r>
              <a:endParaRPr lang="en-US" altLang="ko-KR" sz="900" dirty="0" smtClean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132174" y="5167313"/>
              <a:ext cx="981075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일반 보상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smtClean="0"/>
                <a:t>얻기</a:t>
              </a:r>
              <a:endParaRPr lang="ko-KR" alt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909336" y="5131272"/>
            <a:ext cx="14285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단순 보상 획득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게이지 채워지지 않음</a:t>
            </a:r>
            <a:endParaRPr lang="en-US" altLang="ko-KR" sz="1000" dirty="0" smtClean="0"/>
          </a:p>
        </p:txBody>
      </p:sp>
      <p:cxnSp>
        <p:nvCxnSpPr>
          <p:cNvPr id="45" name="직선 화살표 연결선 44"/>
          <p:cNvCxnSpPr>
            <a:stCxn id="43" idx="1"/>
            <a:endCxn id="42" idx="3"/>
          </p:cNvCxnSpPr>
          <p:nvPr/>
        </p:nvCxnSpPr>
        <p:spPr>
          <a:xfrm flipH="1">
            <a:off x="8547538" y="5331327"/>
            <a:ext cx="361798" cy="2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9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바구니 컬렉션의 경우 아래와 같이 </a:t>
            </a:r>
            <a:r>
              <a:rPr lang="ko-KR" altLang="en-US" sz="1200" dirty="0" err="1" smtClean="0"/>
              <a:t>홈가드닝</a:t>
            </a:r>
            <a:r>
              <a:rPr lang="ko-KR" altLang="en-US" sz="1200" dirty="0" smtClean="0"/>
              <a:t> 컬렉션 페이지에 하나가 추가되며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각 컬렉션 시리즈를 최초로 일정 횟수 완성할 때마다 컬렉션이 완성되어진다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컬렉션시리즈</a:t>
            </a:r>
            <a:r>
              <a:rPr lang="en-US" altLang="ko-KR" sz="1200" dirty="0" smtClean="0"/>
              <a:t>1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/>
              <a:t>2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3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4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5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2481948" y="5315206"/>
            <a:ext cx="737502" cy="7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바구니 컬렉션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4453322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444223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6435124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426025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453322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444223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435124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426025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4453322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444223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435124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426025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453322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444223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435124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7426025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453322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444223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6435124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7426025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82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625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2</a:t>
            </a:r>
            <a:r>
              <a:rPr lang="ko-KR" altLang="en-US" smtClean="0"/>
              <a:t>차 모둠 바구니 개선 적용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씨앗 컬렉션 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00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231880" y="836558"/>
            <a:ext cx="7013864" cy="5549690"/>
            <a:chOff x="2686050" y="71437"/>
            <a:chExt cx="8486775" cy="6715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50" y="71437"/>
              <a:ext cx="8486775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668181" y="6369247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씨앗</a:t>
              </a:r>
              <a:endParaRPr lang="ko-KR" altLang="en-US" sz="11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55991" y="6369248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바구니 </a:t>
              </a:r>
              <a:endParaRPr lang="ko-KR" altLang="en-US" sz="11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47432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바구니 열기 버튼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9" idx="0"/>
            <a:endCxn id="6" idx="2"/>
          </p:cNvCxnSpPr>
          <p:nvPr/>
        </p:nvCxnSpPr>
        <p:spPr>
          <a:xfrm flipH="1" flipV="1">
            <a:off x="5268048" y="6342953"/>
            <a:ext cx="21612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2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씨앗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558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나만의 씨앗이나 햇살 품은 씨앗과 같이 특수한 형태의 씨앗은 여기에 포함할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컬렉션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완성하기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씨앗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/>
              <a:t>특정 컬렉션 시리즈의 경우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/>
              <a:t>특정 기간에만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096235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547640" y="4864075"/>
            <a:ext cx="2543171" cy="426575"/>
            <a:chOff x="338145" y="3888212"/>
            <a:chExt cx="2543171" cy="426575"/>
          </a:xfrm>
        </p:grpSpPr>
        <p:sp>
          <p:nvSpPr>
            <p:cNvPr id="29" name="직사각형 28"/>
            <p:cNvSpPr/>
            <p:nvPr/>
          </p:nvSpPr>
          <p:spPr>
            <a:xfrm>
              <a:off x="338145" y="3952711"/>
              <a:ext cx="2281805" cy="2600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145" y="3955333"/>
              <a:ext cx="1816063" cy="260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컬렉션 완성 </a:t>
              </a:r>
              <a:r>
                <a:rPr lang="en-US" altLang="ko-KR" sz="1200" dirty="0" smtClean="0"/>
                <a:t>60/70</a:t>
              </a:r>
              <a:endParaRPr lang="ko-KR" altLang="en-US" sz="1200" dirty="0"/>
            </a:p>
          </p:txBody>
        </p:sp>
        <p:pic>
          <p:nvPicPr>
            <p:cNvPr id="38" name="Picture 2" descr="http://icons.iconarchive.com/icons/archigraphs/christmas/96/Pres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741" y="3888212"/>
              <a:ext cx="426575" cy="42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9232377" y="5102493"/>
            <a:ext cx="2015295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712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25528" y="3902165"/>
            <a:ext cx="258917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컬렉션을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완성할 때마다 해당 씨앗 컬렉션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27380" y="990343"/>
            <a:ext cx="1774845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씨앗 컬렉션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</a:t>
            </a:r>
            <a:r>
              <a:rPr lang="ko-KR" altLang="en-US" sz="1000" smtClean="0"/>
              <a:t>보상 표시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</p:cNvCxnSpPr>
          <p:nvPr/>
        </p:nvCxnSpPr>
        <p:spPr>
          <a:xfrm>
            <a:off x="2114803" y="1390453"/>
            <a:ext cx="633358" cy="547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228108" y="2084995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씨앗 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행운의 탄생석 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씨앗 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11137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61" idx="1"/>
            <a:endCxn id="29" idx="0"/>
          </p:cNvCxnSpPr>
          <p:nvPr/>
        </p:nvCxnSpPr>
        <p:spPr>
          <a:xfrm flipH="1">
            <a:off x="5688543" y="4256108"/>
            <a:ext cx="1536985" cy="6724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4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</a:t>
            </a:r>
            <a:r>
              <a:rPr lang="ko-KR" altLang="en-US" sz="1200" smtClean="0"/>
              <a:t>바구니 컬렉션이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컬렉션시리즈</a:t>
            </a:r>
            <a:r>
              <a:rPr lang="en-US" altLang="ko-KR" sz="1200" dirty="0" smtClean="0"/>
              <a:t>1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/>
              <a:t>2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3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4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5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2481948" y="4438906"/>
            <a:ext cx="737502" cy="7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바구니 컬렉션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4453322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444223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6435124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426025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453322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444223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435124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426025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4453322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444223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435124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426025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453322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444223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435124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7426025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453322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444223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6435124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7426025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2481948" y="5324731"/>
            <a:ext cx="737502" cy="7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씨앗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컬렉션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349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씨앗 </a:t>
            </a:r>
            <a:r>
              <a:rPr lang="en-US" altLang="ko-KR" dirty="0" smtClean="0"/>
              <a:t>/ </a:t>
            </a:r>
            <a:r>
              <a:rPr lang="ko-KR" altLang="en-US" smtClean="0"/>
              <a:t>바구니 컬렉션을 통한 기대 효과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033" y="2562225"/>
            <a:ext cx="526939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시즌 </a:t>
            </a:r>
            <a:r>
              <a:rPr lang="en-US" altLang="ko-KR" dirty="0" smtClean="0"/>
              <a:t>1 </a:t>
            </a:r>
            <a:r>
              <a:rPr lang="ko-KR" altLang="en-US" smtClean="0"/>
              <a:t>씨앗 컬렉션을 통해 이론상 무과금 유저도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시즌 </a:t>
            </a:r>
            <a:r>
              <a:rPr lang="en-US" altLang="ko-KR" dirty="0" smtClean="0"/>
              <a:t>2~6 </a:t>
            </a:r>
            <a:r>
              <a:rPr lang="ko-KR" altLang="en-US" smtClean="0"/>
              <a:t>씨앗 획득할 수 있도록 하여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홈가든</a:t>
            </a:r>
            <a:r>
              <a:rPr lang="ko-KR" altLang="en-US" dirty="0" smtClean="0"/>
              <a:t> 유저 수 및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매출 상승에 기여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57480" y="1536830"/>
            <a:ext cx="22284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실제로는 천상의 맛이나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프리미엄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달콤함을 얻기 위해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캔디를 지출이 필요하다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직선 화살표 연결선 10"/>
          <p:cNvCxnSpPr>
            <a:stCxn id="9" idx="2"/>
            <a:endCxn id="7" idx="0"/>
          </p:cNvCxnSpPr>
          <p:nvPr/>
        </p:nvCxnSpPr>
        <p:spPr>
          <a:xfrm>
            <a:off x="8671728" y="2183161"/>
            <a:ext cx="1" cy="37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344" y="2562224"/>
            <a:ext cx="517641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바구니 컬렉션을 통해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유저에게 눈에 보이는 목표를 제시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알바</a:t>
            </a:r>
            <a:r>
              <a:rPr lang="ko-KR" altLang="en-US" dirty="0"/>
              <a:t> </a:t>
            </a:r>
            <a:r>
              <a:rPr lang="ko-KR" altLang="en-US" dirty="0" smtClean="0"/>
              <a:t>활성화를 통한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작물의 가치 제고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smtClean="0"/>
              <a:t>즉시 수확을 통한 캔디 소모율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1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홈가든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모듬</a:t>
            </a:r>
            <a:r>
              <a:rPr lang="ko-KR" altLang="en-US" sz="2400" b="1" dirty="0" smtClean="0"/>
              <a:t> 바구니 개선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보상 바구니 및 씨앗을 모아 컬렉션을 완성 시켜 보상을 얻을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개선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바구니의 종류를 늘리고 작물 바구니 뿐 아니라 현재 보유하고 있는 씨앗을 통해서도 보상을 얻을 수 있도록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달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시즌마다 모아야 할 작물 바구니 및 씨앗 종류가 변경된다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개별 컬렉션 뿐 아니라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전체 컬렉션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이라는 개념이 추가되며 전체 컬렉션을 완성 했을 때도 유저는 보상을 지급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</a:t>
            </a:r>
            <a:r>
              <a:rPr lang="ko-KR" altLang="en-US" sz="1200" smtClean="0"/>
              <a:t>한정 컬렉션</a:t>
            </a:r>
            <a:r>
              <a:rPr lang="en-US" altLang="ko-KR" sz="1200" dirty="0" smtClean="0"/>
              <a:t>’ </a:t>
            </a:r>
            <a:r>
              <a:rPr lang="ko-KR" altLang="en-US" sz="1200" smtClean="0"/>
              <a:t>개념을 도입하여 유저가 특정 기간에 특정 컬렉션을 모을 수 있도록 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신규 시스템 관련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추가됨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작물 바구니를 여러 번 모을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전체 컬렉션 개념을 도입할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작물 바구니 뿐 아니라 씨앗도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할 수 있는 시스템 추가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날짜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달 별로 컬렉션이 오픈되고 닫히는 시스템 추가 필요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200" b="1" smtClean="0">
                <a:solidFill>
                  <a:srgbClr val="FF0000"/>
                </a:solidFill>
              </a:rPr>
              <a:t>컨셉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</a:t>
            </a:r>
            <a:r>
              <a:rPr lang="ko-KR" altLang="en-US" sz="1200" dirty="0" err="1" smtClean="0"/>
              <a:t>컨셉에서</a:t>
            </a:r>
            <a:r>
              <a:rPr lang="ko-KR" altLang="en-US" sz="1200" dirty="0" smtClean="0"/>
              <a:t> 크게 변경 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기존과 동일하게 보상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 열면 일반 바구니 옆에 모둠 바구니와 씨앗 바구니 버튼이 있고 각각을 클릭하면 각각의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3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모듬</a:t>
            </a:r>
            <a:r>
              <a:rPr lang="ko-KR" altLang="en-US" dirty="0" smtClean="0"/>
              <a:t> 바구니 개선 </a:t>
            </a:r>
            <a:r>
              <a:rPr lang="en-US" altLang="ko-KR" dirty="0" smtClean="0"/>
              <a:t>(</a:t>
            </a:r>
            <a:r>
              <a:rPr lang="ko-KR" altLang="en-US" smtClean="0"/>
              <a:t>최종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1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30" y="2108513"/>
            <a:ext cx="1600200" cy="22479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879705" y="836558"/>
            <a:ext cx="7013864" cy="5549690"/>
            <a:chOff x="2686050" y="71437"/>
            <a:chExt cx="8486775" cy="6715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50" y="71437"/>
              <a:ext cx="8486775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668181" y="6369247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씨앗</a:t>
              </a:r>
              <a:endParaRPr lang="ko-KR" altLang="en-US" sz="11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55991" y="6369248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바구니 </a:t>
              </a:r>
              <a:endParaRPr lang="ko-KR" altLang="en-US" sz="11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66425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95257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바구니 열기 버튼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flipV="1">
            <a:off x="5503165" y="6342953"/>
            <a:ext cx="16296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  <a:endCxn id="6" idx="2"/>
          </p:cNvCxnSpPr>
          <p:nvPr/>
        </p:nvCxnSpPr>
        <p:spPr>
          <a:xfrm flipH="1" flipV="1">
            <a:off x="6915873" y="6342953"/>
            <a:ext cx="21612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왼쪽 화살표 17"/>
          <p:cNvSpPr/>
          <p:nvPr/>
        </p:nvSpPr>
        <p:spPr>
          <a:xfrm rot="2700000">
            <a:off x="1440125" y="4118211"/>
            <a:ext cx="625255" cy="46403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901297" y="2990147"/>
            <a:ext cx="8610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2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모둠 바구니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버튼과 씨앗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752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668029" y="5221066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176" y="2105910"/>
            <a:ext cx="21804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슈퍼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스페셜 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0781" y="4852070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00781" y="4854692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60/70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667125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특정 컬렉션 시리즈의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특정 </a:t>
            </a:r>
            <a:r>
              <a:rPr lang="ko-KR" altLang="en-US" sz="1000" dirty="0" smtClean="0"/>
              <a:t>기간에만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52223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62" y="4947409"/>
            <a:ext cx="215956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일반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</a:t>
            </a:r>
            <a:r>
              <a:rPr lang="ko-KR" altLang="en-US" sz="1000" dirty="0" smtClean="0"/>
              <a:t>바구니 완성 </a:t>
            </a:r>
            <a:r>
              <a:rPr lang="ko-KR" altLang="en-US" sz="1000" smtClean="0"/>
              <a:t>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조금 </a:t>
            </a:r>
            <a:r>
              <a:rPr lang="ko-KR" altLang="en-US" sz="1000" dirty="0" smtClean="0"/>
              <a:t>만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4" name="직선 화살표 연결선 33"/>
          <p:cNvCxnSpPr>
            <a:stCxn id="33" idx="3"/>
            <a:endCxn id="25" idx="1"/>
          </p:cNvCxnSpPr>
          <p:nvPr/>
        </p:nvCxnSpPr>
        <p:spPr>
          <a:xfrm>
            <a:off x="2230628" y="5378296"/>
            <a:ext cx="437401" cy="1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7" y="478757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909336" y="4084707"/>
            <a:ext cx="25731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바구니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보통으로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37" idx="0"/>
          </p:cNvCxnSpPr>
          <p:nvPr/>
        </p:nvCxnSpPr>
        <p:spPr>
          <a:xfrm flipH="1">
            <a:off x="7417642" y="4438650"/>
            <a:ext cx="1491694" cy="757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7525" y="6037410"/>
            <a:ext cx="26757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 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슈퍼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모둠 </a:t>
            </a:r>
            <a:r>
              <a:rPr lang="ko-KR" altLang="en-US" sz="1000" dirty="0" smtClean="0"/>
              <a:t>바구니 완성 보상이 </a:t>
            </a:r>
            <a:r>
              <a:rPr lang="ko-KR" altLang="en-US" sz="1000" smtClean="0"/>
              <a:t>지급되는데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컬렉션 완성 게이지도 더 많이 채워진다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4" idx="0"/>
            <a:endCxn id="41" idx="2"/>
          </p:cNvCxnSpPr>
          <p:nvPr/>
        </p:nvCxnSpPr>
        <p:spPr>
          <a:xfrm flipH="1" flipV="1">
            <a:off x="6595566" y="5512740"/>
            <a:ext cx="339825" cy="52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4016" y="2336266"/>
            <a:ext cx="2406428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다 </a:t>
            </a:r>
            <a:r>
              <a:rPr lang="ko-KR" altLang="en-US" sz="1000" dirty="0" smtClean="0"/>
              <a:t>채워서 소모할 때마다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게이지가 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61" idx="2"/>
            <a:endCxn id="30" idx="0"/>
          </p:cNvCxnSpPr>
          <p:nvPr/>
        </p:nvCxnSpPr>
        <p:spPr>
          <a:xfrm>
            <a:off x="2857230" y="3044152"/>
            <a:ext cx="2551583" cy="1810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7698" y="836455"/>
            <a:ext cx="2714205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보상 표시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슈퍼 추가 보상의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걸기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보상 얻기를 해야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  <a:endCxn id="28" idx="1"/>
          </p:cNvCxnSpPr>
          <p:nvPr/>
        </p:nvCxnSpPr>
        <p:spPr>
          <a:xfrm>
            <a:off x="2114801" y="1544341"/>
            <a:ext cx="861375" cy="653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9032" y="2105844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</a:t>
            </a:r>
            <a:r>
              <a:rPr lang="ko-KR" altLang="en-US" sz="1000" dirty="0" err="1" smtClean="0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프리미엄 </a:t>
            </a:r>
            <a:r>
              <a:rPr lang="ko-KR" altLang="en-US" sz="1000" dirty="0" err="1">
                <a:solidFill>
                  <a:srgbClr val="FFFF00">
                    <a:alpha val="90000"/>
                  </a:srgbClr>
                </a:solidFill>
              </a:rPr>
              <a:t>모둠</a:t>
            </a:r>
            <a:r>
              <a:rPr lang="ko-KR" altLang="en-US" sz="1000" dirty="0">
                <a:solidFill>
                  <a:srgbClr val="FFFF00">
                    <a:alpha val="90000"/>
                  </a:srgbClr>
                </a:solidFill>
              </a:rPr>
              <a:t> 과일바구니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</a:t>
            </a:r>
            <a:r>
              <a:rPr lang="ko-KR" altLang="en-US" sz="1000" dirty="0" err="1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5294" y="5195888"/>
            <a:ext cx="2382244" cy="316852"/>
            <a:chOff x="5942483" y="5167313"/>
            <a:chExt cx="3170766" cy="316852"/>
          </a:xfrm>
        </p:grpSpPr>
        <p:sp>
          <p:nvSpPr>
            <p:cNvPr id="37" name="직사각형 36"/>
            <p:cNvSpPr/>
            <p:nvPr/>
          </p:nvSpPr>
          <p:spPr>
            <a:xfrm>
              <a:off x="7118821" y="5167313"/>
              <a:ext cx="981075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마법 걸기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ko-KR" altLang="en-US" sz="900" smtClean="0"/>
                <a:t>보상 </a:t>
              </a:r>
              <a:r>
                <a:rPr lang="ko-KR" altLang="en-US" sz="900" dirty="0" smtClean="0"/>
                <a:t>얻기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483" y="5167313"/>
              <a:ext cx="1145382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마법 걸기 </a:t>
              </a:r>
              <a:r>
                <a:rPr lang="en-US" altLang="ko-KR" sz="900" dirty="0" smtClean="0"/>
                <a:t>+</a:t>
              </a:r>
              <a:br>
                <a:rPr lang="en-US" altLang="ko-KR" sz="900" dirty="0" smtClean="0"/>
              </a:br>
              <a:r>
                <a:rPr lang="ko-KR" altLang="en-US" sz="900" smtClean="0"/>
                <a:t>보상 얻기</a:t>
              </a:r>
              <a:endParaRPr lang="en-US" altLang="ko-KR" sz="900" dirty="0" smtClean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132174" y="5167313"/>
              <a:ext cx="981075" cy="31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 dirty="0" smtClean="0"/>
                <a:t>일반 보상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smtClean="0"/>
                <a:t>얻기</a:t>
              </a:r>
              <a:endParaRPr lang="ko-KR" alt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909336" y="5131272"/>
            <a:ext cx="14285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단순 보상 획득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게이지 채워지지 않음</a:t>
            </a:r>
            <a:endParaRPr lang="en-US" altLang="ko-KR" sz="1000" dirty="0" smtClean="0"/>
          </a:p>
        </p:txBody>
      </p:sp>
      <p:cxnSp>
        <p:nvCxnSpPr>
          <p:cNvPr id="45" name="직선 화살표 연결선 44"/>
          <p:cNvCxnSpPr>
            <a:stCxn id="43" idx="1"/>
            <a:endCxn id="42" idx="3"/>
          </p:cNvCxnSpPr>
          <p:nvPr/>
        </p:nvCxnSpPr>
        <p:spPr>
          <a:xfrm flipH="1">
            <a:off x="8547538" y="5331327"/>
            <a:ext cx="361798" cy="2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나만의 씨앗이나 햇살 품은 씨앗과 같이 특수한 형태의 씨앗은 여기에 포함할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컬렉션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완성하기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씨앗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/>
              <a:t>특정 컬렉션 시리즈의 경우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/>
              <a:t>특정 기간에만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096235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547640" y="4864075"/>
            <a:ext cx="2543171" cy="426575"/>
            <a:chOff x="338145" y="3888212"/>
            <a:chExt cx="2543171" cy="426575"/>
          </a:xfrm>
        </p:grpSpPr>
        <p:sp>
          <p:nvSpPr>
            <p:cNvPr id="29" name="직사각형 28"/>
            <p:cNvSpPr/>
            <p:nvPr/>
          </p:nvSpPr>
          <p:spPr>
            <a:xfrm>
              <a:off x="338145" y="3952711"/>
              <a:ext cx="2281805" cy="2600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145" y="3955333"/>
              <a:ext cx="1816063" cy="260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컬렉션 완성 </a:t>
              </a:r>
              <a:r>
                <a:rPr lang="en-US" altLang="ko-KR" sz="1200" dirty="0" smtClean="0"/>
                <a:t>60/70</a:t>
              </a:r>
              <a:endParaRPr lang="ko-KR" altLang="en-US" sz="1200" dirty="0"/>
            </a:p>
          </p:txBody>
        </p:sp>
        <p:pic>
          <p:nvPicPr>
            <p:cNvPr id="38" name="Picture 2" descr="http://icons.iconarchive.com/icons/archigraphs/christmas/96/Pres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741" y="3888212"/>
              <a:ext cx="426575" cy="42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9232377" y="5102493"/>
            <a:ext cx="2015295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712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25528" y="3902165"/>
            <a:ext cx="258917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컬렉션을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완성할 때마다 해당 씨앗 컬렉션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27380" y="990343"/>
            <a:ext cx="1774845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씨앗 컬렉션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</a:t>
            </a:r>
            <a:r>
              <a:rPr lang="ko-KR" altLang="en-US" sz="1000" smtClean="0"/>
              <a:t>보상 표시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</p:cNvCxnSpPr>
          <p:nvPr/>
        </p:nvCxnSpPr>
        <p:spPr>
          <a:xfrm>
            <a:off x="2114803" y="1390453"/>
            <a:ext cx="633358" cy="547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228108" y="2084995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씨앗 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행운의 탄생석 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씨앗 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11137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61" idx="1"/>
            <a:endCxn id="29" idx="0"/>
          </p:cNvCxnSpPr>
          <p:nvPr/>
        </p:nvCxnSpPr>
        <p:spPr>
          <a:xfrm flipH="1">
            <a:off x="5688543" y="4256108"/>
            <a:ext cx="1536985" cy="6724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0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40" name="내용 개체 틀 2"/>
          <p:cNvSpPr txBox="1">
            <a:spLocks/>
          </p:cNvSpPr>
          <p:nvPr/>
        </p:nvSpPr>
        <p:spPr>
          <a:xfrm>
            <a:off x="0" y="9398"/>
            <a:ext cx="12192000" cy="376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씨앗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바구니 컬렉션의 경우 아래와 같이 </a:t>
            </a:r>
            <a:r>
              <a:rPr lang="ko-KR" altLang="en-US" sz="1200" dirty="0" err="1" smtClean="0"/>
              <a:t>홈가드닝</a:t>
            </a:r>
            <a:r>
              <a:rPr lang="ko-KR" altLang="en-US" sz="1200" dirty="0" smtClean="0"/>
              <a:t> 컬렉션 페이지에 하나가 추가되며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각 컬렉션 시리즈를 최초로 일정 횟수 완성할 때마다 컬렉션이 완성되어진다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컬렉션시리즈</a:t>
            </a:r>
            <a:r>
              <a:rPr lang="en-US" altLang="ko-KR" sz="1200" dirty="0" smtClean="0"/>
              <a:t>1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/>
              <a:t>2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3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4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5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2481948" y="4477006"/>
            <a:ext cx="737502" cy="7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바구니 컬렉션</a:t>
            </a:r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4453322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5444223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6435124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7426025" y="1301578"/>
            <a:ext cx="73750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4453322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5444223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6435124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7426025" y="2269524"/>
            <a:ext cx="737502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453322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5444223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6435124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7426025" y="3237470"/>
            <a:ext cx="737502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4453322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5444223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6435124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2" name="직사각형 61"/>
          <p:cNvSpPr/>
          <p:nvPr/>
        </p:nvSpPr>
        <p:spPr>
          <a:xfrm>
            <a:off x="7426025" y="4205416"/>
            <a:ext cx="737502" cy="708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3" name="직사각형 62"/>
          <p:cNvSpPr/>
          <p:nvPr/>
        </p:nvSpPr>
        <p:spPr>
          <a:xfrm>
            <a:off x="4453322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5444223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6435124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26025" y="5173362"/>
            <a:ext cx="737502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40</a:t>
            </a:r>
            <a:r>
              <a:rPr lang="ko-KR" altLang="en-US" sz="1100" smtClean="0"/>
              <a:t>회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2481948" y="5315206"/>
            <a:ext cx="737502" cy="7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씨앗</a:t>
            </a:r>
            <a:endParaRPr lang="en-US" altLang="ko-KR" sz="1100" dirty="0" smtClean="0"/>
          </a:p>
          <a:p>
            <a:pPr algn="ctr"/>
            <a:r>
              <a:rPr lang="ko-KR" altLang="en-US" sz="1100" smtClean="0"/>
              <a:t>컬렉션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16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1</a:t>
            </a:r>
            <a:r>
              <a:rPr lang="ko-KR" altLang="en-US" smtClean="0"/>
              <a:t>차 모둠 바구니 개선 적용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8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28600"/>
            <a:ext cx="8458200" cy="64008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914900" y="1876425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8403" y="1795574"/>
            <a:ext cx="14702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200" dirty="0" smtClean="0"/>
              <a:t>바구니에 들어가는</a:t>
            </a:r>
            <a:endParaRPr lang="en-US" altLang="ko-KR" sz="1200" dirty="0" smtClean="0"/>
          </a:p>
          <a:p>
            <a:r>
              <a:rPr lang="ko-KR" altLang="en-US" sz="1200" dirty="0" smtClean="0"/>
              <a:t>작물 개수에 맞게 </a:t>
            </a:r>
            <a:endParaRPr lang="en-US" altLang="ko-KR" sz="1200" dirty="0" smtClean="0"/>
          </a:p>
          <a:p>
            <a:r>
              <a:rPr lang="en-US" altLang="ko-KR" sz="1200" dirty="0" smtClean="0"/>
              <a:t>UI</a:t>
            </a:r>
            <a:r>
              <a:rPr lang="ko-KR" altLang="en-US" sz="1200"/>
              <a:t> </a:t>
            </a:r>
            <a:r>
              <a:rPr lang="ko-KR" altLang="en-US" sz="1200" smtClean="0"/>
              <a:t>크기가 변경</a:t>
            </a:r>
            <a:endParaRPr lang="ko-KR" altLang="en-US" sz="1200" dirty="0"/>
          </a:p>
        </p:txBody>
      </p:sp>
      <p:sp>
        <p:nvSpPr>
          <p:cNvPr id="7" name="오른쪽 화살표 6"/>
          <p:cNvSpPr/>
          <p:nvPr/>
        </p:nvSpPr>
        <p:spPr>
          <a:xfrm>
            <a:off x="3514725" y="3219450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378" y="3046266"/>
            <a:ext cx="147027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200" dirty="0" smtClean="0"/>
              <a:t>들어가는 작물의</a:t>
            </a:r>
            <a:endParaRPr lang="en-US" altLang="ko-KR" sz="1200" dirty="0" smtClean="0"/>
          </a:p>
          <a:p>
            <a:r>
              <a:rPr lang="ko-KR" altLang="en-US" sz="1200" dirty="0" smtClean="0"/>
              <a:t>아이콘이 입력하는</a:t>
            </a:r>
            <a:endParaRPr lang="en-US" altLang="ko-KR" sz="1200" dirty="0" smtClean="0"/>
          </a:p>
          <a:p>
            <a:r>
              <a:rPr lang="en-US" altLang="ko-KR" sz="1200" dirty="0" smtClean="0"/>
              <a:t>XY </a:t>
            </a:r>
            <a:r>
              <a:rPr lang="ko-KR" altLang="en-US" sz="1200" smtClean="0"/>
              <a:t>좌표에 맞게</a:t>
            </a:r>
            <a:endParaRPr lang="en-US" altLang="ko-KR" sz="1200" dirty="0" smtClean="0"/>
          </a:p>
          <a:p>
            <a:r>
              <a:rPr lang="ko-KR" altLang="en-US" sz="1200" dirty="0" smtClean="0"/>
              <a:t>들어가도록 수정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 flipH="1">
            <a:off x="8143875" y="1785367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71528" y="1796849"/>
            <a:ext cx="183255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200" dirty="0" smtClean="0"/>
              <a:t>동일한 작물이 반복해서</a:t>
            </a:r>
            <a:endParaRPr lang="en-US" altLang="ko-KR" sz="1200" dirty="0" smtClean="0"/>
          </a:p>
          <a:p>
            <a:r>
              <a:rPr lang="ko-KR" altLang="en-US" sz="1200" smtClean="0"/>
              <a:t>들어갈 </a:t>
            </a:r>
            <a:r>
              <a:rPr lang="ko-KR" altLang="en-US" sz="1200" dirty="0" smtClean="0"/>
              <a:t>수 있도록 수정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72437" y="1188482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보너스 보상 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ko-KR" altLang="en-US" sz="1000" smtClean="0">
                <a:solidFill>
                  <a:schemeClr val="bg1"/>
                </a:solidFill>
              </a:rPr>
              <a:t>스페셜 럭키박스 및 홈가든 경험치 </a:t>
            </a:r>
            <a:r>
              <a:rPr lang="en-US" altLang="ko-KR" sz="1000" dirty="0" smtClean="0">
                <a:solidFill>
                  <a:schemeClr val="bg1"/>
                </a:solidFill>
              </a:rPr>
              <a:t>500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90453" y="569731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7114115" y="5697316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9303806" y="569731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19" name="타원 18"/>
          <p:cNvSpPr/>
          <p:nvPr/>
        </p:nvSpPr>
        <p:spPr>
          <a:xfrm>
            <a:off x="7772115" y="334803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62335" y="4917344"/>
            <a:ext cx="1601721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마법 바구니 보상만 지급</a:t>
            </a:r>
            <a:endParaRPr lang="en-US" altLang="ko-KR" sz="1000" dirty="0" smtClean="0"/>
          </a:p>
        </p:txBody>
      </p:sp>
      <p:cxnSp>
        <p:nvCxnSpPr>
          <p:cNvPr id="21" name="직선 화살표 연결선 20"/>
          <p:cNvCxnSpPr>
            <a:stCxn id="20" idx="1"/>
            <a:endCxn id="15" idx="0"/>
          </p:cNvCxnSpPr>
          <p:nvPr/>
        </p:nvCxnSpPr>
        <p:spPr>
          <a:xfrm flipH="1">
            <a:off x="8780991" y="5040455"/>
            <a:ext cx="1181344" cy="65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0461" y="6301113"/>
            <a:ext cx="23326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보너스 보상 지급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22" idx="0"/>
            <a:endCxn id="16" idx="2"/>
          </p:cNvCxnSpPr>
          <p:nvPr/>
        </p:nvCxnSpPr>
        <p:spPr>
          <a:xfrm flipH="1" flipV="1">
            <a:off x="7686806" y="6014168"/>
            <a:ext cx="1" cy="286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21170" y="5655687"/>
            <a:ext cx="14285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단순 보상 획득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게이지 채워지지 않음</a:t>
            </a:r>
            <a:endParaRPr lang="en-US" altLang="ko-KR" sz="1000" dirty="0" smtClean="0"/>
          </a:p>
        </p:txBody>
      </p:sp>
      <p:cxnSp>
        <p:nvCxnSpPr>
          <p:cNvPr id="29" name="직선 화살표 연결선 28"/>
          <p:cNvCxnSpPr>
            <a:stCxn id="28" idx="1"/>
            <a:endCxn id="17" idx="3"/>
          </p:cNvCxnSpPr>
          <p:nvPr/>
        </p:nvCxnSpPr>
        <p:spPr>
          <a:xfrm flipH="1">
            <a:off x="10284881" y="5855742"/>
            <a:ext cx="3362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1104</Words>
  <Application>Microsoft Office PowerPoint</Application>
  <PresentationFormat>와이드스크린</PresentationFormat>
  <Paragraphs>261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홈가든 모듬 바구니 개선</vt:lpstr>
      <vt:lpstr>홈가든 모듬 바구니 개선</vt:lpstr>
      <vt:lpstr>홈가든 모듬 바구니 개선 (최종)</vt:lpstr>
      <vt:lpstr>PowerPoint 프레젠테이션</vt:lpstr>
      <vt:lpstr>PowerPoint 프레젠테이션</vt:lpstr>
      <vt:lpstr>PowerPoint 프레젠테이션</vt:lpstr>
      <vt:lpstr>PowerPoint 프레젠테이션</vt:lpstr>
      <vt:lpstr>2. 1차 모둠 바구니 개선 적용 내용</vt:lpstr>
      <vt:lpstr>PowerPoint 프레젠테이션</vt:lpstr>
      <vt:lpstr>3. 2차 모둠 바구니 개선 적용 내용 (바구니 컬렉션 적용</vt:lpstr>
      <vt:lpstr>PowerPoint 프레젠테이션</vt:lpstr>
      <vt:lpstr>PowerPoint 프레젠테이션</vt:lpstr>
      <vt:lpstr>PowerPoint 프레젠테이션</vt:lpstr>
      <vt:lpstr>4. 2차 모둠 바구니 개선 적용 내용 (씨앗 컬렉션 적용)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19</cp:revision>
  <dcterms:created xsi:type="dcterms:W3CDTF">2019-05-07T01:31:15Z</dcterms:created>
  <dcterms:modified xsi:type="dcterms:W3CDTF">2019-05-07T03:56:46Z</dcterms:modified>
</cp:coreProperties>
</file>