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1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6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9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52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28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47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03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1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9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6C01C-CA1E-42DC-B796-A16BC2D5057C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8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3600" dirty="0" smtClean="0"/>
              <a:t>이벤트</a:t>
            </a:r>
            <a:r>
              <a:rPr lang="en-US" altLang="ko-KR" sz="3600" dirty="0" smtClean="0"/>
              <a:t>/</a:t>
            </a:r>
            <a:r>
              <a:rPr lang="ko-KR" altLang="en-US" sz="3600" smtClean="0"/>
              <a:t>퀘스트 참여 체크툴 사용 설명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28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사용법 </a:t>
            </a:r>
            <a:r>
              <a:rPr lang="en-US" altLang="ko-KR" dirty="0" smtClean="0"/>
              <a:t>– </a:t>
            </a:r>
            <a:r>
              <a:rPr lang="ko-KR" altLang="en-US" smtClean="0"/>
              <a:t>메인 시트 사용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9332"/>
            <a:ext cx="1219200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우선 메인 시트에 특정 기간 </a:t>
            </a:r>
            <a:r>
              <a:rPr lang="ko-KR" altLang="en-US" sz="1000" smtClean="0"/>
              <a:t>동안 접속했던 유저의 정보를 아래와 같이 입력한다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28" y="738664"/>
            <a:ext cx="64960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80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사용법 </a:t>
            </a:r>
            <a:r>
              <a:rPr lang="en-US" altLang="ko-KR" dirty="0" smtClean="0"/>
              <a:t>– </a:t>
            </a:r>
            <a:r>
              <a:rPr lang="ko-KR" altLang="en-US" smtClean="0"/>
              <a:t>메인 시트 사용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9332"/>
            <a:ext cx="1219200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그런 다음 오른쪽에 있는 </a:t>
            </a:r>
            <a:r>
              <a:rPr lang="en-US" altLang="ko-KR" sz="1000" dirty="0" smtClean="0"/>
              <a:t>‘</a:t>
            </a:r>
            <a:r>
              <a:rPr lang="ko-KR" altLang="en-US" sz="1000" smtClean="0"/>
              <a:t>기준 날짜 정하기</a:t>
            </a:r>
            <a:r>
              <a:rPr lang="en-US" altLang="ko-KR" sz="1000" dirty="0" smtClean="0"/>
              <a:t>’ </a:t>
            </a:r>
            <a:r>
              <a:rPr lang="ko-KR" altLang="en-US" sz="1000" smtClean="0"/>
              <a:t>버튼을 누르고 언제 이후로 가입한 유저를 대상으로 할 것인지 물어보는 메시지 창에 </a:t>
            </a:r>
            <a:r>
              <a:rPr lang="en-US" altLang="ko-KR" sz="1000" dirty="0" smtClean="0"/>
              <a:t>YYYY-MM-DD</a:t>
            </a:r>
            <a:r>
              <a:rPr lang="ko-KR" altLang="en-US" sz="1000" smtClean="0"/>
              <a:t> 형식으로 날짜를 입력한다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562" y="662746"/>
            <a:ext cx="6238875" cy="2714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524078"/>
            <a:ext cx="1219200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기준 날짜를 입력하여 확인을 클릭하면 유저 정보 앞에 아래와 같이 해당 유저가 </a:t>
            </a:r>
            <a:r>
              <a:rPr lang="ko-KR" altLang="en-US" sz="1000" dirty="0" err="1" smtClean="0"/>
              <a:t>타겟</a:t>
            </a:r>
            <a:r>
              <a:rPr lang="ko-KR" altLang="en-US" sz="1000" dirty="0" smtClean="0"/>
              <a:t> </a:t>
            </a:r>
            <a:r>
              <a:rPr lang="ko-KR" altLang="en-US" sz="1000" smtClean="0"/>
              <a:t>유저인지 아닌지가 분류된다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562" y="3817492"/>
            <a:ext cx="31527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26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사용법 </a:t>
            </a:r>
            <a:r>
              <a:rPr lang="en-US" altLang="ko-KR" dirty="0" smtClean="0"/>
              <a:t>– </a:t>
            </a:r>
            <a:r>
              <a:rPr lang="ko-KR" altLang="en-US" smtClean="0"/>
              <a:t>메인 시트 사용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9332"/>
            <a:ext cx="1219200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이후 </a:t>
            </a:r>
            <a:r>
              <a:rPr lang="en-US" altLang="ko-KR" sz="1000" dirty="0" smtClean="0"/>
              <a:t>‘</a:t>
            </a:r>
            <a:r>
              <a:rPr lang="ko-KR" altLang="en-US" sz="1000" smtClean="0"/>
              <a:t>각 유저 최종 참여 이벤트 번호 가져오기</a:t>
            </a:r>
            <a:r>
              <a:rPr lang="en-US" altLang="ko-KR" sz="1000" dirty="0" smtClean="0"/>
              <a:t>’ </a:t>
            </a:r>
            <a:r>
              <a:rPr lang="ko-KR" altLang="en-US" sz="1000" smtClean="0"/>
              <a:t>버튼을 클릭하면 아래와 같이 가져와야 하는 데이터가 있는 시트 이름을 입력하는 메시지창이 나온다</a:t>
            </a:r>
            <a:r>
              <a:rPr lang="en-US" altLang="ko-KR" sz="1000" dirty="0" smtClean="0"/>
              <a:t>.(</a:t>
            </a:r>
            <a:r>
              <a:rPr lang="ko-KR" altLang="en-US" sz="1000" smtClean="0"/>
              <a:t>여기서는 </a:t>
            </a:r>
            <a:r>
              <a:rPr lang="en-US" altLang="ko-KR" sz="1000" dirty="0" smtClean="0"/>
              <a:t>‘</a:t>
            </a:r>
            <a:r>
              <a:rPr lang="ko-KR" altLang="en-US" sz="1000" smtClean="0"/>
              <a:t>예시</a:t>
            </a:r>
            <a:r>
              <a:rPr lang="en-US" altLang="ko-KR" sz="1000" dirty="0" smtClean="0"/>
              <a:t>’ </a:t>
            </a:r>
            <a:r>
              <a:rPr lang="ko-KR" altLang="en-US" sz="1000" smtClean="0"/>
              <a:t>시트의 데이터를 가져온다</a:t>
            </a:r>
            <a:r>
              <a:rPr lang="en-US" altLang="ko-KR" sz="1000" dirty="0" smtClean="0"/>
              <a:t>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24078"/>
            <a:ext cx="12192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시트 이름을 입력하면 아래와 같이 </a:t>
            </a:r>
            <a:r>
              <a:rPr lang="en-US" altLang="ko-KR" sz="1000" dirty="0" smtClean="0"/>
              <a:t>‘</a:t>
            </a:r>
            <a:r>
              <a:rPr lang="ko-KR" altLang="en-US" sz="1000" smtClean="0"/>
              <a:t>예시</a:t>
            </a:r>
            <a:r>
              <a:rPr lang="en-US" altLang="ko-KR" sz="1000" dirty="0" smtClean="0"/>
              <a:t>’ </a:t>
            </a:r>
            <a:r>
              <a:rPr lang="ko-KR" altLang="en-US" sz="1000" smtClean="0"/>
              <a:t>라고 이름 적힌 열에 각 </a:t>
            </a:r>
            <a:r>
              <a:rPr lang="ko-KR" altLang="en-US" sz="1000" dirty="0" smtClean="0"/>
              <a:t>유저가 최종적으로 완료한 이벤트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퀘스트 단계가 나온다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233" y="736099"/>
            <a:ext cx="6505575" cy="2714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22" y="3890846"/>
            <a:ext cx="3371850" cy="27527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131033" y="4704172"/>
            <a:ext cx="1030640" cy="197465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 설명선 9"/>
          <p:cNvSpPr/>
          <p:nvPr/>
        </p:nvSpPr>
        <p:spPr>
          <a:xfrm>
            <a:off x="6378828" y="5073490"/>
            <a:ext cx="1166959" cy="612648"/>
          </a:xfrm>
          <a:prstGeom prst="wedgeRectCallout">
            <a:avLst>
              <a:gd name="adj1" fmla="val -63815"/>
              <a:gd name="adj2" fmla="val 2584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최종 완료한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이벤트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퀘스트 단계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34962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사용법 </a:t>
            </a:r>
            <a:r>
              <a:rPr lang="en-US" altLang="ko-KR" dirty="0" smtClean="0"/>
              <a:t>– </a:t>
            </a:r>
            <a:r>
              <a:rPr lang="ko-KR" altLang="en-US" smtClean="0"/>
              <a:t>메인 시트 사용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9332"/>
            <a:ext cx="1219200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마지막으로 </a:t>
            </a:r>
            <a:r>
              <a:rPr lang="en-US" altLang="ko-KR" sz="1000" dirty="0" smtClean="0"/>
              <a:t>‘</a:t>
            </a:r>
            <a:r>
              <a:rPr lang="ko-KR" altLang="en-US" sz="1000" smtClean="0"/>
              <a:t>참여율 변환</a:t>
            </a:r>
            <a:r>
              <a:rPr lang="en-US" altLang="ko-KR" sz="1000" dirty="0" smtClean="0"/>
              <a:t>’ </a:t>
            </a:r>
            <a:r>
              <a:rPr lang="ko-KR" altLang="en-US" sz="1000" smtClean="0"/>
              <a:t>버튼을 클릭하면 메인 시트에서 사용자가 분석하기 원하는 열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여기서는 아까 그 </a:t>
            </a:r>
            <a:r>
              <a:rPr lang="en-US" altLang="ko-KR" sz="1000" dirty="0" smtClean="0"/>
              <a:t>‘</a:t>
            </a:r>
            <a:r>
              <a:rPr lang="ko-KR" altLang="en-US" sz="1000" smtClean="0"/>
              <a:t>예시</a:t>
            </a:r>
            <a:r>
              <a:rPr lang="en-US" altLang="ko-KR" sz="1000" dirty="0" smtClean="0"/>
              <a:t>’ </a:t>
            </a:r>
            <a:r>
              <a:rPr lang="ko-KR" altLang="en-US" sz="1000" smtClean="0"/>
              <a:t>열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의 이름을 적으라는 메시지가 아래와 같이 나온다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24078"/>
            <a:ext cx="1219200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메인 시트의 분석하기 원하는 열 이름을 입력하면 아래와 같이 분석 </a:t>
            </a:r>
            <a:r>
              <a:rPr lang="ko-KR" altLang="en-US" sz="1000" smtClean="0"/>
              <a:t>결과는 몇 번째 열에 기록할 지 묻는 메시지가 나온다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40" y="745993"/>
            <a:ext cx="7591425" cy="2286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040" y="4531119"/>
            <a:ext cx="4316342" cy="14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98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사용법 </a:t>
            </a:r>
            <a:r>
              <a:rPr lang="en-US" altLang="ko-KR" dirty="0" smtClean="0"/>
              <a:t>– </a:t>
            </a:r>
            <a:r>
              <a:rPr lang="ko-KR" altLang="en-US" smtClean="0"/>
              <a:t>메인 시트 사용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9332"/>
            <a:ext cx="1219200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이후 결과가 출력될 열 번호를 입력하고 해당 열로 이동하면 아래와 같이 분석하고자 하는 이벤트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퀘스트의 분석 결과가 출력된다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243" y="1032078"/>
            <a:ext cx="4381500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8253" y="2369489"/>
            <a:ext cx="20201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최종 완료한 이벤트 </a:t>
            </a:r>
            <a:r>
              <a:rPr lang="ko-KR" altLang="en-US" sz="900" dirty="0" err="1" smtClean="0"/>
              <a:t>퀘스트</a:t>
            </a:r>
            <a:r>
              <a:rPr lang="ko-KR" altLang="en-US" sz="900" dirty="0" smtClean="0"/>
              <a:t> 단계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(0</a:t>
            </a:r>
            <a:r>
              <a:rPr lang="ko-KR" altLang="en-US" sz="900" smtClean="0"/>
              <a:t>은 아예 참여 안한 경우를 의미함</a:t>
            </a:r>
            <a:r>
              <a:rPr lang="en-US" altLang="ko-KR" sz="900" dirty="0" smtClean="0"/>
              <a:t>)</a:t>
            </a:r>
            <a:endParaRPr lang="ko-KR" altLang="en-US" sz="900"/>
          </a:p>
        </p:txBody>
      </p:sp>
      <p:cxnSp>
        <p:nvCxnSpPr>
          <p:cNvPr id="9" name="직선 화살표 연결선 8"/>
          <p:cNvCxnSpPr>
            <a:stCxn id="7" idx="3"/>
            <a:endCxn id="11" idx="1"/>
          </p:cNvCxnSpPr>
          <p:nvPr/>
        </p:nvCxnSpPr>
        <p:spPr>
          <a:xfrm flipV="1">
            <a:off x="2958358" y="2216915"/>
            <a:ext cx="471095" cy="337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429453" y="1825801"/>
            <a:ext cx="283806" cy="7822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48401" y="3359915"/>
            <a:ext cx="12282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전체 </a:t>
            </a:r>
            <a:r>
              <a:rPr lang="ko-KR" altLang="en-US" sz="900" dirty="0" err="1" smtClean="0"/>
              <a:t>타겟</a:t>
            </a:r>
            <a:r>
              <a:rPr lang="ko-KR" altLang="en-US" sz="900" dirty="0" smtClean="0"/>
              <a:t> 유저 중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smtClean="0"/>
              <a:t>각 단계별 유저 분포</a:t>
            </a:r>
            <a:endParaRPr lang="ko-KR" altLang="en-US" sz="900"/>
          </a:p>
        </p:txBody>
      </p:sp>
      <p:cxnSp>
        <p:nvCxnSpPr>
          <p:cNvPr id="14" name="직선 화살표 연결선 13"/>
          <p:cNvCxnSpPr>
            <a:stCxn id="13" idx="0"/>
            <a:endCxn id="17" idx="2"/>
          </p:cNvCxnSpPr>
          <p:nvPr/>
        </p:nvCxnSpPr>
        <p:spPr>
          <a:xfrm flipV="1">
            <a:off x="4062512" y="2566192"/>
            <a:ext cx="0" cy="793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920609" y="1783964"/>
            <a:ext cx="283806" cy="7822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151581" y="3787072"/>
            <a:ext cx="1499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전체 </a:t>
            </a:r>
            <a:r>
              <a:rPr lang="ko-KR" altLang="en-US" sz="900" dirty="0" err="1" smtClean="0"/>
              <a:t>타겟이</a:t>
            </a:r>
            <a:r>
              <a:rPr lang="ko-KR" altLang="en-US" sz="900" dirty="0" smtClean="0"/>
              <a:t> 아닌 유저 중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smtClean="0"/>
              <a:t>각 단계별 유저 분포</a:t>
            </a:r>
            <a:endParaRPr lang="ko-KR" altLang="en-US" sz="900"/>
          </a:p>
        </p:txBody>
      </p:sp>
      <p:cxnSp>
        <p:nvCxnSpPr>
          <p:cNvPr id="21" name="직선 화살표 연결선 20"/>
          <p:cNvCxnSpPr>
            <a:stCxn id="20" idx="0"/>
            <a:endCxn id="22" idx="2"/>
          </p:cNvCxnSpPr>
          <p:nvPr/>
        </p:nvCxnSpPr>
        <p:spPr>
          <a:xfrm flipH="1" flipV="1">
            <a:off x="4503580" y="2554155"/>
            <a:ext cx="397565" cy="123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361677" y="1771927"/>
            <a:ext cx="283806" cy="7822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6806" y="4322586"/>
            <a:ext cx="149912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전체 </a:t>
            </a:r>
            <a:r>
              <a:rPr lang="ko-KR" altLang="en-US" sz="900" dirty="0" err="1" smtClean="0"/>
              <a:t>타겟</a:t>
            </a:r>
            <a:r>
              <a:rPr lang="ko-KR" altLang="en-US" sz="900" dirty="0" smtClean="0"/>
              <a:t> 유저 중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smtClean="0"/>
              <a:t>각 단계별 유저 분포 비율</a:t>
            </a:r>
            <a:endParaRPr lang="ko-KR" altLang="en-US" sz="900"/>
          </a:p>
        </p:txBody>
      </p:sp>
      <p:cxnSp>
        <p:nvCxnSpPr>
          <p:cNvPr id="25" name="직선 화살표 연결선 24"/>
          <p:cNvCxnSpPr>
            <a:stCxn id="24" idx="0"/>
            <a:endCxn id="26" idx="2"/>
          </p:cNvCxnSpPr>
          <p:nvPr/>
        </p:nvCxnSpPr>
        <p:spPr>
          <a:xfrm flipH="1" flipV="1">
            <a:off x="5126748" y="2574706"/>
            <a:ext cx="1039622" cy="1747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911284" y="1792478"/>
            <a:ext cx="430927" cy="7822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876312" y="3359915"/>
            <a:ext cx="1499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전체 </a:t>
            </a:r>
            <a:r>
              <a:rPr lang="ko-KR" altLang="en-US" sz="900" dirty="0" err="1" smtClean="0"/>
              <a:t>타겟이</a:t>
            </a:r>
            <a:r>
              <a:rPr lang="ko-KR" altLang="en-US" sz="900" dirty="0" smtClean="0"/>
              <a:t> 아닌 유저 중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smtClean="0"/>
              <a:t>각 단계별 유저 분포 비율</a:t>
            </a:r>
            <a:endParaRPr lang="ko-KR" altLang="en-US" sz="900"/>
          </a:p>
        </p:txBody>
      </p:sp>
      <p:cxnSp>
        <p:nvCxnSpPr>
          <p:cNvPr id="30" name="직선 화살표 연결선 29"/>
          <p:cNvCxnSpPr>
            <a:stCxn id="29" idx="0"/>
            <a:endCxn id="31" idx="2"/>
          </p:cNvCxnSpPr>
          <p:nvPr/>
        </p:nvCxnSpPr>
        <p:spPr>
          <a:xfrm flipH="1" flipV="1">
            <a:off x="5919444" y="2596488"/>
            <a:ext cx="706432" cy="763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672518" y="1814260"/>
            <a:ext cx="493852" cy="7822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375443" y="3841250"/>
            <a:ext cx="1499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전체 유저 중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smtClean="0"/>
              <a:t>각 단계별 유저 분포 비율</a:t>
            </a:r>
            <a:endParaRPr lang="ko-KR" altLang="en-US" sz="900"/>
          </a:p>
        </p:txBody>
      </p:sp>
      <p:cxnSp>
        <p:nvCxnSpPr>
          <p:cNvPr id="35" name="직선 화살표 연결선 34"/>
          <p:cNvCxnSpPr>
            <a:stCxn id="34" idx="0"/>
            <a:endCxn id="36" idx="2"/>
          </p:cNvCxnSpPr>
          <p:nvPr/>
        </p:nvCxnSpPr>
        <p:spPr>
          <a:xfrm flipH="1" flipV="1">
            <a:off x="6635492" y="2609618"/>
            <a:ext cx="1489515" cy="1231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388566" y="1827390"/>
            <a:ext cx="493852" cy="7822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932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사용법 </a:t>
            </a:r>
            <a:r>
              <a:rPr lang="en-US" altLang="ko-KR" dirty="0" smtClean="0"/>
              <a:t>– </a:t>
            </a:r>
            <a:r>
              <a:rPr lang="ko-KR" altLang="en-US" smtClean="0"/>
              <a:t>분석하고자 하는 이벤트</a:t>
            </a:r>
            <a:r>
              <a:rPr lang="en-US" altLang="ko-KR" dirty="0" smtClean="0"/>
              <a:t>/</a:t>
            </a:r>
            <a:r>
              <a:rPr lang="ko-KR" altLang="en-US" smtClean="0"/>
              <a:t>퀘스트가 매우 다양할 경우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93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분석하고자 하는 </a:t>
            </a:r>
            <a:r>
              <a:rPr lang="ko-KR" altLang="en-US" sz="1000" dirty="0" err="1" smtClean="0"/>
              <a:t>연궤</a:t>
            </a:r>
            <a:r>
              <a:rPr lang="ko-KR" altLang="en-US" sz="1000" dirty="0" smtClean="0"/>
              <a:t> 이벤트</a:t>
            </a:r>
            <a:r>
              <a:rPr lang="en-US" altLang="ko-KR" sz="1000" dirty="0" smtClean="0"/>
              <a:t>/ </a:t>
            </a:r>
            <a:r>
              <a:rPr lang="ko-KR" altLang="en-US" sz="1000" smtClean="0"/>
              <a:t>퀘스트가 다양할 경우 아래와 같이 </a:t>
            </a:r>
            <a:r>
              <a:rPr lang="en-US" altLang="ko-KR" sz="1000" dirty="0" smtClean="0"/>
              <a:t>‘</a:t>
            </a:r>
            <a:r>
              <a:rPr lang="ko-KR" altLang="en-US" sz="1000" smtClean="0"/>
              <a:t>예시</a:t>
            </a:r>
            <a:r>
              <a:rPr lang="en-US" altLang="ko-KR" sz="1000" dirty="0" smtClean="0"/>
              <a:t>’ </a:t>
            </a:r>
            <a:r>
              <a:rPr lang="ko-KR" altLang="en-US" sz="1000" smtClean="0"/>
              <a:t>및 </a:t>
            </a:r>
            <a:r>
              <a:rPr lang="en-US" altLang="ko-KR" sz="1000" dirty="0" smtClean="0"/>
              <a:t>‘</a:t>
            </a:r>
            <a:r>
              <a:rPr lang="ko-KR" altLang="en-US" sz="1000" smtClean="0"/>
              <a:t>예시 그래프</a:t>
            </a:r>
            <a:r>
              <a:rPr lang="en-US" altLang="ko-KR" sz="1000" dirty="0" smtClean="0"/>
              <a:t>＇</a:t>
            </a:r>
            <a:r>
              <a:rPr lang="ko-KR" altLang="en-US" sz="1000" smtClean="0"/>
              <a:t>시트를 많이 복제하여 사용할 수 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각 시트 이름은 분석자 마음대로 정할 수 있다</a:t>
            </a:r>
            <a:r>
              <a:rPr lang="en-US" altLang="ko-KR" sz="1000" dirty="0" smtClean="0"/>
              <a:t>.)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0" y="1477328"/>
            <a:ext cx="12192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메인 시트에서 각 유저가 최종적으로 완료한 퀘스트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이벤트를 저장하는 열의 이름과 각 정보가 있는 시트의 이름은 같아야 한다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99" y="923330"/>
            <a:ext cx="6000750" cy="371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464" y="2226845"/>
            <a:ext cx="8924925" cy="11049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867" y="4677183"/>
            <a:ext cx="6000750" cy="371475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>
            <a:off x="3529263" y="2847474"/>
            <a:ext cx="1106905" cy="1989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5069305" y="2779295"/>
            <a:ext cx="673769" cy="20836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833939" y="2753070"/>
            <a:ext cx="336882" cy="20836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곱셈 기호 17"/>
          <p:cNvSpPr/>
          <p:nvPr/>
        </p:nvSpPr>
        <p:spPr>
          <a:xfrm>
            <a:off x="6545180" y="3534981"/>
            <a:ext cx="914400" cy="914400"/>
          </a:xfrm>
          <a:prstGeom prst="mathMultiply">
            <a:avLst>
              <a:gd name="adj1" fmla="val 12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도넛 18"/>
          <p:cNvSpPr/>
          <p:nvPr/>
        </p:nvSpPr>
        <p:spPr>
          <a:xfrm>
            <a:off x="3775612" y="3534981"/>
            <a:ext cx="614205" cy="614205"/>
          </a:xfrm>
          <a:prstGeom prst="donut">
            <a:avLst>
              <a:gd name="adj" fmla="val 10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도넛 36"/>
          <p:cNvSpPr/>
          <p:nvPr/>
        </p:nvSpPr>
        <p:spPr>
          <a:xfrm>
            <a:off x="5051461" y="3697361"/>
            <a:ext cx="614205" cy="614205"/>
          </a:xfrm>
          <a:prstGeom prst="donut">
            <a:avLst>
              <a:gd name="adj" fmla="val 10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52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52153" y="3117548"/>
            <a:ext cx="7887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특정 시점 이후 게임에 가입한 유저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주로 신규 유저</a:t>
            </a:r>
            <a:r>
              <a:rPr lang="en-US" altLang="ko-KR" sz="1000" dirty="0" smtClean="0"/>
              <a:t>)</a:t>
            </a:r>
            <a:r>
              <a:rPr lang="ko-KR" altLang="en-US" sz="1000"/>
              <a:t> </a:t>
            </a:r>
            <a:r>
              <a:rPr lang="ko-KR" altLang="en-US" sz="1000" smtClean="0"/>
              <a:t>중 특정 이벤트 혹은 퀘스트를 얼마나 진행 했는지 체크해주는 툴로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특정 </a:t>
            </a:r>
            <a:r>
              <a:rPr lang="ko-KR" altLang="en-US" sz="1000" dirty="0" smtClean="0"/>
              <a:t>유저 군이 연계 이벤트 및 </a:t>
            </a:r>
            <a:r>
              <a:rPr lang="ko-KR" altLang="en-US" sz="1000" dirty="0" err="1" smtClean="0"/>
              <a:t>퀘스트를</a:t>
            </a:r>
            <a:r>
              <a:rPr lang="ko-KR" altLang="en-US" sz="1000" dirty="0" smtClean="0"/>
              <a:t> 현재 어디까지 진행했는지 바로 알아 볼 수 있도록 </a:t>
            </a:r>
            <a:r>
              <a:rPr lang="ko-KR" altLang="en-US" sz="1000" smtClean="0"/>
              <a:t>해준다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/>
              <a:t>DB</a:t>
            </a:r>
            <a:r>
              <a:rPr lang="ko-KR" altLang="en-US" sz="1000" smtClean="0"/>
              <a:t>에서는 </a:t>
            </a:r>
            <a:r>
              <a:rPr lang="ko-KR" altLang="en-US" sz="1000" smtClean="0"/>
              <a:t>쉽게 알아보기 힘든 정보 만 </a:t>
            </a:r>
            <a:r>
              <a:rPr lang="ko-KR" altLang="en-US" sz="1000" smtClean="0"/>
              <a:t>얻을 수 있기 때문에 이를 보다 쉽게 </a:t>
            </a:r>
            <a:r>
              <a:rPr lang="ko-KR" altLang="en-US" sz="1000" smtClean="0"/>
              <a:t>분석할 수 있도록 </a:t>
            </a:r>
            <a:r>
              <a:rPr lang="ko-KR" altLang="en-US" sz="1000" smtClean="0"/>
              <a:t>이 </a:t>
            </a:r>
            <a:r>
              <a:rPr lang="ko-KR" altLang="en-US" sz="1000" smtClean="0"/>
              <a:t>툴을 제작함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smtClean="0"/>
              <a:t>툴 개요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4455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사용법 </a:t>
            </a:r>
            <a:r>
              <a:rPr lang="en-US" altLang="ko-KR" dirty="0" smtClean="0"/>
              <a:t>– </a:t>
            </a:r>
            <a:r>
              <a:rPr lang="ko-KR" altLang="en-US" smtClean="0"/>
              <a:t>매크로 사용 설정 및 각 시트 설명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9332"/>
            <a:ext cx="1219200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우선 해당 툴은 엑셀의 </a:t>
            </a:r>
            <a:r>
              <a:rPr lang="en-US" altLang="ko-KR" sz="1000" dirty="0" smtClean="0"/>
              <a:t>VBA</a:t>
            </a:r>
            <a:r>
              <a:rPr lang="ko-KR" altLang="en-US" sz="1000" smtClean="0"/>
              <a:t>를 사용하기 때문에 엑셀 파일을 열고 나서 아래와 같이 매크로를 사용</a:t>
            </a:r>
            <a:r>
              <a:rPr lang="en-US" altLang="ko-KR" sz="1000" dirty="0"/>
              <a:t> </a:t>
            </a:r>
            <a:r>
              <a:rPr lang="ko-KR" altLang="en-US" sz="1000" smtClean="0"/>
              <a:t>할 수 있도록 </a:t>
            </a:r>
            <a:r>
              <a:rPr lang="en-US" altLang="ko-KR" sz="1000" dirty="0" smtClean="0"/>
              <a:t>‘</a:t>
            </a:r>
            <a:r>
              <a:rPr lang="ko-KR" altLang="en-US" sz="1000" smtClean="0"/>
              <a:t>콘텐츠 사용</a:t>
            </a:r>
            <a:r>
              <a:rPr lang="en-US" altLang="ko-KR" sz="1000" dirty="0" smtClean="0"/>
              <a:t>‘ </a:t>
            </a:r>
            <a:r>
              <a:rPr lang="ko-KR" altLang="en-US" sz="1000" smtClean="0"/>
              <a:t>을 클릭해야 한다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76" y="738664"/>
            <a:ext cx="5076825" cy="361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176532"/>
            <a:ext cx="12192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엑셀 매크로 파일을 열면 아래와 같이 </a:t>
            </a:r>
            <a:r>
              <a:rPr lang="en-US" altLang="ko-KR" sz="1000" dirty="0" smtClean="0"/>
              <a:t>‘</a:t>
            </a:r>
            <a:r>
              <a:rPr lang="ko-KR" altLang="en-US" sz="1000" smtClean="0"/>
              <a:t>메인</a:t>
            </a:r>
            <a:r>
              <a:rPr lang="en-US" altLang="ko-KR" sz="1000" dirty="0" smtClean="0"/>
              <a:t>’, ‘</a:t>
            </a:r>
            <a:r>
              <a:rPr lang="ko-KR" altLang="en-US" sz="1000" smtClean="0"/>
              <a:t>예시</a:t>
            </a:r>
            <a:r>
              <a:rPr lang="en-US" altLang="ko-KR" sz="1000" dirty="0" smtClean="0"/>
              <a:t>’, ‘</a:t>
            </a:r>
            <a:r>
              <a:rPr lang="ko-KR" altLang="en-US" sz="1000" smtClean="0"/>
              <a:t>예시 그래프</a:t>
            </a:r>
            <a:r>
              <a:rPr lang="en-US" altLang="ko-KR" sz="1000" dirty="0" smtClean="0"/>
              <a:t>’ </a:t>
            </a:r>
            <a:r>
              <a:rPr lang="ko-KR" altLang="en-US" sz="1000" smtClean="0"/>
              <a:t>이렇게 </a:t>
            </a:r>
            <a:r>
              <a:rPr lang="en-US" altLang="ko-KR" sz="1000" dirty="0" smtClean="0"/>
              <a:t>3</a:t>
            </a:r>
            <a:r>
              <a:rPr lang="ko-KR" altLang="en-US" sz="1000" smtClean="0"/>
              <a:t>개의 시트가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각 시트는 아래와 같은 일을 한다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‘</a:t>
            </a:r>
            <a:r>
              <a:rPr lang="ko-KR" altLang="en-US" sz="1000" smtClean="0"/>
              <a:t>메인</a:t>
            </a:r>
            <a:r>
              <a:rPr lang="en-US" altLang="ko-KR" sz="1000" dirty="0" smtClean="0"/>
              <a:t>’</a:t>
            </a:r>
            <a:r>
              <a:rPr lang="ko-KR" altLang="en-US" sz="1000" smtClean="0"/>
              <a:t> 시트 </a:t>
            </a:r>
            <a:r>
              <a:rPr lang="en-US" altLang="ko-KR" sz="1000" dirty="0" smtClean="0"/>
              <a:t>: 		</a:t>
            </a:r>
            <a:r>
              <a:rPr lang="ko-KR" altLang="en-US" sz="1000" smtClean="0"/>
              <a:t>대부분의 작업을 진행하고 최종적인 데이터를 볼 수 있는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시트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‘</a:t>
            </a:r>
            <a:r>
              <a:rPr lang="ko-KR" altLang="en-US" sz="1000" smtClean="0"/>
              <a:t>예시</a:t>
            </a:r>
            <a:r>
              <a:rPr lang="en-US" altLang="ko-KR" sz="1000" dirty="0" smtClean="0"/>
              <a:t>’ </a:t>
            </a:r>
            <a:r>
              <a:rPr lang="ko-KR" altLang="en-US" sz="1000" smtClean="0"/>
              <a:t>시트 </a:t>
            </a:r>
            <a:r>
              <a:rPr lang="en-US" altLang="ko-KR" sz="1000" dirty="0" smtClean="0"/>
              <a:t>: 		DB</a:t>
            </a:r>
            <a:r>
              <a:rPr lang="ko-KR" altLang="en-US" sz="1000" smtClean="0"/>
              <a:t>에서 획득한 조사 대상 퀘스트 혹은 이벤트의 데이터를 입력하고 메인 시트에 필요한 형태로 바꿔주는 시트</a:t>
            </a:r>
            <a:r>
              <a:rPr lang="en-US" altLang="ko-KR" sz="1000" dirty="0" smtClean="0"/>
              <a:t>.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		(</a:t>
            </a:r>
            <a:r>
              <a:rPr lang="ko-KR" altLang="en-US" sz="1000" smtClean="0"/>
              <a:t>지금은 예시용으로 무작위 데이터를 넣기에 </a:t>
            </a:r>
            <a:r>
              <a:rPr lang="en-US" altLang="ko-KR" sz="1000" dirty="0" smtClean="0"/>
              <a:t>‘</a:t>
            </a:r>
            <a:r>
              <a:rPr lang="ko-KR" altLang="en-US" sz="1000" smtClean="0"/>
              <a:t>예시</a:t>
            </a:r>
            <a:r>
              <a:rPr lang="en-US" altLang="ko-KR" sz="1000" dirty="0" smtClean="0"/>
              <a:t>’</a:t>
            </a:r>
            <a:r>
              <a:rPr lang="ko-KR" altLang="en-US" sz="1000" smtClean="0"/>
              <a:t> 라고 시트 이름을 붙였을 뿐 각 조사하려는 연궤 이벤트</a:t>
            </a:r>
            <a:r>
              <a:rPr lang="en-US" altLang="ko-KR" sz="1000" dirty="0" smtClean="0"/>
              <a:t>/ </a:t>
            </a:r>
            <a:r>
              <a:rPr lang="ko-KR" altLang="en-US" sz="1000" smtClean="0"/>
              <a:t>퀘스트의 이름을 시트 이름으로 붙여 사용해야 한다</a:t>
            </a:r>
            <a:r>
              <a:rPr lang="en-US" altLang="ko-KR" sz="1000" dirty="0" smtClean="0"/>
              <a:t>.)</a:t>
            </a:r>
            <a:br>
              <a:rPr lang="en-US" altLang="ko-KR" sz="1000" dirty="0" smtClean="0"/>
            </a:br>
            <a:r>
              <a:rPr lang="en-US" altLang="ko-KR" sz="1000" dirty="0" smtClean="0"/>
              <a:t>‘</a:t>
            </a:r>
            <a:r>
              <a:rPr lang="ko-KR" altLang="en-US" sz="1000" smtClean="0"/>
              <a:t>예시 그래프</a:t>
            </a:r>
            <a:r>
              <a:rPr lang="en-US" altLang="ko-KR" sz="1000" dirty="0" smtClean="0"/>
              <a:t>’ </a:t>
            </a:r>
            <a:r>
              <a:rPr lang="ko-KR" altLang="en-US" sz="1000" smtClean="0"/>
              <a:t>시트 </a:t>
            </a:r>
            <a:r>
              <a:rPr lang="en-US" altLang="ko-KR" sz="1000" dirty="0" smtClean="0"/>
              <a:t>:	</a:t>
            </a:r>
            <a:r>
              <a:rPr lang="ko-KR" altLang="en-US" sz="1000" smtClean="0"/>
              <a:t>앞의 </a:t>
            </a:r>
            <a:r>
              <a:rPr lang="en-US" altLang="ko-KR" sz="1000" dirty="0" smtClean="0"/>
              <a:t>‘</a:t>
            </a:r>
            <a:r>
              <a:rPr lang="ko-KR" altLang="en-US" sz="1000" smtClean="0"/>
              <a:t>예시</a:t>
            </a:r>
            <a:r>
              <a:rPr lang="en-US" altLang="ko-KR" sz="1000" dirty="0" smtClean="0"/>
              <a:t>‘ </a:t>
            </a:r>
            <a:r>
              <a:rPr lang="ko-KR" altLang="en-US" sz="1000" smtClean="0"/>
              <a:t>시트를 그래프 형식으로 보여주는 시트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		(</a:t>
            </a:r>
            <a:r>
              <a:rPr lang="ko-KR" altLang="en-US" sz="1000" smtClean="0"/>
              <a:t>해당 시트에서 사용하려는 데이터가 있는 시트와 이름을 맞춰야 하기 때문에 현재는 </a:t>
            </a:r>
            <a:r>
              <a:rPr lang="en-US" altLang="ko-KR" sz="1000" dirty="0" smtClean="0"/>
              <a:t>‘</a:t>
            </a:r>
            <a:r>
              <a:rPr lang="ko-KR" altLang="en-US" sz="1000" smtClean="0"/>
              <a:t>예시 그래프</a:t>
            </a:r>
            <a:r>
              <a:rPr lang="en-US" altLang="ko-KR" sz="1000" dirty="0" smtClean="0"/>
              <a:t>‘ </a:t>
            </a:r>
            <a:r>
              <a:rPr lang="ko-KR" altLang="en-US" sz="1000" smtClean="0"/>
              <a:t>라고 이름 붙임</a:t>
            </a:r>
            <a:r>
              <a:rPr lang="en-US" altLang="ko-KR" sz="1000" dirty="0" smtClean="0"/>
              <a:t>.)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76" y="2884692"/>
            <a:ext cx="34099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8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사용법 </a:t>
            </a:r>
            <a:r>
              <a:rPr lang="en-US" altLang="ko-KR" dirty="0" smtClean="0"/>
              <a:t>– DB </a:t>
            </a:r>
            <a:r>
              <a:rPr lang="ko-KR" altLang="en-US" smtClean="0"/>
              <a:t>데이터 입력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9332"/>
            <a:ext cx="12192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우선 </a:t>
            </a:r>
            <a:r>
              <a:rPr lang="en-US" altLang="ko-KR" sz="1000" dirty="0" smtClean="0"/>
              <a:t>‘</a:t>
            </a:r>
            <a:r>
              <a:rPr lang="ko-KR" altLang="en-US" sz="1000" smtClean="0"/>
              <a:t>예시</a:t>
            </a:r>
            <a:r>
              <a:rPr lang="en-US" altLang="ko-KR" sz="1000" dirty="0" smtClean="0"/>
              <a:t>’ </a:t>
            </a:r>
            <a:r>
              <a:rPr lang="ko-KR" altLang="en-US" sz="1000" smtClean="0"/>
              <a:t>시트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현재 예시 더미 데이터를 사용하기에 해당 시트 이름을 </a:t>
            </a:r>
            <a:r>
              <a:rPr lang="en-US" altLang="ko-KR" sz="1000" dirty="0" smtClean="0"/>
              <a:t>‘</a:t>
            </a:r>
            <a:r>
              <a:rPr lang="ko-KR" altLang="en-US" sz="1000" smtClean="0"/>
              <a:t>예시</a:t>
            </a:r>
            <a:r>
              <a:rPr lang="en-US" altLang="ko-KR" sz="1000" dirty="0" smtClean="0"/>
              <a:t>＇</a:t>
            </a:r>
            <a:r>
              <a:rPr lang="ko-KR" altLang="en-US" sz="1000" smtClean="0"/>
              <a:t>라고 지음</a:t>
            </a:r>
            <a:r>
              <a:rPr lang="en-US" altLang="ko-KR" sz="1000" dirty="0" smtClean="0"/>
              <a:t>) </a:t>
            </a:r>
            <a:r>
              <a:rPr lang="ko-KR" altLang="en-US" sz="1000" smtClean="0"/>
              <a:t>에 들어가면 아래와 같이 시트가 구성되어 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297186"/>
            <a:ext cx="12192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/>
              <a:t>‘</a:t>
            </a:r>
            <a:r>
              <a:rPr lang="ko-KR" altLang="en-US" sz="1000" smtClean="0"/>
              <a:t>예시 시트를 열었으면 </a:t>
            </a:r>
            <a:r>
              <a:rPr lang="en-US" altLang="ko-KR" sz="1000" dirty="0" smtClean="0"/>
              <a:t>DB</a:t>
            </a:r>
            <a:r>
              <a:rPr lang="ko-KR" altLang="en-US" sz="1000" smtClean="0"/>
              <a:t>에서 획득한 이벤트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퀘스트 별 클리어 유저 정보를 아래와 같이 넣는다</a:t>
            </a:r>
            <a:r>
              <a:rPr lang="en-US" altLang="ko-KR" sz="1000" dirty="0" smtClean="0"/>
              <a:t>. (</a:t>
            </a:r>
            <a:r>
              <a:rPr lang="ko-KR" altLang="en-US" sz="1000" smtClean="0"/>
              <a:t>아래는 </a:t>
            </a:r>
            <a:r>
              <a:rPr lang="en-US" altLang="ko-KR" sz="1000" dirty="0" smtClean="0"/>
              <a:t>1-&gt;2-&gt;3</a:t>
            </a:r>
            <a:r>
              <a:rPr lang="ko-KR" altLang="en-US" sz="1000" smtClean="0"/>
              <a:t>단계로 이어지는 퀘스트의 유저 클리어 정보를 넣음</a:t>
            </a:r>
            <a:r>
              <a:rPr lang="en-US" altLang="ko-KR" sz="1000" dirty="0" smtClean="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497"/>
            <a:ext cx="11677650" cy="2524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1164"/>
            <a:ext cx="11677650" cy="2524125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0" y="6122504"/>
            <a:ext cx="2020374" cy="612385"/>
            <a:chOff x="0" y="6122504"/>
            <a:chExt cx="2020374" cy="612385"/>
          </a:xfrm>
        </p:grpSpPr>
        <p:sp>
          <p:nvSpPr>
            <p:cNvPr id="9" name="TextBox 8"/>
            <p:cNvSpPr txBox="1"/>
            <p:nvPr/>
          </p:nvSpPr>
          <p:spPr>
            <a:xfrm>
              <a:off x="0" y="6488668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유저 번호</a:t>
              </a:r>
              <a:endParaRPr lang="ko-KR" alt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3606" y="6488668"/>
              <a:ext cx="13067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이벤트</a:t>
              </a:r>
              <a:r>
                <a:rPr lang="en-US" altLang="ko-KR" sz="1000" dirty="0" smtClean="0"/>
                <a:t>/</a:t>
              </a:r>
              <a:r>
                <a:rPr lang="ko-KR" altLang="en-US" sz="1000" smtClean="0"/>
                <a:t>퀘스트 번호</a:t>
              </a:r>
              <a:endParaRPr lang="ko-KR" altLang="en-US" sz="1000" dirty="0"/>
            </a:p>
          </p:txBody>
        </p:sp>
        <p:cxnSp>
          <p:nvCxnSpPr>
            <p:cNvPr id="14" name="직선 화살표 연결선 13"/>
            <p:cNvCxnSpPr>
              <a:stCxn id="9" idx="0"/>
            </p:cNvCxnSpPr>
            <p:nvPr/>
          </p:nvCxnSpPr>
          <p:spPr>
            <a:xfrm flipV="1">
              <a:off x="371256" y="6122504"/>
              <a:ext cx="161481" cy="36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0" idx="0"/>
            </p:cNvCxnSpPr>
            <p:nvPr/>
          </p:nvCxnSpPr>
          <p:spPr>
            <a:xfrm flipH="1" flipV="1">
              <a:off x="1246344" y="6122504"/>
              <a:ext cx="120646" cy="36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1899728" y="6122504"/>
            <a:ext cx="2020374" cy="612385"/>
            <a:chOff x="0" y="6122504"/>
            <a:chExt cx="2020374" cy="612385"/>
          </a:xfrm>
        </p:grpSpPr>
        <p:sp>
          <p:nvSpPr>
            <p:cNvPr id="26" name="TextBox 25"/>
            <p:cNvSpPr txBox="1"/>
            <p:nvPr/>
          </p:nvSpPr>
          <p:spPr>
            <a:xfrm>
              <a:off x="0" y="6488668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유저 번호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3606" y="6488668"/>
              <a:ext cx="13067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이벤트</a:t>
              </a:r>
              <a:r>
                <a:rPr lang="en-US" altLang="ko-KR" sz="1000" dirty="0" smtClean="0"/>
                <a:t>/</a:t>
              </a:r>
              <a:r>
                <a:rPr lang="ko-KR" altLang="en-US" sz="1000" smtClean="0"/>
                <a:t>퀘스트 번호</a:t>
              </a:r>
              <a:endParaRPr lang="ko-KR" altLang="en-US" sz="1000" dirty="0"/>
            </a:p>
          </p:txBody>
        </p:sp>
        <p:cxnSp>
          <p:nvCxnSpPr>
            <p:cNvPr id="28" name="직선 화살표 연결선 27"/>
            <p:cNvCxnSpPr>
              <a:stCxn id="26" idx="0"/>
            </p:cNvCxnSpPr>
            <p:nvPr/>
          </p:nvCxnSpPr>
          <p:spPr>
            <a:xfrm flipV="1">
              <a:off x="371256" y="6122504"/>
              <a:ext cx="161481" cy="36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7" idx="0"/>
            </p:cNvCxnSpPr>
            <p:nvPr/>
          </p:nvCxnSpPr>
          <p:spPr>
            <a:xfrm flipH="1" flipV="1">
              <a:off x="1246344" y="6122504"/>
              <a:ext cx="120646" cy="36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3871125" y="6122504"/>
            <a:ext cx="2020374" cy="612385"/>
            <a:chOff x="0" y="6122504"/>
            <a:chExt cx="2020374" cy="612385"/>
          </a:xfrm>
        </p:grpSpPr>
        <p:sp>
          <p:nvSpPr>
            <p:cNvPr id="31" name="TextBox 30"/>
            <p:cNvSpPr txBox="1"/>
            <p:nvPr/>
          </p:nvSpPr>
          <p:spPr>
            <a:xfrm>
              <a:off x="0" y="6488668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유저 번호</a:t>
              </a:r>
              <a:endParaRPr lang="ko-KR" alt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3606" y="6488668"/>
              <a:ext cx="13067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이벤트</a:t>
              </a:r>
              <a:r>
                <a:rPr lang="en-US" altLang="ko-KR" sz="1000" dirty="0" smtClean="0"/>
                <a:t>/</a:t>
              </a:r>
              <a:r>
                <a:rPr lang="ko-KR" altLang="en-US" sz="1000" smtClean="0"/>
                <a:t>퀘스트 번호</a:t>
              </a:r>
              <a:endParaRPr lang="ko-KR" altLang="en-US" sz="1000" dirty="0"/>
            </a:p>
          </p:txBody>
        </p:sp>
        <p:cxnSp>
          <p:nvCxnSpPr>
            <p:cNvPr id="33" name="직선 화살표 연결선 32"/>
            <p:cNvCxnSpPr>
              <a:stCxn id="31" idx="0"/>
            </p:cNvCxnSpPr>
            <p:nvPr/>
          </p:nvCxnSpPr>
          <p:spPr>
            <a:xfrm flipH="1" flipV="1">
              <a:off x="220153" y="6122504"/>
              <a:ext cx="151103" cy="36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32" idx="0"/>
            </p:cNvCxnSpPr>
            <p:nvPr/>
          </p:nvCxnSpPr>
          <p:spPr>
            <a:xfrm flipH="1" flipV="1">
              <a:off x="873537" y="6122504"/>
              <a:ext cx="493453" cy="36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804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사용법 </a:t>
            </a:r>
            <a:r>
              <a:rPr lang="en-US" altLang="ko-KR" dirty="0" smtClean="0"/>
              <a:t>– DB </a:t>
            </a:r>
            <a:r>
              <a:rPr lang="ko-KR" altLang="en-US" smtClean="0"/>
              <a:t>데이터 입력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9332"/>
            <a:ext cx="12192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데이터를 입력했으면 파란색의 </a:t>
            </a:r>
            <a:r>
              <a:rPr lang="en-US" altLang="ko-KR" sz="1000" dirty="0" smtClean="0"/>
              <a:t>‘</a:t>
            </a:r>
            <a:r>
              <a:rPr lang="ko-KR" altLang="en-US" sz="1000" smtClean="0"/>
              <a:t>기본 세팅</a:t>
            </a:r>
            <a:r>
              <a:rPr lang="en-US" altLang="ko-KR" sz="1000" dirty="0" smtClean="0"/>
              <a:t>’</a:t>
            </a:r>
            <a:r>
              <a:rPr lang="ko-KR" altLang="en-US" sz="1000" smtClean="0"/>
              <a:t> </a:t>
            </a:r>
            <a:r>
              <a:rPr lang="ko-KR" altLang="en-US" sz="1000" dirty="0" smtClean="0"/>
              <a:t>버튼을 클릭한다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497"/>
            <a:ext cx="11677650" cy="2524125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 rot="10800000">
            <a:off x="4393981" y="874644"/>
            <a:ext cx="623292" cy="476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321662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기본 </a:t>
            </a:r>
            <a:r>
              <a:rPr lang="ko-KR" altLang="en-US" sz="1000" dirty="0" err="1" smtClean="0"/>
              <a:t>세팅</a:t>
            </a:r>
            <a:r>
              <a:rPr lang="ko-KR" altLang="en-US" sz="1000" dirty="0" smtClean="0"/>
              <a:t> 버튼을 클릭하면 아래와 같이 이벤트 종류 개수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여기서는 </a:t>
            </a:r>
            <a:r>
              <a:rPr lang="en-US" altLang="ko-KR" sz="1000" dirty="0" smtClean="0"/>
              <a:t>3</a:t>
            </a:r>
            <a:r>
              <a:rPr lang="ko-KR" altLang="en-US" sz="1000" smtClean="0"/>
              <a:t>단계 연궤 퀘스트 이므로 </a:t>
            </a:r>
            <a:r>
              <a:rPr lang="en-US" altLang="ko-KR" sz="1000" dirty="0" smtClean="0"/>
              <a:t>3</a:t>
            </a:r>
            <a:r>
              <a:rPr lang="ko-KR" altLang="en-US" sz="1000" smtClean="0"/>
              <a:t>을 입력한다</a:t>
            </a:r>
            <a:r>
              <a:rPr lang="en-US" altLang="ko-KR" sz="1000" dirty="0" smtClean="0"/>
              <a:t>.)</a:t>
            </a:r>
            <a:r>
              <a:rPr lang="ko-KR" altLang="en-US" sz="1000" smtClean="0"/>
              <a:t>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최초 이벤트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퀘스트 번호를 입력하라는 메시지 창이 나온다</a:t>
            </a:r>
            <a:r>
              <a:rPr lang="en-US" altLang="ko-KR" sz="1000" dirty="0" smtClean="0"/>
              <a:t>. (</a:t>
            </a:r>
            <a:r>
              <a:rPr lang="ko-KR" altLang="en-US" sz="1000" smtClean="0"/>
              <a:t>여기서는 연궤되는 최초 이벤트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퀘스트 번호가 </a:t>
            </a:r>
            <a:r>
              <a:rPr lang="en-US" altLang="ko-KR" sz="1000" dirty="0" smtClean="0"/>
              <a:t>1000001</a:t>
            </a:r>
            <a:r>
              <a:rPr lang="ko-KR" altLang="en-US" sz="1000" smtClean="0"/>
              <a:t>이기에 </a:t>
            </a:r>
            <a:r>
              <a:rPr lang="en-US" altLang="ko-KR" sz="1000" dirty="0" smtClean="0"/>
              <a:t>1000001</a:t>
            </a:r>
            <a:r>
              <a:rPr lang="ko-KR" altLang="en-US" sz="1000" smtClean="0"/>
              <a:t>을 입력한다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78" y="3770620"/>
            <a:ext cx="4663844" cy="1658256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751" y="3788910"/>
            <a:ext cx="4517528" cy="16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0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사용법 </a:t>
            </a:r>
            <a:r>
              <a:rPr lang="en-US" altLang="ko-KR" dirty="0" smtClean="0"/>
              <a:t>– DB </a:t>
            </a:r>
            <a:r>
              <a:rPr lang="ko-KR" altLang="en-US" smtClean="0"/>
              <a:t>데이터 입력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9332"/>
            <a:ext cx="1219200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메시지 창의 모든 정보를 입력하면 아래와 같이 검은 색칠이 된 부분에 연계 이벤트 개수와 최초 이벤트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퀘스트 </a:t>
            </a:r>
            <a:r>
              <a:rPr lang="ko-KR" altLang="en-US" sz="1000" dirty="0" smtClean="0"/>
              <a:t>번호가 표시되고 각 이벤트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퀘스트를 몇 명이 클리어 했는지 표시가 나온다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3216622"/>
            <a:ext cx="1219200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smtClean="0"/>
              <a:t>이후 오른쪽에 최종 정렬 버튼을 클릭하면 메인 시트에서 사용할 형식의 정보가 생성된다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746"/>
            <a:ext cx="11677650" cy="25241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7411" y="1814468"/>
            <a:ext cx="1465466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 smtClean="0"/>
              <a:t>최초 이벤트</a:t>
            </a:r>
            <a:r>
              <a:rPr lang="en-US" altLang="ko-KR" sz="900" dirty="0" smtClean="0"/>
              <a:t>/</a:t>
            </a:r>
            <a:r>
              <a:rPr lang="ko-KR" altLang="en-US" sz="900" smtClean="0"/>
              <a:t>퀘스트 번호</a:t>
            </a:r>
            <a:endParaRPr lang="ko-KR" altLang="en-US" sz="900"/>
          </a:p>
        </p:txBody>
      </p:sp>
      <p:sp>
        <p:nvSpPr>
          <p:cNvPr id="15" name="TextBox 14"/>
          <p:cNvSpPr txBox="1"/>
          <p:nvPr/>
        </p:nvSpPr>
        <p:spPr>
          <a:xfrm>
            <a:off x="951152" y="958272"/>
            <a:ext cx="801823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 smtClean="0"/>
              <a:t>이벤트 개수</a:t>
            </a:r>
            <a:endParaRPr lang="ko-KR" alt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2291524" y="1809392"/>
            <a:ext cx="2047355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 smtClean="0"/>
              <a:t>각 이벤트</a:t>
            </a:r>
            <a:r>
              <a:rPr lang="en-US" altLang="ko-KR" sz="900" dirty="0" smtClean="0"/>
              <a:t>/</a:t>
            </a:r>
            <a:r>
              <a:rPr lang="ko-KR" altLang="en-US" sz="900" smtClean="0"/>
              <a:t>퀘스트 별 클리어 유저 수</a:t>
            </a:r>
            <a:endParaRPr lang="ko-KR" altLang="en-US" sz="900" dirty="0"/>
          </a:p>
        </p:txBody>
      </p:sp>
      <p:cxnSp>
        <p:nvCxnSpPr>
          <p:cNvPr id="17" name="직선 화살표 연결선 16"/>
          <p:cNvCxnSpPr>
            <a:stCxn id="13" idx="0"/>
          </p:cNvCxnSpPr>
          <p:nvPr/>
        </p:nvCxnSpPr>
        <p:spPr>
          <a:xfrm flipH="1" flipV="1">
            <a:off x="737937" y="1435768"/>
            <a:ext cx="532207" cy="378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9" name="직선 화살표 연결선 18"/>
          <p:cNvCxnSpPr>
            <a:stCxn id="15" idx="3"/>
          </p:cNvCxnSpPr>
          <p:nvPr/>
        </p:nvCxnSpPr>
        <p:spPr>
          <a:xfrm>
            <a:off x="1752975" y="1073688"/>
            <a:ext cx="926057" cy="41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2" name="직선 화살표 연결선 21"/>
          <p:cNvCxnSpPr>
            <a:stCxn id="16" idx="0"/>
          </p:cNvCxnSpPr>
          <p:nvPr/>
        </p:nvCxnSpPr>
        <p:spPr>
          <a:xfrm flipH="1" flipV="1">
            <a:off x="3039979" y="1435768"/>
            <a:ext cx="275223" cy="373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4" name="직선 화살표 연결선 23"/>
          <p:cNvCxnSpPr>
            <a:stCxn id="16" idx="0"/>
          </p:cNvCxnSpPr>
          <p:nvPr/>
        </p:nvCxnSpPr>
        <p:spPr>
          <a:xfrm flipH="1" flipV="1">
            <a:off x="1361634" y="1435768"/>
            <a:ext cx="1953568" cy="373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5" name="직선 화살표 연결선 24"/>
          <p:cNvCxnSpPr>
            <a:stCxn id="16" idx="0"/>
          </p:cNvCxnSpPr>
          <p:nvPr/>
        </p:nvCxnSpPr>
        <p:spPr>
          <a:xfrm flipV="1">
            <a:off x="3315202" y="1419970"/>
            <a:ext cx="1353051" cy="389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7469"/>
            <a:ext cx="11677650" cy="2524125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681536" y="4227095"/>
            <a:ext cx="1604211" cy="183681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 설명선 32"/>
          <p:cNvSpPr/>
          <p:nvPr/>
        </p:nvSpPr>
        <p:spPr>
          <a:xfrm>
            <a:off x="8446168" y="4636168"/>
            <a:ext cx="914400" cy="612648"/>
          </a:xfrm>
          <a:prstGeom prst="wedgeRectCallout">
            <a:avLst>
              <a:gd name="adj1" fmla="val -63815"/>
              <a:gd name="adj2" fmla="val 2584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생성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3773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사용법 </a:t>
            </a:r>
            <a:r>
              <a:rPr lang="en-US" altLang="ko-KR" dirty="0" smtClean="0"/>
              <a:t>– </a:t>
            </a:r>
            <a:r>
              <a:rPr lang="ko-KR" altLang="en-US" smtClean="0"/>
              <a:t>그래프 생성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9332"/>
            <a:ext cx="1219200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/>
              <a:t>‘</a:t>
            </a:r>
            <a:r>
              <a:rPr lang="ko-KR" altLang="en-US" sz="1000" smtClean="0"/>
              <a:t>예시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그래프</a:t>
            </a:r>
            <a:r>
              <a:rPr lang="en-US" altLang="ko-KR" sz="1000" dirty="0" smtClean="0"/>
              <a:t>’</a:t>
            </a:r>
            <a:r>
              <a:rPr lang="ko-KR" altLang="en-US" sz="1000" smtClean="0"/>
              <a:t> 시트에 들어가면 아래와 같이 유저 수를 간단한 표와 그래프로 볼 수 있도록 되어 있다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162"/>
            <a:ext cx="12192000" cy="445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1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사용법 </a:t>
            </a:r>
            <a:r>
              <a:rPr lang="en-US" altLang="ko-KR" dirty="0" smtClean="0"/>
              <a:t>– </a:t>
            </a:r>
            <a:r>
              <a:rPr lang="ko-KR" altLang="en-US" smtClean="0"/>
              <a:t>그래프 생성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93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이후 아래와 같이 각 이벤트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퀘스트 번호를 리워드 제목 열에 적고 나서 아래 파란색으로 </a:t>
            </a:r>
            <a:r>
              <a:rPr lang="en-US" altLang="ko-KR" sz="1000" dirty="0" smtClean="0"/>
              <a:t>‘</a:t>
            </a:r>
            <a:r>
              <a:rPr lang="ko-KR" altLang="en-US" sz="1000" smtClean="0"/>
              <a:t>인원 값 가져오기</a:t>
            </a:r>
            <a:r>
              <a:rPr lang="en-US" altLang="ko-KR" sz="1000" dirty="0" smtClean="0"/>
              <a:t>‘ </a:t>
            </a:r>
            <a:r>
              <a:rPr lang="ko-KR" altLang="en-US" sz="1000" smtClean="0"/>
              <a:t>버튼을 클릭하면 아래와 같이 어디서 관련 데이터를 가져올 지 묻는 메시지 창이 나온다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smtClean="0"/>
              <a:t>여기에 데이터를 가져올 시트를 입력해야 한다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9029"/>
            <a:ext cx="12192000" cy="445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1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사용법 </a:t>
            </a:r>
            <a:r>
              <a:rPr lang="en-US" altLang="ko-KR" dirty="0" smtClean="0"/>
              <a:t>– </a:t>
            </a:r>
            <a:r>
              <a:rPr lang="ko-KR" altLang="en-US" smtClean="0"/>
              <a:t>그래프 생성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9332"/>
            <a:ext cx="1219200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메시지 창에 시트 이름을 입력하고 확인 버튼을 클릭하면 아래와 같이 </a:t>
            </a:r>
            <a:r>
              <a:rPr lang="en-US" altLang="ko-KR" sz="1000" dirty="0" smtClean="0"/>
              <a:t>‘</a:t>
            </a:r>
            <a:r>
              <a:rPr lang="ko-KR" altLang="en-US" sz="1000" smtClean="0"/>
              <a:t>예시</a:t>
            </a:r>
            <a:r>
              <a:rPr lang="en-US" altLang="ko-KR" sz="1000" dirty="0" smtClean="0"/>
              <a:t>＇</a:t>
            </a:r>
            <a:r>
              <a:rPr lang="ko-KR" altLang="en-US" sz="1000" smtClean="0"/>
              <a:t>시트에서 각 이벤트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퀘스트 별 클리어 유저 인원을 표로 가져와 아래와 같이 그래프로 보여준다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9029"/>
            <a:ext cx="12192000" cy="445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7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669</Words>
  <Application>Microsoft Office PowerPoint</Application>
  <PresentationFormat>와이드스크린</PresentationFormat>
  <Paragraphs>59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이벤트/퀘스트 참여 체크툴 사용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이벤트 보상 획득 유저 체크 툴 사용법</dc:title>
  <dc:creator>안명선</dc:creator>
  <cp:lastModifiedBy>안명선</cp:lastModifiedBy>
  <cp:revision>26</cp:revision>
  <dcterms:created xsi:type="dcterms:W3CDTF">2017-09-20T12:18:51Z</dcterms:created>
  <dcterms:modified xsi:type="dcterms:W3CDTF">2017-09-20T13:53:51Z</dcterms:modified>
</cp:coreProperties>
</file>