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4674"/>
  </p:normalViewPr>
  <p:slideViewPr>
    <p:cSldViewPr snapToGrid="0" snapToObjects="1">
      <p:cViewPr varScale="1">
        <p:scale>
          <a:sx n="130" d="100"/>
          <a:sy n="130" d="100"/>
        </p:scale>
        <p:origin x="2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2CA53-C075-7649-A841-E152F700EDE1}" type="datetimeFigureOut">
              <a:rPr lang="en-US" smtClean="0"/>
              <a:t>1/30/18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D399C-3877-B149-A6B4-30F544D3EA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D2CA53-C075-7649-A841-E152F700EDE1}"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D2CA53-C075-7649-A841-E152F700EDE1}" type="datetimeFigureOut">
              <a:rPr lang="en-US" smtClean="0"/>
              <a:t>1/30/18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D2CA53-C075-7649-A841-E152F700EDE1}" type="datetimeFigureOut">
              <a:rPr lang="en-US" smtClean="0"/>
              <a:t>1/30/18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D2CA53-C075-7649-A841-E152F700EDE1}" type="datetimeFigureOut">
              <a:rPr lang="en-US" smtClean="0"/>
              <a:t>1/30/18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D2CA53-C075-7649-A841-E152F700EDE1}" type="datetimeFigureOut">
              <a:rPr lang="en-US" smtClean="0"/>
              <a:t>1/30/18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FD399C-3877-B149-A6B4-30F544D3EA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2CA53-C075-7649-A841-E152F700EDE1}" type="datetimeFigureOut">
              <a:rPr lang="en-US" smtClean="0"/>
              <a:t>1/30/18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D399C-3877-B149-A6B4-30F544D3EA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D2CA53-C075-7649-A841-E152F700EDE1}" type="datetimeFigureOut">
              <a:rPr lang="en-US" smtClean="0"/>
              <a:t>1/30/18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FD399C-3877-B149-A6B4-30F544D3EA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989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a:t>
            </a:r>
            <a:r>
              <a:rPr lang="en-US" smtClean="0"/>
              <a:t>Processing and REGEX</a:t>
            </a:r>
            <a:endParaRPr lang="en-US" dirty="0"/>
          </a:p>
        </p:txBody>
      </p:sp>
      <p:sp>
        <p:nvSpPr>
          <p:cNvPr id="3" name="Subtitle 2"/>
          <p:cNvSpPr>
            <a:spLocks noGrp="1"/>
          </p:cNvSpPr>
          <p:nvPr>
            <p:ph type="subTitle" idx="1"/>
          </p:nvPr>
        </p:nvSpPr>
        <p:spPr/>
        <p:txBody>
          <a:bodyPr/>
          <a:lstStyle/>
          <a:p>
            <a:r>
              <a:rPr lang="en-US" dirty="0" smtClean="0"/>
              <a:t>Python and Regex</a:t>
            </a:r>
            <a:endParaRPr lang="en-US" dirty="0"/>
          </a:p>
        </p:txBody>
      </p:sp>
    </p:spTree>
    <p:extLst>
      <p:ext uri="{BB962C8B-B14F-4D97-AF65-F5344CB8AC3E}">
        <p14:creationId xmlns:p14="http://schemas.microsoft.com/office/powerpoint/2010/main" val="31690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this print?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118" y="1920465"/>
            <a:ext cx="7010400" cy="2832100"/>
          </a:xfrm>
        </p:spPr>
      </p:pic>
    </p:spTree>
    <p:extLst>
      <p:ext uri="{BB962C8B-B14F-4D97-AF65-F5344CB8AC3E}">
        <p14:creationId xmlns:p14="http://schemas.microsoft.com/office/powerpoint/2010/main" val="95301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a:t>
            </a:r>
            <a:endParaRPr lang="en-US" dirty="0"/>
          </a:p>
        </p:txBody>
      </p:sp>
      <p:sp>
        <p:nvSpPr>
          <p:cNvPr id="3" name="Content Placeholder 2"/>
          <p:cNvSpPr>
            <a:spLocks noGrp="1"/>
          </p:cNvSpPr>
          <p:nvPr>
            <p:ph idx="1"/>
          </p:nvPr>
        </p:nvSpPr>
        <p:spPr>
          <a:xfrm>
            <a:off x="1097280" y="1845734"/>
            <a:ext cx="4988888" cy="4023360"/>
          </a:xfrm>
        </p:spPr>
        <p:txBody>
          <a:bodyPr/>
          <a:lstStyle/>
          <a:p>
            <a:r>
              <a:rPr lang="en-US" dirty="0" err="1"/>
              <a:t>re.split</a:t>
            </a:r>
            <a:r>
              <a:rPr lang="en-US" dirty="0"/>
              <a:t>()</a:t>
            </a:r>
            <a:r>
              <a:rPr lang="en-US" dirty="0"/>
              <a:t> splits a string into a list delimited by the passed pattern. For example, consider having names read from a file that we want to put in an list: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449" y="1845734"/>
            <a:ext cx="4229100" cy="2425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 y="4508500"/>
            <a:ext cx="11950700" cy="2349500"/>
          </a:xfrm>
          <a:prstGeom prst="rect">
            <a:avLst/>
          </a:prstGeom>
        </p:spPr>
      </p:pic>
    </p:spTree>
    <p:extLst>
      <p:ext uri="{BB962C8B-B14F-4D97-AF65-F5344CB8AC3E}">
        <p14:creationId xmlns:p14="http://schemas.microsoft.com/office/powerpoint/2010/main" val="173570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All</a:t>
            </a:r>
            <a:endParaRPr lang="en-US" dirty="0"/>
          </a:p>
        </p:txBody>
      </p:sp>
      <p:sp>
        <p:nvSpPr>
          <p:cNvPr id="3" name="Content Placeholder 2"/>
          <p:cNvSpPr>
            <a:spLocks noGrp="1"/>
          </p:cNvSpPr>
          <p:nvPr>
            <p:ph idx="1"/>
          </p:nvPr>
        </p:nvSpPr>
        <p:spPr/>
        <p:txBody>
          <a:bodyPr/>
          <a:lstStyle/>
          <a:p>
            <a:r>
              <a:rPr lang="en-US" dirty="0" err="1"/>
              <a:t>re.findall</a:t>
            </a:r>
            <a:r>
              <a:rPr lang="en-US" dirty="0"/>
              <a:t>()</a:t>
            </a:r>
            <a:r>
              <a:rPr lang="en-US" dirty="0"/>
              <a:t> finds all the matches of all occurrences of a pattern, not just the first one as </a:t>
            </a:r>
            <a:r>
              <a:rPr lang="en-US" dirty="0" err="1"/>
              <a:t>re.search</a:t>
            </a:r>
            <a:r>
              <a:rPr lang="en-US" dirty="0"/>
              <a:t>()</a:t>
            </a:r>
            <a:r>
              <a:rPr lang="en-US" dirty="0"/>
              <a:t> does. Unlike search which returns a match object, </a:t>
            </a:r>
            <a:r>
              <a:rPr lang="en-US" dirty="0" err="1"/>
              <a:t>findall</a:t>
            </a:r>
            <a:r>
              <a:rPr lang="en-US" dirty="0"/>
              <a:t> returns a list of matches.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77" y="2578100"/>
            <a:ext cx="11734800" cy="4279900"/>
          </a:xfrm>
          <a:prstGeom prst="rect">
            <a:avLst/>
          </a:prstGeom>
        </p:spPr>
      </p:pic>
      <p:sp>
        <p:nvSpPr>
          <p:cNvPr id="5" name="Rectangle 4"/>
          <p:cNvSpPr/>
          <p:nvPr/>
        </p:nvSpPr>
        <p:spPr>
          <a:xfrm>
            <a:off x="10481275" y="47750"/>
            <a:ext cx="1710725" cy="369332"/>
          </a:xfrm>
          <a:prstGeom prst="rect">
            <a:avLst/>
          </a:prstGeom>
        </p:spPr>
        <p:txBody>
          <a:bodyPr wrap="none">
            <a:spAutoFit/>
          </a:bodyPr>
          <a:lstStyle/>
          <a:p>
            <a:r>
              <a:rPr lang="en-US" b="0" i="0" dirty="0" smtClean="0">
                <a:solidFill>
                  <a:srgbClr val="FF3860"/>
                </a:solidFill>
                <a:effectLst/>
                <a:latin typeface="Roboto Mono" charset="0"/>
              </a:rPr>
              <a:t>['finding', 'dory']</a:t>
            </a:r>
            <a:endParaRPr lang="en-US" dirty="0"/>
          </a:p>
        </p:txBody>
      </p:sp>
    </p:spTree>
    <p:extLst>
      <p:ext uri="{BB962C8B-B14F-4D97-AF65-F5344CB8AC3E}">
        <p14:creationId xmlns:p14="http://schemas.microsoft.com/office/powerpoint/2010/main" val="207362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Ahead</a:t>
            </a:r>
            <a:endParaRPr lang="en-US" dirty="0"/>
          </a:p>
        </p:txBody>
      </p:sp>
      <p:sp>
        <p:nvSpPr>
          <p:cNvPr id="3" name="Content Placeholder 2"/>
          <p:cNvSpPr>
            <a:spLocks noGrp="1"/>
          </p:cNvSpPr>
          <p:nvPr>
            <p:ph idx="1"/>
          </p:nvPr>
        </p:nvSpPr>
        <p:spPr/>
        <p:txBody>
          <a:bodyPr/>
          <a:lstStyle/>
          <a:p>
            <a:r>
              <a:rPr lang="en-US" dirty="0"/>
              <a:t>(?=)</a:t>
            </a:r>
            <a:r>
              <a:rPr lang="en-US" dirty="0"/>
              <a:t> </a:t>
            </a:r>
            <a:endParaRPr lang="en-US" dirty="0" smtClean="0"/>
          </a:p>
          <a:p>
            <a:r>
              <a:rPr lang="en-US" dirty="0" smtClean="0"/>
              <a:t>This </a:t>
            </a:r>
            <a:r>
              <a:rPr lang="en-US" dirty="0"/>
              <a:t>syntax is defines a </a:t>
            </a:r>
            <a:r>
              <a:rPr lang="en-US" b="1" dirty="0"/>
              <a:t>look ahead</a:t>
            </a:r>
            <a:r>
              <a:rPr lang="en-US" dirty="0"/>
              <a:t>. Instead of matching from the start of the string, match an entity that's followed by the pattern. For instance, </a:t>
            </a:r>
            <a:r>
              <a:rPr lang="en-US" dirty="0" err="1"/>
              <a:t>r"</a:t>
            </a:r>
            <a:r>
              <a:rPr lang="en-US" dirty="0" err="1"/>
              <a:t>a</a:t>
            </a:r>
            <a:r>
              <a:rPr lang="en-US" dirty="0"/>
              <a:t> (?=b)</a:t>
            </a:r>
            <a:r>
              <a:rPr lang="en-US" dirty="0"/>
              <a:t>" will return a match </a:t>
            </a:r>
            <a:r>
              <a:rPr lang="en-US" dirty="0"/>
              <a:t>a</a:t>
            </a:r>
            <a:r>
              <a:rPr lang="en-US" dirty="0"/>
              <a:t> only if it's followed by </a:t>
            </a:r>
            <a:r>
              <a:rPr lang="en-US" dirty="0"/>
              <a:t>b</a:t>
            </a:r>
            <a:r>
              <a:rPr lang="en-US"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42" y="3452352"/>
            <a:ext cx="11150600" cy="2667000"/>
          </a:xfrm>
          <a:prstGeom prst="rect">
            <a:avLst/>
          </a:prstGeom>
        </p:spPr>
      </p:pic>
    </p:spTree>
    <p:extLst>
      <p:ext uri="{BB962C8B-B14F-4D97-AF65-F5344CB8AC3E}">
        <p14:creationId xmlns:p14="http://schemas.microsoft.com/office/powerpoint/2010/main" val="172265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	</a:t>
            </a:r>
            <a:endParaRPr lang="en-US" dirty="0"/>
          </a:p>
        </p:txBody>
      </p:sp>
      <p:sp>
        <p:nvSpPr>
          <p:cNvPr id="3" name="Content Placeholder 2"/>
          <p:cNvSpPr>
            <a:spLocks noGrp="1"/>
          </p:cNvSpPr>
          <p:nvPr>
            <p:ph idx="1"/>
          </p:nvPr>
        </p:nvSpPr>
        <p:spPr/>
        <p:txBody>
          <a:bodyPr/>
          <a:lstStyle/>
          <a:p>
            <a:r>
              <a:rPr lang="mr-IN" dirty="0"/>
              <a:t>.</a:t>
            </a:r>
            <a:r>
              <a:rPr lang="mr-IN" dirty="0" err="1"/>
              <a:t>replace</a:t>
            </a:r>
            <a:r>
              <a:rPr lang="mr-IN" dirty="0"/>
              <a:t>('"', </a:t>
            </a:r>
            <a:r>
              <a:rPr lang="mr-IN" dirty="0" smtClean="0"/>
              <a:t>'')</a:t>
            </a:r>
            <a:endParaRPr lang="en-US" dirty="0" smtClean="0"/>
          </a:p>
          <a:p>
            <a:endParaRPr lang="en-US" dirty="0"/>
          </a:p>
          <a:p>
            <a:r>
              <a:rPr lang="mr-IN" dirty="0"/>
              <a:t>.</a:t>
            </a:r>
            <a:r>
              <a:rPr lang="mr-IN" dirty="0" err="1"/>
              <a:t>split</a:t>
            </a:r>
            <a:r>
              <a:rPr lang="mr-IN" dirty="0" smtClean="0"/>
              <a:t>(’</a:t>
            </a:r>
            <a:r>
              <a:rPr lang="en-US" dirty="0" smtClean="0"/>
              <a:t>.</a:t>
            </a:r>
            <a:r>
              <a:rPr lang="mr-IN" dirty="0" smtClean="0"/>
              <a:t>')</a:t>
            </a:r>
            <a:endParaRPr lang="en-US" dirty="0" smtClean="0"/>
          </a:p>
          <a:p>
            <a:pPr lvl="1"/>
            <a:r>
              <a:rPr lang="en-US" dirty="0" smtClean="0"/>
              <a:t>[“left of the dot”, “right of the “]	</a:t>
            </a:r>
          </a:p>
          <a:p>
            <a:r>
              <a:rPr lang="en-US" dirty="0" smtClean="0"/>
              <a:t>“</a:t>
            </a:r>
            <a:r>
              <a:rPr lang="en-US" dirty="0" err="1" smtClean="0"/>
              <a:t>steventking.com”.split</a:t>
            </a:r>
            <a:r>
              <a:rPr lang="en-US" dirty="0" smtClean="0"/>
              <a:t>(‘.’)</a:t>
            </a:r>
          </a:p>
          <a:p>
            <a:pPr lvl="1"/>
            <a:r>
              <a:rPr lang="en-US" dirty="0" smtClean="0"/>
              <a:t>[“</a:t>
            </a:r>
            <a:r>
              <a:rPr lang="en-US" dirty="0" err="1" smtClean="0"/>
              <a:t>steventking</a:t>
            </a:r>
            <a:r>
              <a:rPr lang="en-US" dirty="0" smtClean="0"/>
              <a:t>”, “com”]</a:t>
            </a:r>
          </a:p>
          <a:p>
            <a:pPr lvl="1"/>
            <a:endParaRPr lang="en-US" dirty="0"/>
          </a:p>
          <a:p>
            <a:r>
              <a:rPr lang="en-US" dirty="0" smtClean="0"/>
              <a:t>.join()</a:t>
            </a:r>
          </a:p>
          <a:p>
            <a:pPr lvl="1"/>
            <a:r>
              <a:rPr lang="en-US" dirty="0"/>
              <a:t>commas = ','.join(colonized)</a:t>
            </a:r>
            <a:endParaRPr lang="en-US" dirty="0" smtClean="0"/>
          </a:p>
        </p:txBody>
      </p:sp>
    </p:spTree>
    <p:extLst>
      <p:ext uri="{BB962C8B-B14F-4D97-AF65-F5344CB8AC3E}">
        <p14:creationId xmlns:p14="http://schemas.microsoft.com/office/powerpoint/2010/main" val="65855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 type: 'stats', </a:t>
            </a:r>
            <a:r>
              <a:rPr lang="en-US" dirty="0" err="1"/>
              <a:t>rp_id</a:t>
            </a:r>
            <a:r>
              <a:rPr lang="en-US" dirty="0"/>
              <a:t>: 9450, path: 'baseball', year: 2017, </a:t>
            </a:r>
            <a:r>
              <a:rPr lang="en-US" dirty="0" err="1"/>
              <a:t>player_id</a:t>
            </a:r>
            <a:r>
              <a:rPr lang="en-US" dirty="0"/>
              <a:t>: 3759 }", "{ type: 'related', </a:t>
            </a:r>
            <a:r>
              <a:rPr lang="en-US" dirty="0" err="1"/>
              <a:t>rp_id</a:t>
            </a:r>
            <a:r>
              <a:rPr lang="en-US" dirty="0"/>
              <a:t>: 9450, </a:t>
            </a:r>
            <a:r>
              <a:rPr lang="en-US" dirty="0" err="1"/>
              <a:t>player_id</a:t>
            </a:r>
            <a:r>
              <a:rPr lang="en-US" dirty="0"/>
              <a:t>: 3759 </a:t>
            </a:r>
            <a:r>
              <a:rPr lang="en-US" dirty="0" smtClean="0"/>
              <a:t>}"]</a:t>
            </a:r>
          </a:p>
          <a:p>
            <a:endParaRPr lang="en-US" dirty="0"/>
          </a:p>
          <a:p>
            <a:r>
              <a:rPr lang="en-US" dirty="0" smtClean="0"/>
              <a:t>[</a:t>
            </a:r>
            <a:r>
              <a:rPr lang="en-US" dirty="0" smtClean="0">
                <a:solidFill>
                  <a:srgbClr val="FF0000"/>
                </a:solidFill>
              </a:rPr>
              <a:t>"</a:t>
            </a:r>
            <a:r>
              <a:rPr lang="en-US" dirty="0" smtClean="0"/>
              <a:t>{ </a:t>
            </a:r>
            <a:r>
              <a:rPr lang="en-US" dirty="0"/>
              <a:t>type: 'stats', </a:t>
            </a:r>
            <a:r>
              <a:rPr lang="en-US" dirty="0" err="1" smtClean="0"/>
              <a:t>rp_id</a:t>
            </a:r>
            <a:r>
              <a:rPr lang="en-US" dirty="0"/>
              <a:t>: 9450, path: 'baseball', year: 2017, </a:t>
            </a:r>
            <a:r>
              <a:rPr lang="en-US" dirty="0" err="1"/>
              <a:t>player_id</a:t>
            </a:r>
            <a:r>
              <a:rPr lang="en-US" dirty="0"/>
              <a:t>: 3759 </a:t>
            </a:r>
            <a:r>
              <a:rPr lang="en-US" dirty="0">
                <a:solidFill>
                  <a:schemeClr val="tx1"/>
                </a:solidFill>
              </a:rPr>
              <a:t>}</a:t>
            </a:r>
            <a:r>
              <a:rPr lang="en-US" dirty="0">
                <a:solidFill>
                  <a:srgbClr val="FF0000"/>
                </a:solidFill>
              </a:rPr>
              <a:t>", "{ type: 'related', </a:t>
            </a:r>
            <a:r>
              <a:rPr lang="en-US" dirty="0" err="1">
                <a:solidFill>
                  <a:srgbClr val="FF0000"/>
                </a:solidFill>
              </a:rPr>
              <a:t>rp_id</a:t>
            </a:r>
            <a:r>
              <a:rPr lang="en-US" dirty="0">
                <a:solidFill>
                  <a:srgbClr val="FF0000"/>
                </a:solidFill>
              </a:rPr>
              <a:t>: 9450, </a:t>
            </a:r>
            <a:r>
              <a:rPr lang="en-US" dirty="0" err="1">
                <a:solidFill>
                  <a:srgbClr val="FF0000"/>
                </a:solidFill>
              </a:rPr>
              <a:t>player_id</a:t>
            </a:r>
            <a:r>
              <a:rPr lang="en-US" dirty="0">
                <a:solidFill>
                  <a:srgbClr val="FF0000"/>
                </a:solidFill>
              </a:rPr>
              <a:t>: 3759 }"]</a:t>
            </a:r>
          </a:p>
          <a:p>
            <a:endParaRPr lang="en-US" dirty="0" smtClean="0"/>
          </a:p>
          <a:p>
            <a:endParaRPr lang="en-US" dirty="0"/>
          </a:p>
          <a:p>
            <a:endParaRPr lang="en-US" dirty="0" smtClean="0"/>
          </a:p>
          <a:p>
            <a:r>
              <a:rPr lang="en-US" dirty="0"/>
              <a:t>[{'path': 'baseball', '</a:t>
            </a:r>
            <a:r>
              <a:rPr lang="en-US" dirty="0" err="1"/>
              <a:t>player_id</a:t>
            </a:r>
            <a:r>
              <a:rPr lang="en-US" dirty="0"/>
              <a:t>': '3759', '</a:t>
            </a:r>
            <a:r>
              <a:rPr lang="en-US" dirty="0" err="1"/>
              <a:t>rp_id</a:t>
            </a:r>
            <a:r>
              <a:rPr lang="en-US" dirty="0"/>
              <a:t>': '9450', 'type': 'stats', 'year': '2017'}]</a:t>
            </a:r>
          </a:p>
        </p:txBody>
      </p:sp>
    </p:spTree>
    <p:extLst>
      <p:ext uri="{BB962C8B-B14F-4D97-AF65-F5344CB8AC3E}">
        <p14:creationId xmlns:p14="http://schemas.microsoft.com/office/powerpoint/2010/main" val="60676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It, write it, test it.	</a:t>
            </a:r>
            <a:endParaRPr lang="en-US" dirty="0"/>
          </a:p>
        </p:txBody>
      </p:sp>
      <p:sp>
        <p:nvSpPr>
          <p:cNvPr id="3" name="Content Placeholder 2"/>
          <p:cNvSpPr>
            <a:spLocks noGrp="1"/>
          </p:cNvSpPr>
          <p:nvPr>
            <p:ph idx="1"/>
          </p:nvPr>
        </p:nvSpPr>
        <p:spPr/>
        <p:txBody>
          <a:bodyPr/>
          <a:lstStyle/>
          <a:p>
            <a:r>
              <a:rPr lang="en-US" dirty="0"/>
              <a:t>https://regex101.com/</a:t>
            </a:r>
          </a:p>
        </p:txBody>
      </p:sp>
    </p:spTree>
    <p:extLst>
      <p:ext uri="{BB962C8B-B14F-4D97-AF65-F5344CB8AC3E}">
        <p14:creationId xmlns:p14="http://schemas.microsoft.com/office/powerpoint/2010/main" val="127938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and compile </a:t>
            </a:r>
            <a:endParaRPr lang="en-US" dirty="0"/>
          </a:p>
        </p:txBody>
      </p:sp>
      <p:sp>
        <p:nvSpPr>
          <p:cNvPr id="3" name="Content Placeholder 2"/>
          <p:cNvSpPr>
            <a:spLocks noGrp="1"/>
          </p:cNvSpPr>
          <p:nvPr>
            <p:ph idx="1"/>
          </p:nvPr>
        </p:nvSpPr>
        <p:spPr/>
        <p:txBody>
          <a:bodyPr>
            <a:noAutofit/>
          </a:bodyPr>
          <a:lstStyle/>
          <a:p>
            <a:r>
              <a:rPr lang="en-US" sz="2800" dirty="0" smtClean="0"/>
              <a:t>First, import the library re</a:t>
            </a:r>
          </a:p>
          <a:p>
            <a:r>
              <a:rPr lang="en-US" sz="2800" dirty="0" smtClean="0"/>
              <a:t>Compile</a:t>
            </a:r>
          </a:p>
          <a:p>
            <a:r>
              <a:rPr lang="en-US" sz="2800" dirty="0"/>
              <a:t>The purpose of the compile method is to compile the regex pattern which will be used for matching later. It's advisable to compile regex when it'll be used several times in your program. Resaving the resulting regular expression object for reuse, which </a:t>
            </a:r>
            <a:r>
              <a:rPr lang="en-US" sz="2800" dirty="0" err="1"/>
              <a:t>re.compile</a:t>
            </a:r>
            <a:r>
              <a:rPr lang="en-US" sz="2800" dirty="0"/>
              <a:t> does, is more efficient</a:t>
            </a:r>
            <a:r>
              <a:rPr lang="en-US" sz="2800" dirty="0" smtClean="0"/>
              <a:t>.</a:t>
            </a:r>
          </a:p>
          <a:p>
            <a:endParaRPr lang="en-US" sz="2800" dirty="0"/>
          </a:p>
          <a:p>
            <a:r>
              <a:rPr lang="en-US" sz="2800" dirty="0"/>
              <a:t>pattern </a:t>
            </a:r>
            <a:r>
              <a:rPr lang="en-US" sz="2800" dirty="0"/>
              <a:t>=</a:t>
            </a:r>
            <a:r>
              <a:rPr lang="en-US" sz="2800" dirty="0"/>
              <a:t> </a:t>
            </a:r>
            <a:r>
              <a:rPr lang="en-US" sz="2800" dirty="0" err="1"/>
              <a:t>re</a:t>
            </a:r>
            <a:r>
              <a:rPr lang="en-US" sz="2800" dirty="0" err="1"/>
              <a:t>.compile</a:t>
            </a:r>
            <a:r>
              <a:rPr lang="en-US" sz="2800" dirty="0"/>
              <a:t>(</a:t>
            </a:r>
            <a:r>
              <a:rPr lang="en-US" sz="2800" dirty="0"/>
              <a:t>r</a:t>
            </a:r>
            <a:r>
              <a:rPr lang="en-US" sz="2800" dirty="0"/>
              <a:t>"")</a:t>
            </a:r>
            <a:endParaRPr lang="en-US" sz="2800" dirty="0"/>
          </a:p>
        </p:txBody>
      </p:sp>
    </p:spTree>
    <p:extLst>
      <p:ext uri="{BB962C8B-B14F-4D97-AF65-F5344CB8AC3E}">
        <p14:creationId xmlns:p14="http://schemas.microsoft.com/office/powerpoint/2010/main" val="171047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Sequences	</a:t>
            </a:r>
            <a:endParaRPr lang="en-US" dirty="0"/>
          </a:p>
        </p:txBody>
      </p:sp>
      <p:sp>
        <p:nvSpPr>
          <p:cNvPr id="3" name="Content Placeholder 2"/>
          <p:cNvSpPr>
            <a:spLocks noGrp="1"/>
          </p:cNvSpPr>
          <p:nvPr>
            <p:ph idx="1"/>
          </p:nvPr>
        </p:nvSpPr>
        <p:spPr/>
        <p:txBody>
          <a:bodyPr>
            <a:normAutofit/>
          </a:bodyPr>
          <a:lstStyle/>
          <a:p>
            <a:r>
              <a:rPr lang="en-US" sz="2800" dirty="0" smtClean="0"/>
              <a:t>They </a:t>
            </a:r>
            <a:r>
              <a:rPr lang="en-US" sz="2800" dirty="0"/>
              <a:t>are simply a sequence of characters that have a backslash </a:t>
            </a:r>
            <a:r>
              <a:rPr lang="en-US" sz="2800" dirty="0"/>
              <a:t>\</a:t>
            </a:r>
            <a:r>
              <a:rPr lang="en-US" sz="2800" dirty="0"/>
              <a:t> character. For instance, </a:t>
            </a:r>
            <a:r>
              <a:rPr lang="en-US" sz="2800" dirty="0"/>
              <a:t>\d</a:t>
            </a:r>
            <a:r>
              <a:rPr lang="en-US" sz="2800" dirty="0"/>
              <a:t> is a match for one digit [0-9] </a:t>
            </a:r>
            <a:r>
              <a:rPr lang="en-US" sz="2800" dirty="0"/>
              <a:t>\w</a:t>
            </a:r>
            <a:r>
              <a:rPr lang="en-US" sz="2800" dirty="0"/>
              <a:t> is a match for one alphanumeric character. This means any ASCII character that's either a letter or a number [a-z A-Z 0-9]</a:t>
            </a:r>
            <a:endParaRPr lang="en-US" sz="2800" dirty="0"/>
          </a:p>
        </p:txBody>
      </p:sp>
    </p:spTree>
    <p:extLst>
      <p:ext uri="{BB962C8B-B14F-4D97-AF65-F5344CB8AC3E}">
        <p14:creationId xmlns:p14="http://schemas.microsoft.com/office/powerpoint/2010/main" val="202698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Sequences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26599"/>
            <a:ext cx="7493494" cy="4022725"/>
          </a:xfrm>
        </p:spPr>
      </p:pic>
      <p:sp>
        <p:nvSpPr>
          <p:cNvPr id="5" name="TextBox 4"/>
          <p:cNvSpPr txBox="1"/>
          <p:nvPr/>
        </p:nvSpPr>
        <p:spPr>
          <a:xfrm>
            <a:off x="8590774" y="2094271"/>
            <a:ext cx="3473407" cy="1754326"/>
          </a:xfrm>
          <a:prstGeom prst="rect">
            <a:avLst/>
          </a:prstGeom>
          <a:noFill/>
        </p:spPr>
        <p:txBody>
          <a:bodyPr wrap="square" rtlCol="0">
            <a:spAutoFit/>
          </a:bodyPr>
          <a:lstStyle/>
          <a:p>
            <a:r>
              <a:rPr lang="en-US" b="1" dirty="0"/>
              <a:t>Points to note:</a:t>
            </a:r>
          </a:p>
          <a:p>
            <a:r>
              <a:rPr lang="en-US" dirty="0"/>
              <a:t>[0-9] is the same as [0123456789]</a:t>
            </a:r>
          </a:p>
          <a:p>
            <a:r>
              <a:rPr lang="en-US" dirty="0"/>
              <a:t>\d is short for [0-9]</a:t>
            </a:r>
          </a:p>
          <a:p>
            <a:r>
              <a:rPr lang="en-US" dirty="0"/>
              <a:t>\w is short for [a-zA-Z0-9]</a:t>
            </a:r>
          </a:p>
          <a:p>
            <a:r>
              <a:rPr lang="en-US" dirty="0"/>
              <a:t>[7-9] is the same as [789]</a:t>
            </a:r>
          </a:p>
          <a:p>
            <a:endParaRPr lang="en-US" dirty="0"/>
          </a:p>
        </p:txBody>
      </p:sp>
    </p:spTree>
    <p:extLst>
      <p:ext uri="{BB962C8B-B14F-4D97-AF65-F5344CB8AC3E}">
        <p14:creationId xmlns:p14="http://schemas.microsoft.com/office/powerpoint/2010/main" val="122517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Quantifiers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26599"/>
            <a:ext cx="7995039" cy="4022725"/>
          </a:xfrm>
        </p:spPr>
      </p:pic>
      <p:sp>
        <p:nvSpPr>
          <p:cNvPr id="4" name="TextBox 3"/>
          <p:cNvSpPr txBox="1"/>
          <p:nvPr/>
        </p:nvSpPr>
        <p:spPr>
          <a:xfrm>
            <a:off x="9006349" y="814030"/>
            <a:ext cx="2389238" cy="923330"/>
          </a:xfrm>
          <a:prstGeom prst="rect">
            <a:avLst/>
          </a:prstGeom>
          <a:noFill/>
        </p:spPr>
        <p:txBody>
          <a:bodyPr wrap="square" rtlCol="0">
            <a:spAutoFit/>
          </a:bodyPr>
          <a:lstStyle/>
          <a:p>
            <a:r>
              <a:rPr lang="en-US" dirty="0"/>
              <a:t>Quantifiers simply specify the quantity of characters to match.</a:t>
            </a:r>
          </a:p>
        </p:txBody>
      </p:sp>
    </p:spTree>
    <p:extLst>
      <p:ext uri="{BB962C8B-B14F-4D97-AF65-F5344CB8AC3E}">
        <p14:creationId xmlns:p14="http://schemas.microsoft.com/office/powerpoint/2010/main" val="50930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332" y="1836431"/>
            <a:ext cx="8539468" cy="4022725"/>
          </a:xfrm>
        </p:spPr>
      </p:pic>
      <p:sp>
        <p:nvSpPr>
          <p:cNvPr id="5" name="TextBox 4"/>
          <p:cNvSpPr txBox="1"/>
          <p:nvPr/>
        </p:nvSpPr>
        <p:spPr>
          <a:xfrm>
            <a:off x="9989574" y="2222090"/>
            <a:ext cx="1524000" cy="646331"/>
          </a:xfrm>
          <a:prstGeom prst="rect">
            <a:avLst/>
          </a:prstGeom>
          <a:noFill/>
        </p:spPr>
        <p:txBody>
          <a:bodyPr wrap="square" rtlCol="0">
            <a:spAutoFit/>
          </a:bodyPr>
          <a:lstStyle/>
          <a:p>
            <a:r>
              <a:rPr lang="en-US" dirty="0" smtClean="0"/>
              <a:t>Output:</a:t>
            </a:r>
          </a:p>
          <a:p>
            <a:r>
              <a:rPr lang="en-US" dirty="0" smtClean="0"/>
              <a:t>007</a:t>
            </a:r>
            <a:endParaRPr lang="en-US" dirty="0"/>
          </a:p>
        </p:txBody>
      </p:sp>
    </p:spTree>
    <p:extLst>
      <p:ext uri="{BB962C8B-B14F-4D97-AF65-F5344CB8AC3E}">
        <p14:creationId xmlns:p14="http://schemas.microsoft.com/office/powerpoint/2010/main" val="50598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 and $ </a:t>
            </a:r>
            <a:r>
              <a:rPr lang="en-US" dirty="0" smtClean="0"/>
              <a:t>?</a:t>
            </a:r>
            <a:endParaRPr lang="en-US" dirty="0"/>
          </a:p>
        </p:txBody>
      </p:sp>
      <p:sp>
        <p:nvSpPr>
          <p:cNvPr id="3" name="Content Placeholder 2"/>
          <p:cNvSpPr>
            <a:spLocks noGrp="1"/>
          </p:cNvSpPr>
          <p:nvPr>
            <p:ph idx="1"/>
          </p:nvPr>
        </p:nvSpPr>
        <p:spPr/>
        <p:txBody>
          <a:bodyPr/>
          <a:lstStyle/>
          <a:p>
            <a:r>
              <a:rPr lang="en-US" dirty="0" smtClean="0"/>
              <a:t>These are the boundaries or anchors</a:t>
            </a:r>
          </a:p>
          <a:p>
            <a:endParaRPr lang="en-US" dirty="0"/>
          </a:p>
          <a:p>
            <a:r>
              <a:rPr lang="en-US" dirty="0"/>
              <a:t>^</a:t>
            </a:r>
            <a:r>
              <a:rPr lang="en-US" dirty="0"/>
              <a:t> marks the start, while </a:t>
            </a:r>
            <a:r>
              <a:rPr lang="en-US" dirty="0"/>
              <a:t>$</a:t>
            </a:r>
            <a:r>
              <a:rPr lang="en-US" dirty="0"/>
              <a:t> marks the end of a regular expression.</a:t>
            </a:r>
            <a:endParaRPr lang="en-US" dirty="0" smtClean="0"/>
          </a:p>
          <a:p>
            <a:endParaRPr lang="en-US" dirty="0"/>
          </a:p>
          <a:p>
            <a:endParaRPr lang="en-US" dirty="0"/>
          </a:p>
        </p:txBody>
      </p:sp>
    </p:spTree>
    <p:extLst>
      <p:ext uri="{BB962C8B-B14F-4D97-AF65-F5344CB8AC3E}">
        <p14:creationId xmlns:p14="http://schemas.microsoft.com/office/powerpoint/2010/main" val="113772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vs Searching</a:t>
            </a:r>
            <a:endParaRPr lang="en-US" dirty="0"/>
          </a:p>
        </p:txBody>
      </p:sp>
      <p:sp>
        <p:nvSpPr>
          <p:cNvPr id="3" name="Content Placeholder 2"/>
          <p:cNvSpPr>
            <a:spLocks noGrp="1"/>
          </p:cNvSpPr>
          <p:nvPr>
            <p:ph idx="1"/>
          </p:nvPr>
        </p:nvSpPr>
        <p:spPr/>
        <p:txBody>
          <a:bodyPr/>
          <a:lstStyle/>
          <a:p>
            <a:r>
              <a:rPr lang="en-US" dirty="0" smtClean="0"/>
              <a:t>Matching only check for matches at the beginning of a string</a:t>
            </a:r>
          </a:p>
          <a:p>
            <a:endParaRPr lang="en-US" dirty="0"/>
          </a:p>
          <a:p>
            <a:r>
              <a:rPr lang="en-US" dirty="0" smtClean="0"/>
              <a:t>Searching checks the entire string</a:t>
            </a:r>
          </a:p>
          <a:p>
            <a:endParaRPr lang="en-US" dirty="0"/>
          </a:p>
          <a:p>
            <a:endParaRPr lang="en-US" dirty="0"/>
          </a:p>
        </p:txBody>
      </p:sp>
    </p:spTree>
    <p:extLst>
      <p:ext uri="{BB962C8B-B14F-4D97-AF65-F5344CB8AC3E}">
        <p14:creationId xmlns:p14="http://schemas.microsoft.com/office/powerpoint/2010/main" val="72105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21" y="-725379"/>
            <a:ext cx="10058400" cy="1450757"/>
          </a:xfrm>
        </p:spPr>
        <p:txBody>
          <a:bodyPr/>
          <a:lstStyle/>
          <a:p>
            <a:r>
              <a:rPr lang="en-US" dirty="0" smtClean="0"/>
              <a:t>Matching vs Searching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647" y="725378"/>
            <a:ext cx="6197600" cy="28448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47" y="3649509"/>
            <a:ext cx="7797800" cy="2997200"/>
          </a:xfrm>
          <a:prstGeom prst="rect">
            <a:avLst/>
          </a:prstGeom>
        </p:spPr>
      </p:pic>
      <p:sp>
        <p:nvSpPr>
          <p:cNvPr id="6" name="TextBox 5"/>
          <p:cNvSpPr txBox="1"/>
          <p:nvPr/>
        </p:nvSpPr>
        <p:spPr>
          <a:xfrm>
            <a:off x="9547121" y="1897625"/>
            <a:ext cx="2359743" cy="3970318"/>
          </a:xfrm>
          <a:prstGeom prst="rect">
            <a:avLst/>
          </a:prstGeom>
          <a:noFill/>
        </p:spPr>
        <p:txBody>
          <a:bodyPr wrap="square" rtlCol="0">
            <a:spAutoFit/>
          </a:bodyPr>
          <a:lstStyle/>
          <a:p>
            <a:r>
              <a:rPr lang="en-US" dirty="0" smtClean="0"/>
              <a:t>Note: no compile because only used once. </a:t>
            </a:r>
          </a:p>
          <a:p>
            <a:endParaRPr lang="en-US" dirty="0"/>
          </a:p>
          <a:p>
            <a:endParaRPr lang="en-US" dirty="0" smtClean="0"/>
          </a:p>
          <a:p>
            <a:r>
              <a:rPr lang="en-US" dirty="0" err="1"/>
              <a:t>re.MULTILINE</a:t>
            </a:r>
            <a:r>
              <a:rPr lang="en-US" dirty="0"/>
              <a:t> simply tells our method to search on multiple lines that have been separated by the new line space character if any.</a:t>
            </a:r>
          </a:p>
          <a:p>
            <a:r>
              <a:rPr lang="en-US" dirty="0" smtClean="0"/>
              <a:t/>
            </a:r>
            <a:br>
              <a:rPr lang="en-US" dirty="0" smtClean="0"/>
            </a:br>
            <a:endParaRPr lang="en-US" dirty="0"/>
          </a:p>
        </p:txBody>
      </p:sp>
    </p:spTree>
    <p:extLst>
      <p:ext uri="{BB962C8B-B14F-4D97-AF65-F5344CB8AC3E}">
        <p14:creationId xmlns:p14="http://schemas.microsoft.com/office/powerpoint/2010/main" val="58425900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693</TotalTime>
  <Words>333</Words>
  <Application>Microsoft Macintosh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 Light</vt:lpstr>
      <vt:lpstr>Mangal</vt:lpstr>
      <vt:lpstr>Roboto Mono</vt:lpstr>
      <vt:lpstr>Calibri</vt:lpstr>
      <vt:lpstr>Retrospect</vt:lpstr>
      <vt:lpstr>Text Processing and REGEX</vt:lpstr>
      <vt:lpstr>Import and compile </vt:lpstr>
      <vt:lpstr>Special Sequences </vt:lpstr>
      <vt:lpstr>Special Sequences</vt:lpstr>
      <vt:lpstr>Quantifiers</vt:lpstr>
      <vt:lpstr>Example</vt:lpstr>
      <vt:lpstr>What are ^ and $ ?</vt:lpstr>
      <vt:lpstr>Matching vs Searching</vt:lpstr>
      <vt:lpstr>Matching vs Searching</vt:lpstr>
      <vt:lpstr>What will this print?</vt:lpstr>
      <vt:lpstr>Splitting</vt:lpstr>
      <vt:lpstr>Find All</vt:lpstr>
      <vt:lpstr>Look Ahead</vt:lpstr>
      <vt:lpstr>Other tools </vt:lpstr>
      <vt:lpstr>Example</vt:lpstr>
      <vt:lpstr>Search It, write it, test it.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REGEX</dc:title>
  <dc:creator>Steven King</dc:creator>
  <cp:lastModifiedBy>Steven King</cp:lastModifiedBy>
  <cp:revision>11</cp:revision>
  <dcterms:created xsi:type="dcterms:W3CDTF">2018-01-31T03:57:25Z</dcterms:created>
  <dcterms:modified xsi:type="dcterms:W3CDTF">2018-01-31T15:30:36Z</dcterms:modified>
</cp:coreProperties>
</file>