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izYxkrzeh+ST0alHwthl2lqQNL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7F9EC8-C9FB-45C8-8577-7912E15D1E07}">
  <a:tblStyle styleId="{637F9EC8-C9FB-45C8-8577-7912E15D1E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7e1393ada_0_3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7e1393ada_0_3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gb7e1393ada_0_3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82" name="Google Shape;182;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83" name="Google Shape;183;p8: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84" name="Google Shape;184;p8: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8: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7e1393ada_1_18:notes"/>
          <p:cNvSpPr txBox="1"/>
          <p:nvPr/>
        </p:nvSpPr>
        <p:spPr>
          <a:xfrm>
            <a:off x="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94" name="Google Shape;194;gb7e1393ada_1_18: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95" name="Google Shape;195;gb7e1393ada_1_18:notes"/>
          <p:cNvSpPr/>
          <p:nvPr/>
        </p:nvSpPr>
        <p:spPr>
          <a:xfrm>
            <a:off x="0" y="8683560"/>
            <a:ext cx="2970000" cy="456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96" name="Google Shape;196;gb7e1393ada_1_18: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b7e1393ada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b7e1393ada_1_18:notes"/>
          <p:cNvSpPr txBox="1"/>
          <p:nvPr>
            <p:ph idx="1" type="body"/>
          </p:nvPr>
        </p:nvSpPr>
        <p:spPr>
          <a:xfrm>
            <a:off x="685800" y="4343400"/>
            <a:ext cx="54861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7e1393ada_0_1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7e1393ada_0_1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gb7e1393ada_0_1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213" name="Google Shape;213;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214" name="Google Shape;214;p9: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215" name="Google Shape;215;p9: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9: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Since our  r score value is 0.5 which proves the partial accuracy of our model, we will recommend an alternative model for this project.</a:t>
            </a:r>
            <a:endParaRPr sz="1400"/>
          </a:p>
          <a:p>
            <a:pPr indent="0" lvl="0" marL="0" rtl="0" algn="l">
              <a:spcBef>
                <a:spcPts val="0"/>
              </a:spcBef>
              <a:spcAft>
                <a:spcPts val="0"/>
              </a:spcAft>
              <a:buNone/>
            </a:pPr>
            <a:r>
              <a:t/>
            </a:r>
            <a:endParaRPr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224" name="Google Shape;224;p1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225" name="Google Shape;225;p10: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226" name="Google Shape;226;p10: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0: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236" name="Google Shape;236;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237" name="Google Shape;237;p11: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238" name="Google Shape;238;p11: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11: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89" name="Google Shape;89;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90" name="Google Shape;90;p2: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91" name="Google Shape;91;p2: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00" name="Google Shape;100;p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01" name="Google Shape;101;p3: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02" name="Google Shape;102;p3: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11" name="Google Shape;111;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12" name="Google Shape;112;p4: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13" name="Google Shape;113;p4: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e1393ada_0_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7e1393ada_0_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gb7e1393ada_0_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29" name="Google Shape;129;p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30" name="Google Shape;130;p5: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31" name="Google Shape;131;p5: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5: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e1393ada_1_1:notes"/>
          <p:cNvSpPr txBox="1"/>
          <p:nvPr/>
        </p:nvSpPr>
        <p:spPr>
          <a:xfrm>
            <a:off x="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40" name="Google Shape;140;gb7e1393ada_1_1: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41" name="Google Shape;141;gb7e1393ada_1_1:notes"/>
          <p:cNvSpPr/>
          <p:nvPr/>
        </p:nvSpPr>
        <p:spPr>
          <a:xfrm>
            <a:off x="0" y="8683560"/>
            <a:ext cx="2970000" cy="456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42" name="Google Shape;142;gb7e1393ada_1_1: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b7e1393ada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b7e1393ada_1_1:notes"/>
          <p:cNvSpPr txBox="1"/>
          <p:nvPr>
            <p:ph idx="1" type="body"/>
          </p:nvPr>
        </p:nvSpPr>
        <p:spPr>
          <a:xfrm>
            <a:off x="685800" y="4343400"/>
            <a:ext cx="5486100" cy="4114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52" name="Google Shape;152;p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53" name="Google Shape;153;p6: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54" name="Google Shape;154;p6: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6: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nvSpPr>
        <p:spPr>
          <a:xfrm>
            <a:off x="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Times New Roman"/>
              <a:ea typeface="Times New Roman"/>
              <a:cs typeface="Times New Roman"/>
              <a:sym typeface="Times New Roman"/>
            </a:endParaRPr>
          </a:p>
        </p:txBody>
      </p:sp>
      <p:sp>
        <p:nvSpPr>
          <p:cNvPr id="163" name="Google Shape;163;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Times New Roman"/>
                <a:ea typeface="Times New Roman"/>
                <a:cs typeface="Times New Roman"/>
                <a:sym typeface="Times New Roman"/>
              </a:rPr>
              <a:t>‹#›</a:t>
            </a:fld>
            <a:endParaRPr b="0" sz="1200" strike="noStrike">
              <a:solidFill>
                <a:schemeClr val="dk1"/>
              </a:solidFill>
              <a:latin typeface="Times New Roman"/>
              <a:ea typeface="Times New Roman"/>
              <a:cs typeface="Times New Roman"/>
              <a:sym typeface="Times New Roman"/>
            </a:endParaRPr>
          </a:p>
        </p:txBody>
      </p:sp>
      <p:sp>
        <p:nvSpPr>
          <p:cNvPr id="164" name="Google Shape;164;p7:notes"/>
          <p:cNvSpPr/>
          <p:nvPr/>
        </p:nvSpPr>
        <p:spPr>
          <a:xfrm>
            <a:off x="0" y="8683560"/>
            <a:ext cx="2970000" cy="45684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rPr b="0" lang="en-US" sz="1200" strike="noStrike">
                <a:solidFill>
                  <a:srgbClr val="000000"/>
                </a:solidFill>
                <a:latin typeface="Times New Roman"/>
                <a:ea typeface="Times New Roman"/>
                <a:cs typeface="Times New Roman"/>
                <a:sym typeface="Times New Roman"/>
              </a:rPr>
              <a:t>Prof. Dr. Max Mustermann | </a:t>
            </a:r>
            <a:br>
              <a:rPr lang="en-US" sz="1800">
                <a:solidFill>
                  <a:schemeClr val="dk1"/>
                </a:solidFill>
                <a:latin typeface="Arial"/>
                <a:ea typeface="Arial"/>
                <a:cs typeface="Arial"/>
                <a:sym typeface="Arial"/>
              </a:rPr>
            </a:br>
            <a:r>
              <a:rPr b="0" lang="en-US" sz="1200" strike="noStrike">
                <a:solidFill>
                  <a:srgbClr val="000000"/>
                </a:solidFill>
                <a:latin typeface="Times New Roman"/>
                <a:ea typeface="Times New Roman"/>
                <a:cs typeface="Times New Roman"/>
                <a:sym typeface="Times New Roman"/>
              </a:rPr>
              <a:t>Name of Faculty</a:t>
            </a:r>
            <a:endParaRPr b="0" sz="1200" strike="noStrike">
              <a:solidFill>
                <a:schemeClr val="dk1"/>
              </a:solidFill>
              <a:latin typeface="Arial"/>
              <a:ea typeface="Arial"/>
              <a:cs typeface="Arial"/>
              <a:sym typeface="Arial"/>
            </a:endParaRPr>
          </a:p>
        </p:txBody>
      </p:sp>
      <p:sp>
        <p:nvSpPr>
          <p:cNvPr id="165" name="Google Shape;165;p7:notes"/>
          <p:cNvSpPr/>
          <p:nvPr/>
        </p:nvSpPr>
        <p:spPr>
          <a:xfrm>
            <a:off x="3884760" y="8685360"/>
            <a:ext cx="2970000" cy="45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7:notes"/>
          <p:cNvSpPr txBox="1"/>
          <p:nvPr>
            <p:ph idx="1" type="body"/>
          </p:nvPr>
        </p:nvSpPr>
        <p:spPr>
          <a:xfrm>
            <a:off x="685800" y="4343400"/>
            <a:ext cx="5486040" cy="4114440"/>
          </a:xfrm>
          <a:prstGeom prst="rect">
            <a:avLst/>
          </a:prstGeom>
          <a:noFill/>
          <a:ln>
            <a:noFill/>
          </a:ln>
        </p:spPr>
        <p:txBody>
          <a:bodyPr anchorCtr="0" anchor="ctr" bIns="0" lIns="0" spcFirstLastPara="1" rIns="0" wrap="square" tIns="0">
            <a:noAutofit/>
          </a:bodyPr>
          <a:lstStyle/>
          <a:p>
            <a:pPr indent="-285750" lvl="0" marL="28575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Collaboration Platforms: Slack, ZOOM, Google Collaboratory (Python)</a:t>
            </a:r>
            <a:endParaRPr sz="1400"/>
          </a:p>
          <a:p>
            <a:pPr indent="-325755" lvl="1" marL="91440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Python libraries: seaborn, matplotlib, sklearn, pandas etc.</a:t>
            </a:r>
            <a:endParaRPr sz="1400"/>
          </a:p>
          <a:p>
            <a:pPr indent="-188595" lvl="0" marL="285750" rtl="0" algn="l">
              <a:lnSpc>
                <a:spcPct val="80000"/>
              </a:lnSpc>
              <a:spcBef>
                <a:spcPts val="0"/>
              </a:spcBef>
              <a:spcAft>
                <a:spcPts val="0"/>
              </a:spcAft>
              <a:buClr>
                <a:schemeClr val="dk1"/>
              </a:buClr>
              <a:buSzPts val="1530"/>
              <a:buFont typeface="Noto Sans Symbols"/>
              <a:buNone/>
            </a:pPr>
            <a:r>
              <a:t/>
            </a:r>
            <a:endParaRPr sz="1530">
              <a:latin typeface="Times New Roman"/>
              <a:ea typeface="Times New Roman"/>
              <a:cs typeface="Times New Roman"/>
              <a:sym typeface="Times New Roman"/>
            </a:endParaRPr>
          </a:p>
          <a:p>
            <a:pPr indent="-285750" lvl="0" marL="28575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We selected x_Ease, y_Ease for variable x and u_bouy and v_bouy for the variable y</a:t>
            </a:r>
            <a:endParaRPr sz="1400"/>
          </a:p>
          <a:p>
            <a:pPr indent="0" lvl="0" marL="0" rtl="0" algn="l">
              <a:lnSpc>
                <a:spcPct val="80000"/>
              </a:lnSpc>
              <a:spcBef>
                <a:spcPts val="0"/>
              </a:spcBef>
              <a:spcAft>
                <a:spcPts val="0"/>
              </a:spcAft>
              <a:buClr>
                <a:schemeClr val="dk1"/>
              </a:buClr>
              <a:buFont typeface="Arial"/>
              <a:buNone/>
            </a:pPr>
            <a:r>
              <a:t/>
            </a:r>
            <a:endParaRPr sz="1530">
              <a:latin typeface="Times New Roman"/>
              <a:ea typeface="Times New Roman"/>
              <a:cs typeface="Times New Roman"/>
              <a:sym typeface="Times New Roman"/>
            </a:endParaRPr>
          </a:p>
          <a:p>
            <a:pPr indent="-285750" lvl="0" marL="28575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We replaced missing data with zero</a:t>
            </a:r>
            <a:endParaRPr sz="1530">
              <a:latin typeface="Times New Roman"/>
              <a:ea typeface="Times New Roman"/>
              <a:cs typeface="Times New Roman"/>
              <a:sym typeface="Times New Roman"/>
            </a:endParaRPr>
          </a:p>
          <a:p>
            <a:pPr indent="-188595" lvl="0" marL="285750" rtl="0" algn="l">
              <a:lnSpc>
                <a:spcPct val="80000"/>
              </a:lnSpc>
              <a:spcBef>
                <a:spcPts val="0"/>
              </a:spcBef>
              <a:spcAft>
                <a:spcPts val="0"/>
              </a:spcAft>
              <a:buClr>
                <a:schemeClr val="dk1"/>
              </a:buClr>
              <a:buSzPts val="1530"/>
              <a:buFont typeface="Noto Sans Symbols"/>
              <a:buNone/>
            </a:pPr>
            <a:r>
              <a:t/>
            </a:r>
            <a:endParaRPr sz="1530">
              <a:latin typeface="Times New Roman"/>
              <a:ea typeface="Times New Roman"/>
              <a:cs typeface="Times New Roman"/>
              <a:sym typeface="Times New Roman"/>
            </a:endParaRPr>
          </a:p>
          <a:p>
            <a:pPr indent="-285750" lvl="0" marL="28575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We used multi linear regression model (y=mx+c) since the drift velocity equation is linear as shown below</a:t>
            </a:r>
            <a:endParaRPr sz="1530">
              <a:latin typeface="Times New Roman"/>
              <a:ea typeface="Times New Roman"/>
              <a:cs typeface="Times New Roman"/>
              <a:sym typeface="Times New Roman"/>
            </a:endParaRPr>
          </a:p>
          <a:p>
            <a:pPr indent="-188595" lvl="0" marL="285750" rtl="0" algn="l">
              <a:lnSpc>
                <a:spcPct val="80000"/>
              </a:lnSpc>
              <a:spcBef>
                <a:spcPts val="0"/>
              </a:spcBef>
              <a:spcAft>
                <a:spcPts val="0"/>
              </a:spcAft>
              <a:buClr>
                <a:schemeClr val="dk1"/>
              </a:buClr>
              <a:buSzPts val="1530"/>
              <a:buFont typeface="Noto Sans Symbols"/>
              <a:buNone/>
            </a:pPr>
            <a:r>
              <a:t/>
            </a:r>
            <a:endParaRPr sz="1530">
              <a:latin typeface="Times New Roman"/>
              <a:ea typeface="Times New Roman"/>
              <a:cs typeface="Times New Roman"/>
              <a:sym typeface="Times New Roman"/>
            </a:endParaRPr>
          </a:p>
          <a:p>
            <a:pPr indent="-285750" lvl="0" marL="285750" rtl="0" algn="l">
              <a:lnSpc>
                <a:spcPct val="80000"/>
              </a:lnSpc>
              <a:spcBef>
                <a:spcPts val="0"/>
              </a:spcBef>
              <a:spcAft>
                <a:spcPts val="0"/>
              </a:spcAft>
              <a:buClr>
                <a:schemeClr val="dk1"/>
              </a:buClr>
              <a:buSzPts val="1530"/>
              <a:buFont typeface="Noto Sans Symbols"/>
              <a:buChar char="⮚"/>
            </a:pPr>
            <a:r>
              <a:rPr lang="en-US" sz="1530">
                <a:latin typeface="Times New Roman"/>
                <a:ea typeface="Times New Roman"/>
                <a:cs typeface="Times New Roman"/>
                <a:sym typeface="Times New Roman"/>
              </a:rPr>
              <a:t>We used Seaborn for the data visualization</a:t>
            </a:r>
            <a:endParaRPr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13"/>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3" name="Shape 63"/>
        <p:cNvGrpSpPr/>
        <p:nvPr/>
      </p:nvGrpSpPr>
      <p:grpSpPr>
        <a:xfrm>
          <a:off x="0" y="0"/>
          <a:ext cx="0" cy="0"/>
          <a:chOff x="0" y="0"/>
          <a:chExt cx="0" cy="0"/>
        </a:xfrm>
      </p:grpSpPr>
      <p:sp>
        <p:nvSpPr>
          <p:cNvPr id="64" name="Google Shape;64;p22"/>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6" name="Google Shape;66;p22"/>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7" name="Shape 67"/>
        <p:cNvGrpSpPr/>
        <p:nvPr/>
      </p:nvGrpSpPr>
      <p:grpSpPr>
        <a:xfrm>
          <a:off x="0" y="0"/>
          <a:ext cx="0" cy="0"/>
          <a:chOff x="0" y="0"/>
          <a:chExt cx="0" cy="0"/>
        </a:xfrm>
      </p:grpSpPr>
      <p:sp>
        <p:nvSpPr>
          <p:cNvPr id="68" name="Google Shape;68;p23"/>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0" name="Google Shape;70;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1" name="Google Shape;71;p23"/>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2" name="Google Shape;72;p23"/>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3" name="Shape 73"/>
        <p:cNvGrpSpPr/>
        <p:nvPr/>
      </p:nvGrpSpPr>
      <p:grpSpPr>
        <a:xfrm>
          <a:off x="0" y="0"/>
          <a:ext cx="0" cy="0"/>
          <a:chOff x="0" y="0"/>
          <a:chExt cx="0" cy="0"/>
        </a:xfrm>
      </p:grpSpPr>
      <p:sp>
        <p:nvSpPr>
          <p:cNvPr id="74" name="Google Shape;74;p24"/>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6" name="Google Shape;76;p24"/>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7" name="Google Shape;77;p24"/>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8" name="Google Shape;78;p24"/>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9" name="Google Shape;79;p24"/>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0" name="Google Shape;80;p24"/>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7" name="Shape 37"/>
        <p:cNvGrpSpPr/>
        <p:nvPr/>
      </p:nvGrpSpPr>
      <p:grpSpPr>
        <a:xfrm>
          <a:off x="0" y="0"/>
          <a:ext cx="0" cy="0"/>
          <a:chOff x="0" y="0"/>
          <a:chExt cx="0" cy="0"/>
        </a:xfrm>
      </p:grpSpPr>
      <p:sp>
        <p:nvSpPr>
          <p:cNvPr id="38" name="Google Shape;38;p15"/>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0" name="Shape 40"/>
        <p:cNvGrpSpPr/>
        <p:nvPr/>
      </p:nvGrpSpPr>
      <p:grpSpPr>
        <a:xfrm>
          <a:off x="0" y="0"/>
          <a:ext cx="0" cy="0"/>
          <a:chOff x="0" y="0"/>
          <a:chExt cx="0" cy="0"/>
        </a:xfrm>
      </p:grpSpPr>
      <p:sp>
        <p:nvSpPr>
          <p:cNvPr id="41" name="Google Shape;41;p16"/>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1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7"/>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6" name="Shape 46"/>
        <p:cNvGrpSpPr/>
        <p:nvPr/>
      </p:nvGrpSpPr>
      <p:grpSpPr>
        <a:xfrm>
          <a:off x="0" y="0"/>
          <a:ext cx="0" cy="0"/>
          <a:chOff x="0" y="0"/>
          <a:chExt cx="0" cy="0"/>
        </a:xfrm>
      </p:grpSpPr>
      <p:sp>
        <p:nvSpPr>
          <p:cNvPr id="47" name="Google Shape;47;p18"/>
          <p:cNvSpPr txBox="1"/>
          <p:nvPr>
            <p:ph idx="1" type="subTitle"/>
          </p:nvPr>
        </p:nvSpPr>
        <p:spPr>
          <a:xfrm>
            <a:off x="685800" y="2130480"/>
            <a:ext cx="7772040" cy="6813000"/>
          </a:xfrm>
          <a:prstGeom prst="rect">
            <a:avLst/>
          </a:prstGeom>
          <a:noFill/>
          <a:ln>
            <a:noFill/>
          </a:ln>
        </p:spPr>
        <p:txBody>
          <a:bodyPr anchorCtr="0" anchor="ctr" bIns="0" lIns="0" spcFirstLastPara="1" rIns="0" wrap="square" tIns="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19"/>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19"/>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1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20"/>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6" name="Google Shape;56;p2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7" name="Google Shape;57;p20"/>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8" name="Shape 58"/>
        <p:cNvGrpSpPr/>
        <p:nvPr/>
      </p:nvGrpSpPr>
      <p:grpSpPr>
        <a:xfrm>
          <a:off x="0" y="0"/>
          <a:ext cx="0" cy="0"/>
          <a:chOff x="0" y="0"/>
          <a:chExt cx="0" cy="0"/>
        </a:xfrm>
      </p:grpSpPr>
      <p:sp>
        <p:nvSpPr>
          <p:cNvPr id="59" name="Google Shape;59;p21"/>
          <p:cNvSpPr txBox="1"/>
          <p:nvPr>
            <p:ph type="title"/>
          </p:nvPr>
        </p:nvSpPr>
        <p:spPr>
          <a:xfrm>
            <a:off x="685800" y="2130480"/>
            <a:ext cx="7772040" cy="1469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1" name="Google Shape;61;p2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62" name="Google Shape;62;p21"/>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3.xml"/><Relationship Id="rId22" Type="http://schemas.openxmlformats.org/officeDocument/2006/relationships/slideLayout" Target="../slideLayouts/slideLayout5.xml"/><Relationship Id="rId21" Type="http://schemas.openxmlformats.org/officeDocument/2006/relationships/slideLayout" Target="../slideLayouts/slideLayout4.xml"/><Relationship Id="rId24" Type="http://schemas.openxmlformats.org/officeDocument/2006/relationships/slideLayout" Target="../slideLayouts/slideLayout7.xml"/><Relationship Id="rId23" Type="http://schemas.openxmlformats.org/officeDocument/2006/relationships/slideLayout" Target="../slideLayouts/slideLayout6.xml"/><Relationship Id="rId1" Type="http://schemas.openxmlformats.org/officeDocument/2006/relationships/image" Target="../media/image3.png"/><Relationship Id="rId2" Type="http://schemas.openxmlformats.org/officeDocument/2006/relationships/image" Target="../media/image7.jpg"/><Relationship Id="rId3" Type="http://schemas.openxmlformats.org/officeDocument/2006/relationships/image" Target="../media/image12.png"/><Relationship Id="rId4" Type="http://schemas.openxmlformats.org/officeDocument/2006/relationships/image" Target="../media/image16.jpg"/><Relationship Id="rId9" Type="http://schemas.openxmlformats.org/officeDocument/2006/relationships/image" Target="../media/image13.png"/><Relationship Id="rId26" Type="http://schemas.openxmlformats.org/officeDocument/2006/relationships/slideLayout" Target="../slideLayouts/slideLayout9.xml"/><Relationship Id="rId25" Type="http://schemas.openxmlformats.org/officeDocument/2006/relationships/slideLayout" Target="../slideLayouts/slideLayout8.xml"/><Relationship Id="rId28" Type="http://schemas.openxmlformats.org/officeDocument/2006/relationships/slideLayout" Target="../slideLayouts/slideLayout11.xml"/><Relationship Id="rId27" Type="http://schemas.openxmlformats.org/officeDocument/2006/relationships/slideLayout" Target="../slideLayouts/slideLayout10.xml"/><Relationship Id="rId5" Type="http://schemas.openxmlformats.org/officeDocument/2006/relationships/image" Target="../media/image4.gif"/><Relationship Id="rId6" Type="http://schemas.openxmlformats.org/officeDocument/2006/relationships/image" Target="../media/image14.jpg"/><Relationship Id="rId29" Type="http://schemas.openxmlformats.org/officeDocument/2006/relationships/slideLayout" Target="../slideLayouts/slideLayout12.xml"/><Relationship Id="rId7" Type="http://schemas.openxmlformats.org/officeDocument/2006/relationships/image" Target="../media/image6.png"/><Relationship Id="rId8" Type="http://schemas.openxmlformats.org/officeDocument/2006/relationships/image" Target="../media/image11.jpg"/><Relationship Id="rId30" Type="http://schemas.openxmlformats.org/officeDocument/2006/relationships/theme" Target="../theme/theme1.xml"/><Relationship Id="rId11" Type="http://schemas.openxmlformats.org/officeDocument/2006/relationships/image" Target="../media/image1.gif"/><Relationship Id="rId10" Type="http://schemas.openxmlformats.org/officeDocument/2006/relationships/image" Target="../media/image2.png"/><Relationship Id="rId13" Type="http://schemas.openxmlformats.org/officeDocument/2006/relationships/image" Target="../media/image15.png"/><Relationship Id="rId12" Type="http://schemas.openxmlformats.org/officeDocument/2006/relationships/image" Target="../media/image9.jpg"/><Relationship Id="rId15" Type="http://schemas.openxmlformats.org/officeDocument/2006/relationships/image" Target="../media/image17.jpg"/><Relationship Id="rId14" Type="http://schemas.openxmlformats.org/officeDocument/2006/relationships/image" Target="../media/image10.jpg"/><Relationship Id="rId17" Type="http://schemas.openxmlformats.org/officeDocument/2006/relationships/image" Target="../media/image8.png"/><Relationship Id="rId16" Type="http://schemas.openxmlformats.org/officeDocument/2006/relationships/image" Target="../media/image5.jpg"/><Relationship Id="rId19" Type="http://schemas.openxmlformats.org/officeDocument/2006/relationships/slideLayout" Target="../slideLayouts/slideLayout2.xml"/><Relationship Id="rId18"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0000"/>
          </a:blip>
          <a:stretch>
            <a:fillRect/>
          </a:stretch>
        </a:blipFill>
      </p:bgPr>
    </p:bg>
    <p:spTree>
      <p:nvGrpSpPr>
        <p:cNvPr id="9" name="Shape 9"/>
        <p:cNvGrpSpPr/>
        <p:nvPr/>
      </p:nvGrpSpPr>
      <p:grpSpPr>
        <a:xfrm>
          <a:off x="0" y="0"/>
          <a:ext cx="0" cy="0"/>
          <a:chOff x="0" y="0"/>
          <a:chExt cx="0" cy="0"/>
        </a:xfrm>
      </p:grpSpPr>
      <p:sp>
        <p:nvSpPr>
          <p:cNvPr id="10" name="Google Shape;10;p12"/>
          <p:cNvSpPr/>
          <p:nvPr/>
        </p:nvSpPr>
        <p:spPr>
          <a:xfrm rot="5400000">
            <a:off x="4336200" y="2078640"/>
            <a:ext cx="477720" cy="9164160"/>
          </a:xfrm>
          <a:prstGeom prst="rect">
            <a:avLst/>
          </a:prstGeom>
          <a:solidFill>
            <a:srgbClr val="2E7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rot="10800000">
            <a:off x="-112320" y="1009080"/>
            <a:ext cx="553680" cy="4038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Verdana"/>
                <a:ea typeface="Verdana"/>
                <a:cs typeface="Verdana"/>
                <a:sym typeface="Verdana"/>
              </a:rPr>
              <a:t>www.wascal.org</a:t>
            </a:r>
            <a:r>
              <a:rPr b="1" i="0" lang="en-US" sz="1800" u="none" cap="none" strike="noStrike">
                <a:solidFill>
                  <a:srgbClr val="FFFFFF"/>
                </a:solidFill>
                <a:latin typeface="Verdana"/>
                <a:ea typeface="Verdana"/>
                <a:cs typeface="Verdana"/>
                <a:sym typeface="Verdana"/>
              </a:rPr>
              <a:t> </a:t>
            </a:r>
            <a:endParaRPr b="0" i="0" sz="1800" u="none" cap="none" strike="noStrike">
              <a:solidFill>
                <a:schemeClr val="dk1"/>
              </a:solidFill>
              <a:latin typeface="Arial"/>
              <a:ea typeface="Arial"/>
              <a:cs typeface="Arial"/>
              <a:sym typeface="Arial"/>
            </a:endParaRPr>
          </a:p>
        </p:txBody>
      </p:sp>
      <p:sp>
        <p:nvSpPr>
          <p:cNvPr id="12" name="Google Shape;12;p12"/>
          <p:cNvSpPr/>
          <p:nvPr/>
        </p:nvSpPr>
        <p:spPr>
          <a:xfrm>
            <a:off x="0" y="6463800"/>
            <a:ext cx="2626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www.wascal.org</a:t>
            </a:r>
            <a:endParaRPr b="0" i="0" sz="1800" u="none" cap="none" strike="noStrike">
              <a:solidFill>
                <a:schemeClr val="dk1"/>
              </a:solidFill>
              <a:latin typeface="Arial"/>
              <a:ea typeface="Arial"/>
              <a:cs typeface="Arial"/>
              <a:sym typeface="Arial"/>
            </a:endParaRPr>
          </a:p>
        </p:txBody>
      </p:sp>
      <p:grpSp>
        <p:nvGrpSpPr>
          <p:cNvPr id="13" name="Google Shape;13;p12"/>
          <p:cNvGrpSpPr/>
          <p:nvPr/>
        </p:nvGrpSpPr>
        <p:grpSpPr>
          <a:xfrm>
            <a:off x="1837440" y="6476040"/>
            <a:ext cx="6373080" cy="376920"/>
            <a:chOff x="1837440" y="6476040"/>
            <a:chExt cx="6373080" cy="376920"/>
          </a:xfrm>
        </p:grpSpPr>
        <p:pic>
          <p:nvPicPr>
            <p:cNvPr id="14" name="Google Shape;14;p12"/>
            <p:cNvPicPr preferRelativeResize="0"/>
            <p:nvPr/>
          </p:nvPicPr>
          <p:blipFill rotWithShape="1">
            <a:blip r:embed="rId2">
              <a:alphaModFix/>
            </a:blip>
            <a:srcRect b="20563" l="3266" r="0" t="14501"/>
            <a:stretch/>
          </p:blipFill>
          <p:spPr>
            <a:xfrm>
              <a:off x="5313600" y="6488280"/>
              <a:ext cx="424080" cy="279360"/>
            </a:xfrm>
            <a:prstGeom prst="rect">
              <a:avLst/>
            </a:prstGeom>
            <a:noFill/>
            <a:ln>
              <a:noFill/>
            </a:ln>
          </p:spPr>
        </p:pic>
        <p:pic>
          <p:nvPicPr>
            <p:cNvPr id="15" name="Google Shape;15;p12"/>
            <p:cNvPicPr preferRelativeResize="0"/>
            <p:nvPr/>
          </p:nvPicPr>
          <p:blipFill rotWithShape="1">
            <a:blip r:embed="rId3">
              <a:alphaModFix/>
            </a:blip>
            <a:srcRect b="0" l="0" r="0" t="0"/>
            <a:stretch/>
          </p:blipFill>
          <p:spPr>
            <a:xfrm>
              <a:off x="6859800" y="6500160"/>
              <a:ext cx="416160" cy="291600"/>
            </a:xfrm>
            <a:prstGeom prst="rect">
              <a:avLst/>
            </a:prstGeom>
            <a:noFill/>
            <a:ln>
              <a:noFill/>
            </a:ln>
          </p:spPr>
        </p:pic>
        <p:pic>
          <p:nvPicPr>
            <p:cNvPr id="16" name="Google Shape;16;p12"/>
            <p:cNvPicPr preferRelativeResize="0"/>
            <p:nvPr/>
          </p:nvPicPr>
          <p:blipFill rotWithShape="1">
            <a:blip r:embed="rId4">
              <a:alphaModFix/>
            </a:blip>
            <a:srcRect b="16667" l="0" r="0" t="16222"/>
            <a:stretch/>
          </p:blipFill>
          <p:spPr>
            <a:xfrm>
              <a:off x="2352960" y="6476040"/>
              <a:ext cx="433080" cy="279360"/>
            </a:xfrm>
            <a:prstGeom prst="rect">
              <a:avLst/>
            </a:prstGeom>
            <a:noFill/>
            <a:ln>
              <a:noFill/>
            </a:ln>
          </p:spPr>
        </p:pic>
        <p:pic>
          <p:nvPicPr>
            <p:cNvPr id="17" name="Google Shape;17;p12"/>
            <p:cNvPicPr preferRelativeResize="0"/>
            <p:nvPr/>
          </p:nvPicPr>
          <p:blipFill rotWithShape="1">
            <a:blip r:embed="rId5">
              <a:alphaModFix/>
            </a:blip>
            <a:srcRect b="17734" l="0" r="0" t="17735"/>
            <a:stretch/>
          </p:blipFill>
          <p:spPr>
            <a:xfrm>
              <a:off x="1837440" y="6476040"/>
              <a:ext cx="421920" cy="279360"/>
            </a:xfrm>
            <a:prstGeom prst="rect">
              <a:avLst/>
            </a:prstGeom>
            <a:noFill/>
            <a:ln>
              <a:noFill/>
            </a:ln>
          </p:spPr>
        </p:pic>
        <p:pic>
          <p:nvPicPr>
            <p:cNvPr id="18" name="Google Shape;18;p12"/>
            <p:cNvPicPr preferRelativeResize="0"/>
            <p:nvPr/>
          </p:nvPicPr>
          <p:blipFill rotWithShape="1">
            <a:blip r:embed="rId6">
              <a:alphaModFix/>
            </a:blip>
            <a:srcRect b="20562" l="3408" r="1847" t="20130"/>
            <a:stretch/>
          </p:blipFill>
          <p:spPr>
            <a:xfrm rot="10800000">
              <a:off x="4343400" y="6500520"/>
              <a:ext cx="414000" cy="255240"/>
            </a:xfrm>
            <a:prstGeom prst="rect">
              <a:avLst/>
            </a:prstGeom>
            <a:noFill/>
            <a:ln>
              <a:noFill/>
            </a:ln>
          </p:spPr>
        </p:pic>
        <p:pic>
          <p:nvPicPr>
            <p:cNvPr id="19" name="Google Shape;19;p12"/>
            <p:cNvPicPr preferRelativeResize="0"/>
            <p:nvPr/>
          </p:nvPicPr>
          <p:blipFill rotWithShape="1">
            <a:blip r:embed="rId7">
              <a:alphaModFix/>
            </a:blip>
            <a:srcRect b="0" l="0" r="0" t="0"/>
            <a:stretch/>
          </p:blipFill>
          <p:spPr>
            <a:xfrm>
              <a:off x="4848840" y="6488280"/>
              <a:ext cx="414000" cy="267120"/>
            </a:xfrm>
            <a:prstGeom prst="rect">
              <a:avLst/>
            </a:prstGeom>
            <a:noFill/>
            <a:ln>
              <a:noFill/>
            </a:ln>
          </p:spPr>
        </p:pic>
        <p:pic>
          <p:nvPicPr>
            <p:cNvPr id="20" name="Google Shape;20;p12"/>
            <p:cNvPicPr preferRelativeResize="0"/>
            <p:nvPr/>
          </p:nvPicPr>
          <p:blipFill rotWithShape="1">
            <a:blip r:embed="rId8">
              <a:alphaModFix/>
            </a:blip>
            <a:srcRect b="10694" l="2453" r="2165" t="11272"/>
            <a:stretch/>
          </p:blipFill>
          <p:spPr>
            <a:xfrm>
              <a:off x="3868560" y="6500160"/>
              <a:ext cx="407880" cy="255240"/>
            </a:xfrm>
            <a:prstGeom prst="rect">
              <a:avLst/>
            </a:prstGeom>
            <a:noFill/>
            <a:ln>
              <a:noFill/>
            </a:ln>
          </p:spPr>
        </p:pic>
        <p:pic>
          <p:nvPicPr>
            <p:cNvPr id="21" name="Google Shape;21;p12"/>
            <p:cNvPicPr preferRelativeResize="0"/>
            <p:nvPr/>
          </p:nvPicPr>
          <p:blipFill rotWithShape="1">
            <a:blip r:embed="rId9">
              <a:alphaModFix/>
            </a:blip>
            <a:srcRect b="0" l="0" r="0" t="0"/>
            <a:stretch/>
          </p:blipFill>
          <p:spPr>
            <a:xfrm>
              <a:off x="2847960" y="6488280"/>
              <a:ext cx="441360" cy="266040"/>
            </a:xfrm>
            <a:prstGeom prst="rect">
              <a:avLst/>
            </a:prstGeom>
            <a:noFill/>
            <a:ln>
              <a:noFill/>
            </a:ln>
          </p:spPr>
        </p:pic>
        <p:pic>
          <p:nvPicPr>
            <p:cNvPr id="22" name="Google Shape;22;p12"/>
            <p:cNvPicPr preferRelativeResize="0"/>
            <p:nvPr/>
          </p:nvPicPr>
          <p:blipFill rotWithShape="1">
            <a:blip r:embed="rId10">
              <a:alphaModFix/>
            </a:blip>
            <a:srcRect b="0" l="0" r="0" t="0"/>
            <a:stretch/>
          </p:blipFill>
          <p:spPr>
            <a:xfrm>
              <a:off x="3373560" y="6488280"/>
              <a:ext cx="423000" cy="267120"/>
            </a:xfrm>
            <a:prstGeom prst="rect">
              <a:avLst/>
            </a:prstGeom>
            <a:noFill/>
            <a:ln>
              <a:noFill/>
            </a:ln>
          </p:spPr>
        </p:pic>
        <p:pic>
          <p:nvPicPr>
            <p:cNvPr id="23" name="Google Shape;23;p12"/>
            <p:cNvPicPr preferRelativeResize="0"/>
            <p:nvPr/>
          </p:nvPicPr>
          <p:blipFill rotWithShape="1">
            <a:blip r:embed="rId11">
              <a:alphaModFix/>
            </a:blip>
            <a:srcRect b="0" l="0" r="0" t="0"/>
            <a:stretch/>
          </p:blipFill>
          <p:spPr>
            <a:xfrm>
              <a:off x="5819040" y="6488280"/>
              <a:ext cx="444240" cy="279360"/>
            </a:xfrm>
            <a:prstGeom prst="rect">
              <a:avLst/>
            </a:prstGeom>
            <a:noFill/>
            <a:ln>
              <a:noFill/>
            </a:ln>
          </p:spPr>
        </p:pic>
        <p:pic>
          <p:nvPicPr>
            <p:cNvPr id="24" name="Google Shape;24;p12"/>
            <p:cNvPicPr preferRelativeResize="0"/>
            <p:nvPr/>
          </p:nvPicPr>
          <p:blipFill rotWithShape="1">
            <a:blip r:embed="rId12">
              <a:alphaModFix/>
            </a:blip>
            <a:srcRect b="21837" l="4703" r="2474" t="22010"/>
            <a:stretch/>
          </p:blipFill>
          <p:spPr>
            <a:xfrm>
              <a:off x="6334200" y="6488280"/>
              <a:ext cx="464400" cy="303840"/>
            </a:xfrm>
            <a:prstGeom prst="rect">
              <a:avLst/>
            </a:prstGeom>
            <a:noFill/>
            <a:ln>
              <a:noFill/>
            </a:ln>
          </p:spPr>
        </p:pic>
        <p:pic>
          <p:nvPicPr>
            <p:cNvPr id="25" name="Google Shape;25;p12"/>
            <p:cNvPicPr preferRelativeResize="0"/>
            <p:nvPr/>
          </p:nvPicPr>
          <p:blipFill rotWithShape="1">
            <a:blip r:embed="rId13">
              <a:alphaModFix/>
            </a:blip>
            <a:srcRect b="0" l="0" r="0" t="0"/>
            <a:stretch/>
          </p:blipFill>
          <p:spPr>
            <a:xfrm>
              <a:off x="7344720" y="6512400"/>
              <a:ext cx="424080" cy="291600"/>
            </a:xfrm>
            <a:prstGeom prst="rect">
              <a:avLst/>
            </a:prstGeom>
            <a:noFill/>
            <a:ln>
              <a:noFill/>
            </a:ln>
          </p:spPr>
        </p:pic>
        <p:pic>
          <p:nvPicPr>
            <p:cNvPr id="26" name="Google Shape;26;p12"/>
            <p:cNvPicPr preferRelativeResize="0"/>
            <p:nvPr/>
          </p:nvPicPr>
          <p:blipFill rotWithShape="1">
            <a:blip r:embed="rId14">
              <a:alphaModFix/>
            </a:blip>
            <a:srcRect b="17667" l="28376" r="28649" t="17167"/>
            <a:stretch/>
          </p:blipFill>
          <p:spPr>
            <a:xfrm>
              <a:off x="7819920" y="6488280"/>
              <a:ext cx="390600" cy="364680"/>
            </a:xfrm>
            <a:prstGeom prst="rect">
              <a:avLst/>
            </a:prstGeom>
            <a:noFill/>
            <a:ln>
              <a:noFill/>
            </a:ln>
          </p:spPr>
        </p:pic>
      </p:grpSp>
      <p:pic>
        <p:nvPicPr>
          <p:cNvPr id="27" name="Google Shape;27;p12"/>
          <p:cNvPicPr preferRelativeResize="0"/>
          <p:nvPr/>
        </p:nvPicPr>
        <p:blipFill rotWithShape="1">
          <a:blip r:embed="rId15">
            <a:alphaModFix/>
          </a:blip>
          <a:srcRect b="5848" l="3145" r="-853" t="21832"/>
          <a:stretch/>
        </p:blipFill>
        <p:spPr>
          <a:xfrm>
            <a:off x="0" y="15120"/>
            <a:ext cx="1320480" cy="938160"/>
          </a:xfrm>
          <a:prstGeom prst="rect">
            <a:avLst/>
          </a:prstGeom>
          <a:noFill/>
          <a:ln>
            <a:noFill/>
          </a:ln>
        </p:spPr>
      </p:pic>
      <p:pic>
        <p:nvPicPr>
          <p:cNvPr id="28" name="Google Shape;28;p12"/>
          <p:cNvPicPr preferRelativeResize="0"/>
          <p:nvPr/>
        </p:nvPicPr>
        <p:blipFill rotWithShape="1">
          <a:blip r:embed="rId16">
            <a:alphaModFix/>
          </a:blip>
          <a:srcRect b="15127" l="7829" r="12494" t="7158"/>
          <a:stretch/>
        </p:blipFill>
        <p:spPr>
          <a:xfrm>
            <a:off x="8107560" y="-720"/>
            <a:ext cx="1036080" cy="942120"/>
          </a:xfrm>
          <a:prstGeom prst="rect">
            <a:avLst/>
          </a:prstGeom>
          <a:noFill/>
          <a:ln>
            <a:noFill/>
          </a:ln>
        </p:spPr>
      </p:pic>
      <p:sp>
        <p:nvSpPr>
          <p:cNvPr id="29" name="Google Shape;29;p12"/>
          <p:cNvSpPr/>
          <p:nvPr/>
        </p:nvSpPr>
        <p:spPr>
          <a:xfrm>
            <a:off x="4072680" y="-720"/>
            <a:ext cx="1128960" cy="935640"/>
          </a:xfrm>
          <a:prstGeom prst="roundRect">
            <a:avLst>
              <a:gd fmla="val 16667" name="adj"/>
            </a:avLst>
          </a:prstGeom>
          <a:blipFill rotWithShape="1">
            <a:blip r:embed="rId1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txBox="1"/>
          <p:nvPr>
            <p:ph type="title"/>
          </p:nvPr>
        </p:nvSpPr>
        <p:spPr>
          <a:xfrm>
            <a:off x="685800" y="2130480"/>
            <a:ext cx="7772040" cy="1469520"/>
          </a:xfrm>
          <a:prstGeom prst="rect">
            <a:avLst/>
          </a:prstGeom>
          <a:noFill/>
          <a:ln>
            <a:noFill/>
          </a:ln>
        </p:spPr>
        <p:txBody>
          <a:bodyPr anchorCtr="0" anchor="ctr" bIns="45700" lIns="91425" spcFirstLastPara="1" rIns="91425" wrap="square" tIns="457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12"/>
          <p:cNvSpPr txBox="1"/>
          <p:nvPr>
            <p:ph idx="12" type="sldNum"/>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lvl1pPr indent="0" lvl="0"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4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32" name="Google Shape;32;p1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8"/>
    <p:sldLayoutId id="2147483650" r:id="rId19"/>
    <p:sldLayoutId id="2147483651" r:id="rId20"/>
    <p:sldLayoutId id="2147483652" r:id="rId21"/>
    <p:sldLayoutId id="2147483653" r:id="rId22"/>
    <p:sldLayoutId id="2147483654" r:id="rId23"/>
    <p:sldLayoutId id="2147483655" r:id="rId24"/>
    <p:sldLayoutId id="2147483656" r:id="rId25"/>
    <p:sldLayoutId id="2147483657" r:id="rId26"/>
    <p:sldLayoutId id="2147483658" r:id="rId27"/>
    <p:sldLayoutId id="2147483659" r:id="rId28"/>
    <p:sldLayoutId id="2147483660"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tc.copernicus.org/preprints/tc-2019-159/tc-2019-159.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nvSpPr>
        <p:spPr>
          <a:xfrm>
            <a:off x="685800" y="1295400"/>
            <a:ext cx="7772040" cy="2819400"/>
          </a:xfrm>
          <a:prstGeom prst="rect">
            <a:avLst/>
          </a:prstGeom>
          <a:noFill/>
          <a:ln>
            <a:noFill/>
          </a:ln>
        </p:spPr>
        <p:txBody>
          <a:bodyPr anchorCtr="0" anchor="t" bIns="45700" lIns="91425" spcFirstLastPara="1" rIns="91425" wrap="square" tIns="45700">
            <a:normAutofit/>
          </a:bodyPr>
          <a:lstStyle/>
          <a:p>
            <a:pPr indent="0" lvl="0" marL="0" marR="0" rtl="0" algn="ctr">
              <a:lnSpc>
                <a:spcPct val="80000"/>
              </a:lnSpc>
              <a:spcBef>
                <a:spcPts val="0"/>
              </a:spcBef>
              <a:spcAft>
                <a:spcPts val="0"/>
              </a:spcAft>
              <a:buNone/>
            </a:pPr>
            <a:r>
              <a:rPr b="1" i="0" lang="en-US" sz="2815" u="none" cap="none" strike="noStrike">
                <a:solidFill>
                  <a:schemeClr val="dk1"/>
                </a:solidFill>
                <a:latin typeface="Arial"/>
                <a:ea typeface="Arial"/>
                <a:cs typeface="Arial"/>
                <a:sym typeface="Arial"/>
              </a:rPr>
              <a:t>Climate Crisis Ai Hackathon | Jan 22-24</a:t>
            </a:r>
            <a:endParaRPr sz="2200"/>
          </a:p>
          <a:p>
            <a:pPr indent="0" lvl="0" marL="0" marR="0" rtl="0" algn="l">
              <a:lnSpc>
                <a:spcPct val="80000"/>
              </a:lnSpc>
              <a:spcBef>
                <a:spcPts val="0"/>
              </a:spcBef>
              <a:spcAft>
                <a:spcPts val="0"/>
              </a:spcAft>
              <a:buNone/>
            </a:pPr>
            <a:r>
              <a:t/>
            </a:r>
            <a:endParaRPr b="1" sz="2015">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t/>
            </a:r>
            <a:endParaRPr b="1" sz="2015">
              <a:solidFill>
                <a:schemeClr val="dk1"/>
              </a:solidFill>
            </a:endParaRPr>
          </a:p>
          <a:p>
            <a:pPr indent="0" lvl="0" marL="0" marR="0" rtl="0" algn="l">
              <a:lnSpc>
                <a:spcPct val="80000"/>
              </a:lnSpc>
              <a:spcBef>
                <a:spcPts val="0"/>
              </a:spcBef>
              <a:spcAft>
                <a:spcPts val="0"/>
              </a:spcAft>
              <a:buNone/>
            </a:pPr>
            <a:r>
              <a:rPr b="1" lang="en-US" sz="2015">
                <a:solidFill>
                  <a:schemeClr val="dk1"/>
                </a:solidFill>
                <a:latin typeface="Arial"/>
                <a:ea typeface="Arial"/>
                <a:cs typeface="Arial"/>
                <a:sym typeface="Arial"/>
              </a:rPr>
              <a:t>#challenge-sea-ice </a:t>
            </a:r>
            <a:endParaRPr/>
          </a:p>
          <a:p>
            <a:pPr indent="0" lvl="0" marL="0" marR="0" rtl="0" algn="l">
              <a:lnSpc>
                <a:spcPct val="80000"/>
              </a:lnSpc>
              <a:spcBef>
                <a:spcPts val="0"/>
              </a:spcBef>
              <a:spcAft>
                <a:spcPts val="0"/>
              </a:spcAft>
              <a:buNone/>
            </a:pPr>
            <a:r>
              <a:t/>
            </a:r>
            <a:endParaRPr sz="2015">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lang="en-US" sz="2015">
                <a:solidFill>
                  <a:schemeClr val="dk1"/>
                </a:solidFill>
              </a:rPr>
              <a:t>Estimate the velocity of drifting sea ice to help us better understand the dynamical response of the Arctic Ocean to a changing climate. </a:t>
            </a:r>
            <a:endParaRPr/>
          </a:p>
          <a:p>
            <a:pPr indent="0" lvl="0" marL="0" marR="0" rtl="0" algn="l">
              <a:lnSpc>
                <a:spcPct val="80000"/>
              </a:lnSpc>
              <a:spcBef>
                <a:spcPts val="0"/>
              </a:spcBef>
              <a:spcAft>
                <a:spcPts val="0"/>
              </a:spcAft>
              <a:buNone/>
            </a:pPr>
            <a:r>
              <a:rPr lang="en-US" sz="2015">
                <a:solidFill>
                  <a:schemeClr val="dk1"/>
                </a:solidFill>
              </a:rPr>
              <a:t> </a:t>
            </a:r>
            <a:endParaRPr/>
          </a:p>
          <a:p>
            <a:pPr indent="0" lvl="0" marL="0" marR="0" rtl="0" algn="l">
              <a:lnSpc>
                <a:spcPct val="80000"/>
              </a:lnSpc>
              <a:spcBef>
                <a:spcPts val="0"/>
              </a:spcBef>
              <a:spcAft>
                <a:spcPts val="0"/>
              </a:spcAft>
              <a:buNone/>
            </a:pPr>
            <a:r>
              <a:rPr lang="en-US" sz="2015">
                <a:solidFill>
                  <a:schemeClr val="dk1"/>
                </a:solidFill>
              </a:rPr>
              <a:t>A kaggle-style challenge proposed by Charles Brunette &amp; Bruno Tremblay, McGill University </a:t>
            </a:r>
            <a:endParaRPr sz="2015">
              <a:solidFill>
                <a:schemeClr val="dk1"/>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None/>
            </a:pPr>
            <a:r>
              <a:t/>
            </a:r>
            <a:endParaRPr sz="1430" strike="noStrike">
              <a:solidFill>
                <a:srgbClr val="000000"/>
              </a:solidFill>
              <a:latin typeface="Times New Roman"/>
              <a:ea typeface="Times New Roman"/>
              <a:cs typeface="Times New Roman"/>
              <a:sym typeface="Times New Roman"/>
            </a:endParaRPr>
          </a:p>
        </p:txBody>
      </p:sp>
      <p:sp>
        <p:nvSpPr>
          <p:cNvPr id="86" name="Google Shape;86;p1"/>
          <p:cNvSpPr txBox="1"/>
          <p:nvPr/>
        </p:nvSpPr>
        <p:spPr>
          <a:xfrm>
            <a:off x="2450550" y="5337250"/>
            <a:ext cx="4242900" cy="70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US" sz="3200">
                <a:latin typeface="Calibri"/>
                <a:ea typeface="Calibri"/>
                <a:cs typeface="Calibri"/>
                <a:sym typeface="Calibri"/>
              </a:rPr>
              <a:t>by</a:t>
            </a:r>
            <a:r>
              <a:rPr b="1" lang="en-US" sz="3200" strike="noStrike">
                <a:solidFill>
                  <a:srgbClr val="000000"/>
                </a:solidFill>
                <a:latin typeface="Calibri"/>
                <a:ea typeface="Calibri"/>
                <a:cs typeface="Calibri"/>
                <a:sym typeface="Calibri"/>
              </a:rPr>
              <a:t> </a:t>
            </a:r>
            <a:r>
              <a:rPr b="1" lang="en-US" sz="3200">
                <a:latin typeface="Calibri"/>
                <a:ea typeface="Calibri"/>
                <a:cs typeface="Calibri"/>
                <a:sym typeface="Calibri"/>
              </a:rPr>
              <a:t>T</a:t>
            </a:r>
            <a:r>
              <a:rPr b="1" lang="en-US" sz="3200">
                <a:solidFill>
                  <a:srgbClr val="000000"/>
                </a:solidFill>
                <a:latin typeface="Calibri"/>
                <a:ea typeface="Calibri"/>
                <a:cs typeface="Calibri"/>
                <a:sym typeface="Calibri"/>
              </a:rPr>
              <a:t>eam </a:t>
            </a:r>
            <a:r>
              <a:rPr b="1" lang="en-US" sz="3200">
                <a:latin typeface="Calibri"/>
                <a:ea typeface="Calibri"/>
                <a:cs typeface="Calibri"/>
                <a:sym typeface="Calibri"/>
              </a:rPr>
              <a:t>E</a:t>
            </a:r>
            <a:r>
              <a:rPr b="1" lang="en-US" sz="3200">
                <a:solidFill>
                  <a:srgbClr val="000000"/>
                </a:solidFill>
                <a:latin typeface="Calibri"/>
                <a:ea typeface="Calibri"/>
                <a:cs typeface="Calibri"/>
                <a:sym typeface="Calibri"/>
              </a:rPr>
              <a:t>arth </a:t>
            </a:r>
            <a:r>
              <a:rPr b="1" lang="en-US" sz="3200">
                <a:latin typeface="Calibri"/>
                <a:ea typeface="Calibri"/>
                <a:cs typeface="Calibri"/>
                <a:sym typeface="Calibri"/>
              </a:rPr>
              <a:t>R</a:t>
            </a:r>
            <a:r>
              <a:rPr b="1" lang="en-US" sz="3200">
                <a:solidFill>
                  <a:srgbClr val="000000"/>
                </a:solidFill>
                <a:latin typeface="Calibri"/>
                <a:ea typeface="Calibri"/>
                <a:cs typeface="Calibri"/>
                <a:sym typeface="Calibri"/>
              </a:rPr>
              <a:t>escuers</a:t>
            </a:r>
            <a:endParaRPr b="0" sz="3200"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7e1393ada_0_31"/>
          <p:cNvSpPr txBox="1"/>
          <p:nvPr/>
        </p:nvSpPr>
        <p:spPr>
          <a:xfrm>
            <a:off x="838200" y="990600"/>
            <a:ext cx="7924800" cy="64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Choices</a:t>
            </a:r>
            <a:endParaRPr b="0" sz="3100" strike="noStrike">
              <a:solidFill>
                <a:srgbClr val="000000"/>
              </a:solidFill>
              <a:latin typeface="Calibri"/>
              <a:ea typeface="Calibri"/>
              <a:cs typeface="Calibri"/>
              <a:sym typeface="Calibri"/>
            </a:endParaRPr>
          </a:p>
        </p:txBody>
      </p:sp>
      <p:sp>
        <p:nvSpPr>
          <p:cNvPr id="178" name="Google Shape;178;gb7e1393ada_0_31"/>
          <p:cNvSpPr txBox="1"/>
          <p:nvPr/>
        </p:nvSpPr>
        <p:spPr>
          <a:xfrm>
            <a:off x="727450" y="2021333"/>
            <a:ext cx="7107000" cy="32721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100"/>
              <a:buFont typeface="Arial"/>
              <a:buNone/>
            </a:pPr>
            <a:r>
              <a:rPr lang="en-US" sz="1629">
                <a:solidFill>
                  <a:schemeClr val="dk1"/>
                </a:solidFill>
                <a:latin typeface="Times New Roman"/>
                <a:ea typeface="Times New Roman"/>
                <a:cs typeface="Times New Roman"/>
                <a:sym typeface="Times New Roman"/>
              </a:rPr>
              <a:t>Collaboration Platforms: Slack, ZOOM, Google Collaboratory (Python)</a:t>
            </a:r>
            <a:endParaRPr sz="1500">
              <a:solidFill>
                <a:schemeClr val="dk1"/>
              </a:solidFill>
            </a:endParaRPr>
          </a:p>
          <a:p>
            <a:pPr indent="-332105" lvl="1" marL="914400" rtl="0" algn="l">
              <a:lnSpc>
                <a:spcPct val="80000"/>
              </a:lnSpc>
              <a:spcBef>
                <a:spcPts val="0"/>
              </a:spcBef>
              <a:spcAft>
                <a:spcPts val="0"/>
              </a:spcAft>
              <a:buClr>
                <a:schemeClr val="dk1"/>
              </a:buClr>
              <a:buSzPts val="1630"/>
              <a:buFont typeface="Noto Sans Symbols"/>
              <a:buChar char="○"/>
            </a:pPr>
            <a:r>
              <a:rPr lang="en-US" sz="1629">
                <a:solidFill>
                  <a:schemeClr val="dk1"/>
                </a:solidFill>
                <a:latin typeface="Times New Roman"/>
                <a:ea typeface="Times New Roman"/>
                <a:cs typeface="Times New Roman"/>
                <a:sym typeface="Times New Roman"/>
              </a:rPr>
              <a:t>Python libraries: seaborn, matplotlib, sklearn, pandas etc.</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Models intuitions:</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	</a:t>
            </a:r>
            <a:endParaRPr sz="1629">
              <a:solidFill>
                <a:schemeClr val="dk1"/>
              </a:solidFill>
              <a:latin typeface="Times New Roman"/>
              <a:ea typeface="Times New Roman"/>
              <a:cs typeface="Times New Roman"/>
              <a:sym typeface="Times New Roman"/>
            </a:endParaRPr>
          </a:p>
          <a:p>
            <a:pPr indent="457200" lvl="0" marL="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multi linear regression and linear regression model</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since the drift velocity equation is linear as shown below</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457200" lvl="0" marL="45720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Missing data:</a:t>
            </a:r>
            <a:endParaRPr sz="1629">
              <a:solidFill>
                <a:schemeClr val="dk1"/>
              </a:solidFill>
              <a:latin typeface="Times New Roman"/>
              <a:ea typeface="Times New Roman"/>
              <a:cs typeface="Times New Roman"/>
              <a:sym typeface="Times New Roman"/>
            </a:endParaRPr>
          </a:p>
          <a:p>
            <a:pPr indent="457200" lvl="0" marL="0" rtl="0" algn="l">
              <a:lnSpc>
                <a:spcPct val="80000"/>
              </a:lnSpc>
              <a:spcBef>
                <a:spcPts val="0"/>
              </a:spcBef>
              <a:spcAft>
                <a:spcPts val="0"/>
              </a:spcAft>
              <a:buNone/>
            </a:pPr>
            <a:r>
              <a:t/>
            </a:r>
            <a:endParaRPr sz="1629">
              <a:solidFill>
                <a:schemeClr val="dk1"/>
              </a:solidFill>
              <a:latin typeface="Times New Roman"/>
              <a:ea typeface="Times New Roman"/>
              <a:cs typeface="Times New Roman"/>
              <a:sym typeface="Times New Roman"/>
            </a:endParaRPr>
          </a:p>
          <a:p>
            <a:pPr indent="457200" lvl="0" marL="0" rtl="0" algn="l">
              <a:lnSpc>
                <a:spcPct val="80000"/>
              </a:lnSpc>
              <a:spcBef>
                <a:spcPts val="0"/>
              </a:spcBef>
              <a:spcAft>
                <a:spcPts val="0"/>
              </a:spcAft>
              <a:buNone/>
            </a:pPr>
            <a:r>
              <a:rPr lang="en-US" sz="1629">
                <a:solidFill>
                  <a:schemeClr val="dk1"/>
                </a:solidFill>
                <a:latin typeface="Times New Roman"/>
                <a:ea typeface="Times New Roman"/>
                <a:cs typeface="Times New Roman"/>
                <a:sym typeface="Times New Roman"/>
              </a:rPr>
              <a:t>We replaced missing data with zero</a:t>
            </a:r>
            <a:endParaRPr sz="1629">
              <a:solidFill>
                <a:schemeClr val="dk1"/>
              </a:solidFill>
              <a:latin typeface="Times New Roman"/>
              <a:ea typeface="Times New Roman"/>
              <a:cs typeface="Times New Roman"/>
              <a:sym typeface="Times New Roman"/>
            </a:endParaRPr>
          </a:p>
        </p:txBody>
      </p:sp>
      <p:pic>
        <p:nvPicPr>
          <p:cNvPr id="179" name="Google Shape;179;gb7e1393ada_0_31"/>
          <p:cNvPicPr preferRelativeResize="0"/>
          <p:nvPr/>
        </p:nvPicPr>
        <p:blipFill rotWithShape="1">
          <a:blip r:embed="rId3">
            <a:alphaModFix/>
          </a:blip>
          <a:srcRect b="0" l="0" r="0" t="0"/>
          <a:stretch/>
        </p:blipFill>
        <p:spPr>
          <a:xfrm>
            <a:off x="2175400" y="4070750"/>
            <a:ext cx="3771900" cy="82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nvSpPr>
        <p:spPr>
          <a:xfrm>
            <a:off x="1057750" y="990600"/>
            <a:ext cx="7330800" cy="64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Results</a:t>
            </a:r>
            <a:endParaRPr b="0" sz="3100" strike="noStrike">
              <a:solidFill>
                <a:srgbClr val="000000"/>
              </a:solidFill>
              <a:latin typeface="Calibri"/>
              <a:ea typeface="Calibri"/>
              <a:cs typeface="Calibri"/>
              <a:sym typeface="Calibri"/>
            </a:endParaRPr>
          </a:p>
        </p:txBody>
      </p:sp>
      <p:sp>
        <p:nvSpPr>
          <p:cNvPr id="189" name="Google Shape;189;p8"/>
          <p:cNvSpPr txBox="1"/>
          <p:nvPr/>
        </p:nvSpPr>
        <p:spPr>
          <a:xfrm>
            <a:off x="1681800" y="1943618"/>
            <a:ext cx="6441300" cy="597600"/>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0"/>
              </a:spcBef>
              <a:spcAft>
                <a:spcPts val="0"/>
              </a:spcAft>
              <a:buClr>
                <a:schemeClr val="dk1"/>
              </a:buClr>
              <a:buSzPts val="1400"/>
              <a:buFont typeface="Noto Sans Symbols"/>
              <a:buNone/>
            </a:pPr>
            <a:r>
              <a:rPr b="1" lang="en-US">
                <a:solidFill>
                  <a:schemeClr val="dk1"/>
                </a:solidFill>
              </a:rPr>
              <a:t>Results obtained using:</a:t>
            </a:r>
            <a:endParaRPr b="1">
              <a:solidFill>
                <a:schemeClr val="dk1"/>
              </a:solidFill>
            </a:endParaRPr>
          </a:p>
          <a:p>
            <a:pPr indent="457200" lvl="0" marL="0" marR="0" rtl="0" algn="l">
              <a:lnSpc>
                <a:spcPct val="115000"/>
              </a:lnSpc>
              <a:spcBef>
                <a:spcPts val="0"/>
              </a:spcBef>
              <a:spcAft>
                <a:spcPts val="0"/>
              </a:spcAft>
              <a:buClr>
                <a:schemeClr val="dk1"/>
              </a:buClr>
              <a:buSzPts val="1400"/>
              <a:buFont typeface="Noto Sans Symbols"/>
              <a:buNone/>
            </a:pPr>
            <a:r>
              <a:rPr lang="en-US">
                <a:solidFill>
                  <a:schemeClr val="dk1"/>
                </a:solidFill>
              </a:rPr>
              <a:t>Cross-validation (5CV)</a:t>
            </a:r>
            <a:endParaRPr>
              <a:solidFill>
                <a:schemeClr val="dk1"/>
              </a:solidFill>
            </a:endParaRPr>
          </a:p>
          <a:p>
            <a:pPr indent="457200" lvl="0" marL="0" marR="0" rtl="0" algn="l">
              <a:lnSpc>
                <a:spcPct val="115000"/>
              </a:lnSpc>
              <a:spcBef>
                <a:spcPts val="0"/>
              </a:spcBef>
              <a:spcAft>
                <a:spcPts val="0"/>
              </a:spcAft>
              <a:buClr>
                <a:schemeClr val="dk1"/>
              </a:buClr>
              <a:buSzPts val="1400"/>
              <a:buFont typeface="Noto Sans Symbols"/>
              <a:buNone/>
            </a:pPr>
            <a:r>
              <a:rPr lang="en-US">
                <a:solidFill>
                  <a:schemeClr val="dk1"/>
                </a:solidFill>
              </a:rPr>
              <a:t>80/20 split</a:t>
            </a:r>
            <a:endParaRPr>
              <a:solidFill>
                <a:schemeClr val="dk1"/>
              </a:solidFill>
            </a:endParaRPr>
          </a:p>
        </p:txBody>
      </p:sp>
      <p:sp>
        <p:nvSpPr>
          <p:cNvPr id="190" name="Google Shape;190;p8"/>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graphicFrame>
        <p:nvGraphicFramePr>
          <p:cNvPr id="191" name="Google Shape;191;p8"/>
          <p:cNvGraphicFramePr/>
          <p:nvPr/>
        </p:nvGraphicFramePr>
        <p:xfrm>
          <a:off x="1496250" y="3132550"/>
          <a:ext cx="3000000" cy="3000000"/>
        </p:xfrm>
        <a:graphic>
          <a:graphicData uri="http://schemas.openxmlformats.org/drawingml/2006/table">
            <a:tbl>
              <a:tblPr>
                <a:noFill/>
                <a:tableStyleId>{637F9EC8-C9FB-45C8-8577-7912E15D1E07}</a:tableStyleId>
              </a:tblPr>
              <a:tblGrid>
                <a:gridCol w="3028900"/>
                <a:gridCol w="3028900"/>
              </a:tblGrid>
              <a:tr h="370200">
                <a:tc>
                  <a:txBody>
                    <a:bodyPr/>
                    <a:lstStyle/>
                    <a:p>
                      <a:pPr indent="0" lvl="0" marL="0" rtl="0" algn="l">
                        <a:spcBef>
                          <a:spcPts val="0"/>
                        </a:spcBef>
                        <a:spcAft>
                          <a:spcPts val="0"/>
                        </a:spcAft>
                        <a:buNone/>
                      </a:pPr>
                      <a:r>
                        <a:rPr lang="en-US"/>
                        <a:t>Method</a:t>
                      </a:r>
                      <a:endParaRPr/>
                    </a:p>
                  </a:txBody>
                  <a:tcPr marT="91425" marB="91425" marR="91425" marL="91425"/>
                </a:tc>
                <a:tc>
                  <a:txBody>
                    <a:bodyPr/>
                    <a:lstStyle/>
                    <a:p>
                      <a:pPr indent="0" lvl="0" marL="0" rtl="0" algn="l">
                        <a:spcBef>
                          <a:spcPts val="0"/>
                        </a:spcBef>
                        <a:spcAft>
                          <a:spcPts val="0"/>
                        </a:spcAft>
                        <a:buNone/>
                      </a:pPr>
                      <a:r>
                        <a:rPr lang="en-US"/>
                        <a:t>Mean Squared Error</a:t>
                      </a:r>
                      <a:endParaRPr/>
                    </a:p>
                  </a:txBody>
                  <a:tcPr marT="91425" marB="91425" marR="91425" marL="91425"/>
                </a:tc>
              </a:tr>
              <a:tr h="370200">
                <a:tc>
                  <a:txBody>
                    <a:bodyPr/>
                    <a:lstStyle/>
                    <a:p>
                      <a:pPr indent="0" lvl="0" marL="0" rtl="0" algn="l">
                        <a:spcBef>
                          <a:spcPts val="0"/>
                        </a:spcBef>
                        <a:spcAft>
                          <a:spcPts val="0"/>
                        </a:spcAft>
                        <a:buNone/>
                      </a:pPr>
                      <a:r>
                        <a:rPr lang="en-US"/>
                        <a:t>Logistic Regression</a:t>
                      </a:r>
                      <a:endParaRPr/>
                    </a:p>
                  </a:txBody>
                  <a:tcPr marT="91425" marB="91425" marR="91425" marL="91425"/>
                </a:tc>
                <a:tc>
                  <a:txBody>
                    <a:bodyPr/>
                    <a:lstStyle/>
                    <a:p>
                      <a:pPr indent="0" lvl="0" marL="0" rtl="0" algn="l">
                        <a:spcBef>
                          <a:spcPts val="0"/>
                        </a:spcBef>
                        <a:spcAft>
                          <a:spcPts val="0"/>
                        </a:spcAft>
                        <a:buNone/>
                      </a:pPr>
                      <a:r>
                        <a:rPr lang="en-US"/>
                        <a:t>25.5</a:t>
                      </a:r>
                      <a:endParaRPr/>
                    </a:p>
                  </a:txBody>
                  <a:tcPr marT="91425" marB="91425" marR="91425" marL="91425"/>
                </a:tc>
              </a:tr>
              <a:tr h="356000">
                <a:tc>
                  <a:txBody>
                    <a:bodyPr/>
                    <a:lstStyle/>
                    <a:p>
                      <a:pPr indent="0" lvl="0" marL="0" rtl="0" algn="l">
                        <a:spcBef>
                          <a:spcPts val="0"/>
                        </a:spcBef>
                        <a:spcAft>
                          <a:spcPts val="0"/>
                        </a:spcAft>
                        <a:buNone/>
                      </a:pPr>
                      <a:r>
                        <a:rPr lang="en-US"/>
                        <a:t>KNN</a:t>
                      </a:r>
                      <a:endParaRPr/>
                    </a:p>
                  </a:txBody>
                  <a:tcPr marT="91425" marB="91425" marR="91425" marL="91425"/>
                </a:tc>
                <a:tc>
                  <a:txBody>
                    <a:bodyPr/>
                    <a:lstStyle/>
                    <a:p>
                      <a:pPr indent="0" lvl="0" marL="0" rtl="0" algn="l">
                        <a:spcBef>
                          <a:spcPts val="0"/>
                        </a:spcBef>
                        <a:spcAft>
                          <a:spcPts val="0"/>
                        </a:spcAft>
                        <a:buNone/>
                      </a:pPr>
                      <a:r>
                        <a:rPr lang="en-US"/>
                        <a:t>18.8</a:t>
                      </a:r>
                      <a:endParaRPr/>
                    </a:p>
                  </a:txBody>
                  <a:tcPr marT="91425" marB="91425" marR="91425" marL="91425"/>
                </a:tc>
              </a:tr>
              <a:tr h="356000">
                <a:tc>
                  <a:txBody>
                    <a:bodyPr/>
                    <a:lstStyle/>
                    <a:p>
                      <a:pPr indent="0" lvl="0" marL="0" rtl="0" algn="l">
                        <a:spcBef>
                          <a:spcPts val="0"/>
                        </a:spcBef>
                        <a:spcAft>
                          <a:spcPts val="0"/>
                        </a:spcAft>
                        <a:buNone/>
                      </a:pPr>
                      <a:r>
                        <a:rPr lang="en-US"/>
                        <a:t>Ridge</a:t>
                      </a:r>
                      <a:endParaRPr/>
                    </a:p>
                  </a:txBody>
                  <a:tcPr marT="91425" marB="91425" marR="91425" marL="91425"/>
                </a:tc>
                <a:tc>
                  <a:txBody>
                    <a:bodyPr/>
                    <a:lstStyle/>
                    <a:p>
                      <a:pPr indent="0" lvl="0" marL="0" rtl="0" algn="l">
                        <a:spcBef>
                          <a:spcPts val="0"/>
                        </a:spcBef>
                        <a:spcAft>
                          <a:spcPts val="0"/>
                        </a:spcAft>
                        <a:buNone/>
                      </a:pPr>
                      <a:r>
                        <a:rPr lang="en-US"/>
                        <a:t>26.8</a:t>
                      </a:r>
                      <a:endParaRPr/>
                    </a:p>
                  </a:txBody>
                  <a:tcPr marT="91425" marB="91425" marR="91425" marL="91425"/>
                </a:tc>
              </a:tr>
              <a:tr h="370200">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None/>
                      </a:pPr>
                      <a:r>
                        <a:rPr lang="en-US"/>
                        <a:t>15.9</a:t>
                      </a:r>
                      <a:endParaRPr/>
                    </a:p>
                  </a:txBody>
                  <a:tcPr marT="91425" marB="91425" marR="91425" marL="91425"/>
                </a:tc>
              </a:tr>
              <a:tr h="356000">
                <a:tc>
                  <a:txBody>
                    <a:bodyPr/>
                    <a:lstStyle/>
                    <a:p>
                      <a:pPr indent="0" lvl="0" marL="0" rtl="0" algn="l">
                        <a:spcBef>
                          <a:spcPts val="0"/>
                        </a:spcBef>
                        <a:spcAft>
                          <a:spcPts val="0"/>
                        </a:spcAft>
                        <a:buNone/>
                      </a:pPr>
                      <a:r>
                        <a:rPr lang="en-US"/>
                        <a:t>MLP</a:t>
                      </a:r>
                      <a:endParaRPr/>
                    </a:p>
                  </a:txBody>
                  <a:tcPr marT="91425" marB="91425" marR="91425" marL="91425"/>
                </a:tc>
                <a:tc>
                  <a:txBody>
                    <a:bodyPr/>
                    <a:lstStyle/>
                    <a:p>
                      <a:pPr indent="0" lvl="0" marL="0" rtl="0" algn="l">
                        <a:spcBef>
                          <a:spcPts val="0"/>
                        </a:spcBef>
                        <a:spcAft>
                          <a:spcPts val="0"/>
                        </a:spcAft>
                        <a:buNone/>
                      </a:pPr>
                      <a:r>
                        <a:rPr lang="en-US"/>
                        <a:t>19.5</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gb7e1393ada_1_18"/>
          <p:cNvSpPr txBox="1"/>
          <p:nvPr/>
        </p:nvSpPr>
        <p:spPr>
          <a:xfrm>
            <a:off x="728075" y="980575"/>
            <a:ext cx="7924800" cy="64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How does this insight help you?</a:t>
            </a:r>
            <a:endParaRPr b="1" sz="3100">
              <a:latin typeface="Calibri"/>
              <a:ea typeface="Calibri"/>
              <a:cs typeface="Calibri"/>
              <a:sym typeface="Calibri"/>
            </a:endParaRPr>
          </a:p>
          <a:p>
            <a:pPr indent="0" lvl="0" marL="0" marR="0" rtl="0" algn="ctr">
              <a:lnSpc>
                <a:spcPct val="100000"/>
              </a:lnSpc>
              <a:spcBef>
                <a:spcPts val="0"/>
              </a:spcBef>
              <a:spcAft>
                <a:spcPts val="0"/>
              </a:spcAft>
              <a:buNone/>
            </a:pPr>
            <a:r>
              <a:rPr lang="en-US" sz="2300">
                <a:latin typeface="Calibri"/>
                <a:ea typeface="Calibri"/>
                <a:cs typeface="Calibri"/>
                <a:sym typeface="Calibri"/>
              </a:rPr>
              <a:t>Adaptation Strategies</a:t>
            </a:r>
            <a:endParaRPr b="0" sz="2300" strike="noStrike">
              <a:solidFill>
                <a:srgbClr val="000000"/>
              </a:solidFill>
              <a:latin typeface="Calibri"/>
              <a:ea typeface="Calibri"/>
              <a:cs typeface="Calibri"/>
              <a:sym typeface="Calibri"/>
            </a:endParaRPr>
          </a:p>
        </p:txBody>
      </p:sp>
      <p:sp>
        <p:nvSpPr>
          <p:cNvPr id="201" name="Google Shape;201;gb7e1393ada_1_18"/>
          <p:cNvSpPr txBox="1"/>
          <p:nvPr/>
        </p:nvSpPr>
        <p:spPr>
          <a:xfrm>
            <a:off x="1371600" y="1828800"/>
            <a:ext cx="6867900" cy="3809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US"/>
              <a:t>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96850" lvl="0" marL="285750" marR="0" rtl="0" algn="just">
              <a:lnSpc>
                <a:spcPct val="100000"/>
              </a:lnSpc>
              <a:spcBef>
                <a:spcPts val="641"/>
              </a:spcBef>
              <a:spcAft>
                <a:spcPts val="0"/>
              </a:spcAft>
              <a:buClr>
                <a:schemeClr val="dk1"/>
              </a:buClr>
              <a:buSzPts val="1400"/>
              <a:buFont typeface="Noto Sans Symbols"/>
              <a:buNone/>
            </a:pPr>
            <a:r>
              <a:t/>
            </a:r>
            <a:endParaRPr sz="1400">
              <a:solidFill>
                <a:schemeClr val="dk1"/>
              </a:solidFill>
              <a:latin typeface="Times New Roman"/>
              <a:ea typeface="Times New Roman"/>
              <a:cs typeface="Times New Roman"/>
              <a:sym typeface="Times New Roman"/>
            </a:endParaRPr>
          </a:p>
          <a:p>
            <a:pPr indent="-196850" lvl="0" marL="285750" marR="0" rtl="0" algn="l">
              <a:spcBef>
                <a:spcPts val="0"/>
              </a:spcBef>
              <a:spcAft>
                <a:spcPts val="0"/>
              </a:spcAft>
              <a:buClr>
                <a:schemeClr val="dk1"/>
              </a:buClr>
              <a:buSzPts val="1400"/>
              <a:buFont typeface="Noto Sans Symbols"/>
              <a:buNone/>
            </a:pPr>
            <a:r>
              <a:t/>
            </a:r>
            <a:endParaRPr sz="1400">
              <a:solidFill>
                <a:schemeClr val="dk1"/>
              </a:solidFill>
              <a:latin typeface="Arial"/>
              <a:ea typeface="Arial"/>
              <a:cs typeface="Arial"/>
              <a:sym typeface="Arial"/>
            </a:endParaRPr>
          </a:p>
        </p:txBody>
      </p:sp>
      <p:sp>
        <p:nvSpPr>
          <p:cNvPr id="202" name="Google Shape;202;gb7e1393ada_1_18"/>
          <p:cNvSpPr txBox="1"/>
          <p:nvPr/>
        </p:nvSpPr>
        <p:spPr>
          <a:xfrm>
            <a:off x="7010280" y="6492960"/>
            <a:ext cx="2133300" cy="364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pic>
        <p:nvPicPr>
          <p:cNvPr id="203" name="Google Shape;203;gb7e1393ada_1_18"/>
          <p:cNvPicPr preferRelativeResize="0"/>
          <p:nvPr/>
        </p:nvPicPr>
        <p:blipFill rotWithShape="1">
          <a:blip r:embed="rId3">
            <a:alphaModFix/>
          </a:blip>
          <a:srcRect b="23856" l="0" r="0" t="23861"/>
          <a:stretch/>
        </p:blipFill>
        <p:spPr>
          <a:xfrm>
            <a:off x="0" y="4985800"/>
            <a:ext cx="9144000" cy="191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b7e1393ada_0_12"/>
          <p:cNvSpPr txBox="1"/>
          <p:nvPr/>
        </p:nvSpPr>
        <p:spPr>
          <a:xfrm>
            <a:off x="838200" y="990600"/>
            <a:ext cx="76083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What did we learn?</a:t>
            </a:r>
            <a:endParaRPr b="0" sz="3100" strike="noStrike">
              <a:solidFill>
                <a:srgbClr val="000000"/>
              </a:solidFill>
              <a:latin typeface="Calibri"/>
              <a:ea typeface="Calibri"/>
              <a:cs typeface="Calibri"/>
              <a:sym typeface="Calibri"/>
            </a:endParaRPr>
          </a:p>
        </p:txBody>
      </p:sp>
      <p:sp>
        <p:nvSpPr>
          <p:cNvPr id="210" name="Google Shape;210;gb7e1393ada_0_12"/>
          <p:cNvSpPr txBox="1"/>
          <p:nvPr/>
        </p:nvSpPr>
        <p:spPr>
          <a:xfrm>
            <a:off x="1371600" y="1828800"/>
            <a:ext cx="6400500" cy="3809400"/>
          </a:xfrm>
          <a:prstGeom prst="rect">
            <a:avLst/>
          </a:prstGeom>
          <a:noFill/>
          <a:ln>
            <a:noFill/>
          </a:ln>
        </p:spPr>
        <p:txBody>
          <a:bodyPr anchorCtr="0" anchor="t" bIns="45700" lIns="91425" spcFirstLastPara="1" rIns="91425" wrap="square" tIns="45700">
            <a:noAutofit/>
          </a:bodyPr>
          <a:lstStyle/>
          <a:p>
            <a:pPr indent="-311150" lvl="0" marL="285750" marR="0" rtl="0" algn="l">
              <a:spcBef>
                <a:spcPts val="0"/>
              </a:spcBef>
              <a:spcAft>
                <a:spcPts val="0"/>
              </a:spcAft>
              <a:buClr>
                <a:schemeClr val="dk1"/>
              </a:buClr>
              <a:buSzPts val="2200"/>
              <a:buFont typeface="Times New Roman"/>
              <a:buChar char="⮚"/>
            </a:pPr>
            <a:r>
              <a:rPr lang="en-US" sz="1800">
                <a:latin typeface="Times New Roman"/>
                <a:ea typeface="Times New Roman"/>
                <a:cs typeface="Times New Roman"/>
                <a:sym typeface="Times New Roman"/>
              </a:rPr>
              <a:t>Workflows in data preparation, data exploration, and relevant machine learning techniques</a:t>
            </a:r>
            <a:endParaRPr sz="1800">
              <a:latin typeface="Times New Roman"/>
              <a:ea typeface="Times New Roman"/>
              <a:cs typeface="Times New Roman"/>
              <a:sym typeface="Times New Roman"/>
            </a:endParaRPr>
          </a:p>
          <a:p>
            <a:pPr indent="-285750" lvl="0" marL="285750" marR="0" rtl="0" algn="l">
              <a:spcBef>
                <a:spcPts val="1000"/>
              </a:spcBef>
              <a:spcAft>
                <a:spcPts val="0"/>
              </a:spcAft>
              <a:buSzPts val="1800"/>
              <a:buFont typeface="Times New Roman"/>
              <a:buChar char="⮚"/>
            </a:pPr>
            <a:r>
              <a:rPr lang="en-US" sz="1800">
                <a:latin typeface="Times New Roman"/>
                <a:ea typeface="Times New Roman"/>
                <a:cs typeface="Times New Roman"/>
                <a:sym typeface="Times New Roman"/>
              </a:rPr>
              <a:t>Through data, it is possible to understand environmental issues and what we could do about it.</a:t>
            </a:r>
            <a:endParaRPr sz="1800">
              <a:latin typeface="Times New Roman"/>
              <a:ea typeface="Times New Roman"/>
              <a:cs typeface="Times New Roman"/>
              <a:sym typeface="Times New Roman"/>
            </a:endParaRPr>
          </a:p>
          <a:p>
            <a:pPr indent="-285750" lvl="0" marL="285750" marR="0" rtl="0" algn="l">
              <a:spcBef>
                <a:spcPts val="1000"/>
              </a:spcBef>
              <a:spcAft>
                <a:spcPts val="1000"/>
              </a:spcAft>
              <a:buSzPts val="1800"/>
              <a:buFont typeface="Times New Roman"/>
              <a:buChar char="⮚"/>
            </a:pPr>
            <a:r>
              <a:rPr lang="en-US" sz="1800">
                <a:latin typeface="Times New Roman"/>
                <a:ea typeface="Times New Roman"/>
                <a:cs typeface="Times New Roman"/>
                <a:sym typeface="Times New Roman"/>
              </a:rPr>
              <a:t>How crucial teamwork is in intensive collaborative projects.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nvSpPr>
        <p:spPr>
          <a:xfrm>
            <a:off x="838200" y="990600"/>
            <a:ext cx="7924800" cy="64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Future Directions</a:t>
            </a:r>
            <a:endParaRPr b="0" sz="3100" strike="noStrike">
              <a:solidFill>
                <a:srgbClr val="000000"/>
              </a:solidFill>
              <a:latin typeface="Calibri"/>
              <a:ea typeface="Calibri"/>
              <a:cs typeface="Calibri"/>
              <a:sym typeface="Calibri"/>
            </a:endParaRPr>
          </a:p>
        </p:txBody>
      </p:sp>
      <p:sp>
        <p:nvSpPr>
          <p:cNvPr id="220" name="Google Shape;220;p9"/>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
        <p:nvSpPr>
          <p:cNvPr id="221" name="Google Shape;221;p9"/>
          <p:cNvSpPr txBox="1"/>
          <p:nvPr/>
        </p:nvSpPr>
        <p:spPr>
          <a:xfrm>
            <a:off x="1678025" y="2596300"/>
            <a:ext cx="6400500" cy="3809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Find another way to deal with missing value</a:t>
            </a:r>
            <a:endParaRPr sz="1800">
              <a:latin typeface="Times New Roman"/>
              <a:ea typeface="Times New Roman"/>
              <a:cs typeface="Times New Roman"/>
              <a:sym typeface="Times New Roman"/>
            </a:endParaRPr>
          </a:p>
          <a:p>
            <a:pPr indent="-285750" lvl="0" marL="285750" marR="0" rtl="0" algn="l">
              <a:spcBef>
                <a:spcPts val="1000"/>
              </a:spcBef>
              <a:spcAft>
                <a:spcPts val="0"/>
              </a:spcAft>
              <a:buSzPts val="1800"/>
              <a:buFont typeface="Times New Roman"/>
              <a:buChar char="⮚"/>
            </a:pPr>
            <a:r>
              <a:rPr lang="en-US" sz="1800">
                <a:latin typeface="Times New Roman"/>
                <a:ea typeface="Times New Roman"/>
                <a:cs typeface="Times New Roman"/>
                <a:sym typeface="Times New Roman"/>
              </a:rPr>
              <a:t>Perform a longer training</a:t>
            </a:r>
            <a:endParaRPr sz="1800">
              <a:latin typeface="Times New Roman"/>
              <a:ea typeface="Times New Roman"/>
              <a:cs typeface="Times New Roman"/>
              <a:sym typeface="Times New Roman"/>
            </a:endParaRPr>
          </a:p>
          <a:p>
            <a:pPr indent="-285750" lvl="0" marL="285750" marR="0" rtl="0" algn="l">
              <a:spcBef>
                <a:spcPts val="1000"/>
              </a:spcBef>
              <a:spcAft>
                <a:spcPts val="1000"/>
              </a:spcAft>
              <a:buSzPts val="1800"/>
              <a:buFont typeface="Times New Roman"/>
              <a:buChar char="⮚"/>
            </a:pPr>
            <a:r>
              <a:rPr lang="en-US" sz="1800">
                <a:latin typeface="Times New Roman"/>
                <a:ea typeface="Times New Roman"/>
                <a:cs typeface="Times New Roman"/>
                <a:sym typeface="Times New Roman"/>
              </a:rPr>
              <a:t>Find new features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nvSpPr>
        <p:spPr>
          <a:xfrm>
            <a:off x="685800" y="1228680"/>
            <a:ext cx="7772040" cy="642600"/>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None/>
            </a:pPr>
            <a:r>
              <a:rPr b="1" lang="en-US" sz="4070" strike="noStrike">
                <a:solidFill>
                  <a:srgbClr val="000000"/>
                </a:solidFill>
                <a:latin typeface="Calibri"/>
                <a:ea typeface="Calibri"/>
                <a:cs typeface="Calibri"/>
                <a:sym typeface="Calibri"/>
              </a:rPr>
              <a:t>REFERENCE</a:t>
            </a:r>
            <a:endParaRPr b="0" sz="4070" strike="noStrike">
              <a:solidFill>
                <a:srgbClr val="000000"/>
              </a:solidFill>
              <a:latin typeface="Calibri"/>
              <a:ea typeface="Calibri"/>
              <a:cs typeface="Calibri"/>
              <a:sym typeface="Calibri"/>
            </a:endParaRPr>
          </a:p>
        </p:txBody>
      </p:sp>
      <p:sp>
        <p:nvSpPr>
          <p:cNvPr id="231" name="Google Shape;231;p10"/>
          <p:cNvSpPr txBox="1"/>
          <p:nvPr/>
        </p:nvSpPr>
        <p:spPr>
          <a:xfrm>
            <a:off x="1197789" y="1979091"/>
            <a:ext cx="6400440" cy="4300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None/>
            </a:pPr>
            <a:r>
              <a:t/>
            </a:r>
            <a:endParaRPr b="0" sz="3200" strike="noStrike">
              <a:solidFill>
                <a:schemeClr val="dk1"/>
              </a:solidFill>
              <a:latin typeface="Arial"/>
              <a:ea typeface="Arial"/>
              <a:cs typeface="Arial"/>
              <a:sym typeface="Arial"/>
            </a:endParaRPr>
          </a:p>
          <a:p>
            <a:pPr indent="0" lvl="0" marL="0" marR="0" rtl="0" algn="ctr">
              <a:lnSpc>
                <a:spcPct val="100000"/>
              </a:lnSpc>
              <a:spcBef>
                <a:spcPts val="641"/>
              </a:spcBef>
              <a:spcAft>
                <a:spcPts val="0"/>
              </a:spcAft>
              <a:buNone/>
            </a:pPr>
            <a:r>
              <a:t/>
            </a:r>
            <a:endParaRPr b="0" sz="3200" strike="noStrike">
              <a:solidFill>
                <a:schemeClr val="dk1"/>
              </a:solidFill>
              <a:latin typeface="Arial"/>
              <a:ea typeface="Arial"/>
              <a:cs typeface="Arial"/>
              <a:sym typeface="Arial"/>
            </a:endParaRPr>
          </a:p>
          <a:p>
            <a:pPr indent="0" lvl="0" marL="0" marR="0" rtl="0" algn="ctr">
              <a:lnSpc>
                <a:spcPct val="100000"/>
              </a:lnSpc>
              <a:spcBef>
                <a:spcPts val="641"/>
              </a:spcBef>
              <a:spcAft>
                <a:spcPts val="0"/>
              </a:spcAft>
              <a:buNone/>
            </a:pPr>
            <a:r>
              <a:t/>
            </a:r>
            <a:endParaRPr b="0" sz="3200" strike="noStrike">
              <a:solidFill>
                <a:schemeClr val="dk1"/>
              </a:solidFill>
              <a:latin typeface="Arial"/>
              <a:ea typeface="Arial"/>
              <a:cs typeface="Arial"/>
              <a:sym typeface="Arial"/>
            </a:endParaRPr>
          </a:p>
        </p:txBody>
      </p:sp>
      <p:sp>
        <p:nvSpPr>
          <p:cNvPr id="232" name="Google Shape;232;p10"/>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
        <p:nvSpPr>
          <p:cNvPr id="233" name="Google Shape;233;p10"/>
          <p:cNvSpPr txBox="1"/>
          <p:nvPr/>
        </p:nvSpPr>
        <p:spPr>
          <a:xfrm>
            <a:off x="990600" y="1957320"/>
            <a:ext cx="6629400" cy="4138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1. Challenge Guidelines</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rPr lang="en-US" sz="2400" u="sng">
                <a:solidFill>
                  <a:schemeClr val="hlink"/>
                </a:solidFill>
                <a:hlinkClick r:id="rId3"/>
              </a:rPr>
              <a:t>https://tc.copernicus.org/preprints/tc-2019-159/tc-2019-159.pdf</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b="0" sz="2400"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nvSpPr>
        <p:spPr>
          <a:xfrm>
            <a:off x="1371600" y="1957320"/>
            <a:ext cx="6400440" cy="4300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None/>
            </a:pPr>
            <a:r>
              <a:t/>
            </a:r>
            <a:endParaRPr b="0" sz="3200" strike="noStrike">
              <a:solidFill>
                <a:schemeClr val="dk1"/>
              </a:solidFill>
              <a:latin typeface="Arial"/>
              <a:ea typeface="Arial"/>
              <a:cs typeface="Arial"/>
              <a:sym typeface="Arial"/>
            </a:endParaRPr>
          </a:p>
          <a:p>
            <a:pPr indent="0" lvl="0" marL="0" marR="0" rtl="0" algn="ctr">
              <a:lnSpc>
                <a:spcPct val="100000"/>
              </a:lnSpc>
              <a:spcBef>
                <a:spcPts val="641"/>
              </a:spcBef>
              <a:spcAft>
                <a:spcPts val="0"/>
              </a:spcAft>
              <a:buNone/>
            </a:pPr>
            <a:r>
              <a:t/>
            </a:r>
            <a:endParaRPr b="0" sz="3200" strike="noStrike">
              <a:solidFill>
                <a:schemeClr val="dk1"/>
              </a:solidFill>
              <a:latin typeface="Arial"/>
              <a:ea typeface="Arial"/>
              <a:cs typeface="Arial"/>
              <a:sym typeface="Arial"/>
            </a:endParaRPr>
          </a:p>
          <a:p>
            <a:pPr indent="0" lvl="0" marL="0" marR="0" rtl="0" algn="ctr">
              <a:lnSpc>
                <a:spcPct val="100000"/>
              </a:lnSpc>
              <a:spcBef>
                <a:spcPts val="1599"/>
              </a:spcBef>
              <a:spcAft>
                <a:spcPts val="0"/>
              </a:spcAft>
              <a:buNone/>
            </a:pPr>
            <a:r>
              <a:rPr b="1" i="1" lang="en-US" sz="8000" strike="noStrike">
                <a:solidFill>
                  <a:srgbClr val="000000"/>
                </a:solidFill>
                <a:latin typeface="Calibri"/>
                <a:ea typeface="Calibri"/>
                <a:cs typeface="Calibri"/>
                <a:sym typeface="Calibri"/>
              </a:rPr>
              <a:t>MERCI !!!!!</a:t>
            </a:r>
            <a:endParaRPr b="0" sz="8000" strike="noStrike">
              <a:solidFill>
                <a:schemeClr val="dk1"/>
              </a:solidFill>
              <a:latin typeface="Arial"/>
              <a:ea typeface="Arial"/>
              <a:cs typeface="Arial"/>
              <a:sym typeface="Arial"/>
            </a:endParaRPr>
          </a:p>
        </p:txBody>
      </p:sp>
      <p:sp>
        <p:nvSpPr>
          <p:cNvPr id="243" name="Google Shape;243;p11"/>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685800" y="885960"/>
            <a:ext cx="2742840" cy="657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sz="4070" strike="noStrike">
                <a:solidFill>
                  <a:srgbClr val="000000"/>
                </a:solidFill>
                <a:latin typeface="Calibri"/>
                <a:ea typeface="Calibri"/>
                <a:cs typeface="Calibri"/>
                <a:sym typeface="Calibri"/>
              </a:rPr>
              <a:t>OUTLINE</a:t>
            </a:r>
            <a:endParaRPr b="0" sz="4070" strike="noStrike">
              <a:solidFill>
                <a:srgbClr val="000000"/>
              </a:solidFill>
              <a:latin typeface="Calibri"/>
              <a:ea typeface="Calibri"/>
              <a:cs typeface="Calibri"/>
              <a:sym typeface="Calibri"/>
            </a:endParaRPr>
          </a:p>
        </p:txBody>
      </p:sp>
      <p:sp>
        <p:nvSpPr>
          <p:cNvPr id="96" name="Google Shape;96;p2"/>
          <p:cNvSpPr txBox="1"/>
          <p:nvPr/>
        </p:nvSpPr>
        <p:spPr>
          <a:xfrm>
            <a:off x="1371750" y="2272420"/>
            <a:ext cx="6400500" cy="4109700"/>
          </a:xfrm>
          <a:prstGeom prst="rect">
            <a:avLst/>
          </a:prstGeom>
          <a:noFill/>
          <a:ln>
            <a:noFill/>
          </a:ln>
        </p:spPr>
        <p:txBody>
          <a:bodyPr anchorCtr="0" anchor="t" bIns="45700" lIns="91425" spcFirstLastPara="1" rIns="91425" wrap="square" tIns="45700">
            <a:normAutofit/>
          </a:bodyPr>
          <a:lstStyle/>
          <a:p>
            <a:pPr indent="-456840" lvl="0" marL="457200" marR="0" rtl="0" algn="just">
              <a:lnSpc>
                <a:spcPct val="100000"/>
              </a:lnSpc>
              <a:spcBef>
                <a:spcPts val="0"/>
              </a:spcBef>
              <a:spcAft>
                <a:spcPts val="0"/>
              </a:spcAft>
              <a:buClr>
                <a:srgbClr val="000000"/>
              </a:buClr>
              <a:buSzPts val="2400"/>
              <a:buFont typeface="Noto Sans Symbols"/>
              <a:buChar char="⮚"/>
            </a:pPr>
            <a:r>
              <a:rPr b="1" lang="en-US" sz="2400">
                <a:solidFill>
                  <a:srgbClr val="000000"/>
                </a:solidFill>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456840" lvl="0" marL="457200" marR="0" rtl="0" algn="just">
              <a:lnSpc>
                <a:spcPct val="100000"/>
              </a:lnSpc>
              <a:spcBef>
                <a:spcPts val="641"/>
              </a:spcBef>
              <a:spcAft>
                <a:spcPts val="0"/>
              </a:spcAft>
              <a:buClr>
                <a:srgbClr val="000000"/>
              </a:buClr>
              <a:buSzPts val="2400"/>
              <a:buFont typeface="Noto Sans Symbols"/>
              <a:buChar char="⮚"/>
            </a:pPr>
            <a:r>
              <a:rPr b="1" lang="en-US" sz="2400">
                <a:solidFill>
                  <a:schemeClr val="dk1"/>
                </a:solidFill>
                <a:latin typeface="Times New Roman"/>
                <a:ea typeface="Times New Roman"/>
                <a:cs typeface="Times New Roman"/>
                <a:sym typeface="Times New Roman"/>
              </a:rPr>
              <a:t>OBJECTIVES OF THIS CHALLENGE</a:t>
            </a:r>
            <a:endParaRPr/>
          </a:p>
          <a:p>
            <a:pPr indent="-456840" lvl="0" marL="457200" marR="0" rtl="0" algn="just">
              <a:lnSpc>
                <a:spcPct val="100000"/>
              </a:lnSpc>
              <a:spcBef>
                <a:spcPts val="641"/>
              </a:spcBef>
              <a:spcAft>
                <a:spcPts val="0"/>
              </a:spcAft>
              <a:buClr>
                <a:srgbClr val="000000"/>
              </a:buClr>
              <a:buSzPts val="2400"/>
              <a:buFont typeface="Noto Sans Symbols"/>
              <a:buChar char="⮚"/>
            </a:pPr>
            <a:r>
              <a:rPr b="1" lang="en-US" sz="2400" strike="noStrike">
                <a:solidFill>
                  <a:schemeClr val="dk1"/>
                </a:solidFill>
                <a:latin typeface="Times New Roman"/>
                <a:ea typeface="Times New Roman"/>
                <a:cs typeface="Times New Roman"/>
                <a:sym typeface="Times New Roman"/>
              </a:rPr>
              <a:t>DELIVERABLES OF THIS CHALLENGE</a:t>
            </a:r>
            <a:endParaRPr/>
          </a:p>
          <a:p>
            <a:pPr indent="-456840" lvl="0" marL="457200" marR="0" rtl="0" algn="just">
              <a:lnSpc>
                <a:spcPct val="100000"/>
              </a:lnSpc>
              <a:spcBef>
                <a:spcPts val="641"/>
              </a:spcBef>
              <a:spcAft>
                <a:spcPts val="0"/>
              </a:spcAft>
              <a:buClr>
                <a:srgbClr val="000000"/>
              </a:buClr>
              <a:buSzPts val="2400"/>
              <a:buFont typeface="Noto Sans Symbols"/>
              <a:buChar char="⮚"/>
            </a:pPr>
            <a:r>
              <a:rPr b="1" lang="en-US" sz="2400">
                <a:solidFill>
                  <a:schemeClr val="dk1"/>
                </a:solidFill>
                <a:latin typeface="Times New Roman"/>
                <a:ea typeface="Times New Roman"/>
                <a:cs typeface="Times New Roman"/>
                <a:sym typeface="Times New Roman"/>
              </a:rPr>
              <a:t>METHODOLOGY </a:t>
            </a:r>
            <a:endParaRPr b="0" sz="2400" strike="noStrike">
              <a:solidFill>
                <a:schemeClr val="dk1"/>
              </a:solidFill>
              <a:latin typeface="Times New Roman"/>
              <a:ea typeface="Times New Roman"/>
              <a:cs typeface="Times New Roman"/>
              <a:sym typeface="Times New Roman"/>
            </a:endParaRPr>
          </a:p>
          <a:p>
            <a:pPr indent="-456840" lvl="0" marL="457200" marR="0" rtl="0" algn="just">
              <a:lnSpc>
                <a:spcPct val="100000"/>
              </a:lnSpc>
              <a:spcBef>
                <a:spcPts val="641"/>
              </a:spcBef>
              <a:spcAft>
                <a:spcPts val="0"/>
              </a:spcAft>
              <a:buClr>
                <a:srgbClr val="000000"/>
              </a:buClr>
              <a:buSzPts val="2400"/>
              <a:buFont typeface="Noto Sans Symbols"/>
              <a:buChar char="⮚"/>
            </a:pPr>
            <a:r>
              <a:rPr b="1" lang="en-US" sz="2400" strike="noStrike">
                <a:solidFill>
                  <a:srgbClr val="000000"/>
                </a:solidFill>
                <a:latin typeface="Times New Roman"/>
                <a:ea typeface="Times New Roman"/>
                <a:cs typeface="Times New Roman"/>
                <a:sym typeface="Times New Roman"/>
              </a:rPr>
              <a:t>REFERENCE</a:t>
            </a:r>
            <a:endParaRPr b="0" sz="2400"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641"/>
              </a:spcBef>
              <a:spcAft>
                <a:spcPts val="0"/>
              </a:spcAft>
              <a:buNone/>
            </a:pPr>
            <a:r>
              <a:t/>
            </a:r>
            <a:endParaRPr b="0" sz="3200" strike="noStrike">
              <a:solidFill>
                <a:schemeClr val="dk1"/>
              </a:solidFill>
              <a:latin typeface="Arial"/>
              <a:ea typeface="Arial"/>
              <a:cs typeface="Arial"/>
              <a:sym typeface="Arial"/>
            </a:endParaRPr>
          </a:p>
          <a:p>
            <a:pPr indent="0" lvl="0" marL="0" marR="0" rtl="0" algn="ctr">
              <a:lnSpc>
                <a:spcPct val="100000"/>
              </a:lnSpc>
              <a:spcBef>
                <a:spcPts val="641"/>
              </a:spcBef>
              <a:spcAft>
                <a:spcPts val="0"/>
              </a:spcAft>
              <a:buNone/>
            </a:pPr>
            <a:r>
              <a:t/>
            </a:r>
            <a:endParaRPr b="0" sz="3200" strike="noStrike">
              <a:solidFill>
                <a:schemeClr val="dk1"/>
              </a:solidFill>
              <a:latin typeface="Arial"/>
              <a:ea typeface="Arial"/>
              <a:cs typeface="Arial"/>
              <a:sym typeface="Arial"/>
            </a:endParaRPr>
          </a:p>
        </p:txBody>
      </p:sp>
      <p:sp>
        <p:nvSpPr>
          <p:cNvPr id="97" name="Google Shape;97;p2"/>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838200" y="990600"/>
            <a:ext cx="76083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solidFill>
                  <a:srgbClr val="000000"/>
                </a:solidFill>
                <a:latin typeface="Calibri"/>
                <a:ea typeface="Calibri"/>
                <a:cs typeface="Calibri"/>
                <a:sym typeface="Calibri"/>
              </a:rPr>
              <a:t>INTRO</a:t>
            </a:r>
            <a:r>
              <a:rPr b="1" lang="en-US" sz="3100">
                <a:latin typeface="Calibri"/>
                <a:ea typeface="Calibri"/>
                <a:cs typeface="Calibri"/>
                <a:sym typeface="Calibri"/>
              </a:rPr>
              <a:t>: Climate Change &amp; Arctic Sea Ice Drift</a:t>
            </a:r>
            <a:endParaRPr b="0" sz="3100" strike="noStrike">
              <a:solidFill>
                <a:srgbClr val="000000"/>
              </a:solidFill>
              <a:latin typeface="Calibri"/>
              <a:ea typeface="Calibri"/>
              <a:cs typeface="Calibri"/>
              <a:sym typeface="Calibri"/>
            </a:endParaRPr>
          </a:p>
        </p:txBody>
      </p:sp>
      <p:sp>
        <p:nvSpPr>
          <p:cNvPr id="107" name="Google Shape;107;p3"/>
          <p:cNvSpPr txBox="1"/>
          <p:nvPr/>
        </p:nvSpPr>
        <p:spPr>
          <a:xfrm>
            <a:off x="1371600" y="1905000"/>
            <a:ext cx="6571200" cy="3733200"/>
          </a:xfrm>
          <a:prstGeom prst="rect">
            <a:avLst/>
          </a:prstGeom>
          <a:noFill/>
          <a:ln>
            <a:noFill/>
          </a:ln>
        </p:spPr>
        <p:txBody>
          <a:bodyPr anchorCtr="0" anchor="t" bIns="45700" lIns="91425" spcFirstLastPara="1" rIns="91425" wrap="square" tIns="45700">
            <a:normAutofit/>
          </a:bodyPr>
          <a:lstStyle/>
          <a:p>
            <a:pPr indent="-306387" lvl="0" marL="285750" marR="0" rtl="0" algn="just">
              <a:lnSpc>
                <a:spcPct val="80000"/>
              </a:lnSpc>
              <a:spcBef>
                <a:spcPts val="0"/>
              </a:spcBef>
              <a:spcAft>
                <a:spcPts val="0"/>
              </a:spcAft>
              <a:buClr>
                <a:schemeClr val="dk1"/>
              </a:buClr>
              <a:buSzPts val="1950"/>
              <a:buFont typeface="Noto Sans Symbols"/>
              <a:buChar char="⮚"/>
            </a:pPr>
            <a:r>
              <a:rPr lang="en-US" sz="1950">
                <a:solidFill>
                  <a:schemeClr val="dk1"/>
                </a:solidFill>
                <a:latin typeface="Times New Roman"/>
                <a:ea typeface="Times New Roman"/>
                <a:cs typeface="Times New Roman"/>
                <a:sym typeface="Times New Roman"/>
              </a:rPr>
              <a:t>Arctic sea ice drifts under the influence of </a:t>
            </a:r>
            <a:r>
              <a:rPr b="1" lang="en-US" sz="1950">
                <a:solidFill>
                  <a:schemeClr val="dk1"/>
                </a:solidFill>
                <a:latin typeface="Times New Roman"/>
                <a:ea typeface="Times New Roman"/>
                <a:cs typeface="Times New Roman"/>
                <a:sym typeface="Times New Roman"/>
              </a:rPr>
              <a:t>winds </a:t>
            </a:r>
            <a:r>
              <a:rPr lang="en-US" sz="1950">
                <a:solidFill>
                  <a:schemeClr val="dk1"/>
                </a:solidFill>
                <a:latin typeface="Times New Roman"/>
                <a:ea typeface="Times New Roman"/>
                <a:cs typeface="Times New Roman"/>
                <a:sym typeface="Times New Roman"/>
              </a:rPr>
              <a:t>and </a:t>
            </a:r>
            <a:r>
              <a:rPr b="1" lang="en-US" sz="1950">
                <a:solidFill>
                  <a:schemeClr val="dk1"/>
                </a:solidFill>
                <a:latin typeface="Times New Roman"/>
                <a:ea typeface="Times New Roman"/>
                <a:cs typeface="Times New Roman"/>
                <a:sym typeface="Times New Roman"/>
              </a:rPr>
              <a:t>ocean currents</a:t>
            </a:r>
            <a:r>
              <a:rPr lang="en-US" sz="1950">
                <a:solidFill>
                  <a:schemeClr val="dk1"/>
                </a:solidFill>
                <a:latin typeface="Times New Roman"/>
                <a:ea typeface="Times New Roman"/>
                <a:cs typeface="Times New Roman"/>
                <a:sym typeface="Times New Roman"/>
              </a:rPr>
              <a:t>.</a:t>
            </a:r>
            <a:endParaRPr sz="1950"/>
          </a:p>
          <a:p>
            <a:pPr indent="-182562" lvl="0" marL="285750" marR="0" rtl="0" algn="just">
              <a:lnSpc>
                <a:spcPct val="80000"/>
              </a:lnSpc>
              <a:spcBef>
                <a:spcPts val="641"/>
              </a:spcBef>
              <a:spcAft>
                <a:spcPts val="0"/>
              </a:spcAft>
              <a:buClr>
                <a:schemeClr val="dk1"/>
              </a:buClr>
              <a:buSzPts val="1625"/>
              <a:buFont typeface="Noto Sans Symbols"/>
              <a:buNone/>
            </a:pPr>
            <a:r>
              <a:t/>
            </a:r>
            <a:endParaRPr sz="1950">
              <a:solidFill>
                <a:schemeClr val="dk1"/>
              </a:solidFill>
              <a:latin typeface="Times New Roman"/>
              <a:ea typeface="Times New Roman"/>
              <a:cs typeface="Times New Roman"/>
              <a:sym typeface="Times New Roman"/>
            </a:endParaRPr>
          </a:p>
          <a:p>
            <a:pPr indent="-306387" lvl="0" marL="285750" marR="0" rtl="0" algn="just">
              <a:lnSpc>
                <a:spcPct val="80000"/>
              </a:lnSpc>
              <a:spcBef>
                <a:spcPts val="641"/>
              </a:spcBef>
              <a:spcAft>
                <a:spcPts val="0"/>
              </a:spcAft>
              <a:buClr>
                <a:schemeClr val="dk1"/>
              </a:buClr>
              <a:buSzPts val="1950"/>
              <a:buFont typeface="Noto Sans Symbols"/>
              <a:buChar char="⮚"/>
            </a:pPr>
            <a:r>
              <a:rPr lang="en-US" sz="1950">
                <a:solidFill>
                  <a:schemeClr val="dk1"/>
                </a:solidFill>
                <a:latin typeface="Times New Roman"/>
                <a:ea typeface="Times New Roman"/>
                <a:cs typeface="Times New Roman"/>
                <a:sym typeface="Times New Roman"/>
              </a:rPr>
              <a:t>Ice motion is important - up to </a:t>
            </a:r>
            <a:r>
              <a:rPr b="1" lang="en-US" sz="1950">
                <a:solidFill>
                  <a:schemeClr val="dk1"/>
                </a:solidFill>
                <a:latin typeface="Times New Roman"/>
                <a:ea typeface="Times New Roman"/>
                <a:cs typeface="Times New Roman"/>
                <a:sym typeface="Times New Roman"/>
              </a:rPr>
              <a:t>several kilometers per day</a:t>
            </a:r>
            <a:r>
              <a:rPr lang="en-US" sz="1950">
                <a:solidFill>
                  <a:schemeClr val="dk1"/>
                </a:solidFill>
                <a:latin typeface="Times New Roman"/>
                <a:ea typeface="Times New Roman"/>
                <a:cs typeface="Times New Roman"/>
                <a:sym typeface="Times New Roman"/>
              </a:rPr>
              <a:t>. ​</a:t>
            </a:r>
            <a:endParaRPr sz="1950"/>
          </a:p>
          <a:p>
            <a:pPr indent="-182562" lvl="0" marL="285750" marR="0" rtl="0" algn="just">
              <a:lnSpc>
                <a:spcPct val="80000"/>
              </a:lnSpc>
              <a:spcBef>
                <a:spcPts val="641"/>
              </a:spcBef>
              <a:spcAft>
                <a:spcPts val="0"/>
              </a:spcAft>
              <a:buClr>
                <a:schemeClr val="dk1"/>
              </a:buClr>
              <a:buSzPts val="1625"/>
              <a:buFont typeface="Noto Sans Symbols"/>
              <a:buNone/>
            </a:pPr>
            <a:r>
              <a:t/>
            </a:r>
            <a:endParaRPr sz="1950">
              <a:solidFill>
                <a:schemeClr val="dk1"/>
              </a:solidFill>
              <a:latin typeface="Times New Roman"/>
              <a:ea typeface="Times New Roman"/>
              <a:cs typeface="Times New Roman"/>
              <a:sym typeface="Times New Roman"/>
            </a:endParaRPr>
          </a:p>
          <a:p>
            <a:pPr indent="-306387" lvl="0" marL="285750" marR="0" rtl="0" algn="just">
              <a:lnSpc>
                <a:spcPct val="80000"/>
              </a:lnSpc>
              <a:spcBef>
                <a:spcPts val="641"/>
              </a:spcBef>
              <a:spcAft>
                <a:spcPts val="0"/>
              </a:spcAft>
              <a:buClr>
                <a:schemeClr val="dk1"/>
              </a:buClr>
              <a:buSzPts val="1950"/>
              <a:buFont typeface="Noto Sans Symbols"/>
              <a:buChar char="⮚"/>
            </a:pPr>
            <a:r>
              <a:rPr lang="en-US" sz="1950">
                <a:solidFill>
                  <a:schemeClr val="dk1"/>
                </a:solidFill>
                <a:latin typeface="Times New Roman"/>
                <a:ea typeface="Times New Roman"/>
                <a:cs typeface="Times New Roman"/>
                <a:sym typeface="Times New Roman"/>
              </a:rPr>
              <a:t>Tracking the movement of sea ice can be applied to different research questions: </a:t>
            </a:r>
            <a:endParaRPr sz="1950">
              <a:solidFill>
                <a:schemeClr val="dk1"/>
              </a:solidFill>
              <a:latin typeface="Times New Roman"/>
              <a:ea typeface="Times New Roman"/>
              <a:cs typeface="Times New Roman"/>
              <a:sym typeface="Times New Roman"/>
            </a:endParaRPr>
          </a:p>
          <a:p>
            <a:pPr indent="-339725" lvl="1" marL="914400" marR="0" rtl="0" algn="just">
              <a:lnSpc>
                <a:spcPct val="80000"/>
              </a:lnSpc>
              <a:spcBef>
                <a:spcPts val="641"/>
              </a:spcBef>
              <a:spcAft>
                <a:spcPts val="0"/>
              </a:spcAft>
              <a:buClr>
                <a:schemeClr val="dk1"/>
              </a:buClr>
              <a:buSzPts val="1750"/>
              <a:buFont typeface="Noto Sans Symbols"/>
              <a:buChar char="○"/>
            </a:pPr>
            <a:r>
              <a:rPr lang="en-US" sz="1750">
                <a:solidFill>
                  <a:schemeClr val="dk1"/>
                </a:solidFill>
                <a:latin typeface="Times New Roman"/>
                <a:ea typeface="Times New Roman"/>
                <a:cs typeface="Times New Roman"/>
                <a:sym typeface="Times New Roman"/>
              </a:rPr>
              <a:t>Transition from </a:t>
            </a:r>
            <a:r>
              <a:rPr b="1" lang="en-US" sz="1750">
                <a:solidFill>
                  <a:schemeClr val="dk1"/>
                </a:solidFill>
                <a:latin typeface="Times New Roman"/>
                <a:ea typeface="Times New Roman"/>
                <a:cs typeface="Times New Roman"/>
                <a:sym typeface="Times New Roman"/>
              </a:rPr>
              <a:t>older sea ice</a:t>
            </a:r>
            <a:r>
              <a:rPr lang="en-US" sz="1750">
                <a:solidFill>
                  <a:schemeClr val="dk1"/>
                </a:solidFill>
                <a:latin typeface="Times New Roman"/>
                <a:ea typeface="Times New Roman"/>
                <a:cs typeface="Times New Roman"/>
                <a:sym typeface="Times New Roman"/>
              </a:rPr>
              <a:t> to </a:t>
            </a:r>
            <a:r>
              <a:rPr b="1" lang="en-US" sz="1750">
                <a:solidFill>
                  <a:schemeClr val="dk1"/>
                </a:solidFill>
                <a:latin typeface="Times New Roman"/>
                <a:ea typeface="Times New Roman"/>
                <a:cs typeface="Times New Roman"/>
                <a:sym typeface="Times New Roman"/>
              </a:rPr>
              <a:t>younger seasonal ice packs</a:t>
            </a:r>
            <a:endParaRPr sz="1750">
              <a:solidFill>
                <a:schemeClr val="dk1"/>
              </a:solidFill>
              <a:latin typeface="Times New Roman"/>
              <a:ea typeface="Times New Roman"/>
              <a:cs typeface="Times New Roman"/>
              <a:sym typeface="Times New Roman"/>
            </a:endParaRPr>
          </a:p>
          <a:p>
            <a:pPr indent="-339725" lvl="1" marL="914400" marR="0" rtl="0" algn="just">
              <a:lnSpc>
                <a:spcPct val="80000"/>
              </a:lnSpc>
              <a:spcBef>
                <a:spcPts val="641"/>
              </a:spcBef>
              <a:spcAft>
                <a:spcPts val="0"/>
              </a:spcAft>
              <a:buClr>
                <a:schemeClr val="dk1"/>
              </a:buClr>
              <a:buSzPts val="1750"/>
              <a:buFont typeface="Noto Sans Symbols"/>
              <a:buChar char="○"/>
            </a:pPr>
            <a:r>
              <a:rPr lang="en-US" sz="1750">
                <a:solidFill>
                  <a:schemeClr val="dk1"/>
                </a:solidFill>
                <a:latin typeface="Times New Roman"/>
                <a:ea typeface="Times New Roman"/>
                <a:cs typeface="Times New Roman"/>
                <a:sym typeface="Times New Roman"/>
              </a:rPr>
              <a:t>T</a:t>
            </a:r>
            <a:r>
              <a:rPr lang="en-US" sz="1750">
                <a:solidFill>
                  <a:schemeClr val="dk1"/>
                </a:solidFill>
                <a:latin typeface="Times New Roman"/>
                <a:ea typeface="Times New Roman"/>
                <a:cs typeface="Times New Roman"/>
                <a:sym typeface="Times New Roman"/>
              </a:rPr>
              <a:t>ransport of ice-rafted sediments, or pollutants in the context of an oil spill, </a:t>
            </a:r>
            <a:endParaRPr sz="1750">
              <a:solidFill>
                <a:schemeClr val="dk1"/>
              </a:solidFill>
              <a:latin typeface="Times New Roman"/>
              <a:ea typeface="Times New Roman"/>
              <a:cs typeface="Times New Roman"/>
              <a:sym typeface="Times New Roman"/>
            </a:endParaRPr>
          </a:p>
          <a:p>
            <a:pPr indent="-339725" lvl="1" marL="914400" marR="0" rtl="0" algn="just">
              <a:lnSpc>
                <a:spcPct val="80000"/>
              </a:lnSpc>
              <a:spcBef>
                <a:spcPts val="641"/>
              </a:spcBef>
              <a:spcAft>
                <a:spcPts val="0"/>
              </a:spcAft>
              <a:buClr>
                <a:schemeClr val="dk1"/>
              </a:buClr>
              <a:buSzPts val="1750"/>
              <a:buFont typeface="Noto Sans Symbols"/>
              <a:buChar char="○"/>
            </a:pPr>
            <a:r>
              <a:rPr lang="en-US" sz="1750">
                <a:solidFill>
                  <a:schemeClr val="dk1"/>
                </a:solidFill>
                <a:latin typeface="Times New Roman"/>
                <a:ea typeface="Times New Roman"/>
                <a:cs typeface="Times New Roman"/>
                <a:sym typeface="Times New Roman"/>
              </a:rPr>
              <a:t>Risk assessment associated with navigation and marine operations in the Arctic.</a:t>
            </a:r>
            <a:endParaRPr sz="1750"/>
          </a:p>
          <a:p>
            <a:pPr indent="-182562" lvl="0" marL="285750" marR="0" rtl="0" algn="just">
              <a:lnSpc>
                <a:spcPct val="80000"/>
              </a:lnSpc>
              <a:spcBef>
                <a:spcPts val="641"/>
              </a:spcBef>
              <a:spcAft>
                <a:spcPts val="0"/>
              </a:spcAft>
              <a:buClr>
                <a:schemeClr val="dk1"/>
              </a:buClr>
              <a:buSzPts val="1625"/>
              <a:buFont typeface="Noto Sans Symbols"/>
              <a:buNone/>
            </a:pPr>
            <a:r>
              <a:t/>
            </a:r>
            <a:endParaRPr sz="950">
              <a:solidFill>
                <a:schemeClr val="dk1"/>
              </a:solidFill>
              <a:latin typeface="Times New Roman"/>
              <a:ea typeface="Times New Roman"/>
              <a:cs typeface="Times New Roman"/>
              <a:sym typeface="Times New Roman"/>
            </a:endParaRPr>
          </a:p>
          <a:p>
            <a:pPr indent="-306387" lvl="0" marL="285750" marR="0" rtl="0" algn="just">
              <a:lnSpc>
                <a:spcPct val="80000"/>
              </a:lnSpc>
              <a:spcBef>
                <a:spcPts val="641"/>
              </a:spcBef>
              <a:spcAft>
                <a:spcPts val="0"/>
              </a:spcAft>
              <a:buClr>
                <a:schemeClr val="dk1"/>
              </a:buClr>
              <a:buSzPts val="1950"/>
              <a:buFont typeface="Noto Sans Symbols"/>
              <a:buChar char="⮚"/>
            </a:pPr>
            <a:r>
              <a:rPr lang="en-US" sz="1950">
                <a:solidFill>
                  <a:schemeClr val="dk1"/>
                </a:solidFill>
                <a:latin typeface="Times New Roman"/>
                <a:ea typeface="Times New Roman"/>
                <a:cs typeface="Times New Roman"/>
                <a:sym typeface="Times New Roman"/>
              </a:rPr>
              <a:t>As sea ice experiences convergent motion, it ridges and forms thick piles of sea ice, or to the contrary, divergent ice motion leads to the formation of open water areas or leads. </a:t>
            </a:r>
            <a:endParaRPr sz="1950">
              <a:solidFill>
                <a:schemeClr val="dk1"/>
              </a:solidFill>
              <a:latin typeface="Times New Roman"/>
              <a:ea typeface="Times New Roman"/>
              <a:cs typeface="Times New Roman"/>
              <a:sym typeface="Times New Roman"/>
            </a:endParaRPr>
          </a:p>
          <a:p>
            <a:pPr indent="0" lvl="0" marL="0" marR="0" rtl="0" algn="just">
              <a:lnSpc>
                <a:spcPct val="80000"/>
              </a:lnSpc>
              <a:spcBef>
                <a:spcPts val="641"/>
              </a:spcBef>
              <a:spcAft>
                <a:spcPts val="0"/>
              </a:spcAft>
              <a:buNone/>
            </a:pPr>
            <a:r>
              <a:t/>
            </a:r>
            <a:endParaRPr sz="1950">
              <a:solidFill>
                <a:schemeClr val="dk1"/>
              </a:solidFill>
              <a:latin typeface="Times New Roman"/>
              <a:ea typeface="Times New Roman"/>
              <a:cs typeface="Times New Roman"/>
              <a:sym typeface="Times New Roman"/>
            </a:endParaRPr>
          </a:p>
          <a:p>
            <a:pPr indent="-230187" lvl="0" marL="285750" marR="0" rtl="0" algn="just">
              <a:lnSpc>
                <a:spcPct val="80000"/>
              </a:lnSpc>
              <a:spcBef>
                <a:spcPts val="641"/>
              </a:spcBef>
              <a:spcAft>
                <a:spcPts val="0"/>
              </a:spcAft>
              <a:buClr>
                <a:schemeClr val="dk1"/>
              </a:buClr>
              <a:buSzPts val="875"/>
              <a:buFont typeface="Noto Sans Symbols"/>
              <a:buNone/>
            </a:pPr>
            <a:r>
              <a:t/>
            </a:r>
            <a:endParaRPr sz="1950">
              <a:solidFill>
                <a:schemeClr val="dk1"/>
              </a:solidFill>
              <a:latin typeface="Times New Roman"/>
              <a:ea typeface="Times New Roman"/>
              <a:cs typeface="Times New Roman"/>
              <a:sym typeface="Times New Roman"/>
            </a:endParaRPr>
          </a:p>
          <a:p>
            <a:pPr indent="-230187" lvl="0" marL="285750" marR="0" rtl="0" algn="just">
              <a:lnSpc>
                <a:spcPct val="80000"/>
              </a:lnSpc>
              <a:spcBef>
                <a:spcPts val="641"/>
              </a:spcBef>
              <a:spcAft>
                <a:spcPts val="0"/>
              </a:spcAft>
              <a:buClr>
                <a:schemeClr val="dk1"/>
              </a:buClr>
              <a:buSzPts val="875"/>
              <a:buFont typeface="Noto Sans Symbols"/>
              <a:buNone/>
            </a:pPr>
            <a:r>
              <a:t/>
            </a:r>
            <a:endParaRPr b="0" sz="1950" strike="noStrike">
              <a:solidFill>
                <a:schemeClr val="dk1"/>
              </a:solidFill>
              <a:latin typeface="Times New Roman"/>
              <a:ea typeface="Times New Roman"/>
              <a:cs typeface="Times New Roman"/>
              <a:sym typeface="Times New Roman"/>
            </a:endParaRPr>
          </a:p>
        </p:txBody>
      </p:sp>
      <p:sp>
        <p:nvSpPr>
          <p:cNvPr id="108" name="Google Shape;108;p3"/>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1371600" y="1905000"/>
            <a:ext cx="6716700" cy="3733200"/>
          </a:xfrm>
          <a:prstGeom prst="rect">
            <a:avLst/>
          </a:prstGeom>
          <a:noFill/>
          <a:ln>
            <a:noFill/>
          </a:ln>
        </p:spPr>
        <p:txBody>
          <a:bodyPr anchorCtr="0" anchor="t" bIns="45700" lIns="91425" spcFirstLastPara="1" rIns="91425" wrap="square" tIns="45700">
            <a:normAutofit/>
          </a:bodyPr>
          <a:lstStyle/>
          <a:p>
            <a:pPr indent="-304800" lvl="0" marL="285750" marR="0" rtl="0" algn="just">
              <a:lnSpc>
                <a:spcPct val="80000"/>
              </a:lnSpc>
              <a:spcBef>
                <a:spcPts val="0"/>
              </a:spcBef>
              <a:spcAft>
                <a:spcPts val="0"/>
              </a:spcAft>
              <a:buClr>
                <a:schemeClr val="dk1"/>
              </a:buClr>
              <a:buSzPts val="1965"/>
              <a:buFont typeface="Noto Sans Symbols"/>
              <a:buChar char="⮚"/>
            </a:pPr>
            <a:r>
              <a:rPr lang="en-US" sz="1965">
                <a:solidFill>
                  <a:schemeClr val="dk1"/>
                </a:solidFill>
                <a:latin typeface="Times New Roman"/>
                <a:ea typeface="Times New Roman"/>
                <a:cs typeface="Times New Roman"/>
                <a:sym typeface="Times New Roman"/>
              </a:rPr>
              <a:t>These changes in the ice thickness distribution of the pack ice consequently influence the melt of sea ice in the summer.</a:t>
            </a:r>
            <a:endParaRPr sz="1700"/>
          </a:p>
          <a:p>
            <a:pPr indent="0" lvl="0" marL="0" marR="0" rtl="0" algn="just">
              <a:lnSpc>
                <a:spcPct val="80000"/>
              </a:lnSpc>
              <a:spcBef>
                <a:spcPts val="641"/>
              </a:spcBef>
              <a:spcAft>
                <a:spcPts val="0"/>
              </a:spcAft>
              <a:buNone/>
            </a:pPr>
            <a:r>
              <a:rPr lang="en-US" sz="1965">
                <a:solidFill>
                  <a:schemeClr val="dk1"/>
                </a:solidFill>
                <a:latin typeface="Times New Roman"/>
                <a:ea typeface="Times New Roman"/>
                <a:cs typeface="Times New Roman"/>
                <a:sym typeface="Times New Roman"/>
              </a:rPr>
              <a:t> </a:t>
            </a:r>
            <a:endParaRPr sz="1700"/>
          </a:p>
          <a:p>
            <a:pPr indent="-304800" lvl="0" marL="285750" marR="0" rtl="0" algn="just">
              <a:lnSpc>
                <a:spcPct val="80000"/>
              </a:lnSpc>
              <a:spcBef>
                <a:spcPts val="641"/>
              </a:spcBef>
              <a:spcAft>
                <a:spcPts val="0"/>
              </a:spcAft>
              <a:buClr>
                <a:schemeClr val="dk1"/>
              </a:buClr>
              <a:buSzPts val="1965"/>
              <a:buFont typeface="Noto Sans Symbols"/>
              <a:buChar char="⮚"/>
            </a:pPr>
            <a:r>
              <a:rPr lang="en-US" sz="1965">
                <a:solidFill>
                  <a:schemeClr val="dk1"/>
                </a:solidFill>
                <a:latin typeface="Times New Roman"/>
                <a:ea typeface="Times New Roman"/>
                <a:cs typeface="Times New Roman"/>
                <a:sym typeface="Times New Roman"/>
              </a:rPr>
              <a:t>Information about the velocity of sea ice is required for performing sea ice tracking; and in a perfect world, we would like this information to be available everywhere in the Arctic in space and time.</a:t>
            </a:r>
            <a:endParaRPr sz="1700"/>
          </a:p>
          <a:p>
            <a:pPr indent="-180022" lvl="0" marL="285750" marR="0" rtl="0" algn="just">
              <a:lnSpc>
                <a:spcPct val="80000"/>
              </a:lnSpc>
              <a:spcBef>
                <a:spcPts val="641"/>
              </a:spcBef>
              <a:spcAft>
                <a:spcPts val="0"/>
              </a:spcAft>
              <a:buClr>
                <a:schemeClr val="dk1"/>
              </a:buClr>
              <a:buSzPts val="1665"/>
              <a:buFont typeface="Noto Sans Symbols"/>
              <a:buNone/>
            </a:pPr>
            <a:r>
              <a:t/>
            </a:r>
            <a:endParaRPr sz="1965">
              <a:solidFill>
                <a:schemeClr val="dk1"/>
              </a:solidFill>
              <a:latin typeface="Times New Roman"/>
              <a:ea typeface="Times New Roman"/>
              <a:cs typeface="Times New Roman"/>
              <a:sym typeface="Times New Roman"/>
            </a:endParaRPr>
          </a:p>
          <a:p>
            <a:pPr indent="-304800" lvl="0" marL="285750" marR="0" rtl="0" algn="just">
              <a:lnSpc>
                <a:spcPct val="80000"/>
              </a:lnSpc>
              <a:spcBef>
                <a:spcPts val="641"/>
              </a:spcBef>
              <a:spcAft>
                <a:spcPts val="0"/>
              </a:spcAft>
              <a:buClr>
                <a:schemeClr val="dk1"/>
              </a:buClr>
              <a:buSzPts val="1965"/>
              <a:buFont typeface="Noto Sans Symbols"/>
              <a:buChar char="⮚"/>
            </a:pPr>
            <a:r>
              <a:rPr lang="en-US" sz="1965">
                <a:solidFill>
                  <a:schemeClr val="dk1"/>
                </a:solidFill>
                <a:latin typeface="Times New Roman"/>
                <a:ea typeface="Times New Roman"/>
                <a:cs typeface="Times New Roman"/>
                <a:sym typeface="Times New Roman"/>
              </a:rPr>
              <a:t>The </a:t>
            </a:r>
            <a:r>
              <a:rPr b="1" lang="en-US" sz="1965">
                <a:solidFill>
                  <a:schemeClr val="dk1"/>
                </a:solidFill>
                <a:latin typeface="Times New Roman"/>
                <a:ea typeface="Times New Roman"/>
                <a:cs typeface="Times New Roman"/>
                <a:sym typeface="Times New Roman"/>
              </a:rPr>
              <a:t>most reliable information</a:t>
            </a:r>
            <a:r>
              <a:rPr lang="en-US" sz="1965">
                <a:solidFill>
                  <a:schemeClr val="dk1"/>
                </a:solidFill>
                <a:latin typeface="Times New Roman"/>
                <a:ea typeface="Times New Roman"/>
                <a:cs typeface="Times New Roman"/>
                <a:sym typeface="Times New Roman"/>
              </a:rPr>
              <a:t> about ice motion comes from </a:t>
            </a:r>
            <a:r>
              <a:rPr b="1" lang="en-US" sz="1965">
                <a:solidFill>
                  <a:schemeClr val="dk1"/>
                </a:solidFill>
                <a:latin typeface="Times New Roman"/>
                <a:ea typeface="Times New Roman"/>
                <a:cs typeface="Times New Roman"/>
                <a:sym typeface="Times New Roman"/>
              </a:rPr>
              <a:t>passively drifting buoys</a:t>
            </a:r>
            <a:r>
              <a:rPr lang="en-US" sz="1965">
                <a:solidFill>
                  <a:schemeClr val="dk1"/>
                </a:solidFill>
                <a:latin typeface="Times New Roman"/>
                <a:ea typeface="Times New Roman"/>
                <a:cs typeface="Times New Roman"/>
                <a:sym typeface="Times New Roman"/>
              </a:rPr>
              <a:t> that were deployed in the Arctic over the last few decades.</a:t>
            </a:r>
            <a:endParaRPr sz="1700"/>
          </a:p>
          <a:p>
            <a:pPr indent="0" lvl="0" marL="0" marR="0" rtl="0" algn="just">
              <a:lnSpc>
                <a:spcPct val="80000"/>
              </a:lnSpc>
              <a:spcBef>
                <a:spcPts val="641"/>
              </a:spcBef>
              <a:spcAft>
                <a:spcPts val="0"/>
              </a:spcAft>
              <a:buNone/>
            </a:pPr>
            <a:r>
              <a:t/>
            </a:r>
            <a:endParaRPr sz="1965">
              <a:solidFill>
                <a:schemeClr val="dk1"/>
              </a:solidFill>
              <a:latin typeface="Times New Roman"/>
              <a:ea typeface="Times New Roman"/>
              <a:cs typeface="Times New Roman"/>
              <a:sym typeface="Times New Roman"/>
            </a:endParaRPr>
          </a:p>
          <a:p>
            <a:pPr indent="-304800" lvl="0" marL="285750" marR="0" rtl="0" algn="just">
              <a:lnSpc>
                <a:spcPct val="80000"/>
              </a:lnSpc>
              <a:spcBef>
                <a:spcPts val="641"/>
              </a:spcBef>
              <a:spcAft>
                <a:spcPts val="0"/>
              </a:spcAft>
              <a:buClr>
                <a:schemeClr val="dk1"/>
              </a:buClr>
              <a:buSzPts val="1965"/>
              <a:buFont typeface="Noto Sans Symbols"/>
              <a:buChar char="⮚"/>
            </a:pPr>
            <a:r>
              <a:rPr lang="en-US" sz="1965">
                <a:solidFill>
                  <a:schemeClr val="dk1"/>
                </a:solidFill>
                <a:latin typeface="Times New Roman"/>
                <a:ea typeface="Times New Roman"/>
                <a:cs typeface="Times New Roman"/>
                <a:sym typeface="Times New Roman"/>
              </a:rPr>
              <a:t>This arouse our interest so we decided to dig further and find out more hence our reason for choosing this challenge. </a:t>
            </a:r>
            <a:endParaRPr sz="1700"/>
          </a:p>
          <a:p>
            <a:pPr indent="-203517" lvl="0" marL="285750" marR="0" rtl="0" algn="just">
              <a:lnSpc>
                <a:spcPct val="80000"/>
              </a:lnSpc>
              <a:spcBef>
                <a:spcPts val="641"/>
              </a:spcBef>
              <a:spcAft>
                <a:spcPts val="0"/>
              </a:spcAft>
              <a:buClr>
                <a:schemeClr val="dk1"/>
              </a:buClr>
              <a:buSzPts val="1295"/>
              <a:buFont typeface="Noto Sans Symbols"/>
              <a:buNone/>
            </a:pPr>
            <a:r>
              <a:t/>
            </a:r>
            <a:endParaRPr sz="1595">
              <a:solidFill>
                <a:schemeClr val="dk1"/>
              </a:solidFill>
              <a:latin typeface="Times New Roman"/>
              <a:ea typeface="Times New Roman"/>
              <a:cs typeface="Times New Roman"/>
              <a:sym typeface="Times New Roman"/>
            </a:endParaRPr>
          </a:p>
          <a:p>
            <a:pPr indent="-203517" lvl="0" marL="285750" marR="0" rtl="0" algn="just">
              <a:lnSpc>
                <a:spcPct val="80000"/>
              </a:lnSpc>
              <a:spcBef>
                <a:spcPts val="641"/>
              </a:spcBef>
              <a:spcAft>
                <a:spcPts val="0"/>
              </a:spcAft>
              <a:buClr>
                <a:schemeClr val="dk1"/>
              </a:buClr>
              <a:buSzPts val="1295"/>
              <a:buFont typeface="Noto Sans Symbols"/>
              <a:buNone/>
            </a:pPr>
            <a:r>
              <a:t/>
            </a:r>
            <a:endParaRPr b="0" sz="1595" strike="noStrike">
              <a:solidFill>
                <a:schemeClr val="dk1"/>
              </a:solidFill>
              <a:latin typeface="Times New Roman"/>
              <a:ea typeface="Times New Roman"/>
              <a:cs typeface="Times New Roman"/>
              <a:sym typeface="Times New Roman"/>
            </a:endParaRPr>
          </a:p>
        </p:txBody>
      </p:sp>
      <p:sp>
        <p:nvSpPr>
          <p:cNvPr id="118" name="Google Shape;118;p4"/>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
        <p:nvSpPr>
          <p:cNvPr id="119" name="Google Shape;119;p4"/>
          <p:cNvSpPr txBox="1"/>
          <p:nvPr/>
        </p:nvSpPr>
        <p:spPr>
          <a:xfrm>
            <a:off x="838200" y="990600"/>
            <a:ext cx="76083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solidFill>
                  <a:srgbClr val="000000"/>
                </a:solidFill>
                <a:latin typeface="Calibri"/>
                <a:ea typeface="Calibri"/>
                <a:cs typeface="Calibri"/>
                <a:sym typeface="Calibri"/>
              </a:rPr>
              <a:t>INTRO</a:t>
            </a:r>
            <a:r>
              <a:rPr b="1" lang="en-US" sz="3100">
                <a:latin typeface="Calibri"/>
                <a:ea typeface="Calibri"/>
                <a:cs typeface="Calibri"/>
                <a:sym typeface="Calibri"/>
              </a:rPr>
              <a:t>: Climate Change &amp; Arctic Sea Ice Drift</a:t>
            </a:r>
            <a:endParaRPr b="0" sz="3100"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b7e1393ada_0_1"/>
          <p:cNvSpPr txBox="1"/>
          <p:nvPr>
            <p:ph idx="1" type="subTitle"/>
          </p:nvPr>
        </p:nvSpPr>
        <p:spPr>
          <a:xfrm>
            <a:off x="1802100" y="1706725"/>
            <a:ext cx="5506500" cy="31392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Font typeface="Times New Roman"/>
              <a:buChar char="●"/>
            </a:pPr>
            <a:r>
              <a:rPr lang="en-US" sz="1900">
                <a:latin typeface="Times New Roman"/>
                <a:ea typeface="Times New Roman"/>
                <a:cs typeface="Times New Roman"/>
                <a:sym typeface="Times New Roman"/>
              </a:rPr>
              <a:t>Shortages in freshwater</a:t>
            </a:r>
            <a:endParaRPr sz="1900">
              <a:latin typeface="Times New Roman"/>
              <a:ea typeface="Times New Roman"/>
              <a:cs typeface="Times New Roman"/>
              <a:sym typeface="Times New Roman"/>
            </a:endParaRPr>
          </a:p>
          <a:p>
            <a:pPr indent="-323850" lvl="0" marL="457200" rtl="0" algn="l">
              <a:spcBef>
                <a:spcPts val="1000"/>
              </a:spcBef>
              <a:spcAft>
                <a:spcPts val="0"/>
              </a:spcAft>
              <a:buSzPts val="1500"/>
              <a:buFont typeface="Times New Roman"/>
              <a:buChar char="●"/>
            </a:pPr>
            <a:r>
              <a:rPr lang="en-US" sz="1900">
                <a:solidFill>
                  <a:schemeClr val="dk1"/>
                </a:solidFill>
                <a:latin typeface="Times New Roman"/>
                <a:ea typeface="Times New Roman"/>
                <a:cs typeface="Times New Roman"/>
                <a:sym typeface="Times New Roman"/>
              </a:rPr>
              <a:t>I</a:t>
            </a:r>
            <a:r>
              <a:rPr lang="en-US" sz="1900">
                <a:solidFill>
                  <a:schemeClr val="dk1"/>
                </a:solidFill>
                <a:latin typeface="Times New Roman"/>
                <a:ea typeface="Times New Roman"/>
                <a:cs typeface="Times New Roman"/>
                <a:sym typeface="Times New Roman"/>
              </a:rPr>
              <a:t>ncreasing global temperatures due to </a:t>
            </a:r>
            <a:r>
              <a:rPr lang="en-US" sz="1900">
                <a:latin typeface="Times New Roman"/>
                <a:ea typeface="Times New Roman"/>
                <a:cs typeface="Times New Roman"/>
                <a:sym typeface="Times New Roman"/>
              </a:rPr>
              <a:t>l</a:t>
            </a:r>
            <a:r>
              <a:rPr lang="en-US" sz="1900">
                <a:latin typeface="Times New Roman"/>
                <a:ea typeface="Times New Roman"/>
                <a:cs typeface="Times New Roman"/>
                <a:sym typeface="Times New Roman"/>
              </a:rPr>
              <a:t>oss of sea ice leading to decreased reflection of solar energy</a:t>
            </a:r>
            <a:endParaRPr sz="1900">
              <a:latin typeface="Times New Roman"/>
              <a:ea typeface="Times New Roman"/>
              <a:cs typeface="Times New Roman"/>
              <a:sym typeface="Times New Roman"/>
            </a:endParaRPr>
          </a:p>
          <a:p>
            <a:pPr indent="-323850" lvl="0" marL="457200" rtl="0" algn="l">
              <a:spcBef>
                <a:spcPts val="1000"/>
              </a:spcBef>
              <a:spcAft>
                <a:spcPts val="1000"/>
              </a:spcAft>
              <a:buSzPts val="1500"/>
              <a:buFont typeface="Times New Roman"/>
              <a:buChar char="●"/>
            </a:pPr>
            <a:r>
              <a:rPr lang="en-US" sz="1900">
                <a:latin typeface="Times New Roman"/>
                <a:ea typeface="Times New Roman"/>
                <a:cs typeface="Times New Roman"/>
                <a:sym typeface="Times New Roman"/>
              </a:rPr>
              <a:t>Decreased diversity and acceleration of species extinction of surrounding marine life</a:t>
            </a:r>
            <a:endParaRPr sz="1900">
              <a:latin typeface="Times New Roman"/>
              <a:ea typeface="Times New Roman"/>
              <a:cs typeface="Times New Roman"/>
              <a:sym typeface="Times New Roman"/>
            </a:endParaRPr>
          </a:p>
        </p:txBody>
      </p:sp>
      <p:sp>
        <p:nvSpPr>
          <p:cNvPr id="126" name="Google Shape;126;gb7e1393ada_0_1"/>
          <p:cNvSpPr txBox="1"/>
          <p:nvPr/>
        </p:nvSpPr>
        <p:spPr>
          <a:xfrm>
            <a:off x="767850" y="868525"/>
            <a:ext cx="76083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Why is this challenge important in 2021?</a:t>
            </a:r>
            <a:endParaRPr b="0" sz="3100"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nvSpPr>
        <p:spPr>
          <a:xfrm>
            <a:off x="838200" y="990600"/>
            <a:ext cx="79248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solidFill>
                  <a:schemeClr val="dk1"/>
                </a:solidFill>
                <a:latin typeface="Calibri"/>
                <a:ea typeface="Calibri"/>
                <a:cs typeface="Calibri"/>
                <a:sym typeface="Calibri"/>
              </a:rPr>
              <a:t>Challenge Objectives</a:t>
            </a:r>
            <a:r>
              <a:rPr b="1" lang="en-US" sz="3100">
                <a:solidFill>
                  <a:srgbClr val="000000"/>
                </a:solidFill>
                <a:latin typeface="Calibri"/>
                <a:ea typeface="Calibri"/>
                <a:cs typeface="Calibri"/>
                <a:sym typeface="Calibri"/>
              </a:rPr>
              <a:t> </a:t>
            </a:r>
            <a:endParaRPr b="0" sz="3100" strike="noStrike">
              <a:solidFill>
                <a:srgbClr val="000000"/>
              </a:solidFill>
              <a:latin typeface="Calibri"/>
              <a:ea typeface="Calibri"/>
              <a:cs typeface="Calibri"/>
              <a:sym typeface="Calibri"/>
            </a:endParaRPr>
          </a:p>
        </p:txBody>
      </p:sp>
      <p:sp>
        <p:nvSpPr>
          <p:cNvPr id="136" name="Google Shape;136;p5"/>
          <p:cNvSpPr txBox="1"/>
          <p:nvPr/>
        </p:nvSpPr>
        <p:spPr>
          <a:xfrm>
            <a:off x="1371600" y="1905000"/>
            <a:ext cx="6400440" cy="3733320"/>
          </a:xfrm>
          <a:prstGeom prst="rect">
            <a:avLst/>
          </a:prstGeom>
          <a:noFill/>
          <a:ln>
            <a:noFill/>
          </a:ln>
        </p:spPr>
        <p:txBody>
          <a:bodyPr anchorCtr="0" anchor="t" bIns="45700" lIns="91425" spcFirstLastPara="1" rIns="91425" wrap="square" tIns="45700">
            <a:normAutofit/>
          </a:bodyPr>
          <a:lstStyle/>
          <a:p>
            <a:pPr indent="-317500" lvl="0" marL="285750" marR="0" rtl="0" algn="l">
              <a:spcBef>
                <a:spcPts val="0"/>
              </a:spcBef>
              <a:spcAft>
                <a:spcPts val="0"/>
              </a:spcAft>
              <a:buClr>
                <a:schemeClr val="dk1"/>
              </a:buClr>
              <a:buSzPts val="2300"/>
              <a:buFont typeface="Noto Sans Symbols"/>
              <a:buChar char="⮚"/>
            </a:pPr>
            <a:r>
              <a:rPr lang="en-US" sz="2300">
                <a:solidFill>
                  <a:schemeClr val="dk1"/>
                </a:solidFill>
                <a:latin typeface="Times New Roman"/>
                <a:ea typeface="Times New Roman"/>
                <a:cs typeface="Times New Roman"/>
                <a:sym typeface="Times New Roman"/>
              </a:rPr>
              <a:t>Build a </a:t>
            </a:r>
            <a:r>
              <a:rPr lang="en-US" sz="2300">
                <a:solidFill>
                  <a:schemeClr val="dk1"/>
                </a:solidFill>
                <a:latin typeface="Times New Roman"/>
                <a:ea typeface="Times New Roman"/>
                <a:cs typeface="Times New Roman"/>
                <a:sym typeface="Times New Roman"/>
              </a:rPr>
              <a:t>machine learning model that best predicts </a:t>
            </a:r>
            <a:r>
              <a:rPr b="1" lang="en-US" sz="2300">
                <a:solidFill>
                  <a:schemeClr val="dk1"/>
                </a:solidFill>
                <a:latin typeface="Times New Roman"/>
                <a:ea typeface="Times New Roman"/>
                <a:cs typeface="Times New Roman"/>
                <a:sym typeface="Times New Roman"/>
              </a:rPr>
              <a:t>buoy drift velocity</a:t>
            </a:r>
            <a:r>
              <a:rPr lang="en-US" sz="2300">
                <a:solidFill>
                  <a:schemeClr val="dk1"/>
                </a:solidFill>
                <a:latin typeface="Times New Roman"/>
                <a:ea typeface="Times New Roman"/>
                <a:cs typeface="Times New Roman"/>
                <a:sym typeface="Times New Roman"/>
              </a:rPr>
              <a:t>, based on:</a:t>
            </a:r>
            <a:endParaRPr sz="23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74650" lvl="1" marL="914400" marR="0" rtl="0" algn="l">
              <a:spcBef>
                <a:spcPts val="0"/>
              </a:spcBef>
              <a:spcAft>
                <a:spcPts val="0"/>
              </a:spcAft>
              <a:buClr>
                <a:schemeClr val="dk1"/>
              </a:buClr>
              <a:buSzPts val="2300"/>
              <a:buFont typeface="Noto Sans Symbols"/>
              <a:buChar char="○"/>
            </a:pPr>
            <a:r>
              <a:rPr lang="en-US" sz="2300">
                <a:solidFill>
                  <a:schemeClr val="dk1"/>
                </a:solidFill>
                <a:latin typeface="Times New Roman"/>
                <a:ea typeface="Times New Roman"/>
                <a:cs typeface="Times New Roman"/>
                <a:sym typeface="Times New Roman"/>
              </a:rPr>
              <a:t>Wind velocity</a:t>
            </a:r>
            <a:endParaRPr sz="2300">
              <a:solidFill>
                <a:schemeClr val="dk1"/>
              </a:solidFill>
              <a:latin typeface="Times New Roman"/>
              <a:ea typeface="Times New Roman"/>
              <a:cs typeface="Times New Roman"/>
              <a:sym typeface="Times New Roman"/>
            </a:endParaRPr>
          </a:p>
          <a:p>
            <a:pPr indent="-374650" lvl="1" marL="914400" marR="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And other </a:t>
            </a:r>
            <a:r>
              <a:rPr lang="en-US" sz="2300">
                <a:solidFill>
                  <a:schemeClr val="dk1"/>
                </a:solidFill>
                <a:latin typeface="Times New Roman"/>
                <a:ea typeface="Times New Roman"/>
                <a:cs typeface="Times New Roman"/>
                <a:sym typeface="Times New Roman"/>
              </a:rPr>
              <a:t>relevant features like:</a:t>
            </a:r>
            <a:endParaRPr sz="2300">
              <a:solidFill>
                <a:schemeClr val="dk1"/>
              </a:solidFill>
              <a:latin typeface="Times New Roman"/>
              <a:ea typeface="Times New Roman"/>
              <a:cs typeface="Times New Roman"/>
              <a:sym typeface="Times New Roman"/>
            </a:endParaRPr>
          </a:p>
          <a:p>
            <a:pPr indent="-374650" lvl="2" marL="1371600" marR="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Sea-ice concentration</a:t>
            </a:r>
            <a:endParaRPr sz="2300">
              <a:solidFill>
                <a:schemeClr val="dk1"/>
              </a:solidFill>
              <a:latin typeface="Times New Roman"/>
              <a:ea typeface="Times New Roman"/>
              <a:cs typeface="Times New Roman"/>
              <a:sym typeface="Times New Roman"/>
            </a:endParaRPr>
          </a:p>
          <a:p>
            <a:pPr indent="-374650" lvl="2" marL="1371600" marR="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Sea-ice thickness</a:t>
            </a:r>
            <a:endParaRPr sz="2300">
              <a:solidFill>
                <a:schemeClr val="dk1"/>
              </a:solidFill>
              <a:latin typeface="Times New Roman"/>
              <a:ea typeface="Times New Roman"/>
              <a:cs typeface="Times New Roman"/>
              <a:sym typeface="Times New Roman"/>
            </a:endParaRPr>
          </a:p>
          <a:p>
            <a:pPr indent="-374650" lvl="2" marL="1371600" marR="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Distance to coast</a:t>
            </a:r>
            <a:endParaRPr sz="2300">
              <a:solidFill>
                <a:schemeClr val="dk1"/>
              </a:solidFill>
              <a:latin typeface="Times New Roman"/>
              <a:ea typeface="Times New Roman"/>
              <a:cs typeface="Times New Roman"/>
              <a:sym typeface="Times New Roman"/>
            </a:endParaRPr>
          </a:p>
          <a:p>
            <a:pPr indent="-196850" lvl="0" marL="285750" marR="0" rtl="0" algn="just">
              <a:spcBef>
                <a:spcPts val="641"/>
              </a:spcBef>
              <a:spcAft>
                <a:spcPts val="0"/>
              </a:spcAft>
              <a:buClr>
                <a:schemeClr val="dk1"/>
              </a:buClr>
              <a:buSzPts val="1400"/>
              <a:buFont typeface="Noto Sans Symbols"/>
              <a:buNone/>
            </a:pPr>
            <a:r>
              <a:t/>
            </a:r>
            <a:endParaRPr sz="1900">
              <a:solidFill>
                <a:schemeClr val="dk1"/>
              </a:solidFill>
              <a:latin typeface="Times New Roman"/>
              <a:ea typeface="Times New Roman"/>
              <a:cs typeface="Times New Roman"/>
              <a:sym typeface="Times New Roman"/>
            </a:endParaRPr>
          </a:p>
          <a:p>
            <a:pPr indent="-196850" lvl="0" marL="285750" marR="0" rtl="0" algn="just">
              <a:lnSpc>
                <a:spcPct val="100000"/>
              </a:lnSpc>
              <a:spcBef>
                <a:spcPts val="641"/>
              </a:spcBef>
              <a:spcAft>
                <a:spcPts val="0"/>
              </a:spcAft>
              <a:buClr>
                <a:schemeClr val="dk1"/>
              </a:buClr>
              <a:buSzPts val="1400"/>
              <a:buFont typeface="Noto Sans Symbols"/>
              <a:buNone/>
            </a:pPr>
            <a:r>
              <a:t/>
            </a:r>
            <a:endParaRPr b="0" sz="1900" strike="noStrike">
              <a:solidFill>
                <a:schemeClr val="dk1"/>
              </a:solidFill>
              <a:latin typeface="Times New Roman"/>
              <a:ea typeface="Times New Roman"/>
              <a:cs typeface="Times New Roman"/>
              <a:sym typeface="Times New Roman"/>
            </a:endParaRPr>
          </a:p>
        </p:txBody>
      </p:sp>
      <p:sp>
        <p:nvSpPr>
          <p:cNvPr id="137" name="Google Shape;137;p5"/>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b7e1393ada_1_1"/>
          <p:cNvSpPr txBox="1"/>
          <p:nvPr/>
        </p:nvSpPr>
        <p:spPr>
          <a:xfrm>
            <a:off x="838200" y="762000"/>
            <a:ext cx="76374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solidFill>
                  <a:schemeClr val="dk1"/>
                </a:solidFill>
                <a:latin typeface="Calibri"/>
                <a:ea typeface="Calibri"/>
                <a:cs typeface="Calibri"/>
                <a:sym typeface="Calibri"/>
              </a:rPr>
              <a:t>Arctic Sea Ice Motion Dataset</a:t>
            </a:r>
            <a:endParaRPr b="0" sz="3100" strike="noStrike">
              <a:solidFill>
                <a:srgbClr val="000000"/>
              </a:solidFill>
              <a:latin typeface="Calibri"/>
              <a:ea typeface="Calibri"/>
              <a:cs typeface="Calibri"/>
              <a:sym typeface="Calibri"/>
            </a:endParaRPr>
          </a:p>
        </p:txBody>
      </p:sp>
      <p:sp>
        <p:nvSpPr>
          <p:cNvPr id="147" name="Google Shape;147;gb7e1393ada_1_1"/>
          <p:cNvSpPr txBox="1"/>
          <p:nvPr/>
        </p:nvSpPr>
        <p:spPr>
          <a:xfrm>
            <a:off x="1327050" y="1501800"/>
            <a:ext cx="6659700" cy="37332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chemeClr val="dk1"/>
              </a:buClr>
              <a:buSzPts val="2200"/>
              <a:buFont typeface="Noto Sans Symbols"/>
              <a:buChar char="⮚"/>
            </a:pPr>
            <a:r>
              <a:rPr lang="en-US" sz="1700">
                <a:solidFill>
                  <a:schemeClr val="dk1"/>
                </a:solidFill>
                <a:latin typeface="Times New Roman"/>
                <a:ea typeface="Times New Roman"/>
                <a:cs typeface="Times New Roman"/>
                <a:sym typeface="Times New Roman"/>
              </a:rPr>
              <a:t>40 years of </a:t>
            </a:r>
            <a:r>
              <a:rPr lang="en-US" sz="1700">
                <a:solidFill>
                  <a:schemeClr val="dk1"/>
                </a:solidFill>
                <a:latin typeface="Times New Roman"/>
                <a:ea typeface="Times New Roman"/>
                <a:cs typeface="Times New Roman"/>
                <a:sym typeface="Times New Roman"/>
              </a:rPr>
              <a:t>data </a:t>
            </a:r>
            <a:endParaRPr sz="17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Noto Sans Symbols"/>
              <a:buChar char="⮚"/>
            </a:pPr>
            <a:r>
              <a:rPr lang="en-US" sz="1700">
                <a:solidFill>
                  <a:schemeClr val="dk1"/>
                </a:solidFill>
                <a:latin typeface="Times New Roman"/>
                <a:ea typeface="Times New Roman"/>
                <a:cs typeface="Times New Roman"/>
                <a:sym typeface="Times New Roman"/>
              </a:rPr>
              <a:t>Velocity of Arctic buoys </a:t>
            </a:r>
            <a:r>
              <a:rPr lang="en-US" sz="1565">
                <a:solidFill>
                  <a:schemeClr val="dk1"/>
                </a:solidFill>
                <a:latin typeface="Times New Roman"/>
                <a:ea typeface="Times New Roman"/>
                <a:cs typeface="Times New Roman"/>
                <a:sym typeface="Times New Roman"/>
              </a:rPr>
              <a:t>(U​a and Va​) used to estimate sea ice velocity </a:t>
            </a:r>
            <a:endParaRPr sz="17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Noto Sans Symbols"/>
              <a:buChar char="⮚"/>
            </a:pPr>
            <a:r>
              <a:rPr lang="en-US" sz="1700">
                <a:solidFill>
                  <a:schemeClr val="dk1"/>
                </a:solidFill>
                <a:latin typeface="Times New Roman"/>
                <a:ea typeface="Times New Roman"/>
                <a:cs typeface="Times New Roman"/>
                <a:sym typeface="Times New Roman"/>
              </a:rPr>
              <a:t>Velocity of co-located winds (Ui, Vi)</a:t>
            </a:r>
            <a:endParaRPr sz="17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Noto Sans Symbols"/>
              <a:buChar char="⮚"/>
            </a:pPr>
            <a:r>
              <a:rPr lang="en-US" sz="1700">
                <a:solidFill>
                  <a:schemeClr val="dk1"/>
                </a:solidFill>
                <a:latin typeface="Times New Roman"/>
                <a:ea typeface="Times New Roman"/>
                <a:cs typeface="Times New Roman"/>
                <a:sym typeface="Times New Roman"/>
              </a:rPr>
              <a:t>Sea ice conditions</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Noto Sans Symbols"/>
              <a:buChar char="○"/>
            </a:pPr>
            <a:r>
              <a:rPr lang="en-US" sz="1700">
                <a:solidFill>
                  <a:schemeClr val="dk1"/>
                </a:solidFill>
                <a:latin typeface="Times New Roman"/>
                <a:ea typeface="Times New Roman"/>
                <a:cs typeface="Times New Roman"/>
                <a:sym typeface="Times New Roman"/>
              </a:rPr>
              <a:t>Sea ice concentration</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Noto Sans Symbols"/>
              <a:buChar char="○"/>
            </a:pPr>
            <a:r>
              <a:rPr lang="en-US" sz="1700">
                <a:solidFill>
                  <a:schemeClr val="dk1"/>
                </a:solidFill>
                <a:latin typeface="Times New Roman"/>
                <a:ea typeface="Times New Roman"/>
                <a:cs typeface="Times New Roman"/>
                <a:sym typeface="Times New Roman"/>
              </a:rPr>
              <a:t>Sea ice thickness </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Distance to coast</a:t>
            </a:r>
            <a:endParaRPr sz="17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196850" lvl="0" marL="285750" marR="0" rtl="0" algn="just">
              <a:spcBef>
                <a:spcPts val="641"/>
              </a:spcBef>
              <a:spcAft>
                <a:spcPts val="0"/>
              </a:spcAft>
              <a:buClr>
                <a:schemeClr val="dk1"/>
              </a:buClr>
              <a:buSzPts val="1400"/>
              <a:buFont typeface="Noto Sans Symbols"/>
              <a:buNone/>
            </a:pPr>
            <a:r>
              <a:t/>
            </a:r>
            <a:endParaRPr sz="1900">
              <a:solidFill>
                <a:schemeClr val="dk1"/>
              </a:solidFill>
              <a:latin typeface="Times New Roman"/>
              <a:ea typeface="Times New Roman"/>
              <a:cs typeface="Times New Roman"/>
              <a:sym typeface="Times New Roman"/>
            </a:endParaRPr>
          </a:p>
          <a:p>
            <a:pPr indent="-196850" lvl="0" marL="285750" marR="0" rtl="0" algn="just">
              <a:lnSpc>
                <a:spcPct val="100000"/>
              </a:lnSpc>
              <a:spcBef>
                <a:spcPts val="641"/>
              </a:spcBef>
              <a:spcAft>
                <a:spcPts val="0"/>
              </a:spcAft>
              <a:buClr>
                <a:schemeClr val="dk1"/>
              </a:buClr>
              <a:buSzPts val="1400"/>
              <a:buFont typeface="Noto Sans Symbols"/>
              <a:buNone/>
            </a:pPr>
            <a:r>
              <a:t/>
            </a:r>
            <a:endParaRPr b="0" sz="1900" strike="noStrike">
              <a:solidFill>
                <a:schemeClr val="dk1"/>
              </a:solidFill>
              <a:latin typeface="Times New Roman"/>
              <a:ea typeface="Times New Roman"/>
              <a:cs typeface="Times New Roman"/>
              <a:sym typeface="Times New Roman"/>
            </a:endParaRPr>
          </a:p>
        </p:txBody>
      </p:sp>
      <p:sp>
        <p:nvSpPr>
          <p:cNvPr id="148" name="Google Shape;148;gb7e1393ada_1_1"/>
          <p:cNvSpPr txBox="1"/>
          <p:nvPr/>
        </p:nvSpPr>
        <p:spPr>
          <a:xfrm>
            <a:off x="7010280" y="6492960"/>
            <a:ext cx="2133300" cy="364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pic>
        <p:nvPicPr>
          <p:cNvPr id="149" name="Google Shape;149;gb7e1393ada_1_1"/>
          <p:cNvPicPr preferRelativeResize="0"/>
          <p:nvPr/>
        </p:nvPicPr>
        <p:blipFill>
          <a:blip r:embed="rId3">
            <a:alphaModFix/>
          </a:blip>
          <a:stretch>
            <a:fillRect/>
          </a:stretch>
        </p:blipFill>
        <p:spPr>
          <a:xfrm>
            <a:off x="1162375" y="4146550"/>
            <a:ext cx="6819250" cy="216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6"/>
          <p:cNvSpPr txBox="1"/>
          <p:nvPr/>
        </p:nvSpPr>
        <p:spPr>
          <a:xfrm>
            <a:off x="838200" y="990600"/>
            <a:ext cx="7924800" cy="1295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OUR </a:t>
            </a:r>
            <a:r>
              <a:rPr b="1" lang="en-US" sz="3100">
                <a:solidFill>
                  <a:srgbClr val="000000"/>
                </a:solidFill>
                <a:latin typeface="Calibri"/>
                <a:ea typeface="Calibri"/>
                <a:cs typeface="Calibri"/>
                <a:sym typeface="Calibri"/>
              </a:rPr>
              <a:t>DELIVERABLES</a:t>
            </a:r>
            <a:endParaRPr b="0" sz="3100" strike="noStrike">
              <a:solidFill>
                <a:srgbClr val="000000"/>
              </a:solidFill>
              <a:latin typeface="Calibri"/>
              <a:ea typeface="Calibri"/>
              <a:cs typeface="Calibri"/>
              <a:sym typeface="Calibri"/>
            </a:endParaRPr>
          </a:p>
        </p:txBody>
      </p:sp>
      <p:sp>
        <p:nvSpPr>
          <p:cNvPr id="159" name="Google Shape;159;p6"/>
          <p:cNvSpPr txBox="1"/>
          <p:nvPr/>
        </p:nvSpPr>
        <p:spPr>
          <a:xfrm>
            <a:off x="1371775" y="2174300"/>
            <a:ext cx="6400500" cy="304740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15000"/>
              </a:lnSpc>
              <a:spcBef>
                <a:spcPts val="0"/>
              </a:spcBef>
              <a:spcAft>
                <a:spcPts val="0"/>
              </a:spcAft>
              <a:buClr>
                <a:schemeClr val="dk1"/>
              </a:buClr>
              <a:buSzPts val="1665"/>
              <a:buFont typeface="Noto Sans Symbols"/>
              <a:buChar char="⮚"/>
            </a:pPr>
            <a:r>
              <a:rPr lang="en-US" sz="1665">
                <a:solidFill>
                  <a:schemeClr val="dk1"/>
                </a:solidFill>
                <a:latin typeface="Times New Roman"/>
                <a:ea typeface="Times New Roman"/>
                <a:cs typeface="Times New Roman"/>
                <a:sym typeface="Times New Roman"/>
              </a:rPr>
              <a:t>Use the DRIFT_DATA_TRAINING.csv data, build a model that estimates daily u-components and v-components of sea ice velocity (U​i and V​i​), based on wind velocity (U​a and V​a) and the other parameters that are provided.</a:t>
            </a:r>
            <a:endParaRPr/>
          </a:p>
          <a:p>
            <a:pPr indent="0" lvl="0" marL="0" marR="0" rtl="0" algn="l">
              <a:lnSpc>
                <a:spcPct val="115000"/>
              </a:lnSpc>
              <a:spcBef>
                <a:spcPts val="0"/>
              </a:spcBef>
              <a:spcAft>
                <a:spcPts val="0"/>
              </a:spcAft>
              <a:buNone/>
            </a:pPr>
            <a:r>
              <a:t/>
            </a:r>
            <a:endParaRPr sz="1665">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665"/>
              <a:buFont typeface="Noto Sans Symbols"/>
              <a:buChar char="⮚"/>
            </a:pPr>
            <a:r>
              <a:rPr lang="en-US" sz="1665">
                <a:solidFill>
                  <a:schemeClr val="dk1"/>
                </a:solidFill>
                <a:latin typeface="Times New Roman"/>
                <a:ea typeface="Times New Roman"/>
                <a:cs typeface="Times New Roman"/>
                <a:sym typeface="Times New Roman"/>
              </a:rPr>
              <a:t>Return a list of ice motion estimates (U​​i and V​i) from the test data provided in DRIFT_DATA_TEST.csv; this output will be compared to buoy drift observations to evaluate the performance of your model. The evaluation will be based on the root-mean-square error for:</a:t>
            </a:r>
            <a:endParaRPr/>
          </a:p>
          <a:p>
            <a:pPr indent="-180022" lvl="0" marL="285750" marR="0" rtl="0" algn="l">
              <a:lnSpc>
                <a:spcPct val="115000"/>
              </a:lnSpc>
              <a:spcBef>
                <a:spcPts val="0"/>
              </a:spcBef>
              <a:spcAft>
                <a:spcPts val="0"/>
              </a:spcAft>
              <a:buClr>
                <a:schemeClr val="dk1"/>
              </a:buClr>
              <a:buSzPts val="1665"/>
              <a:buFont typeface="Noto Sans Symbols"/>
              <a:buNone/>
            </a:pPr>
            <a:r>
              <a:t/>
            </a:r>
            <a:endParaRPr sz="1665">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665"/>
              <a:buFont typeface="Noto Sans Symbols"/>
              <a:buChar char="⮚"/>
            </a:pPr>
            <a:r>
              <a:rPr lang="en-US" sz="1665">
                <a:solidFill>
                  <a:schemeClr val="dk1"/>
                </a:solidFill>
                <a:latin typeface="Times New Roman"/>
                <a:ea typeface="Times New Roman"/>
                <a:cs typeface="Times New Roman"/>
                <a:sym typeface="Times New Roman"/>
              </a:rPr>
              <a:t>Error on sea ice speed:</a:t>
            </a:r>
            <a:endParaRPr/>
          </a:p>
          <a:p>
            <a:pPr indent="0" lvl="0" marL="0" marR="0" rtl="0" algn="l">
              <a:lnSpc>
                <a:spcPct val="115000"/>
              </a:lnSpc>
              <a:spcBef>
                <a:spcPts val="0"/>
              </a:spcBef>
              <a:spcAft>
                <a:spcPts val="0"/>
              </a:spcAft>
              <a:buNone/>
            </a:pPr>
            <a:r>
              <a:t/>
            </a:r>
            <a:endParaRPr sz="1665">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665"/>
              <a:buFont typeface="Noto Sans Symbols"/>
              <a:buChar char="⮚"/>
            </a:pPr>
            <a:r>
              <a:rPr lang="en-US" sz="1665">
                <a:solidFill>
                  <a:schemeClr val="dk1"/>
                </a:solidFill>
                <a:latin typeface="Times New Roman"/>
                <a:ea typeface="Times New Roman"/>
                <a:cs typeface="Times New Roman"/>
                <a:sym typeface="Times New Roman"/>
              </a:rPr>
              <a:t>Directional error</a:t>
            </a:r>
            <a:endParaRPr sz="1665">
              <a:solidFill>
                <a:schemeClr val="dk1"/>
              </a:solidFill>
              <a:latin typeface="Times New Roman"/>
              <a:ea typeface="Times New Roman"/>
              <a:cs typeface="Times New Roman"/>
              <a:sym typeface="Times New Roman"/>
            </a:endParaRPr>
          </a:p>
          <a:p>
            <a:pPr indent="-203517" lvl="0" marL="285750" marR="0" rtl="0" algn="just">
              <a:lnSpc>
                <a:spcPct val="80000"/>
              </a:lnSpc>
              <a:spcBef>
                <a:spcPts val="641"/>
              </a:spcBef>
              <a:spcAft>
                <a:spcPts val="0"/>
              </a:spcAft>
              <a:buClr>
                <a:schemeClr val="dk1"/>
              </a:buClr>
              <a:buSzPts val="1295"/>
              <a:buFont typeface="Noto Sans Symbols"/>
              <a:buNone/>
            </a:pPr>
            <a:r>
              <a:t/>
            </a:r>
            <a:endParaRPr sz="1295">
              <a:solidFill>
                <a:schemeClr val="dk1"/>
              </a:solidFill>
              <a:latin typeface="Times New Roman"/>
              <a:ea typeface="Times New Roman"/>
              <a:cs typeface="Times New Roman"/>
              <a:sym typeface="Times New Roman"/>
            </a:endParaRPr>
          </a:p>
          <a:p>
            <a:pPr indent="-203517" lvl="0" marL="285750" marR="0" rtl="0" algn="l">
              <a:lnSpc>
                <a:spcPct val="80000"/>
              </a:lnSpc>
              <a:spcBef>
                <a:spcPts val="0"/>
              </a:spcBef>
              <a:spcAft>
                <a:spcPts val="0"/>
              </a:spcAft>
              <a:buClr>
                <a:schemeClr val="dk1"/>
              </a:buClr>
              <a:buSzPts val="1295"/>
              <a:buFont typeface="Noto Sans Symbols"/>
              <a:buNone/>
            </a:pPr>
            <a:r>
              <a:t/>
            </a:r>
            <a:endParaRPr sz="1295">
              <a:solidFill>
                <a:schemeClr val="dk1"/>
              </a:solidFill>
              <a:latin typeface="Arial"/>
              <a:ea typeface="Arial"/>
              <a:cs typeface="Arial"/>
              <a:sym typeface="Arial"/>
            </a:endParaRPr>
          </a:p>
        </p:txBody>
      </p:sp>
      <p:sp>
        <p:nvSpPr>
          <p:cNvPr id="160" name="Google Shape;160;p6"/>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nvSpPr>
        <p:spPr>
          <a:xfrm>
            <a:off x="838200" y="990600"/>
            <a:ext cx="7924800" cy="647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3100">
                <a:latin typeface="Calibri"/>
                <a:ea typeface="Calibri"/>
                <a:cs typeface="Calibri"/>
                <a:sym typeface="Calibri"/>
              </a:rPr>
              <a:t>Methodology</a:t>
            </a:r>
            <a:endParaRPr b="0" sz="3100" strike="noStrike">
              <a:solidFill>
                <a:srgbClr val="000000"/>
              </a:solidFill>
              <a:latin typeface="Calibri"/>
              <a:ea typeface="Calibri"/>
              <a:cs typeface="Calibri"/>
              <a:sym typeface="Calibri"/>
            </a:endParaRPr>
          </a:p>
        </p:txBody>
      </p:sp>
      <p:sp>
        <p:nvSpPr>
          <p:cNvPr id="170" name="Google Shape;170;p7"/>
          <p:cNvSpPr txBox="1"/>
          <p:nvPr/>
        </p:nvSpPr>
        <p:spPr>
          <a:xfrm>
            <a:off x="1675825" y="1857163"/>
            <a:ext cx="6400500" cy="3809400"/>
          </a:xfrm>
          <a:prstGeom prst="rect">
            <a:avLst/>
          </a:prstGeom>
          <a:noFill/>
          <a:ln>
            <a:noFill/>
          </a:ln>
        </p:spPr>
        <p:txBody>
          <a:bodyPr anchorCtr="0" anchor="t" bIns="45700" lIns="91425" spcFirstLastPara="1" rIns="91425" wrap="square" tIns="45700">
            <a:normAutofit/>
          </a:bodyPr>
          <a:lstStyle/>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Read the guidelines &amp; reformulate the problem</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Visualize the data</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Normalize the data</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Train a simple linear regression model</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Get first results</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Feature reduction with PCA</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Try different models</a:t>
            </a:r>
            <a:endParaRPr sz="1550">
              <a:solidFill>
                <a:srgbClr val="1D1C1D"/>
              </a:solidFill>
              <a:highlight>
                <a:srgbClr val="FFFFFF"/>
              </a:highlight>
            </a:endParaRPr>
          </a:p>
          <a:p>
            <a:pPr indent="-327025" lvl="1" marL="91440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Read state of the art</a:t>
            </a:r>
            <a:endParaRPr sz="1550">
              <a:solidFill>
                <a:srgbClr val="1D1C1D"/>
              </a:solidFill>
              <a:highlight>
                <a:srgbClr val="FFFFFF"/>
              </a:highlight>
            </a:endParaRPr>
          </a:p>
          <a:p>
            <a:pPr indent="-327025" lvl="1" marL="91440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KNN</a:t>
            </a:r>
            <a:endParaRPr sz="1550">
              <a:solidFill>
                <a:srgbClr val="1D1C1D"/>
              </a:solidFill>
              <a:highlight>
                <a:srgbClr val="FFFFFF"/>
              </a:highlight>
            </a:endParaRPr>
          </a:p>
          <a:p>
            <a:pPr indent="-327025" lvl="1" marL="91440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Ridge</a:t>
            </a:r>
            <a:endParaRPr sz="1550">
              <a:solidFill>
                <a:srgbClr val="1D1C1D"/>
              </a:solidFill>
              <a:highlight>
                <a:srgbClr val="FFFFFF"/>
              </a:highlight>
            </a:endParaRPr>
          </a:p>
          <a:p>
            <a:pPr indent="-327025" lvl="1" marL="91440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Random Forest</a:t>
            </a:r>
            <a:endParaRPr sz="1550">
              <a:solidFill>
                <a:srgbClr val="1D1C1D"/>
              </a:solidFill>
              <a:highlight>
                <a:srgbClr val="FFFFFF"/>
              </a:highlight>
            </a:endParaRPr>
          </a:p>
          <a:p>
            <a:pPr indent="-327025" lvl="1" marL="91440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MLP</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Tune the models</a:t>
            </a:r>
            <a:endParaRPr sz="1550">
              <a:solidFill>
                <a:srgbClr val="1D1C1D"/>
              </a:solidFill>
              <a:highlight>
                <a:srgbClr val="FFFFFF"/>
              </a:highlight>
            </a:endParaRPr>
          </a:p>
          <a:p>
            <a:pPr indent="-327025" lvl="0" marL="457200" marR="0" rtl="0" algn="l">
              <a:lnSpc>
                <a:spcPct val="115000"/>
              </a:lnSpc>
              <a:spcBef>
                <a:spcPts val="0"/>
              </a:spcBef>
              <a:spcAft>
                <a:spcPts val="0"/>
              </a:spcAft>
              <a:buClr>
                <a:srgbClr val="1D1C1D"/>
              </a:buClr>
              <a:buSzPts val="1550"/>
              <a:buAutoNum type="arabicPeriod"/>
            </a:pPr>
            <a:r>
              <a:rPr lang="en-US" sz="1550">
                <a:solidFill>
                  <a:srgbClr val="1D1C1D"/>
                </a:solidFill>
                <a:highlight>
                  <a:srgbClr val="FFFFFF"/>
                </a:highlight>
              </a:rPr>
              <a:t>Use the best model to predict on test set</a:t>
            </a:r>
            <a:endParaRPr sz="1550">
              <a:solidFill>
                <a:srgbClr val="1D1C1D"/>
              </a:solidFill>
              <a:highlight>
                <a:srgbClr val="FFFFFF"/>
              </a:highlight>
            </a:endParaRPr>
          </a:p>
          <a:p>
            <a:pPr indent="0" lvl="0" marL="0" marR="0" rtl="0" algn="l">
              <a:lnSpc>
                <a:spcPct val="80000"/>
              </a:lnSpc>
              <a:spcBef>
                <a:spcPts val="0"/>
              </a:spcBef>
              <a:spcAft>
                <a:spcPts val="0"/>
              </a:spcAft>
              <a:buClr>
                <a:schemeClr val="dk1"/>
              </a:buClr>
              <a:buSzPts val="1190"/>
              <a:buFont typeface="Noto Sans Symbols"/>
              <a:buNone/>
            </a:pPr>
            <a:r>
              <a:t/>
            </a:r>
            <a:endParaRPr sz="1390">
              <a:solidFill>
                <a:schemeClr val="dk1"/>
              </a:solidFill>
            </a:endParaRPr>
          </a:p>
        </p:txBody>
      </p:sp>
      <p:sp>
        <p:nvSpPr>
          <p:cNvPr id="171" name="Google Shape;171;p7"/>
          <p:cNvSpPr txBox="1"/>
          <p:nvPr/>
        </p:nvSpPr>
        <p:spPr>
          <a:xfrm>
            <a:off x="7010280" y="6492960"/>
            <a:ext cx="2133360" cy="36468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lang="en-US" sz="1400" strike="noStrike">
                <a:solidFill>
                  <a:srgbClr val="FFFFFF"/>
                </a:solidFill>
                <a:latin typeface="Calibri"/>
                <a:ea typeface="Calibri"/>
                <a:cs typeface="Calibri"/>
                <a:sym typeface="Calibri"/>
              </a:rPr>
              <a:t>‹#›</a:t>
            </a:fld>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2016-07-09T17:36:06Z</dcterms:created>
  <dc:creator>Salack, Seyni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Karlsruher Institut fuer Technologie (KIT)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16</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