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91" r:id="rId5"/>
    <p:sldId id="257" r:id="rId6"/>
    <p:sldId id="262" r:id="rId7"/>
    <p:sldId id="258" r:id="rId8"/>
    <p:sldId id="259" r:id="rId9"/>
    <p:sldId id="293" r:id="rId10"/>
    <p:sldId id="294" r:id="rId11"/>
    <p:sldId id="296" r:id="rId12"/>
    <p:sldId id="295" r:id="rId13"/>
    <p:sldId id="297" r:id="rId14"/>
    <p:sldId id="298" r:id="rId15"/>
    <p:sldId id="292" r:id="rId16"/>
    <p:sldId id="27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Parga" initials="DP" lastIdx="5" clrIdx="0">
    <p:extLst>
      <p:ext uri="{19B8F6BF-5375-455C-9EA6-DF929625EA0E}">
        <p15:presenceInfo xmlns:p15="http://schemas.microsoft.com/office/powerpoint/2012/main" userId="019a4fac68e1bf54" providerId="Windows Live"/>
      </p:ext>
    </p:extLst>
  </p:cmAuthor>
  <p:cmAuthor id="2" name="Cristhian Alejandro Rojas Martinez" initials="CARM" lastIdx="1" clrIdx="1">
    <p:extLst>
      <p:ext uri="{19B8F6BF-5375-455C-9EA6-DF929625EA0E}">
        <p15:presenceInfo xmlns:p15="http://schemas.microsoft.com/office/powerpoint/2012/main" userId="Cristhian Alejandro Rojas Martin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DC490-3505-44DF-883E-0A1F095F1D0E}" v="88" dt="2021-10-24T22:50:5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59" d="100"/>
          <a:sy n="59" d="100"/>
        </p:scale>
        <p:origin x="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Alejandro Rojas Martinez" userId="S::rojasc.r@javeriana.edu.co::3f5e4bc7-fd46-461c-8bbd-ae43c18905cb" providerId="AD" clId="Web-{5A7DC490-3505-44DF-883E-0A1F095F1D0E}"/>
    <pc:docChg chg="modSld">
      <pc:chgData name="Cristhian Alejandro Rojas Martinez" userId="S::rojasc.r@javeriana.edu.co::3f5e4bc7-fd46-461c-8bbd-ae43c18905cb" providerId="AD" clId="Web-{5A7DC490-3505-44DF-883E-0A1F095F1D0E}" dt="2021-10-24T22:50:55.062" v="85" actId="20577"/>
      <pc:docMkLst>
        <pc:docMk/>
      </pc:docMkLst>
      <pc:sldChg chg="addSp modSp">
        <pc:chgData name="Cristhian Alejandro Rojas Martinez" userId="S::rojasc.r@javeriana.edu.co::3f5e4bc7-fd46-461c-8bbd-ae43c18905cb" providerId="AD" clId="Web-{5A7DC490-3505-44DF-883E-0A1F095F1D0E}" dt="2021-10-24T22:47:07.151" v="9"/>
        <pc:sldMkLst>
          <pc:docMk/>
          <pc:sldMk cId="3547843493" sldId="293"/>
        </pc:sldMkLst>
        <pc:spChg chg="mod ord">
          <ac:chgData name="Cristhian Alejandro Rojas Martinez" userId="S::rojasc.r@javeriana.edu.co::3f5e4bc7-fd46-461c-8bbd-ae43c18905cb" providerId="AD" clId="Web-{5A7DC490-3505-44DF-883E-0A1F095F1D0E}" dt="2021-10-24T22:47:07.151" v="9"/>
          <ac:spMkLst>
            <pc:docMk/>
            <pc:sldMk cId="3547843493" sldId="293"/>
            <ac:spMk id="2" creationId="{A72E118A-8ECE-4E7E-8712-659B9DFF68F9}"/>
          </ac:spMkLst>
        </pc:spChg>
        <pc:spChg chg="mod">
          <ac:chgData name="Cristhian Alejandro Rojas Martinez" userId="S::rojasc.r@javeriana.edu.co::3f5e4bc7-fd46-461c-8bbd-ae43c18905cb" providerId="AD" clId="Web-{5A7DC490-3505-44DF-883E-0A1F095F1D0E}" dt="2021-10-24T22:46:22.650" v="0" actId="20577"/>
          <ac:spMkLst>
            <pc:docMk/>
            <pc:sldMk cId="3547843493" sldId="293"/>
            <ac:spMk id="5" creationId="{94D5E978-DBB5-45C9-93D4-D92145520FBC}"/>
          </ac:spMkLst>
        </pc:spChg>
        <pc:picChg chg="add mod">
          <ac:chgData name="Cristhian Alejandro Rojas Martinez" userId="S::rojasc.r@javeriana.edu.co::3f5e4bc7-fd46-461c-8bbd-ae43c18905cb" providerId="AD" clId="Web-{5A7DC490-3505-44DF-883E-0A1F095F1D0E}" dt="2021-10-24T22:46:56.573" v="7" actId="1076"/>
          <ac:picMkLst>
            <pc:docMk/>
            <pc:sldMk cId="3547843493" sldId="293"/>
            <ac:picMk id="3" creationId="{37A417CB-5DEF-48A9-8501-FEB64E84FAB4}"/>
          </ac:picMkLst>
        </pc:picChg>
      </pc:sldChg>
      <pc:sldChg chg="modSp">
        <pc:chgData name="Cristhian Alejandro Rojas Martinez" userId="S::rojasc.r@javeriana.edu.co::3f5e4bc7-fd46-461c-8bbd-ae43c18905cb" providerId="AD" clId="Web-{5A7DC490-3505-44DF-883E-0A1F095F1D0E}" dt="2021-10-24T22:50:55.062" v="85" actId="20577"/>
        <pc:sldMkLst>
          <pc:docMk/>
          <pc:sldMk cId="533739970" sldId="294"/>
        </pc:sldMkLst>
        <pc:spChg chg="mod">
          <ac:chgData name="Cristhian Alejandro Rojas Martinez" userId="S::rojasc.r@javeriana.edu.co::3f5e4bc7-fd46-461c-8bbd-ae43c18905cb" providerId="AD" clId="Web-{5A7DC490-3505-44DF-883E-0A1F095F1D0E}" dt="2021-10-24T22:50:55.062" v="85" actId="20577"/>
          <ac:spMkLst>
            <pc:docMk/>
            <pc:sldMk cId="533739970" sldId="294"/>
            <ac:spMk id="3" creationId="{50525B5C-8C21-4B03-A3C4-BB03236567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354E9-016F-5F4F-8425-09EBB90833B6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D6024-0AFD-EF45-B538-551187E254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334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D6024-0AFD-EF45-B538-551187E254F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042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C3653-18F9-5545-89D9-F8C30265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4D31B-783C-0444-B7D5-543EECF4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1A76A-A69B-7446-98E9-1928D61B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FF1A9-EFBB-E045-B5B2-CA77E88F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B142C-6C1A-394C-8997-8B56F859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9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57C0-E05F-4142-9E61-E8E4ADC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7B5966-0074-694C-9C52-18E860F5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2FEF5-852D-FF46-BE74-571416ED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3BC91-3700-F944-B9BD-D5920065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35D65-80D3-A747-828E-1641EFB3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94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B9DB04-F9B1-974B-A908-B5C02C30A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F40564-FD69-9E4F-97E8-37A019002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4849D-9CA3-314C-8A5A-CACAB4CC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4433C-1363-9B48-850F-F5329E20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CA61C-9522-D645-BAAB-432CCB23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37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FF5C-5D83-7443-9282-46E77D8D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B0EB0-6D12-C046-9CA2-F896F05C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45D5F-474E-6A4E-97BD-E55354C0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B1829-8001-EC46-9C2C-35C5680F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A5355-2995-9C4C-9622-F77E128E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98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123B9-9039-034B-BF73-C12F8D7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A101F-9384-4644-B0C0-A19784A2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42938-3C13-864C-B3D4-659CBBA5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B3807-B223-534E-86E0-ED877E8A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2C7B5-D8E9-8F41-BF3F-5AD11933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35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AB0D8-35D5-484A-BD68-D4005A7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C33BC-84D1-CF42-8367-9838EF435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7D3F91-D11E-F54A-95F8-253BEA92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68B7EB-5C0A-8C42-9739-DE65D210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1CF735-771A-1743-A260-A71957DC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7AC58E-F9A3-3A40-BE8A-539E847D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5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5FE6-F339-8546-9CFD-E6DBCBD7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11A00-D90D-3441-AD90-FEB96D40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FB2EC0-B144-B348-A177-6A5D3587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788AEE-7971-7844-A407-467E5A757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11E82D-5069-614E-8999-D1F2DDC9E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1B4FD2-4776-EC4C-94FF-13B9C995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3C02F0-C559-2744-9643-F5B6F987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80B9C3-CD6A-254A-B035-77E8A1F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4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2922-1F08-9944-8D8A-E2BB1BBA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9A72F-FE07-7B4D-9DB4-326757EE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63401A-48CC-604B-9C18-47F471BF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0D051E-5444-AA4D-986B-C6F7D722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70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E1580B-8E70-7C4D-AE24-0C4C1E92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3B4561-A3E9-FC4F-8447-78A4A167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5EE71-9EDF-C144-A73E-A330D6E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27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27C4B-650B-7149-A474-B68C97F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A7453-5A54-EA42-8207-DD223E3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0E363-6CDA-C142-8EFD-81E0603A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D074A-5320-FB43-9D41-CAC8B92E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DBC709-929B-EC49-A8FE-AB9846EB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4F483-775F-7B4E-AD49-C135CEEB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898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CC6F-79A9-6F4C-9F16-AFB1F1D0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82A20-06CC-4649-AAE2-548BC47D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365674-55FD-874F-B9CC-1D67299A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BB84B-CD47-944A-B19F-0C6D830F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BDDE5-AC7C-D24B-AE8A-A040C5A2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AD60C-38F4-A442-89DF-FFCF656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67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37AB91-E4E6-AB45-96E0-3B9F3F0B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A031A-A912-F446-BBA8-5A5A8A07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DCBC3-697D-E54B-A400-0AF92642F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FF6D-3AC5-2B4F-88BA-4A0A862DEF13}" type="datetimeFigureOut">
              <a:rPr lang="es-ES_tradnl" smtClean="0"/>
              <a:t>24/10/2021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C109C-A1E3-3342-8949-3FB5E57F3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94E31-7FD7-3048-9728-670DEC6AD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B5A8-839F-8D4F-81B3-3C2501676C3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412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tiempo.com/archivo/documento/MAM-130945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navoneel/brain-mri-images-for-brain-tumor-detection" TargetMode="External"/><Relationship Id="rId4" Type="http://schemas.openxmlformats.org/officeDocument/2006/relationships/hyperlink" Target="https://revistas.javeriana.edu.co/files-articulos/UMED/60-1%20(2019-I)/23105746001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FC43C4C-18DB-2D47-8C74-9E7D3A06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4"/>
            <a:ext cx="12185714" cy="6853482"/>
          </a:xfrm>
          <a:prstGeom prst="rect">
            <a:avLst/>
          </a:prstGeom>
        </p:spPr>
      </p:pic>
      <p:sp>
        <p:nvSpPr>
          <p:cNvPr id="7" name="Rectángulo 8">
            <a:extLst>
              <a:ext uri="{FF2B5EF4-FFF2-40B4-BE49-F238E27FC236}">
                <a16:creationId xmlns:a16="http://schemas.microsoft.com/office/drawing/2014/main" id="{7B58467F-50F5-934B-A37C-6CFEF51E60B6}"/>
              </a:ext>
            </a:extLst>
          </p:cNvPr>
          <p:cNvSpPr/>
          <p:nvPr/>
        </p:nvSpPr>
        <p:spPr>
          <a:xfrm>
            <a:off x="3558076" y="5875824"/>
            <a:ext cx="7915328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000" dirty="0">
                <a:latin typeface="Times New Roman"/>
                <a:cs typeface="Times New Roman"/>
              </a:rPr>
              <a:t>Ing. </a:t>
            </a:r>
            <a:r>
              <a:rPr lang="es-ES_tradnl" sz="2000" dirty="0">
                <a:latin typeface="Times New Roman"/>
                <a:cs typeface="Times New Roman"/>
              </a:rPr>
              <a:t>Christian Rafael Mora Parga, </a:t>
            </a:r>
            <a:r>
              <a:rPr lang="es-CO" sz="2000" dirty="0">
                <a:latin typeface="Times New Roman"/>
                <a:cs typeface="Times New Roman"/>
              </a:rPr>
              <a:t>M.Sc. (c) Cristhian Alejandro Rojas Martinez M.Sc. (c)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BBF221-98E5-0446-BF26-518B8FA766EB}"/>
              </a:ext>
            </a:extLst>
          </p:cNvPr>
          <p:cNvSpPr/>
          <p:nvPr/>
        </p:nvSpPr>
        <p:spPr>
          <a:xfrm>
            <a:off x="3558076" y="2431435"/>
            <a:ext cx="6816010" cy="32316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MX" sz="3200">
                <a:solidFill>
                  <a:schemeClr val="bg1"/>
                </a:solidFill>
                <a:latin typeface="Times New Roman"/>
                <a:cs typeface="Times New Roman"/>
              </a:rPr>
              <a:t>DETECCIÓN DE TUMORES CEREBRALES, CON BASE EN EL USO DE IMÁGENES MRI. </a:t>
            </a:r>
            <a:endParaRPr lang="es-CO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Procesamiento de imágenes y video, 2021-2</a:t>
            </a:r>
          </a:p>
          <a:p>
            <a:endParaRPr lang="es-ES_tradnl" sz="4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1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10A20-3516-48A1-B764-02BA69FA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60" y="1690688"/>
            <a:ext cx="4046543" cy="48268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F1D2EC-2F66-42D8-9561-4BFFFE7B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31" y="1653516"/>
            <a:ext cx="4046543" cy="4794711"/>
          </a:xfrm>
          <a:prstGeom prst="rect">
            <a:avLst/>
          </a:prstGeom>
        </p:spPr>
      </p:pic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8CF87429-E860-468B-965B-665DDED9B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-9128" y="183473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C0218E-8534-4995-8A9B-1A209488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226" y="409773"/>
            <a:ext cx="10515600" cy="1325563"/>
          </a:xfrm>
        </p:spPr>
        <p:txBody>
          <a:bodyPr/>
          <a:lstStyle/>
          <a:p>
            <a:r>
              <a:rPr lang="es-MX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Canny</a:t>
            </a:r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 detección de contornos</a:t>
            </a:r>
            <a:endParaRPr lang="es-CO" sz="3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0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720C5-BF49-412C-A5F1-2BF441EA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36" y="1583974"/>
            <a:ext cx="10515600" cy="143114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Encontrar Diferentes características que permitan obtener una clasificación por grupos y nos permita contrastar la información obtenida en este estudio realizado por la universidad </a:t>
            </a:r>
            <a:r>
              <a:rPr lang="en-US" dirty="0"/>
              <a:t>Khulna University of Engineering &amp; Technology</a:t>
            </a:r>
            <a:endParaRPr lang="es-CO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78B87106-20A8-4C8D-B2CA-7C6C5FA0D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-9128" y="113931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7EEDE3-37B2-4A35-BB5D-E850AE3F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Extracción de características</a:t>
            </a:r>
            <a:r>
              <a:rPr lang="es-MX" dirty="0"/>
              <a:t> 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B6CD3F-86D3-4886-B1B6-D693C872C03F}"/>
              </a:ext>
            </a:extLst>
          </p:cNvPr>
          <p:cNvSpPr txBox="1"/>
          <p:nvPr/>
        </p:nvSpPr>
        <p:spPr>
          <a:xfrm>
            <a:off x="1676400" y="3429000"/>
            <a:ext cx="3238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dirty="0"/>
              <a:t>Posición</a:t>
            </a:r>
            <a:r>
              <a:rPr lang="es-MX" dirty="0"/>
              <a:t> </a:t>
            </a:r>
            <a:r>
              <a:rPr lang="es-MX" sz="2600" dirty="0"/>
              <a:t>del</a:t>
            </a:r>
            <a:r>
              <a:rPr lang="es-MX" dirty="0"/>
              <a:t> </a:t>
            </a:r>
            <a:r>
              <a:rPr lang="es-MX" sz="2600" dirty="0"/>
              <a:t>Tumor</a:t>
            </a:r>
            <a:endParaRPr lang="es-CO" sz="2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98A98A-1333-4DAC-925A-7180F9DC1826}"/>
              </a:ext>
            </a:extLst>
          </p:cNvPr>
          <p:cNvSpPr txBox="1"/>
          <p:nvPr/>
        </p:nvSpPr>
        <p:spPr>
          <a:xfrm>
            <a:off x="1676400" y="4010829"/>
            <a:ext cx="3238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dirty="0"/>
              <a:t>Área afectada </a:t>
            </a:r>
            <a:endParaRPr lang="es-CO" sz="2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85EBFF-7787-4D82-8C30-B11E7DC5EB19}"/>
              </a:ext>
            </a:extLst>
          </p:cNvPr>
          <p:cNvSpPr txBox="1"/>
          <p:nvPr/>
        </p:nvSpPr>
        <p:spPr>
          <a:xfrm>
            <a:off x="1676400" y="4613068"/>
            <a:ext cx="3238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dirty="0"/>
              <a:t>Intensidad del Tumor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55741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88FDF1-8F12-4F6E-8AD8-FDACD782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20" y="1923162"/>
            <a:ext cx="3318991" cy="3896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66BB0E-0180-482E-87E1-84D41FEE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3162"/>
            <a:ext cx="3318991" cy="39164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82D9B7-0006-4AD5-9C65-6165F4BCDB9E}"/>
              </a:ext>
            </a:extLst>
          </p:cNvPr>
          <p:cNvSpPr txBox="1"/>
          <p:nvPr/>
        </p:nvSpPr>
        <p:spPr>
          <a:xfrm>
            <a:off x="838200" y="6075947"/>
            <a:ext cx="34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Identificación de contornos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531A80-8508-4228-8489-5F92AC6EA050}"/>
              </a:ext>
            </a:extLst>
          </p:cNvPr>
          <p:cNvSpPr txBox="1"/>
          <p:nvPr/>
        </p:nvSpPr>
        <p:spPr>
          <a:xfrm>
            <a:off x="4715820" y="5937447"/>
            <a:ext cx="346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Posición del centro del cerebro basado (Contorno de mayor área )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D5E2B4-5895-49A6-AE0B-F58B367C9AB5}"/>
              </a:ext>
            </a:extLst>
          </p:cNvPr>
          <p:cNvSpPr txBox="1"/>
          <p:nvPr/>
        </p:nvSpPr>
        <p:spPr>
          <a:xfrm>
            <a:off x="8593440" y="5984069"/>
            <a:ext cx="346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Ubicación del tumor acorde al centro del tumor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01DF16B-8BA1-4242-B7C8-3284C9D3A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87" y="1690688"/>
            <a:ext cx="3121192" cy="4128969"/>
          </a:xfrm>
          <a:prstGeom prst="rect">
            <a:avLst/>
          </a:prstGeom>
        </p:spPr>
      </p:pic>
      <p:pic>
        <p:nvPicPr>
          <p:cNvPr id="14" name="Marcador de contenido 3">
            <a:extLst>
              <a:ext uri="{FF2B5EF4-FFF2-40B4-BE49-F238E27FC236}">
                <a16:creationId xmlns:a16="http://schemas.microsoft.com/office/drawing/2014/main" id="{EFC7B3B4-D55A-4191-BB0B-8BD208F50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-9128" y="113931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0AD442-3609-4216-AECD-30D094B1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Ubicación</a:t>
            </a:r>
            <a:r>
              <a:rPr lang="es-MX" sz="4000" dirty="0"/>
              <a:t> </a:t>
            </a:r>
            <a:r>
              <a:rPr lang="es-MX" sz="28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 tumor Lóbulo del Cerebro (izquierdo)</a:t>
            </a:r>
            <a:endParaRPr lang="es-CO" sz="28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7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FEECB975-083B-4742-8F2D-1B6304E2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0"/>
            <a:ext cx="12201128" cy="147004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70269-8AD3-8447-9AE0-5D3B1EC0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634"/>
            <a:ext cx="10515600" cy="5837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_tradnl" sz="3600">
                <a:solidFill>
                  <a:schemeClr val="bg1"/>
                </a:solidFill>
                <a:latin typeface="Times New Roman"/>
                <a:cs typeface="Times New Roman"/>
              </a:rPr>
              <a:t>    Referencias</a:t>
            </a:r>
          </a:p>
          <a:p>
            <a:pPr marL="0" indent="0">
              <a:buNone/>
            </a:pPr>
            <a:endParaRPr lang="es-ES_tradnl" sz="3600">
              <a:latin typeface="Times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[1] Richard. </a:t>
            </a:r>
            <a:r>
              <a:rPr lang="en-US" sz="2000" err="1">
                <a:latin typeface="Times"/>
                <a:ea typeface="+mn-lt"/>
                <a:cs typeface="+mn-lt"/>
              </a:rPr>
              <a:t>Szeliski</a:t>
            </a:r>
            <a:r>
              <a:rPr lang="en-US" sz="2000">
                <a:latin typeface="Times"/>
                <a:ea typeface="+mn-lt"/>
                <a:cs typeface="+mn-lt"/>
              </a:rPr>
              <a:t>, Computer vision: Algorithms and applications. SPRINGER NATURE, 2020.</a:t>
            </a:r>
            <a:endParaRPr lang="es-CO" sz="2000">
              <a:latin typeface="Times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Times"/>
                <a:ea typeface="+mn-lt"/>
                <a:cs typeface="+mn-lt"/>
              </a:rPr>
              <a:t>[2] </a:t>
            </a:r>
            <a:r>
              <a:rPr lang="en-US" sz="2000" err="1">
                <a:latin typeface="Times"/>
                <a:ea typeface="+mn-lt"/>
                <a:cs typeface="+mn-lt"/>
              </a:rPr>
              <a:t>Bokik</a:t>
            </a:r>
            <a:r>
              <a:rPr lang="en-US" sz="2000">
                <a:latin typeface="Times"/>
                <a:ea typeface="+mn-lt"/>
                <a:cs typeface="+mn-lt"/>
              </a:rPr>
              <a:t>. Al, Handbook of image and video processing. </a:t>
            </a:r>
            <a:r>
              <a:rPr lang="es-ES_tradnl" sz="2000">
                <a:latin typeface="Times"/>
                <a:ea typeface="+mn-lt"/>
                <a:cs typeface="+mn-lt"/>
              </a:rPr>
              <a:t>San Diego: </a:t>
            </a:r>
            <a:r>
              <a:rPr lang="es-ES_tradnl" sz="2000" err="1">
                <a:latin typeface="Times"/>
                <a:ea typeface="+mn-lt"/>
                <a:cs typeface="+mn-lt"/>
              </a:rPr>
              <a:t>Academic</a:t>
            </a:r>
            <a:r>
              <a:rPr lang="es-ES_tradnl" sz="2000">
                <a:latin typeface="Times"/>
                <a:ea typeface="+mn-lt"/>
                <a:cs typeface="+mn-lt"/>
              </a:rPr>
              <a:t> </a:t>
            </a:r>
            <a:r>
              <a:rPr lang="es-ES_tradnl" sz="2000" err="1">
                <a:latin typeface="Times"/>
                <a:ea typeface="+mn-lt"/>
                <a:cs typeface="+mn-lt"/>
              </a:rPr>
              <a:t>Press</a:t>
            </a:r>
            <a:r>
              <a:rPr lang="es-ES_tradnl" sz="2000">
                <a:latin typeface="Times"/>
                <a:ea typeface="+mn-lt"/>
                <a:cs typeface="+mn-lt"/>
              </a:rPr>
              <a:t>, 2000.</a:t>
            </a:r>
          </a:p>
          <a:p>
            <a:pPr algn="just">
              <a:buNone/>
            </a:pPr>
            <a:r>
              <a:rPr lang="es-ES_tradnl" sz="2000">
                <a:latin typeface="Times"/>
                <a:ea typeface="+mn-lt"/>
                <a:cs typeface="+mn-lt"/>
              </a:rPr>
              <a:t>[3] R. E. Tiempo, “El tumor cerebral,” </a:t>
            </a:r>
            <a:r>
              <a:rPr lang="es-ES_tradnl" sz="2000" i="1">
                <a:latin typeface="Times"/>
                <a:ea typeface="+mn-lt"/>
                <a:cs typeface="+mn-lt"/>
              </a:rPr>
              <a:t>El Tiempo</a:t>
            </a:r>
            <a:r>
              <a:rPr lang="es-ES_tradnl" sz="2000">
                <a:latin typeface="Times"/>
                <a:ea typeface="+mn-lt"/>
                <a:cs typeface="+mn-lt"/>
              </a:rPr>
              <a:t>, 31-May-2002. </a:t>
            </a:r>
            <a:r>
              <a:rPr lang="en-US" sz="2000">
                <a:latin typeface="Times"/>
                <a:ea typeface="+mn-lt"/>
                <a:cs typeface="+mn-lt"/>
              </a:rPr>
              <a:t>[Online]. Available: </a:t>
            </a:r>
            <a:r>
              <a:rPr lang="en-US" sz="2000">
                <a:latin typeface="Times"/>
                <a:ea typeface="+mn-lt"/>
                <a:cs typeface="+mn-lt"/>
                <a:hlinkClick r:id="rId3"/>
              </a:rPr>
              <a:t>https://www.eltiempo.com/archivo/documento/MAM-1309459</a:t>
            </a:r>
            <a:r>
              <a:rPr lang="en-US" sz="2000">
                <a:latin typeface="Times"/>
                <a:ea typeface="+mn-lt"/>
                <a:cs typeface="+mn-lt"/>
              </a:rPr>
              <a:t>. </a:t>
            </a:r>
            <a:r>
              <a:rPr lang="es-ES_tradnl" sz="2000">
                <a:latin typeface="Times"/>
                <a:ea typeface="+mn-lt"/>
                <a:cs typeface="+mn-lt"/>
              </a:rPr>
              <a:t>[</a:t>
            </a:r>
            <a:r>
              <a:rPr lang="es-ES_tradnl" sz="2000" err="1">
                <a:latin typeface="Times"/>
                <a:ea typeface="+mn-lt"/>
                <a:cs typeface="+mn-lt"/>
              </a:rPr>
              <a:t>Accessed</a:t>
            </a:r>
            <a:r>
              <a:rPr lang="es-ES_tradnl" sz="2000">
                <a:latin typeface="Times"/>
                <a:ea typeface="+mn-lt"/>
                <a:cs typeface="+mn-lt"/>
              </a:rPr>
              <a:t>: 18-Sep-2021].</a:t>
            </a:r>
            <a:endParaRPr lang="en-US">
              <a:latin typeface="Times"/>
              <a:cs typeface="Times"/>
            </a:endParaRPr>
          </a:p>
          <a:p>
            <a:pPr algn="just">
              <a:buNone/>
            </a:pPr>
            <a:r>
              <a:rPr lang="es-ES_tradnl" sz="2000">
                <a:latin typeface="Times"/>
                <a:ea typeface="+mn-lt"/>
                <a:cs typeface="+mn-lt"/>
              </a:rPr>
              <a:t>[4] “Epidemiología y Caracterización General de los tumores Cerebrales Primarios en el adulto,” </a:t>
            </a:r>
            <a:r>
              <a:rPr lang="es-ES_tradnl" sz="2000" i="1">
                <a:latin typeface="Times"/>
                <a:ea typeface="+mn-lt"/>
                <a:cs typeface="+mn-lt"/>
              </a:rPr>
              <a:t>Revistas indexadas - Pontifica Universidad Javeriana</a:t>
            </a:r>
            <a:r>
              <a:rPr lang="es-ES_tradnl" sz="2000">
                <a:latin typeface="Times"/>
                <a:ea typeface="+mn-lt"/>
                <a:cs typeface="+mn-lt"/>
              </a:rPr>
              <a:t>. [Online]. </a:t>
            </a:r>
            <a:r>
              <a:rPr lang="es-ES_tradnl" sz="2000" err="1">
                <a:latin typeface="Times"/>
                <a:ea typeface="+mn-lt"/>
                <a:cs typeface="+mn-lt"/>
              </a:rPr>
              <a:t>Available</a:t>
            </a:r>
            <a:r>
              <a:rPr lang="es-ES_tradnl" sz="2000">
                <a:latin typeface="Times"/>
                <a:ea typeface="+mn-lt"/>
                <a:cs typeface="+mn-lt"/>
              </a:rPr>
              <a:t>: </a:t>
            </a:r>
            <a:r>
              <a:rPr lang="es-MX" sz="2000">
                <a:latin typeface="Times"/>
                <a:ea typeface="+mn-lt"/>
                <a:cs typeface="+mn-lt"/>
                <a:hlinkClick r:id="rId4"/>
              </a:rPr>
              <a:t>https://revistas.javeriana.edu.co/files-articulos/UMED/60-1%20(2019-I)/231057460010/</a:t>
            </a:r>
            <a:r>
              <a:rPr lang="es-ES_tradnl" sz="2000">
                <a:latin typeface="Times"/>
                <a:ea typeface="+mn-lt"/>
                <a:cs typeface="+mn-lt"/>
              </a:rPr>
              <a:t>. [</a:t>
            </a:r>
            <a:r>
              <a:rPr lang="es-ES_tradnl" sz="2000" err="1">
                <a:latin typeface="Times"/>
                <a:ea typeface="+mn-lt"/>
                <a:cs typeface="+mn-lt"/>
              </a:rPr>
              <a:t>Accessed</a:t>
            </a:r>
            <a:r>
              <a:rPr lang="es-ES_tradnl" sz="2000">
                <a:latin typeface="Times"/>
                <a:ea typeface="+mn-lt"/>
                <a:cs typeface="+mn-lt"/>
              </a:rPr>
              <a:t>: 18-Sep-2021].</a:t>
            </a:r>
            <a:endParaRPr lang="en-US">
              <a:latin typeface="Times"/>
              <a:cs typeface="Times"/>
            </a:endParaRPr>
          </a:p>
          <a:p>
            <a:pPr algn="just">
              <a:buNone/>
            </a:pPr>
            <a:r>
              <a:rPr lang="es-ES_tradnl" sz="2000">
                <a:latin typeface="Times"/>
                <a:ea typeface="+mn-lt"/>
                <a:cs typeface="+mn-lt"/>
              </a:rPr>
              <a:t>[5] J. C. Gómez Vega, M. I. Ocampo Navia, E. De Vries, and O. Feo Lee, “Sobrevida de los tumores Cerebrales Primarios en Colombia,” </a:t>
            </a:r>
            <a:r>
              <a:rPr lang="es-ES_tradnl" sz="2000" i="1" err="1">
                <a:latin typeface="Times"/>
                <a:ea typeface="+mn-lt"/>
                <a:cs typeface="+mn-lt"/>
              </a:rPr>
              <a:t>Universitas</a:t>
            </a:r>
            <a:r>
              <a:rPr lang="es-ES_tradnl" sz="2000" i="1">
                <a:latin typeface="Times"/>
                <a:ea typeface="+mn-lt"/>
                <a:cs typeface="+mn-lt"/>
              </a:rPr>
              <a:t> Médica</a:t>
            </a:r>
            <a:r>
              <a:rPr lang="es-ES_tradnl" sz="2000">
                <a:latin typeface="Times"/>
                <a:ea typeface="+mn-lt"/>
                <a:cs typeface="+mn-lt"/>
              </a:rPr>
              <a:t>, vol. 61, no. 3, 2020.</a:t>
            </a:r>
            <a:endParaRPr lang="en-US">
              <a:latin typeface="Times"/>
              <a:cs typeface="Times"/>
            </a:endParaRPr>
          </a:p>
          <a:p>
            <a:pPr marL="0" indent="0">
              <a:buNone/>
            </a:pPr>
            <a:r>
              <a:rPr lang="es-ES_tradnl" sz="2000">
                <a:latin typeface="Times"/>
                <a:ea typeface="+mn-lt"/>
                <a:cs typeface="+mn-lt"/>
              </a:rPr>
              <a:t>[6] N. </a:t>
            </a:r>
            <a:r>
              <a:rPr lang="es-ES_tradnl" sz="2000" err="1">
                <a:latin typeface="Times"/>
                <a:ea typeface="+mn-lt"/>
                <a:cs typeface="+mn-lt"/>
              </a:rPr>
              <a:t>Chakrabarty</a:t>
            </a:r>
            <a:r>
              <a:rPr lang="es-ES_tradnl" sz="2000">
                <a:latin typeface="Times"/>
                <a:ea typeface="+mn-lt"/>
                <a:cs typeface="+mn-lt"/>
              </a:rPr>
              <a:t>, “</a:t>
            </a:r>
            <a:r>
              <a:rPr lang="es-ES_tradnl" sz="2000" err="1">
                <a:latin typeface="Times"/>
                <a:ea typeface="+mn-lt"/>
                <a:cs typeface="+mn-lt"/>
              </a:rPr>
              <a:t>Brain</a:t>
            </a:r>
            <a:r>
              <a:rPr lang="es-ES_tradnl" sz="2000">
                <a:latin typeface="Times"/>
                <a:ea typeface="+mn-lt"/>
                <a:cs typeface="+mn-lt"/>
              </a:rPr>
              <a:t> MRI </a:t>
            </a:r>
            <a:r>
              <a:rPr lang="es-ES_tradnl" sz="2000" err="1">
                <a:latin typeface="Times"/>
                <a:ea typeface="+mn-lt"/>
                <a:cs typeface="+mn-lt"/>
              </a:rPr>
              <a:t>images</a:t>
            </a:r>
            <a:r>
              <a:rPr lang="es-ES_tradnl" sz="2000">
                <a:latin typeface="Times"/>
                <a:ea typeface="+mn-lt"/>
                <a:cs typeface="+mn-lt"/>
              </a:rPr>
              <a:t> </a:t>
            </a:r>
            <a:r>
              <a:rPr lang="es-ES_tradnl" sz="2000" err="1">
                <a:latin typeface="Times"/>
                <a:ea typeface="+mn-lt"/>
                <a:cs typeface="+mn-lt"/>
              </a:rPr>
              <a:t>for</a:t>
            </a:r>
            <a:r>
              <a:rPr lang="es-ES_tradnl" sz="2000">
                <a:latin typeface="Times"/>
                <a:ea typeface="+mn-lt"/>
                <a:cs typeface="+mn-lt"/>
              </a:rPr>
              <a:t> </a:t>
            </a:r>
            <a:r>
              <a:rPr lang="es-ES_tradnl" sz="2000" err="1">
                <a:latin typeface="Times"/>
                <a:ea typeface="+mn-lt"/>
                <a:cs typeface="+mn-lt"/>
              </a:rPr>
              <a:t>Brain</a:t>
            </a:r>
            <a:r>
              <a:rPr lang="es-ES_tradnl" sz="2000">
                <a:latin typeface="Times"/>
                <a:ea typeface="+mn-lt"/>
                <a:cs typeface="+mn-lt"/>
              </a:rPr>
              <a:t> tumor </a:t>
            </a:r>
            <a:r>
              <a:rPr lang="es-ES_tradnl" sz="2000" err="1">
                <a:latin typeface="Times"/>
                <a:ea typeface="+mn-lt"/>
                <a:cs typeface="+mn-lt"/>
              </a:rPr>
              <a:t>detection</a:t>
            </a:r>
            <a:r>
              <a:rPr lang="es-ES_tradnl" sz="2000">
                <a:latin typeface="Times"/>
                <a:ea typeface="+mn-lt"/>
                <a:cs typeface="+mn-lt"/>
              </a:rPr>
              <a:t>,” </a:t>
            </a:r>
            <a:r>
              <a:rPr lang="es-ES_tradnl" sz="2000" i="1" err="1">
                <a:latin typeface="Times"/>
                <a:ea typeface="+mn-lt"/>
                <a:cs typeface="+mn-lt"/>
              </a:rPr>
              <a:t>Kaggle</a:t>
            </a:r>
            <a:r>
              <a:rPr lang="es-ES_tradnl" sz="2000">
                <a:latin typeface="Times"/>
                <a:ea typeface="+mn-lt"/>
                <a:cs typeface="+mn-lt"/>
              </a:rPr>
              <a:t>, 14-Apr-2019. [Online]. </a:t>
            </a:r>
            <a:r>
              <a:rPr lang="es-ES_tradnl" sz="2000" err="1">
                <a:latin typeface="Times"/>
                <a:ea typeface="+mn-lt"/>
                <a:cs typeface="+mn-lt"/>
              </a:rPr>
              <a:t>Available</a:t>
            </a:r>
            <a:r>
              <a:rPr lang="es-ES_tradnl" sz="2000">
                <a:latin typeface="Times"/>
                <a:ea typeface="+mn-lt"/>
                <a:cs typeface="+mn-lt"/>
              </a:rPr>
              <a:t>: </a:t>
            </a:r>
            <a:r>
              <a:rPr lang="es-MX" sz="2000">
                <a:latin typeface="Times"/>
                <a:ea typeface="+mn-lt"/>
                <a:cs typeface="+mn-lt"/>
                <a:hlinkClick r:id="rId5"/>
              </a:rPr>
              <a:t>https://www.kaggle.com/navoneel/brain-mri-images-for-brain-tumor-detection</a:t>
            </a:r>
            <a:r>
              <a:rPr lang="es-ES_tradnl" sz="2000">
                <a:latin typeface="Times"/>
                <a:ea typeface="+mn-lt"/>
                <a:cs typeface="+mn-lt"/>
              </a:rPr>
              <a:t>. [</a:t>
            </a:r>
            <a:r>
              <a:rPr lang="es-ES_tradnl" sz="2000" err="1">
                <a:latin typeface="Times"/>
                <a:ea typeface="+mn-lt"/>
                <a:cs typeface="+mn-lt"/>
              </a:rPr>
              <a:t>Accessed</a:t>
            </a:r>
            <a:r>
              <a:rPr lang="es-ES_tradnl" sz="2000">
                <a:latin typeface="Times"/>
                <a:ea typeface="+mn-lt"/>
                <a:cs typeface="+mn-lt"/>
              </a:rPr>
              <a:t>: 15-Sep-2021].</a:t>
            </a:r>
            <a:endParaRPr lang="en-US">
              <a:latin typeface="Times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s-CO"/>
          </a:p>
          <a:p>
            <a:endParaRPr lang="es-CO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28969-560D-2644-9122-1EBD8AE2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3600">
                <a:latin typeface="Times New Roman" panose="02020603050405020304" pitchFamily="18" charset="0"/>
                <a:cs typeface="Times New Roman" panose="02020603050405020304" pitchFamily="18" charset="0"/>
              </a:rPr>
              <a:t>Cadenas de </a:t>
            </a:r>
            <a:r>
              <a:rPr lang="es-ES_tradnl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endParaRPr lang="es-ES_tradnl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CD72FCB-DB07-6844-961E-AEA2812E45AB}"/>
              </a:ext>
            </a:extLst>
          </p:cNvPr>
          <p:cNvSpPr/>
          <p:nvPr/>
        </p:nvSpPr>
        <p:spPr>
          <a:xfrm>
            <a:off x="-73572" y="6659450"/>
            <a:ext cx="82821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Fuente: http://lya.fciencias.unam.mx/lars/Publicaciones/procesos2012.pdf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E634DF6D-2EDA-E64C-BDC0-49CD18899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-7003"/>
            <a:ext cx="12201128" cy="14700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E649AB9-5578-694B-947F-DA847AFDCFAC}"/>
              </a:ext>
            </a:extLst>
          </p:cNvPr>
          <p:cNvSpPr/>
          <p:nvPr/>
        </p:nvSpPr>
        <p:spPr>
          <a:xfrm>
            <a:off x="1751920" y="506743"/>
            <a:ext cx="5801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8950F67-8492-EF42-B524-A10F69DD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15"/>
            <a:ext cx="10515600" cy="473777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s-ES_tradnl">
                <a:latin typeface="Times"/>
                <a:ea typeface="+mn-lt"/>
                <a:cs typeface="+mn-lt"/>
              </a:rPr>
              <a:t>Detectar posibles tumores invasivos sobre imágenes de resonancia magnética de cortes cerebrales.</a:t>
            </a:r>
          </a:p>
          <a:p>
            <a:pPr marL="0" indent="0">
              <a:buNone/>
            </a:pPr>
            <a:endParaRPr lang="es-ES_tradnl">
              <a:latin typeface="Times"/>
              <a:cs typeface="Calibri"/>
            </a:endParaRPr>
          </a:p>
          <a:p>
            <a:pPr marL="0" indent="0">
              <a:buNone/>
            </a:pPr>
            <a:endParaRPr lang="es-ES_tradnl">
              <a:latin typeface="Times"/>
              <a:cs typeface="Calibri"/>
            </a:endParaRPr>
          </a:p>
          <a:p>
            <a:pPr algn="ctr">
              <a:buNone/>
            </a:pPr>
            <a:endParaRPr lang="es-ES_tradnl">
              <a:latin typeface="Times"/>
              <a:ea typeface="+mn-lt"/>
              <a:cs typeface="+mn-lt"/>
            </a:endParaRPr>
          </a:p>
          <a:p>
            <a:pPr algn="ctr">
              <a:buNone/>
            </a:pPr>
            <a:endParaRPr lang="es-ES_tradnl">
              <a:latin typeface="Times"/>
              <a:ea typeface="+mn-lt"/>
              <a:cs typeface="+mn-lt"/>
            </a:endParaRPr>
          </a:p>
          <a:p>
            <a:pPr algn="ctr">
              <a:buNone/>
            </a:pPr>
            <a:endParaRPr lang="es-ES_tradnl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endParaRPr lang="es-MX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endParaRPr lang="es-MX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MX">
                <a:latin typeface="Times"/>
                <a:ea typeface="+mn-lt"/>
                <a:cs typeface="+mn-lt"/>
              </a:rPr>
              <a:t>Dos muestras de MRI de cerebro con y sin tumor cerebral, tomadas de [6].</a:t>
            </a:r>
            <a:endParaRPr lang="es-ES_tradnl">
              <a:latin typeface="Times"/>
              <a:cs typeface="Calibri"/>
            </a:endParaRP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E1490A42-2664-4B9C-A663-A6E78757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31" y="2489710"/>
            <a:ext cx="2833057" cy="3143788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A99D8970-81B3-415E-B732-080D1A2A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54" y="2489709"/>
            <a:ext cx="2914469" cy="31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B59F0C-9A95-DE4D-9613-303BF97FBB23}"/>
              </a:ext>
            </a:extLst>
          </p:cNvPr>
          <p:cNvSpPr/>
          <p:nvPr/>
        </p:nvSpPr>
        <p:spPr>
          <a:xfrm>
            <a:off x="132280" y="6596390"/>
            <a:ext cx="35798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100">
                <a:latin typeface="Times New Roman" panose="02020603050405020304" pitchFamily="18" charset="0"/>
                <a:cs typeface="Times New Roman" panose="02020603050405020304" pitchFamily="18" charset="0"/>
              </a:rPr>
              <a:t>Fuente: https://</a:t>
            </a:r>
            <a:r>
              <a:rPr lang="es-ES_tradnl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s-ES_tradnl" sz="11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_tradnl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es-ES_tradnl" sz="11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ES_tradnl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vBcoZKSbfUQ</a:t>
            </a:r>
            <a:endParaRPr lang="es-ES_tradnl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Marcador de contenido 3">
            <a:extLst>
              <a:ext uri="{FF2B5EF4-FFF2-40B4-BE49-F238E27FC236}">
                <a16:creationId xmlns:a16="http://schemas.microsoft.com/office/drawing/2014/main" id="{F40F89FB-1AFA-D044-BCCA-B079A2F9C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0"/>
            <a:ext cx="12201128" cy="14700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52D5C9A-ADB3-8644-84E3-BD4A91FE8DF8}"/>
              </a:ext>
            </a:extLst>
          </p:cNvPr>
          <p:cNvSpPr/>
          <p:nvPr/>
        </p:nvSpPr>
        <p:spPr>
          <a:xfrm>
            <a:off x="1422794" y="483689"/>
            <a:ext cx="3944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02DECC-FF1C-6E4B-A54B-1C3C332C05BD}"/>
              </a:ext>
            </a:extLst>
          </p:cNvPr>
          <p:cNvSpPr/>
          <p:nvPr/>
        </p:nvSpPr>
        <p:spPr>
          <a:xfrm>
            <a:off x="762394" y="1573107"/>
            <a:ext cx="10777334" cy="2832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El tumor cerebral es una enfermedad en la cual crecen células cancerosas (malignas) en los tejidos del cerebro. </a:t>
            </a:r>
            <a:endParaRPr lang="es-CO" sz="200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00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Arial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Representan el </a:t>
            </a:r>
            <a:r>
              <a:rPr lang="es-CO" sz="2000" b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1,4% de los nuevos diagnósticos </a:t>
            </a:r>
            <a:r>
              <a:rPr lang="es-CO" sz="20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de cáncer y causan el </a:t>
            </a:r>
            <a:r>
              <a:rPr lang="es-CO" sz="2000" b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2,6% de las muertes. </a:t>
            </a:r>
            <a:endParaRPr lang="es-CO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La mayor implicación clínica afecta a </a:t>
            </a:r>
            <a:r>
              <a:rPr lang="es-CO" sz="2000" b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población infantil y de adultos jóvenes</a:t>
            </a:r>
            <a:r>
              <a:rPr lang="es-CO" sz="20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, </a:t>
            </a:r>
            <a:endParaRPr lang="es-CO" sz="20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b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20 al 30% de muerte </a:t>
            </a:r>
            <a:r>
              <a:rPr lang="es-CO" sz="20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Arial"/>
              </a:rPr>
              <a:t>por cáncer de jóvenes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16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1147E1-D774-FD40-A258-BCFE2C964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0"/>
            <a:ext cx="12201128" cy="14700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BCE3234-F35A-0644-AF70-4D1261C9F9BD}"/>
              </a:ext>
            </a:extLst>
          </p:cNvPr>
          <p:cNvSpPr/>
          <p:nvPr/>
        </p:nvSpPr>
        <p:spPr>
          <a:xfrm>
            <a:off x="1422794" y="483689"/>
            <a:ext cx="3944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8B6F10-33EA-B442-9125-9774EA56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5" name="Imagen 1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F3E55FC-6292-564F-9E76-457BDF76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35" y="1717235"/>
            <a:ext cx="6074891" cy="36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3BF0198-DDF8-5741-97AC-E8F9435C0B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35302" y="5531440"/>
            <a:ext cx="79453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C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Arial"/>
              </a:rPr>
              <a:t>Distribución de tumores del sistema nervioso central en adultos, clasificados según histología</a:t>
            </a:r>
            <a:r>
              <a:rPr lang="es-MX" altLang="es-CO" sz="120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Arial"/>
              </a:rPr>
              <a:t>, </a:t>
            </a:r>
            <a:r>
              <a:rPr lang="es-MX" sz="1200">
                <a:ea typeface="+mn-lt"/>
                <a:cs typeface="+mn-lt"/>
              </a:rPr>
              <a:t>imagen tomada de [4].</a:t>
            </a:r>
            <a:endParaRPr kumimoji="0" lang="es-MX" altLang="es-CO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4FCC7-152B-4841-B301-9CEAFDE7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1508760"/>
            <a:ext cx="11214751" cy="5349240"/>
          </a:xfrm>
        </p:spPr>
        <p:txBody>
          <a:bodyPr>
            <a:noAutofit/>
          </a:bodyPr>
          <a:lstStyle/>
          <a:p>
            <a:endParaRPr lang="es-ES_tradnl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_tradnl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F1436A-3309-7946-8E0C-79C3AD436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0"/>
            <a:ext cx="12201128" cy="147004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A203531-61CC-0948-AD9A-487686B377F7}"/>
              </a:ext>
            </a:extLst>
          </p:cNvPr>
          <p:cNvSpPr/>
          <p:nvPr/>
        </p:nvSpPr>
        <p:spPr>
          <a:xfrm>
            <a:off x="1422794" y="483689"/>
            <a:ext cx="3944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62F200-5CE2-4842-880F-49A06C586B6F}"/>
              </a:ext>
            </a:extLst>
          </p:cNvPr>
          <p:cNvSpPr/>
          <p:nvPr/>
        </p:nvSpPr>
        <p:spPr>
          <a:xfrm>
            <a:off x="316230" y="5166360"/>
            <a:ext cx="5700522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CO">
              <a:solidFill>
                <a:srgbClr val="000000"/>
              </a:solidFill>
              <a:latin typeface="Times New Roman"/>
              <a:cs typeface="Arial"/>
            </a:endParaRPr>
          </a:p>
          <a:p>
            <a:pPr algn="just"/>
            <a:r>
              <a:rPr lang="es-CO" b="1">
                <a:solidFill>
                  <a:srgbClr val="000000"/>
                </a:solidFill>
                <a:latin typeface="Times New Roman"/>
                <a:cs typeface="Arial"/>
              </a:rPr>
              <a:t>Sobrevidas. </a:t>
            </a:r>
            <a:endParaRPr lang="es-CO"/>
          </a:p>
          <a:p>
            <a:pPr algn="just"/>
            <a:r>
              <a:rPr lang="es-CO">
                <a:solidFill>
                  <a:srgbClr val="000000"/>
                </a:solidFill>
                <a:latin typeface="Times New Roman"/>
                <a:cs typeface="Arial"/>
              </a:rPr>
              <a:t>La sobrevida global a los 6 meses, al año, a los 2 años y a los </a:t>
            </a:r>
            <a:r>
              <a:rPr lang="es-CO" b="1">
                <a:solidFill>
                  <a:srgbClr val="000000"/>
                </a:solidFill>
                <a:latin typeface="Times New Roman"/>
                <a:cs typeface="Arial"/>
              </a:rPr>
              <a:t>3 años </a:t>
            </a:r>
            <a:r>
              <a:rPr lang="es-CO">
                <a:solidFill>
                  <a:srgbClr val="000000"/>
                </a:solidFill>
                <a:latin typeface="Times New Roman"/>
                <a:cs typeface="Arial"/>
              </a:rPr>
              <a:t>fue </a:t>
            </a:r>
            <a:r>
              <a:rPr lang="es-CO" b="1">
                <a:solidFill>
                  <a:srgbClr val="000000"/>
                </a:solidFill>
                <a:latin typeface="Times New Roman"/>
                <a:cs typeface="Arial"/>
              </a:rPr>
              <a:t>del 49 %, </a:t>
            </a:r>
            <a:r>
              <a:rPr lang="es-CO">
                <a:solidFill>
                  <a:srgbClr val="000000"/>
                </a:solidFill>
                <a:latin typeface="Times New Roman"/>
                <a:cs typeface="Arial"/>
              </a:rPr>
              <a:t>35 %,21 % y </a:t>
            </a:r>
            <a:r>
              <a:rPr lang="es-CO" b="1">
                <a:solidFill>
                  <a:srgbClr val="000000"/>
                </a:solidFill>
                <a:latin typeface="Times New Roman"/>
                <a:cs typeface="Arial"/>
              </a:rPr>
              <a:t>15 %. </a:t>
            </a:r>
          </a:p>
          <a:p>
            <a:pPr algn="just"/>
            <a:endParaRPr lang="es-CO" b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06AD759C-6FC2-1C46-8A4F-0A84BFB7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" y="1470043"/>
            <a:ext cx="4610100" cy="3657600"/>
          </a:xfrm>
          <a:prstGeom prst="rect">
            <a:avLst/>
          </a:prstGeom>
        </p:spPr>
      </p:pic>
      <p:pic>
        <p:nvPicPr>
          <p:cNvPr id="10" name="Imagen 9" descr="Interfaz de usuario gráfica, Gráfico, Gráfico de líneas&#10;&#10;Descripción generada automáticamente">
            <a:extLst>
              <a:ext uri="{FF2B5EF4-FFF2-40B4-BE49-F238E27FC236}">
                <a16:creationId xmlns:a16="http://schemas.microsoft.com/office/drawing/2014/main" id="{D0832634-195B-D147-ADA7-BBF33D88E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95" y="1470043"/>
            <a:ext cx="5146095" cy="385676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6D757D8-5695-1444-B3C0-B52CC276A90E}"/>
              </a:ext>
            </a:extLst>
          </p:cNvPr>
          <p:cNvSpPr/>
          <p:nvPr/>
        </p:nvSpPr>
        <p:spPr>
          <a:xfrm>
            <a:off x="6172248" y="54193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>
                <a:solidFill>
                  <a:srgbClr val="000000"/>
                </a:solidFill>
                <a:latin typeface="Times New Roman"/>
                <a:cs typeface="Arial"/>
              </a:rPr>
              <a:t>Curvas de Kaplan-</a:t>
            </a:r>
            <a:r>
              <a:rPr lang="es-CO" b="1" err="1">
                <a:solidFill>
                  <a:srgbClr val="000000"/>
                </a:solidFill>
                <a:latin typeface="Times New Roman"/>
                <a:cs typeface="Arial"/>
              </a:rPr>
              <a:t>Meier</a:t>
            </a:r>
            <a:r>
              <a:rPr lang="es-CO" b="1">
                <a:solidFill>
                  <a:srgbClr val="000000"/>
                </a:solidFill>
                <a:latin typeface="Times New Roman"/>
                <a:cs typeface="Arial"/>
              </a:rPr>
              <a:t> </a:t>
            </a:r>
            <a:r>
              <a:rPr lang="es-CO">
                <a:solidFill>
                  <a:srgbClr val="000000"/>
                </a:solidFill>
                <a:latin typeface="Times New Roman"/>
                <a:cs typeface="Arial"/>
              </a:rPr>
              <a:t>para sobrevidas pediátricas de hasta 3 años. A) Sobrevida global. B) Sobrevida por género. C) Sobrevida por ciudades. D) Sobrevida por histologías más</a:t>
            </a:r>
          </a:p>
          <a:p>
            <a:r>
              <a:rPr lang="es-CO">
                <a:solidFill>
                  <a:srgbClr val="000000"/>
                </a:solidFill>
                <a:latin typeface="Times New Roman"/>
                <a:cs typeface="Arial"/>
              </a:rPr>
              <a:t>frecuentes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8DC7A-7994-4B73-AABF-3872CBB56E13}"/>
              </a:ext>
            </a:extLst>
          </p:cNvPr>
          <p:cNvSpPr txBox="1"/>
          <p:nvPr/>
        </p:nvSpPr>
        <p:spPr>
          <a:xfrm>
            <a:off x="4262907" y="51644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Imagenes tomada de 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7DC363-116B-426E-A266-28A75682E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06" y="1531945"/>
            <a:ext cx="5763738" cy="47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4D5E978-DBB5-45C9-93D4-D92145520FBC}"/>
              </a:ext>
            </a:extLst>
          </p:cNvPr>
          <p:cNvSpPr/>
          <p:nvPr/>
        </p:nvSpPr>
        <p:spPr>
          <a:xfrm>
            <a:off x="0" y="6596390"/>
            <a:ext cx="8282151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1100" dirty="0">
                <a:latin typeface="Times New Roman"/>
                <a:cs typeface="Times New Roman"/>
              </a:rPr>
              <a:t>Fuente: propia</a:t>
            </a: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37A417CB-5DEF-48A9-8501-FEB64E84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-55563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2E118A-8ECE-4E7E-8712-659B9DFF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25" y="254000"/>
            <a:ext cx="10515600" cy="1325563"/>
          </a:xfrm>
        </p:spPr>
        <p:txBody>
          <a:bodyPr/>
          <a:lstStyle/>
          <a:p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Planteamiento de Trabajo </a:t>
            </a:r>
            <a:endParaRPr lang="es-CO" sz="3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25B5C-8C21-4B03-A3C4-BB032365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21" y="1512803"/>
            <a:ext cx="10515600" cy="17597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s-MX" dirty="0"/>
              <a:t>De la base de datos de MRI para el corte axial existe una gran variedad de imágenes; sin embargo, para desarrollar un preprocesamiento de precisión es importante que las imágenes tengan contraste tanto en el ovalo exterior que corresponde al hueso del cráneo como en el tumor a identificar.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40DA3D-C77F-4257-864E-4C41EFB6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09" y="3585411"/>
            <a:ext cx="2322706" cy="23227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58DA57-F268-4C13-A677-17A9AF16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23" y="3585411"/>
            <a:ext cx="2106527" cy="23227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C90E93-FEC0-4FD9-8A4D-DEAF2BDB1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629" y="3517942"/>
            <a:ext cx="2014779" cy="2429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6A4D2B-6143-4090-BD5C-59F85CE5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946" y="3517942"/>
            <a:ext cx="2124075" cy="242576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CD485CE-5EF5-42D0-B5E8-35637CF29B21}"/>
              </a:ext>
            </a:extLst>
          </p:cNvPr>
          <p:cNvSpPr/>
          <p:nvPr/>
        </p:nvSpPr>
        <p:spPr>
          <a:xfrm>
            <a:off x="1067820" y="3517942"/>
            <a:ext cx="4791560" cy="242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4F752B-CE01-4E0A-9880-6107348ED97B}"/>
              </a:ext>
            </a:extLst>
          </p:cNvPr>
          <p:cNvSpPr/>
          <p:nvPr/>
        </p:nvSpPr>
        <p:spPr>
          <a:xfrm>
            <a:off x="7090849" y="3487034"/>
            <a:ext cx="4664004" cy="24566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13A75D79-7AED-4323-A22B-02970B4CE3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-9128" y="67080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3430D8-BB3C-4CDC-AE07-C5A26ADF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824"/>
            <a:ext cx="10515600" cy="1325563"/>
          </a:xfrm>
        </p:spPr>
        <p:txBody>
          <a:bodyPr/>
          <a:lstStyle/>
          <a:p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Imágenes</a:t>
            </a:r>
            <a:endParaRPr lang="es-CO" sz="3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C4F46C-38F2-4FE3-BF3C-E88B4ADA4425}"/>
              </a:ext>
            </a:extLst>
          </p:cNvPr>
          <p:cNvSpPr/>
          <p:nvPr/>
        </p:nvSpPr>
        <p:spPr>
          <a:xfrm>
            <a:off x="14673" y="6589176"/>
            <a:ext cx="99114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s-ES_tradn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Fuente: </a:t>
            </a:r>
            <a:r>
              <a:rPr lang="es-ES_tradnl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s-ES_tradn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i="0" dirty="0">
                <a:effectLst/>
                <a:latin typeface="zeitung"/>
              </a:rPr>
              <a:t>Brain MRI Images for Brain Tumor Detection</a:t>
            </a:r>
          </a:p>
          <a:p>
            <a:br>
              <a:rPr lang="en-US" sz="1100" dirty="0"/>
            </a:br>
            <a:endParaRPr lang="es-ES_tradn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7C41F5-02C3-4657-BCD2-B31198CF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012" y="1800291"/>
            <a:ext cx="3368298" cy="3945526"/>
          </a:xfrm>
          <a:prstGeom prst="rect">
            <a:avLst/>
          </a:prstGeom>
        </p:spPr>
      </p:pic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2A577F8-B45E-4F01-8638-A187FBC81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-9128" y="242566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1A1461-F4B7-446B-B769-719FD4CF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99" y="371063"/>
            <a:ext cx="10515600" cy="1325563"/>
          </a:xfrm>
        </p:spPr>
        <p:txBody>
          <a:bodyPr/>
          <a:lstStyle/>
          <a:p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Binarización</a:t>
            </a:r>
            <a:endParaRPr lang="es-CO" sz="3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3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567382-920E-426B-BB80-318D8186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75" y="1689094"/>
            <a:ext cx="3501971" cy="43494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81DEA8-32C6-459B-BB1F-9D3C0EE9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9580"/>
            <a:ext cx="3714911" cy="46100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D25CF96-E8D5-4BED-ADD3-732024FBCEBE}"/>
              </a:ext>
            </a:extLst>
          </p:cNvPr>
          <p:cNvSpPr txBox="1"/>
          <p:nvPr/>
        </p:nvSpPr>
        <p:spPr>
          <a:xfrm>
            <a:off x="1158848" y="6191313"/>
            <a:ext cx="371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Ejecución  tipo CLOSED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3DDC1B-0854-4024-B370-83DD6B52C57E}"/>
              </a:ext>
            </a:extLst>
          </p:cNvPr>
          <p:cNvSpPr txBox="1"/>
          <p:nvPr/>
        </p:nvSpPr>
        <p:spPr>
          <a:xfrm>
            <a:off x="7628296" y="6167909"/>
            <a:ext cx="428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Ejecución Hit-and-Miss</a:t>
            </a:r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FD43D-F9E7-4403-BFF8-D6FABFC161E8}"/>
              </a:ext>
            </a:extLst>
          </p:cNvPr>
          <p:cNvSpPr txBox="1"/>
          <p:nvPr/>
        </p:nvSpPr>
        <p:spPr>
          <a:xfrm>
            <a:off x="4637334" y="4474580"/>
            <a:ext cx="252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Ambas transformaciones se le aplican Erosión y Dilatación para eliminar los  puntos pequeños 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F5789F-B92C-402C-B0AF-58F8464FAD14}"/>
              </a:ext>
            </a:extLst>
          </p:cNvPr>
          <p:cNvSpPr txBox="1"/>
          <p:nvPr/>
        </p:nvSpPr>
        <p:spPr>
          <a:xfrm>
            <a:off x="5411244" y="1689094"/>
            <a:ext cx="8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1.</a:t>
            </a:r>
            <a:endParaRPr lang="es-CO" sz="36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3030D1-2184-4FA9-9010-43F1FE4AB00D}"/>
              </a:ext>
            </a:extLst>
          </p:cNvPr>
          <p:cNvSpPr txBox="1"/>
          <p:nvPr/>
        </p:nvSpPr>
        <p:spPr>
          <a:xfrm>
            <a:off x="5469002" y="3744632"/>
            <a:ext cx="8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/>
              <a:t>2.</a:t>
            </a:r>
            <a:endParaRPr lang="es-CO" sz="36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E1C60C-07AE-4FE9-9DA8-93032BC9DCC7}"/>
              </a:ext>
            </a:extLst>
          </p:cNvPr>
          <p:cNvSpPr txBox="1"/>
          <p:nvPr/>
        </p:nvSpPr>
        <p:spPr>
          <a:xfrm>
            <a:off x="4674912" y="2226857"/>
            <a:ext cx="252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seleccionan las transformaciones tipo: </a:t>
            </a:r>
            <a:r>
              <a:rPr lang="es-MX" dirty="0" err="1"/>
              <a:t>Closed</a:t>
            </a:r>
            <a:r>
              <a:rPr lang="es-MX" dirty="0"/>
              <a:t> o </a:t>
            </a:r>
            <a:r>
              <a:rPr lang="es-CO" dirty="0"/>
              <a:t>Hit-and-Miss</a:t>
            </a:r>
          </a:p>
          <a:p>
            <a:r>
              <a:rPr lang="es-MX" dirty="0"/>
              <a:t> </a:t>
            </a:r>
            <a:endParaRPr lang="es-CO" dirty="0"/>
          </a:p>
        </p:txBody>
      </p:sp>
      <p:pic>
        <p:nvPicPr>
          <p:cNvPr id="15" name="Marcador de contenido 3">
            <a:extLst>
              <a:ext uri="{FF2B5EF4-FFF2-40B4-BE49-F238E27FC236}">
                <a16:creationId xmlns:a16="http://schemas.microsoft.com/office/drawing/2014/main" id="{680A094C-50AA-4328-AEE6-8D34007B04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0"/>
          <a:stretch/>
        </p:blipFill>
        <p:spPr>
          <a:xfrm>
            <a:off x="0" y="78705"/>
            <a:ext cx="12201128" cy="14700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F9EAF0-E206-4B4B-9B5D-C3B994D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73" y="355859"/>
            <a:ext cx="10515600" cy="1325563"/>
          </a:xfrm>
        </p:spPr>
        <p:txBody>
          <a:bodyPr/>
          <a:lstStyle/>
          <a:p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Operaciones</a:t>
            </a:r>
            <a:r>
              <a:rPr lang="es-MX" dirty="0"/>
              <a:t> </a:t>
            </a:r>
            <a:r>
              <a:rPr lang="es-MX" sz="3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Morfológicas</a:t>
            </a:r>
            <a:endParaRPr lang="es-CO" sz="3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66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90200240AC143AEE2A798E70587C5" ma:contentTypeVersion="9" ma:contentTypeDescription="Create a new document." ma:contentTypeScope="" ma:versionID="c06f1a4252215a5383c4c95c3c55b43f">
  <xsd:schema xmlns:xsd="http://www.w3.org/2001/XMLSchema" xmlns:xs="http://www.w3.org/2001/XMLSchema" xmlns:p="http://schemas.microsoft.com/office/2006/metadata/properties" xmlns:ns2="8c0f8e5d-3210-414c-8ef9-d52ba0f39502" targetNamespace="http://schemas.microsoft.com/office/2006/metadata/properties" ma:root="true" ma:fieldsID="15e18381d53112f7564b1ea065b0bcc8" ns2:_="">
    <xsd:import namespace="8c0f8e5d-3210-414c-8ef9-d52ba0f395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f8e5d-3210-414c-8ef9-d52ba0f39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EAB031-150D-4568-8D16-75DC21DD6ED5}">
  <ds:schemaRefs>
    <ds:schemaRef ds:uri="8c0f8e5d-3210-414c-8ef9-d52ba0f395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C4703F-22B4-4E56-A471-2A7408CDF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620C42-B4E0-4702-A7EC-DC0BB864CC21}">
  <ds:schemaRefs>
    <ds:schemaRef ds:uri="http://schemas.microsoft.com/office/2006/metadata/properties"/>
    <ds:schemaRef ds:uri="http://purl.org/dc/elements/1.1/"/>
    <ds:schemaRef ds:uri="8c0f8e5d-3210-414c-8ef9-d52ba0f395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682</Words>
  <Application>Microsoft Office PowerPoint</Application>
  <PresentationFormat>Panorámica</PresentationFormat>
  <Paragraphs>67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Cadenas de Markov</vt:lpstr>
      <vt:lpstr>Presentación de PowerPoint</vt:lpstr>
      <vt:lpstr>Presentación de PowerPoint</vt:lpstr>
      <vt:lpstr>Presentación de PowerPoint</vt:lpstr>
      <vt:lpstr>Planteamiento de Trabajo </vt:lpstr>
      <vt:lpstr>Imágenes</vt:lpstr>
      <vt:lpstr>Binarización</vt:lpstr>
      <vt:lpstr>Operaciones Morfológicas</vt:lpstr>
      <vt:lpstr>Canny y detección de contornos</vt:lpstr>
      <vt:lpstr>Extracción de características </vt:lpstr>
      <vt:lpstr>Ubicación del tumor Lóbulo del Cerebro (izquierdo)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Ocultos de Markov</dc:title>
  <dc:creator>Diana Parga</dc:creator>
  <cp:lastModifiedBy>Cristhian Alejandro Rojas Martinez</cp:lastModifiedBy>
  <cp:revision>26</cp:revision>
  <dcterms:created xsi:type="dcterms:W3CDTF">2021-02-14T01:44:39Z</dcterms:created>
  <dcterms:modified xsi:type="dcterms:W3CDTF">2021-10-24T22:50:55Z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0x01010027B90200240AC143AEE2A798E70587C5</vt:lpwstr>
  </property>
</Properties>
</file>