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2" r:id="rId2"/>
    <p:sldId id="260" r:id="rId3"/>
    <p:sldId id="257" r:id="rId4"/>
    <p:sldId id="258" r:id="rId5"/>
    <p:sldId id="264" r:id="rId6"/>
    <p:sldId id="265" r:id="rId7"/>
    <p:sldId id="268" r:id="rId8"/>
    <p:sldId id="269" r:id="rId9"/>
    <p:sldId id="270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2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9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2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76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73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4EEB7C-B583-4243-A1F0-C68C35283BD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B172-A078-4B3A-A46D-401D1521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20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6725E692-380B-4CBC-B419-21875A676148}"/>
              </a:ext>
            </a:extLst>
          </p:cNvPr>
          <p:cNvSpPr txBox="1">
            <a:spLocks/>
          </p:cNvSpPr>
          <p:nvPr/>
        </p:nvSpPr>
        <p:spPr>
          <a:xfrm>
            <a:off x="1154955" y="2575265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/>
              <a:t>CAPSTONE PROJECT </a:t>
            </a:r>
            <a:br>
              <a:rPr lang="en-US" sz="5000" b="1" dirty="0"/>
            </a:br>
            <a:r>
              <a:rPr lang="en-US" sz="3300" b="1" dirty="0"/>
              <a:t>THE BATTLE OF NEIGHBORHOODS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EC7478E-7083-4A00-AA85-582AE1C1D3E7}"/>
              </a:ext>
            </a:extLst>
          </p:cNvPr>
          <p:cNvSpPr txBox="1">
            <a:spLocks/>
          </p:cNvSpPr>
          <p:nvPr/>
        </p:nvSpPr>
        <p:spPr>
          <a:xfrm>
            <a:off x="8694948" y="4981541"/>
            <a:ext cx="2502645" cy="861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Presented by:</a:t>
            </a:r>
            <a:br>
              <a:rPr lang="en-US" sz="1800" dirty="0">
                <a:solidFill>
                  <a:schemeClr val="tx2"/>
                </a:solidFill>
                <a:latin typeface="+mn-lt"/>
              </a:rPr>
            </a:br>
            <a:r>
              <a:rPr lang="en-US" sz="1800" dirty="0">
                <a:solidFill>
                  <a:schemeClr val="tx2"/>
                </a:solidFill>
                <a:latin typeface="+mn-lt"/>
              </a:rPr>
              <a:t>CAROL DCUNHA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4156011-CDA8-4ABC-AAA7-7209A2896BD1}"/>
              </a:ext>
            </a:extLst>
          </p:cNvPr>
          <p:cNvSpPr txBox="1">
            <a:spLocks/>
          </p:cNvSpPr>
          <p:nvPr/>
        </p:nvSpPr>
        <p:spPr>
          <a:xfrm>
            <a:off x="1154955" y="4956270"/>
            <a:ext cx="4992102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n-lt"/>
              </a:rPr>
              <a:t>IBM Applied Data Science Capstone </a:t>
            </a:r>
            <a:br>
              <a:rPr lang="en-US" sz="1800" dirty="0">
                <a:solidFill>
                  <a:schemeClr val="tx2"/>
                </a:solidFill>
                <a:latin typeface="+mn-lt"/>
              </a:rPr>
            </a:br>
            <a:r>
              <a:rPr lang="en-US" sz="1800" dirty="0">
                <a:solidFill>
                  <a:schemeClr val="tx2"/>
                </a:solidFill>
                <a:latin typeface="+mn-lt"/>
              </a:rPr>
              <a:t>Powered by COURSERA</a:t>
            </a:r>
          </a:p>
        </p:txBody>
      </p:sp>
    </p:spTree>
    <p:extLst>
      <p:ext uri="{BB962C8B-B14F-4D97-AF65-F5344CB8AC3E}">
        <p14:creationId xmlns:p14="http://schemas.microsoft.com/office/powerpoint/2010/main" val="80567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929C7-34FE-4163-B770-68D0CC5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776-A723-406B-9746-5F38FFBC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lvl="0">
              <a:buClr>
                <a:schemeClr val="tx2"/>
              </a:buClr>
            </a:pPr>
            <a:r>
              <a:rPr lang="en-US" dirty="0"/>
              <a:t>Download and explore the top 5 food venues of Manhattan and Queens using Foursquare API </a:t>
            </a:r>
          </a:p>
          <a:p>
            <a:pPr lvl="0">
              <a:buClr>
                <a:schemeClr val="tx2"/>
              </a:buClr>
            </a:pPr>
            <a:r>
              <a:rPr lang="en-US" dirty="0"/>
              <a:t>Clustering of venues groups similar hoods and gives an idea about those hoods that are more likely to have Italian restaurants.</a:t>
            </a:r>
          </a:p>
          <a:p>
            <a:pPr lvl="0">
              <a:buClr>
                <a:schemeClr val="tx2"/>
              </a:buClr>
            </a:pPr>
            <a:r>
              <a:rPr lang="en-US" dirty="0"/>
              <a:t>Recommendations are made by suggesting hoods that belong to such clusters but haven’t had an Italian restaurant. </a:t>
            </a:r>
          </a:p>
        </p:txBody>
      </p:sp>
    </p:spTree>
    <p:extLst>
      <p:ext uri="{BB962C8B-B14F-4D97-AF65-F5344CB8AC3E}">
        <p14:creationId xmlns:p14="http://schemas.microsoft.com/office/powerpoint/2010/main" val="778768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7CC07-AB98-4E20-BB9D-640D77C3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54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4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9C1-DB84-4F9D-9B7C-50AEA129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</a:t>
            </a:r>
            <a:endParaRPr lang="en-US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30119-065B-4D30-ABAB-4B517F3018D0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Problem Statement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Data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Methodology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Results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703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F4B21-D1B5-4CF4-A8D1-051C5BEB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6B82-1A8D-4922-91D5-F4BA0507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789589" cy="3484879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latin typeface="+mn-lt"/>
              </a:rPr>
              <a:t>A restaurateur wants to open an Italian restaurant in Manhattan and Queens Borough in the New York City. He needs to find a suitable neighborhood in these boroughs where an Italian restaurant would flourish and earn him profits. </a:t>
            </a:r>
          </a:p>
          <a:p>
            <a:pPr algn="just"/>
            <a:endParaRPr 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3181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929C7-34FE-4163-B770-68D0CC5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776-A723-406B-9746-5F38FFBC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US" dirty="0">
                <a:latin typeface="+mn-lt"/>
              </a:rPr>
              <a:t>Foursquare location API to explore Manhattan and Queens </a:t>
            </a:r>
          </a:p>
          <a:p>
            <a:pPr algn="just">
              <a:buClr>
                <a:schemeClr val="tx2"/>
              </a:buClr>
            </a:pPr>
            <a:r>
              <a:rPr lang="en-US" dirty="0">
                <a:latin typeface="+mn-lt"/>
              </a:rPr>
              <a:t>Gather all information of top 5 food joints in the neighborhoods of these boroughs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95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929C7-34FE-4163-B770-68D0CC5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776-A723-406B-9746-5F38FFBC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lvl="0">
              <a:buClr>
                <a:schemeClr val="tx2"/>
              </a:buClr>
            </a:pPr>
            <a:r>
              <a:rPr lang="en-US" dirty="0"/>
              <a:t>Download and explore dataset of New York</a:t>
            </a:r>
          </a:p>
          <a:p>
            <a:pPr lvl="0">
              <a:buClr>
                <a:schemeClr val="tx2"/>
              </a:buClr>
            </a:pPr>
            <a:r>
              <a:rPr lang="en-US" dirty="0"/>
              <a:t>Use Foursquare API to explore the hoods of Manhattan and Queens</a:t>
            </a:r>
          </a:p>
          <a:p>
            <a:pPr lvl="0">
              <a:buClr>
                <a:schemeClr val="tx2"/>
              </a:buClr>
            </a:pPr>
            <a:r>
              <a:rPr lang="en-US" dirty="0"/>
              <a:t>Analyze each neighborhood</a:t>
            </a:r>
          </a:p>
          <a:p>
            <a:pPr lvl="0">
              <a:buClr>
                <a:schemeClr val="tx2"/>
              </a:buClr>
            </a:pPr>
            <a:r>
              <a:rPr lang="en-US" dirty="0"/>
              <a:t>Cluster neighborhoods for Manhattan and Queens</a:t>
            </a:r>
          </a:p>
          <a:p>
            <a:pPr lvl="0">
              <a:buClr>
                <a:schemeClr val="tx2"/>
              </a:buClr>
            </a:pPr>
            <a:r>
              <a:rPr lang="en-US" dirty="0"/>
              <a:t>Examine clusters and recommend hoods</a:t>
            </a:r>
          </a:p>
        </p:txBody>
      </p:sp>
    </p:spTree>
    <p:extLst>
      <p:ext uri="{BB962C8B-B14F-4D97-AF65-F5344CB8AC3E}">
        <p14:creationId xmlns:p14="http://schemas.microsoft.com/office/powerpoint/2010/main" val="265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29C7-34FE-4163-B770-68D0CC5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F84711-42D7-4ED4-8BE6-8E8369BF314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r="46017" b="-1"/>
          <a:stretch/>
        </p:blipFill>
        <p:spPr>
          <a:xfrm>
            <a:off x="4219851" y="0"/>
            <a:ext cx="7972149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776-A723-406B-9746-5F38FFBC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 marL="0" lvl="0" indent="0">
              <a:buClr>
                <a:schemeClr val="tx2"/>
              </a:buClr>
              <a:buNone/>
            </a:pPr>
            <a:r>
              <a:rPr lang="en-US" dirty="0"/>
              <a:t>Clustering of hoods in Manhattan</a:t>
            </a:r>
          </a:p>
          <a:p>
            <a:pPr marL="0" lvl="0" indent="0">
              <a:buClr>
                <a:schemeClr val="tx2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29C7-34FE-4163-B770-68D0CC5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68272-0797-4709-A631-A2E2E78C18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r="29086" b="1"/>
          <a:stretch/>
        </p:blipFill>
        <p:spPr>
          <a:xfrm>
            <a:off x="4243527" y="10"/>
            <a:ext cx="794847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776-A723-406B-9746-5F38FFBC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 marL="0" lvl="0" indent="0">
              <a:buClr>
                <a:schemeClr val="tx2"/>
              </a:buClr>
              <a:buNone/>
            </a:pPr>
            <a:r>
              <a:rPr lang="en-US" dirty="0"/>
              <a:t>Clustering of hoods in Queens</a:t>
            </a:r>
          </a:p>
          <a:p>
            <a:pPr marL="0" lvl="0" indent="0">
              <a:buClr>
                <a:schemeClr val="tx2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2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929C7-34FE-4163-B770-68D0CC5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776-A723-406B-9746-5F38FFBC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lvl="0" indent="0">
              <a:buClr>
                <a:schemeClr val="tx2"/>
              </a:buClr>
              <a:buNone/>
            </a:pPr>
            <a:r>
              <a:rPr lang="en-US">
                <a:solidFill>
                  <a:srgbClr val="FFFFFF"/>
                </a:solidFill>
              </a:rPr>
              <a:t>Recommended hoods in Manhattan</a:t>
            </a:r>
          </a:p>
          <a:p>
            <a:pPr marL="0" lvl="0" indent="0">
              <a:buClr>
                <a:schemeClr val="tx2"/>
              </a:buClr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DADB9-DD67-45AF-83AC-04BBB9892D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084" y="1899821"/>
            <a:ext cx="2107142" cy="3329128"/>
          </a:xfrm>
          <a:prstGeom prst="rect">
            <a:avLst/>
          </a:prstGeom>
          <a:noFill/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5275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929C7-34FE-4163-B770-68D0CC5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776-A723-406B-9746-5F38FFBC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lvl="0" indent="0">
              <a:buClr>
                <a:schemeClr val="tx2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Recommended hoods in Queens</a:t>
            </a:r>
          </a:p>
          <a:p>
            <a:pPr marL="0" lvl="0" indent="0">
              <a:buClr>
                <a:schemeClr val="tx2"/>
              </a:buClr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1CEA84-BFF5-4117-BEC4-D278536F2C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88" y="895116"/>
            <a:ext cx="3980139" cy="5328703"/>
          </a:xfrm>
          <a:prstGeom prst="rect">
            <a:avLst/>
          </a:prstGeom>
          <a:noFill/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4833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CONTENT</vt:lpstr>
      <vt:lpstr>PROBLEM STATEMENT</vt:lpstr>
      <vt:lpstr>DATA</vt:lpstr>
      <vt:lpstr>METHODOLOGY</vt:lpstr>
      <vt:lpstr>RESULTS</vt:lpstr>
      <vt:lpstr>RESULTS</vt:lpstr>
      <vt:lpstr>RESULTS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 STEFFI DCUNHA-171046001</dc:creator>
  <cp:lastModifiedBy>CAROL STEFFI DCUNHA-171046001</cp:lastModifiedBy>
  <cp:revision>2</cp:revision>
  <dcterms:created xsi:type="dcterms:W3CDTF">2019-01-16T16:42:56Z</dcterms:created>
  <dcterms:modified xsi:type="dcterms:W3CDTF">2019-01-16T16:45:32Z</dcterms:modified>
</cp:coreProperties>
</file>