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18288000" cy="10287000"/>
  <p:notesSz cx="6858000" cy="9144000"/>
  <p:embeddedFontLst>
    <p:embeddedFont>
      <p:font typeface="Canva Sans Bold" charset="1" panose="020B0803030501040103"/>
      <p:regular r:id="rId7"/>
    </p:embeddedFont>
    <p:embeddedFont>
      <p:font typeface="Canva Sans" charset="1" panose="020B0503030501040103"/>
      <p:regular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072688"/>
          </a:xfrm>
          <a:custGeom>
            <a:avLst/>
            <a:gdLst/>
            <a:ahLst/>
            <a:cxnLst/>
            <a:rect r="r" b="b" t="t" l="l"/>
            <a:pathLst>
              <a:path h="10072688" w="18288000">
                <a:moveTo>
                  <a:pt x="0" y="0"/>
                </a:moveTo>
                <a:lnTo>
                  <a:pt x="18288000" y="0"/>
                </a:lnTo>
                <a:lnTo>
                  <a:pt x="18288000" y="10072688"/>
                </a:lnTo>
                <a:lnTo>
                  <a:pt x="0" y="10072688"/>
                </a:lnTo>
                <a:lnTo>
                  <a:pt x="0" y="0"/>
                </a:lnTo>
                <a:close/>
              </a:path>
            </a:pathLst>
          </a:custGeom>
          <a:blipFill>
            <a:blip r:embed="rId2"/>
            <a:stretch>
              <a:fillRect l="0" t="-11" r="0" b="-11"/>
            </a:stretch>
          </a:blipFill>
        </p:spPr>
      </p:sp>
      <p:sp>
        <p:nvSpPr>
          <p:cNvPr name="TextBox 3" id="3"/>
          <p:cNvSpPr txBox="true"/>
          <p:nvPr/>
        </p:nvSpPr>
        <p:spPr>
          <a:xfrm rot="0">
            <a:off x="1462658" y="-1429"/>
            <a:ext cx="2823716" cy="612903"/>
          </a:xfrm>
          <a:prstGeom prst="rect">
            <a:avLst/>
          </a:prstGeom>
        </p:spPr>
        <p:txBody>
          <a:bodyPr anchor="t" rtlCol="false" tIns="0" lIns="0" bIns="0" rIns="0">
            <a:spAutoFit/>
          </a:bodyPr>
          <a:lstStyle/>
          <a:p>
            <a:pPr algn="ctr">
              <a:lnSpc>
                <a:spcPts val="5067"/>
              </a:lnSpc>
            </a:pPr>
            <a:r>
              <a:rPr lang="en-US" sz="3619" b="true">
                <a:solidFill>
                  <a:srgbClr val="FFFFFF"/>
                </a:solidFill>
                <a:latin typeface="Canva Sans Bold"/>
                <a:ea typeface="Canva Sans Bold"/>
                <a:cs typeface="Canva Sans Bold"/>
                <a:sym typeface="Canva Sans Bold"/>
              </a:rPr>
              <a:t>Passeadores</a:t>
            </a:r>
          </a:p>
        </p:txBody>
      </p:sp>
      <p:sp>
        <p:nvSpPr>
          <p:cNvPr name="TextBox 4" id="4"/>
          <p:cNvSpPr txBox="true"/>
          <p:nvPr/>
        </p:nvSpPr>
        <p:spPr>
          <a:xfrm rot="0">
            <a:off x="15894939" y="59531"/>
            <a:ext cx="1670893" cy="513843"/>
          </a:xfrm>
          <a:prstGeom prst="rect">
            <a:avLst/>
          </a:prstGeom>
        </p:spPr>
        <p:txBody>
          <a:bodyPr anchor="t" rtlCol="false" tIns="0" lIns="0" bIns="0" rIns="0">
            <a:spAutoFit/>
          </a:bodyPr>
          <a:lstStyle/>
          <a:p>
            <a:pPr algn="ctr">
              <a:lnSpc>
                <a:spcPts val="4227"/>
              </a:lnSpc>
            </a:pPr>
            <a:r>
              <a:rPr lang="en-US" sz="3019" b="true">
                <a:solidFill>
                  <a:srgbClr val="FFFFFF"/>
                </a:solidFill>
                <a:latin typeface="Canva Sans Bold"/>
                <a:ea typeface="Canva Sans Bold"/>
                <a:cs typeface="Canva Sans Bold"/>
                <a:sym typeface="Canva Sans Bold"/>
              </a:rPr>
              <a:t>20/12/24</a:t>
            </a:r>
          </a:p>
        </p:txBody>
      </p:sp>
      <p:sp>
        <p:nvSpPr>
          <p:cNvPr name="TextBox 5" id="5"/>
          <p:cNvSpPr txBox="true"/>
          <p:nvPr/>
        </p:nvSpPr>
        <p:spPr>
          <a:xfrm rot="0">
            <a:off x="7984587" y="1996158"/>
            <a:ext cx="2805624" cy="1868297"/>
          </a:xfrm>
          <a:prstGeom prst="rect">
            <a:avLst/>
          </a:prstGeom>
        </p:spPr>
        <p:txBody>
          <a:bodyPr anchor="t" rtlCol="false" tIns="0" lIns="0" bIns="0" rIns="0">
            <a:spAutoFit/>
          </a:bodyPr>
          <a:lstStyle/>
          <a:p>
            <a:pPr algn="ctr">
              <a:lnSpc>
                <a:spcPts val="2547"/>
              </a:lnSpc>
            </a:pPr>
            <a:r>
              <a:rPr lang="en-US" sz="1819">
                <a:solidFill>
                  <a:srgbClr val="000000"/>
                </a:solidFill>
                <a:latin typeface="Canva Sans"/>
                <a:ea typeface="Canva Sans"/>
                <a:cs typeface="Canva Sans"/>
                <a:sym typeface="Canva Sans"/>
              </a:rPr>
              <a:t>Passeadores, donos de cachorros, cachorros, desenvolvedores, investidores, pet shops locais, PETA, pessoas com medo de cães</a:t>
            </a:r>
          </a:p>
        </p:txBody>
      </p:sp>
      <p:sp>
        <p:nvSpPr>
          <p:cNvPr name="TextBox 6" id="6"/>
          <p:cNvSpPr txBox="true"/>
          <p:nvPr/>
        </p:nvSpPr>
        <p:spPr>
          <a:xfrm rot="0">
            <a:off x="890783" y="6337685"/>
            <a:ext cx="2526755" cy="1964275"/>
          </a:xfrm>
          <a:prstGeom prst="rect">
            <a:avLst/>
          </a:prstGeom>
        </p:spPr>
        <p:txBody>
          <a:bodyPr anchor="t" rtlCol="false" tIns="0" lIns="0" bIns="0" rIns="0">
            <a:spAutoFit/>
          </a:bodyPr>
          <a:lstStyle/>
          <a:p>
            <a:pPr algn="just">
              <a:lnSpc>
                <a:spcPts val="1982"/>
              </a:lnSpc>
            </a:pPr>
            <a:r>
              <a:rPr lang="en-US" sz="1416">
                <a:solidFill>
                  <a:srgbClr val="000000"/>
                </a:solidFill>
                <a:latin typeface="Canva Sans"/>
                <a:ea typeface="Canva Sans"/>
                <a:cs typeface="Canva Sans"/>
                <a:sym typeface="Canva Sans"/>
              </a:rPr>
              <a:t>Facilitar a vida de donos de cães que têm dificuldades em encontrar tempo para passear com seus pets, além de criar uma oportunidade de renda ou voluntariado para pessoas que gostam de animais.</a:t>
            </a:r>
          </a:p>
        </p:txBody>
      </p:sp>
      <p:sp>
        <p:nvSpPr>
          <p:cNvPr name="TextBox 7" id="7"/>
          <p:cNvSpPr txBox="true"/>
          <p:nvPr/>
        </p:nvSpPr>
        <p:spPr>
          <a:xfrm rot="0">
            <a:off x="4324474" y="6211210"/>
            <a:ext cx="2805624" cy="2496947"/>
          </a:xfrm>
          <a:prstGeom prst="rect">
            <a:avLst/>
          </a:prstGeom>
        </p:spPr>
        <p:txBody>
          <a:bodyPr anchor="t" rtlCol="false" tIns="0" lIns="0" bIns="0" rIns="0">
            <a:spAutoFit/>
          </a:bodyPr>
          <a:lstStyle/>
          <a:p>
            <a:pPr algn="l" marL="392935" indent="-196468" lvl="1">
              <a:lnSpc>
                <a:spcPts val="2547"/>
              </a:lnSpc>
              <a:buFont typeface="Arial"/>
              <a:buChar char="•"/>
            </a:pPr>
            <a:r>
              <a:rPr lang="en-US" sz="1819">
                <a:solidFill>
                  <a:srgbClr val="000000"/>
                </a:solidFill>
                <a:latin typeface="Canva Sans"/>
                <a:ea typeface="Canva Sans"/>
                <a:cs typeface="Canva Sans"/>
                <a:sym typeface="Canva Sans"/>
              </a:rPr>
              <a:t>Cadastrar Pessoas e Passeadores</a:t>
            </a:r>
          </a:p>
          <a:p>
            <a:pPr algn="l" marL="392935" indent="-196468" lvl="1">
              <a:lnSpc>
                <a:spcPts val="2547"/>
              </a:lnSpc>
              <a:buFont typeface="Arial"/>
              <a:buChar char="•"/>
            </a:pPr>
            <a:r>
              <a:rPr lang="en-US" sz="1819">
                <a:solidFill>
                  <a:srgbClr val="000000"/>
                </a:solidFill>
                <a:latin typeface="Canva Sans"/>
                <a:ea typeface="Canva Sans"/>
                <a:cs typeface="Canva Sans"/>
                <a:sym typeface="Canva Sans"/>
              </a:rPr>
              <a:t>Registrar cães</a:t>
            </a:r>
          </a:p>
          <a:p>
            <a:pPr algn="l" marL="392935" indent="-196468" lvl="1">
              <a:lnSpc>
                <a:spcPts val="2547"/>
              </a:lnSpc>
              <a:buFont typeface="Arial"/>
              <a:buChar char="•"/>
            </a:pPr>
            <a:r>
              <a:rPr lang="en-US" sz="1819">
                <a:solidFill>
                  <a:srgbClr val="000000"/>
                </a:solidFill>
                <a:latin typeface="Canva Sans"/>
                <a:ea typeface="Canva Sans"/>
                <a:cs typeface="Canva Sans"/>
                <a:sym typeface="Canva Sans"/>
              </a:rPr>
              <a:t>Agendar passeios por proximidade de passeadores</a:t>
            </a:r>
          </a:p>
          <a:p>
            <a:pPr algn="l" marL="392935" indent="-196468" lvl="1">
              <a:lnSpc>
                <a:spcPts val="2547"/>
              </a:lnSpc>
              <a:buFont typeface="Arial"/>
              <a:buChar char="•"/>
            </a:pPr>
            <a:r>
              <a:rPr lang="en-US" sz="1819">
                <a:solidFill>
                  <a:srgbClr val="000000"/>
                </a:solidFill>
                <a:latin typeface="Canva Sans"/>
                <a:ea typeface="Canva Sans"/>
                <a:cs typeface="Canva Sans"/>
                <a:sym typeface="Canva Sans"/>
              </a:rPr>
              <a:t>Avaliar passeadores</a:t>
            </a:r>
          </a:p>
          <a:p>
            <a:pPr algn="l" marL="392935" indent="-196468" lvl="1">
              <a:lnSpc>
                <a:spcPts val="2547"/>
              </a:lnSpc>
              <a:buFont typeface="Arial"/>
              <a:buChar char="•"/>
            </a:pPr>
            <a:r>
              <a:rPr lang="en-US" sz="1819">
                <a:solidFill>
                  <a:srgbClr val="000000"/>
                </a:solidFill>
                <a:latin typeface="Canva Sans"/>
                <a:ea typeface="Canva Sans"/>
                <a:cs typeface="Canva Sans"/>
                <a:sym typeface="Canva Sans"/>
              </a:rPr>
              <a:t>Criar Denúncias</a:t>
            </a:r>
          </a:p>
        </p:txBody>
      </p:sp>
      <p:sp>
        <p:nvSpPr>
          <p:cNvPr name="TextBox 8" id="8"/>
          <p:cNvSpPr txBox="true"/>
          <p:nvPr/>
        </p:nvSpPr>
        <p:spPr>
          <a:xfrm rot="0">
            <a:off x="4331238" y="2066643"/>
            <a:ext cx="2805624" cy="1856867"/>
          </a:xfrm>
          <a:prstGeom prst="rect">
            <a:avLst/>
          </a:prstGeom>
        </p:spPr>
        <p:txBody>
          <a:bodyPr anchor="t" rtlCol="false" tIns="0" lIns="0" bIns="0" rIns="0">
            <a:spAutoFit/>
          </a:bodyPr>
          <a:lstStyle/>
          <a:p>
            <a:pPr algn="ctr">
              <a:lnSpc>
                <a:spcPts val="2127"/>
              </a:lnSpc>
            </a:pPr>
            <a:r>
              <a:rPr lang="en-US" sz="1519">
                <a:solidFill>
                  <a:srgbClr val="000000"/>
                </a:solidFill>
                <a:latin typeface="Canva Sans"/>
                <a:ea typeface="Canva Sans"/>
                <a:cs typeface="Canva Sans"/>
                <a:sym typeface="Canva Sans"/>
              </a:rPr>
              <a:t>Aplicativo de celular com interface simples </a:t>
            </a:r>
            <a:r>
              <a:rPr lang="en-US" sz="1519">
                <a:solidFill>
                  <a:srgbClr val="000000"/>
                </a:solidFill>
                <a:latin typeface="Canva Sans"/>
                <a:ea typeface="Canva Sans"/>
                <a:cs typeface="Canva Sans"/>
                <a:sym typeface="Canva Sans"/>
              </a:rPr>
              <a:t>que conecta donos de cães a passeadores, permitindo agendamento e pagamento de passeios, além de troca de informações e avaliações. </a:t>
            </a:r>
          </a:p>
        </p:txBody>
      </p:sp>
      <p:sp>
        <p:nvSpPr>
          <p:cNvPr name="TextBox 9" id="9"/>
          <p:cNvSpPr txBox="true"/>
          <p:nvPr/>
        </p:nvSpPr>
        <p:spPr>
          <a:xfrm rot="0">
            <a:off x="7984587" y="6119338"/>
            <a:ext cx="2805624" cy="2182622"/>
          </a:xfrm>
          <a:prstGeom prst="rect">
            <a:avLst/>
          </a:prstGeom>
        </p:spPr>
        <p:txBody>
          <a:bodyPr anchor="t" rtlCol="false" tIns="0" lIns="0" bIns="0" rIns="0">
            <a:spAutoFit/>
          </a:bodyPr>
          <a:lstStyle/>
          <a:p>
            <a:pPr algn="l" marL="392935" indent="-196468" lvl="1">
              <a:lnSpc>
                <a:spcPts val="2547"/>
              </a:lnSpc>
              <a:buFont typeface="Arial"/>
              <a:buChar char="•"/>
            </a:pPr>
            <a:r>
              <a:rPr lang="en-US" sz="1819">
                <a:solidFill>
                  <a:srgbClr val="000000"/>
                </a:solidFill>
                <a:latin typeface="Canva Sans"/>
                <a:ea typeface="Canva Sans"/>
                <a:cs typeface="Canva Sans"/>
                <a:sym typeface="Canva Sans"/>
              </a:rPr>
              <a:t>Desenvolvedores (Full Stack)</a:t>
            </a:r>
          </a:p>
          <a:p>
            <a:pPr algn="l" marL="392935" indent="-196468" lvl="1">
              <a:lnSpc>
                <a:spcPts val="2547"/>
              </a:lnSpc>
              <a:buFont typeface="Arial"/>
              <a:buChar char="•"/>
            </a:pPr>
            <a:r>
              <a:rPr lang="en-US" sz="1819">
                <a:solidFill>
                  <a:srgbClr val="000000"/>
                </a:solidFill>
                <a:latin typeface="Canva Sans"/>
                <a:ea typeface="Canva Sans"/>
                <a:cs typeface="Canva Sans"/>
                <a:sym typeface="Canva Sans"/>
              </a:rPr>
              <a:t>Designers UX/UI</a:t>
            </a:r>
          </a:p>
          <a:p>
            <a:pPr algn="l" marL="392935" indent="-196468" lvl="1">
              <a:lnSpc>
                <a:spcPts val="2547"/>
              </a:lnSpc>
              <a:buFont typeface="Arial"/>
              <a:buChar char="•"/>
            </a:pPr>
            <a:r>
              <a:rPr lang="en-US" sz="1819">
                <a:solidFill>
                  <a:srgbClr val="000000"/>
                </a:solidFill>
                <a:latin typeface="Canva Sans"/>
                <a:ea typeface="Canva Sans"/>
                <a:cs typeface="Canva Sans"/>
                <a:sym typeface="Canva Sans"/>
              </a:rPr>
              <a:t>Gerente de Projeto</a:t>
            </a:r>
          </a:p>
          <a:p>
            <a:pPr algn="l" marL="392935" indent="-196468" lvl="1">
              <a:lnSpc>
                <a:spcPts val="2547"/>
              </a:lnSpc>
              <a:buFont typeface="Arial"/>
              <a:buChar char="•"/>
            </a:pPr>
            <a:r>
              <a:rPr lang="en-US" sz="1819">
                <a:solidFill>
                  <a:srgbClr val="000000"/>
                </a:solidFill>
                <a:latin typeface="Canva Sans"/>
                <a:ea typeface="Canva Sans"/>
                <a:cs typeface="Canva Sans"/>
                <a:sym typeface="Canva Sans"/>
              </a:rPr>
              <a:t>Equipe de Testes e Qualidade de Software</a:t>
            </a:r>
          </a:p>
        </p:txBody>
      </p:sp>
      <p:sp>
        <p:nvSpPr>
          <p:cNvPr name="TextBox 10" id="10"/>
          <p:cNvSpPr txBox="true"/>
          <p:nvPr/>
        </p:nvSpPr>
        <p:spPr>
          <a:xfrm rot="0">
            <a:off x="751349" y="1746478"/>
            <a:ext cx="2805624" cy="2707132"/>
          </a:xfrm>
          <a:prstGeom prst="rect">
            <a:avLst/>
          </a:prstGeom>
        </p:spPr>
        <p:txBody>
          <a:bodyPr anchor="t" rtlCol="false" tIns="0" lIns="0" bIns="0" rIns="0">
            <a:spAutoFit/>
          </a:bodyPr>
          <a:lstStyle/>
          <a:p>
            <a:pPr algn="l" marL="306577" indent="-153289" lvl="1">
              <a:lnSpc>
                <a:spcPts val="1987"/>
              </a:lnSpc>
              <a:buFont typeface="Arial"/>
              <a:buChar char="•"/>
            </a:pPr>
            <a:r>
              <a:rPr lang="en-US" sz="1419">
                <a:solidFill>
                  <a:srgbClr val="000000"/>
                </a:solidFill>
                <a:latin typeface="Canva Sans"/>
                <a:ea typeface="Canva Sans"/>
                <a:cs typeface="Canva Sans"/>
                <a:sym typeface="Canva Sans"/>
              </a:rPr>
              <a:t>Reclamações:</a:t>
            </a:r>
          </a:p>
          <a:p>
            <a:pPr algn="l" marL="306577" indent="-153289" lvl="1">
              <a:lnSpc>
                <a:spcPts val="1987"/>
              </a:lnSpc>
              <a:buFont typeface="Arial"/>
              <a:buChar char="•"/>
            </a:pPr>
            <a:r>
              <a:rPr lang="en-US" sz="1419">
                <a:solidFill>
                  <a:srgbClr val="000000"/>
                </a:solidFill>
                <a:latin typeface="Canva Sans"/>
                <a:ea typeface="Canva Sans"/>
                <a:cs typeface="Canva Sans"/>
                <a:sym typeface="Canva Sans"/>
              </a:rPr>
              <a:t>. Segurança, confiar nos passeadores</a:t>
            </a:r>
          </a:p>
          <a:p>
            <a:pPr algn="l" marL="306577" indent="-153289" lvl="1">
              <a:lnSpc>
                <a:spcPts val="1987"/>
              </a:lnSpc>
              <a:buFont typeface="Arial"/>
              <a:buChar char="•"/>
            </a:pPr>
            <a:r>
              <a:rPr lang="en-US" sz="1419">
                <a:solidFill>
                  <a:srgbClr val="000000"/>
                </a:solidFill>
                <a:latin typeface="Canva Sans"/>
                <a:ea typeface="Canva Sans"/>
                <a:cs typeface="Canva Sans"/>
                <a:sym typeface="Canva Sans"/>
              </a:rPr>
              <a:t>. Cães agressivos</a:t>
            </a:r>
          </a:p>
          <a:p>
            <a:pPr algn="l" marL="306577" indent="-153289" lvl="1">
              <a:lnSpc>
                <a:spcPts val="1987"/>
              </a:lnSpc>
              <a:buFont typeface="Arial"/>
              <a:buChar char="•"/>
            </a:pPr>
            <a:r>
              <a:rPr lang="en-US" sz="1419">
                <a:solidFill>
                  <a:srgbClr val="000000"/>
                </a:solidFill>
                <a:latin typeface="Canva Sans"/>
                <a:ea typeface="Canva Sans"/>
                <a:cs typeface="Canva Sans"/>
                <a:sym typeface="Canva Sans"/>
              </a:rPr>
              <a:t>. Trajetos em áreas de risco</a:t>
            </a:r>
          </a:p>
          <a:p>
            <a:pPr algn="l" marL="306577" indent="-153289" lvl="1">
              <a:lnSpc>
                <a:spcPts val="1987"/>
              </a:lnSpc>
              <a:buFont typeface="Arial"/>
              <a:buChar char="•"/>
            </a:pPr>
            <a:r>
              <a:rPr lang="en-US" sz="1419">
                <a:solidFill>
                  <a:srgbClr val="000000"/>
                </a:solidFill>
                <a:latin typeface="Canva Sans"/>
                <a:ea typeface="Canva Sans"/>
                <a:cs typeface="Canva Sans"/>
                <a:sym typeface="Canva Sans"/>
              </a:rPr>
              <a:t>Sugestões:</a:t>
            </a:r>
          </a:p>
          <a:p>
            <a:pPr algn="l" marL="306577" indent="-153289" lvl="1">
              <a:lnSpc>
                <a:spcPts val="1987"/>
              </a:lnSpc>
              <a:buFont typeface="Arial"/>
              <a:buChar char="•"/>
            </a:pPr>
            <a:r>
              <a:rPr lang="en-US" sz="1419">
                <a:solidFill>
                  <a:srgbClr val="000000"/>
                </a:solidFill>
                <a:latin typeface="Canva Sans"/>
                <a:ea typeface="Canva Sans"/>
                <a:cs typeface="Canva Sans"/>
                <a:sym typeface="Canva Sans"/>
              </a:rPr>
              <a:t>. Verficação prévia dos passeadores que se cadastram</a:t>
            </a:r>
          </a:p>
          <a:p>
            <a:pPr algn="l" marL="306577" indent="-153289" lvl="1">
              <a:lnSpc>
                <a:spcPts val="1987"/>
              </a:lnSpc>
              <a:buFont typeface="Arial"/>
              <a:buChar char="•"/>
            </a:pPr>
            <a:r>
              <a:rPr lang="en-US" sz="1419">
                <a:solidFill>
                  <a:srgbClr val="000000"/>
                </a:solidFill>
                <a:latin typeface="Canva Sans"/>
                <a:ea typeface="Canva Sans"/>
                <a:cs typeface="Canva Sans"/>
                <a:sym typeface="Canva Sans"/>
              </a:rPr>
              <a:t>.  Determinadas raças terem que usar fucinheira </a:t>
            </a:r>
          </a:p>
        </p:txBody>
      </p:sp>
      <p:sp>
        <p:nvSpPr>
          <p:cNvPr name="TextBox 11" id="11"/>
          <p:cNvSpPr txBox="true"/>
          <p:nvPr/>
        </p:nvSpPr>
        <p:spPr>
          <a:xfrm rot="0">
            <a:off x="11637936" y="1590611"/>
            <a:ext cx="2719419" cy="2709377"/>
          </a:xfrm>
          <a:prstGeom prst="rect">
            <a:avLst/>
          </a:prstGeom>
        </p:spPr>
        <p:txBody>
          <a:bodyPr anchor="t" rtlCol="false" tIns="0" lIns="0" bIns="0" rIns="0">
            <a:spAutoFit/>
          </a:bodyPr>
          <a:lstStyle/>
          <a:p>
            <a:pPr algn="l" marL="304140" indent="-152070" lvl="1">
              <a:lnSpc>
                <a:spcPts val="1972"/>
              </a:lnSpc>
              <a:buFont typeface="Arial"/>
              <a:buChar char="•"/>
            </a:pPr>
            <a:r>
              <a:rPr lang="en-US" sz="1408">
                <a:solidFill>
                  <a:srgbClr val="000000"/>
                </a:solidFill>
                <a:latin typeface="Canva Sans"/>
                <a:ea typeface="Canva Sans"/>
                <a:cs typeface="Canva Sans"/>
                <a:sym typeface="Canva Sans"/>
              </a:rPr>
              <a:t>Escolha das tecnologias </a:t>
            </a:r>
          </a:p>
          <a:p>
            <a:pPr algn="l" marL="304140" indent="-152070" lvl="1">
              <a:lnSpc>
                <a:spcPts val="1972"/>
              </a:lnSpc>
              <a:buFont typeface="Arial"/>
              <a:buChar char="•"/>
            </a:pPr>
            <a:r>
              <a:rPr lang="en-US" sz="1408">
                <a:solidFill>
                  <a:srgbClr val="000000"/>
                </a:solidFill>
                <a:latin typeface="Canva Sans"/>
                <a:ea typeface="Canva Sans"/>
                <a:cs typeface="Canva Sans"/>
                <a:sym typeface="Canva Sans"/>
              </a:rPr>
              <a:t>Criação de bases de dados para usuários, cachorros e passeios</a:t>
            </a:r>
          </a:p>
          <a:p>
            <a:pPr algn="l" marL="304140" indent="-152070" lvl="1">
              <a:lnSpc>
                <a:spcPts val="1972"/>
              </a:lnSpc>
              <a:buFont typeface="Arial"/>
              <a:buChar char="•"/>
            </a:pPr>
            <a:r>
              <a:rPr lang="en-US" sz="1408">
                <a:solidFill>
                  <a:srgbClr val="000000"/>
                </a:solidFill>
                <a:latin typeface="Canva Sans"/>
                <a:ea typeface="Canva Sans"/>
                <a:cs typeface="Canva Sans"/>
                <a:sym typeface="Canva Sans"/>
              </a:rPr>
              <a:t>Recrutamento de equipe qualificada nas áreas essenciais (dev, design, marketing)</a:t>
            </a:r>
          </a:p>
          <a:p>
            <a:pPr algn="l" marL="304140" indent="-152070" lvl="1">
              <a:lnSpc>
                <a:spcPts val="1972"/>
              </a:lnSpc>
              <a:buFont typeface="Arial"/>
              <a:buChar char="•"/>
            </a:pPr>
            <a:r>
              <a:rPr lang="en-US" sz="1408">
                <a:solidFill>
                  <a:srgbClr val="000000"/>
                </a:solidFill>
                <a:latin typeface="Canva Sans"/>
                <a:ea typeface="Canva Sans"/>
                <a:cs typeface="Canva Sans"/>
                <a:sym typeface="Canva Sans"/>
              </a:rPr>
              <a:t>Suporte ao cliente eficiente</a:t>
            </a:r>
          </a:p>
          <a:p>
            <a:pPr algn="l" marL="304140" indent="-152070" lvl="1">
              <a:lnSpc>
                <a:spcPts val="1972"/>
              </a:lnSpc>
              <a:buFont typeface="Arial"/>
              <a:buChar char="•"/>
            </a:pPr>
            <a:r>
              <a:rPr lang="en-US" sz="1408">
                <a:solidFill>
                  <a:srgbClr val="000000"/>
                </a:solidFill>
                <a:latin typeface="Canva Sans"/>
                <a:ea typeface="Canva Sans"/>
                <a:cs typeface="Canva Sans"/>
                <a:sym typeface="Canva Sans"/>
              </a:rPr>
              <a:t>Marketing direcionado</a:t>
            </a:r>
          </a:p>
          <a:p>
            <a:pPr algn="l">
              <a:lnSpc>
                <a:spcPts val="1972"/>
              </a:lnSpc>
            </a:pPr>
          </a:p>
        </p:txBody>
      </p:sp>
      <p:sp>
        <p:nvSpPr>
          <p:cNvPr name="TextBox 12" id="12"/>
          <p:cNvSpPr txBox="true"/>
          <p:nvPr/>
        </p:nvSpPr>
        <p:spPr>
          <a:xfrm rot="0">
            <a:off x="11551731" y="6119338"/>
            <a:ext cx="2805624" cy="1868297"/>
          </a:xfrm>
          <a:prstGeom prst="rect">
            <a:avLst/>
          </a:prstGeom>
        </p:spPr>
        <p:txBody>
          <a:bodyPr anchor="t" rtlCol="false" tIns="0" lIns="0" bIns="0" rIns="0">
            <a:spAutoFit/>
          </a:bodyPr>
          <a:lstStyle/>
          <a:p>
            <a:pPr algn="l" marL="392935" indent="-196468" lvl="1">
              <a:lnSpc>
                <a:spcPts val="2547"/>
              </a:lnSpc>
              <a:buFont typeface="Arial"/>
              <a:buChar char="•"/>
            </a:pPr>
            <a:r>
              <a:rPr lang="en-US" sz="1819">
                <a:solidFill>
                  <a:srgbClr val="000000"/>
                </a:solidFill>
                <a:latin typeface="Canva Sans"/>
                <a:ea typeface="Canva Sans"/>
                <a:cs typeface="Canva Sans"/>
                <a:sym typeface="Canva Sans"/>
              </a:rPr>
              <a:t>Versão Beta: 3 meses</a:t>
            </a:r>
          </a:p>
          <a:p>
            <a:pPr algn="l" marL="392935" indent="-196468" lvl="1">
              <a:lnSpc>
                <a:spcPts val="2547"/>
              </a:lnSpc>
              <a:buFont typeface="Arial"/>
              <a:buChar char="•"/>
            </a:pPr>
            <a:r>
              <a:rPr lang="en-US" sz="1819">
                <a:solidFill>
                  <a:srgbClr val="000000"/>
                </a:solidFill>
                <a:latin typeface="Canva Sans"/>
                <a:ea typeface="Canva Sans"/>
                <a:cs typeface="Canva Sans"/>
                <a:sym typeface="Canva Sans"/>
              </a:rPr>
              <a:t>Lançamento oficial: 6 meses</a:t>
            </a:r>
          </a:p>
          <a:p>
            <a:pPr algn="l" marL="392935" indent="-196468" lvl="1">
              <a:lnSpc>
                <a:spcPts val="2547"/>
              </a:lnSpc>
              <a:buFont typeface="Arial"/>
              <a:buChar char="•"/>
            </a:pPr>
            <a:r>
              <a:rPr lang="en-US" sz="1819">
                <a:solidFill>
                  <a:srgbClr val="000000"/>
                </a:solidFill>
                <a:latin typeface="Canva Sans"/>
                <a:ea typeface="Canva Sans"/>
                <a:cs typeface="Canva Sans"/>
                <a:sym typeface="Canva Sans"/>
              </a:rPr>
              <a:t>Atualizações e melhorias contínuas após o lançamento</a:t>
            </a:r>
          </a:p>
        </p:txBody>
      </p:sp>
      <p:sp>
        <p:nvSpPr>
          <p:cNvPr name="TextBox 13" id="13"/>
          <p:cNvSpPr txBox="true"/>
          <p:nvPr/>
        </p:nvSpPr>
        <p:spPr>
          <a:xfrm rot="0">
            <a:off x="15291285" y="1736953"/>
            <a:ext cx="2686029" cy="2475083"/>
          </a:xfrm>
          <a:prstGeom prst="rect">
            <a:avLst/>
          </a:prstGeom>
        </p:spPr>
        <p:txBody>
          <a:bodyPr anchor="t" rtlCol="false" tIns="0" lIns="0" bIns="0" rIns="0">
            <a:spAutoFit/>
          </a:bodyPr>
          <a:lstStyle/>
          <a:p>
            <a:pPr algn="l" marL="335897" indent="-167949" lvl="1">
              <a:lnSpc>
                <a:spcPts val="2178"/>
              </a:lnSpc>
              <a:buFont typeface="Arial"/>
              <a:buChar char="•"/>
            </a:pPr>
            <a:r>
              <a:rPr lang="en-US" sz="1555">
                <a:solidFill>
                  <a:srgbClr val="000000"/>
                </a:solidFill>
                <a:latin typeface="Canva Sans"/>
                <a:ea typeface="Canva Sans"/>
                <a:cs typeface="Canva Sans"/>
                <a:sym typeface="Canva Sans"/>
              </a:rPr>
              <a:t>Causas: Falta de passeadores em áreas específicas, baixa adesão de usuários</a:t>
            </a:r>
          </a:p>
          <a:p>
            <a:pPr algn="l" marL="335897" indent="-167949" lvl="1">
              <a:lnSpc>
                <a:spcPts val="2178"/>
              </a:lnSpc>
              <a:buFont typeface="Arial"/>
              <a:buChar char="•"/>
            </a:pPr>
            <a:r>
              <a:rPr lang="en-US" sz="1555">
                <a:solidFill>
                  <a:srgbClr val="000000"/>
                </a:solidFill>
                <a:latin typeface="Canva Sans"/>
                <a:ea typeface="Canva Sans"/>
                <a:cs typeface="Canva Sans"/>
                <a:sym typeface="Canva Sans"/>
              </a:rPr>
              <a:t>Chance: Média</a:t>
            </a:r>
          </a:p>
          <a:p>
            <a:pPr algn="l" marL="335897" indent="-167949" lvl="1">
              <a:lnSpc>
                <a:spcPts val="2178"/>
              </a:lnSpc>
              <a:buFont typeface="Arial"/>
              <a:buChar char="•"/>
            </a:pPr>
            <a:r>
              <a:rPr lang="en-US" sz="1555">
                <a:solidFill>
                  <a:srgbClr val="000000"/>
                </a:solidFill>
                <a:latin typeface="Canva Sans"/>
                <a:ea typeface="Canva Sans"/>
                <a:cs typeface="Canva Sans"/>
                <a:sym typeface="Canva Sans"/>
              </a:rPr>
              <a:t>Impacto: Alta (frustração de usuários, abandono da plataforma)</a:t>
            </a:r>
          </a:p>
        </p:txBody>
      </p:sp>
      <p:sp>
        <p:nvSpPr>
          <p:cNvPr name="TextBox 14" id="14"/>
          <p:cNvSpPr txBox="true"/>
          <p:nvPr/>
        </p:nvSpPr>
        <p:spPr>
          <a:xfrm rot="0">
            <a:off x="15065932" y="5909424"/>
            <a:ext cx="2911382" cy="2811272"/>
          </a:xfrm>
          <a:prstGeom prst="rect">
            <a:avLst/>
          </a:prstGeom>
        </p:spPr>
        <p:txBody>
          <a:bodyPr anchor="t" rtlCol="false" tIns="0" lIns="0" bIns="0" rIns="0">
            <a:spAutoFit/>
          </a:bodyPr>
          <a:lstStyle/>
          <a:p>
            <a:pPr algn="l" marL="392935" indent="-196468" lvl="1">
              <a:lnSpc>
                <a:spcPts val="2547"/>
              </a:lnSpc>
              <a:buFont typeface="Arial"/>
              <a:buChar char="•"/>
            </a:pPr>
            <a:r>
              <a:rPr lang="en-US" sz="1819">
                <a:solidFill>
                  <a:srgbClr val="000000"/>
                </a:solidFill>
                <a:latin typeface="Canva Sans"/>
                <a:ea typeface="Canva Sans"/>
                <a:cs typeface="Canva Sans"/>
                <a:sym typeface="Canva Sans"/>
              </a:rPr>
              <a:t>Desenvolvedores Full Stack: 4 pessoas | 3 meses</a:t>
            </a:r>
          </a:p>
          <a:p>
            <a:pPr algn="l" marL="392935" indent="-196468" lvl="1">
              <a:lnSpc>
                <a:spcPts val="2547"/>
              </a:lnSpc>
              <a:buFont typeface="Arial"/>
              <a:buChar char="•"/>
            </a:pPr>
            <a:r>
              <a:rPr lang="en-US" sz="1819">
                <a:solidFill>
                  <a:srgbClr val="000000"/>
                </a:solidFill>
                <a:latin typeface="Canva Sans"/>
                <a:ea typeface="Canva Sans"/>
                <a:cs typeface="Canva Sans"/>
                <a:sym typeface="Canva Sans"/>
              </a:rPr>
              <a:t>Designer UX/UI: 1 pessoa | 6 meses</a:t>
            </a:r>
          </a:p>
          <a:p>
            <a:pPr algn="l" marL="392935" indent="-196468" lvl="1">
              <a:lnSpc>
                <a:spcPts val="2547"/>
              </a:lnSpc>
              <a:buFont typeface="Arial"/>
              <a:buChar char="•"/>
            </a:pPr>
            <a:r>
              <a:rPr lang="en-US" sz="1819">
                <a:solidFill>
                  <a:srgbClr val="000000"/>
                </a:solidFill>
                <a:latin typeface="Canva Sans"/>
                <a:ea typeface="Canva Sans"/>
                <a:cs typeface="Canva Sans"/>
                <a:sym typeface="Canva Sans"/>
              </a:rPr>
              <a:t>Equipe de Marketing: 1 pessoa | 4 meses</a:t>
            </a:r>
          </a:p>
          <a:p>
            <a:pPr algn="l" marL="392935" indent="-196468" lvl="1">
              <a:lnSpc>
                <a:spcPts val="2547"/>
              </a:lnSpc>
              <a:buFont typeface="Arial"/>
              <a:buChar char="•"/>
            </a:pPr>
            <a:r>
              <a:rPr lang="en-US" sz="1819">
                <a:solidFill>
                  <a:srgbClr val="000000"/>
                </a:solidFill>
                <a:latin typeface="Canva Sans"/>
                <a:ea typeface="Canva Sans"/>
                <a:cs typeface="Canva Sans"/>
                <a:sym typeface="Canva Sans"/>
              </a:rPr>
              <a:t>Gerente de Projetos: 1 pessoa | 6 meses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DAGS7n1wB7U</dc:identifier>
  <dcterms:modified xsi:type="dcterms:W3CDTF">2011-08-01T06:04:30Z</dcterms:modified>
  <cp:revision>1</cp:revision>
  <dc:title>Passeadores</dc:title>
</cp:coreProperties>
</file>