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64" r:id="rId5"/>
    <p:sldId id="261" r:id="rId6"/>
    <p:sldId id="287" r:id="rId7"/>
    <p:sldId id="279" r:id="rId8"/>
    <p:sldId id="280" r:id="rId9"/>
    <p:sldId id="281" r:id="rId10"/>
    <p:sldId id="278" r:id="rId11"/>
    <p:sldId id="292" r:id="rId12"/>
    <p:sldId id="285" r:id="rId13"/>
    <p:sldId id="291" r:id="rId14"/>
    <p:sldId id="286" r:id="rId15"/>
    <p:sldId id="290" r:id="rId16"/>
    <p:sldId id="27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33CC"/>
    <a:srgbClr val="0066FF"/>
    <a:srgbClr val="000066"/>
    <a:srgbClr val="66FF66"/>
    <a:srgbClr val="CCFFCC"/>
    <a:srgbClr val="FFFFCC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88949" autoAdjust="0"/>
  </p:normalViewPr>
  <p:slideViewPr>
    <p:cSldViewPr>
      <p:cViewPr>
        <p:scale>
          <a:sx n="60" d="100"/>
          <a:sy n="60" d="100"/>
        </p:scale>
        <p:origin x="-78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8FAA69-6E9A-4F6C-8D18-096DDF6F0DC2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C54F-9909-44F5-8DD6-3D00B1D8B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77793-3994-4F05-9A50-5047DC2453EE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25DE4-D891-4D88-8BA9-DB7815DAD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A8D8A-BB77-41DB-AA89-2A72EA174827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5C48-9F7E-4D95-975B-2ECB28708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B681-BEA5-4BC4-8875-D8DC26E0B7A6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EB76A-9F74-40B2-865F-8BA65C07E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B476-51CB-4385-8ACF-B98734DB50A7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02D7-17E8-4E68-B025-21734F277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7447-E57C-49B7-9173-30744FC14496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5E57B-B0FF-43E4-9BDC-A70B01B03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5D3D-03DF-4740-93D3-96FA45F2988E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0A33-FB88-449D-8D78-5B434E0660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1C490-8611-4F4D-98CD-ABAE6AAD0BC7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DD70-69FE-4BEA-9E7B-E7C87B87E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69E78-F843-4CBB-B978-751A6CD318CD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B00D7-C4F0-42F5-8FCB-84D0A31F7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77CE-DEA7-435A-87CE-D3F46325847B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7CE1C-8144-4931-932A-991625C61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E8FE-CC31-4E80-886F-7FB2A541369D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1DF85-7B0B-49C8-AA7B-2F569116EF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C63D-12C7-4CEF-886D-AADD50C6E59D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C381-DEDA-4B4D-B3AF-474AD0DFE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F09D08-2CF3-462C-9ED9-7C9C1D6873E8}" type="datetimeFigureOut">
              <a:rPr lang="zh-CN" altLang="en-US"/>
              <a:pPr>
                <a:defRPr/>
              </a:pPr>
              <a:t>2012-7-8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F7DD88-261F-45BD-9090-1408D8CCC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38" y="928688"/>
            <a:ext cx="7772400" cy="1255712"/>
          </a:xfrm>
          <a:solidFill>
            <a:srgbClr val="CCFFCC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JavaScript</a:t>
            </a:r>
            <a:r>
              <a:rPr lang="zh-CN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itchFamily="18" charset="0"/>
                <a:ea typeface="Cambria Math" pitchFamily="18" charset="0"/>
              </a:rPr>
              <a:t>继承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38" y="4429125"/>
            <a:ext cx="6400800" cy="14287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樊正伟</a:t>
            </a:r>
            <a:endParaRPr lang="en-US" altLang="zh-CN" sz="2800" dirty="0" smtClean="0">
              <a:solidFill>
                <a:schemeClr val="tx1"/>
              </a:solidFill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2012-6-20</a:t>
            </a:r>
            <a:endParaRPr lang="zh-CN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63" y="2571750"/>
            <a:ext cx="55721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基于</a:t>
            </a:r>
            <a:r>
              <a:rPr lang="en-US" altLang="zh-CN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Prototype</a:t>
            </a:r>
            <a:r>
              <a:rPr lang="zh-CN" altLang="en-US" sz="4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的继承</a:t>
            </a:r>
            <a:endParaRPr lang="zh-CN" altLang="en-US" sz="40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0"/>
          <p:cNvSpPr txBox="1">
            <a:spLocks noChangeArrowheads="1"/>
          </p:cNvSpPr>
          <p:nvPr/>
        </p:nvSpPr>
        <p:spPr bwMode="auto">
          <a:xfrm>
            <a:off x="428625" y="571500"/>
            <a:ext cx="7000875" cy="584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altLang="zh-CN" sz="3200" b="1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、原型链（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itchFamily="34" charset="0"/>
              </a:rPr>
              <a:t>prototype chain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625" y="1500188"/>
            <a:ext cx="7929563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         根据我们想要实现的继承关系，依次将父类的实例指定为子类构造函数的原形对象，最终形成各级构造函数原型对象间的链式引用，这就是原型链。（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参考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《JavaScript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高级程序设计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》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第三版第六章关于原型和继承的讲解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142976" y="2334906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9286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86344" y="2334906"/>
          <a:ext cx="3071804" cy="151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constructor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say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eat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2428860" y="2076456"/>
            <a:ext cx="4929222" cy="781040"/>
          </a:xfrm>
          <a:prstGeom prst="bentConnector3">
            <a:avLst>
              <a:gd name="adj1" fmla="val -15687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284793" y="2218139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42976" y="4258956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9286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786344" y="4266920"/>
          <a:ext cx="3071804" cy="123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2"/>
                <a:gridCol w="1357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77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(undefined)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(undefined)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34" name="肘形连接符 33"/>
          <p:cNvCxnSpPr/>
          <p:nvPr/>
        </p:nvCxnSpPr>
        <p:spPr>
          <a:xfrm rot="10800000">
            <a:off x="4214812" y="4075130"/>
            <a:ext cx="3071832" cy="711192"/>
          </a:xfrm>
          <a:prstGeom prst="bentConnector3">
            <a:avLst>
              <a:gd name="adj1" fmla="val -30064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3465505" y="3321843"/>
            <a:ext cx="1499404" cy="7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14810" y="2576520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28926" y="2928934"/>
            <a:ext cx="12858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071538" y="5218138"/>
          <a:ext cx="2357454" cy="14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92869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6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Bob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28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level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junior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58" name="肘形连接符 57"/>
          <p:cNvCxnSpPr/>
          <p:nvPr/>
        </p:nvCxnSpPr>
        <p:spPr>
          <a:xfrm flipV="1">
            <a:off x="3000364" y="4500570"/>
            <a:ext cx="1357322" cy="1214446"/>
          </a:xfrm>
          <a:prstGeom prst="bentConnector3">
            <a:avLst>
              <a:gd name="adj1" fmla="val 99698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357686" y="450535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42976" y="545768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786344" y="545768"/>
          <a:ext cx="3071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 rot="10800000">
            <a:off x="2428860" y="287318"/>
            <a:ext cx="4929222" cy="784228"/>
          </a:xfrm>
          <a:prstGeom prst="bentConnector3">
            <a:avLst>
              <a:gd name="adj1" fmla="val -17208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2284793" y="429001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>
            <a:off x="4214810" y="1857364"/>
            <a:ext cx="3143272" cy="1285884"/>
          </a:xfrm>
          <a:prstGeom prst="bentConnector3">
            <a:avLst>
              <a:gd name="adj1" fmla="val -32758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4282" y="1214422"/>
            <a:ext cx="615553" cy="4357718"/>
          </a:xfrm>
          <a:prstGeom prst="rect">
            <a:avLst/>
          </a:prstGeom>
          <a:solidFill>
            <a:srgbClr val="339933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原 型 链 示 意 图 （一）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2928926" y="4786322"/>
            <a:ext cx="1428760" cy="1588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518596" y="2000240"/>
            <a:ext cx="553998" cy="292895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红色线条代表原型链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6500826" y="6417254"/>
            <a:ext cx="2571768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参见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</a:rPr>
              <a:t>prototype-1.js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代码</a:t>
            </a:r>
            <a:endParaRPr lang="zh-CN" alt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 flipH="1" flipV="1">
            <a:off x="3642512" y="1285066"/>
            <a:ext cx="114300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214810" y="71276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143240" y="1142984"/>
            <a:ext cx="1071570" cy="1588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标注 59"/>
          <p:cNvSpPr/>
          <p:nvPr/>
        </p:nvSpPr>
        <p:spPr>
          <a:xfrm>
            <a:off x="6286512" y="5786454"/>
            <a:ext cx="2143140" cy="357190"/>
          </a:xfrm>
          <a:prstGeom prst="wedgeRoundRectCallout">
            <a:avLst>
              <a:gd name="adj1" fmla="val -45235"/>
              <a:gd name="adj2" fmla="val -12625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onstructor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是什么？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3643306" y="6072230"/>
            <a:ext cx="2428892" cy="714356"/>
          </a:xfrm>
          <a:prstGeom prst="wedgeRoundRectCallout">
            <a:avLst>
              <a:gd name="adj1" fmla="val -56875"/>
              <a:gd name="adj2" fmla="val -666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FF0000"/>
                </a:solidFill>
              </a:rPr>
              <a:t>和父类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Person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中有相同的初始化代码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0"/>
          <p:cNvSpPr txBox="1">
            <a:spLocks noChangeArrowheads="1"/>
          </p:cNvSpPr>
          <p:nvPr/>
        </p:nvSpPr>
        <p:spPr bwMode="auto">
          <a:xfrm>
            <a:off x="428625" y="285728"/>
            <a:ext cx="3929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sz="2800" b="1" dirty="0" smtClean="0">
                <a:latin typeface="Calibri" pitchFamily="34" charset="0"/>
              </a:rPr>
              <a:t>读取和写入对象的属性</a:t>
            </a:r>
            <a:endParaRPr lang="zh-CN" altLang="en-US" sz="28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78" y="1620742"/>
            <a:ext cx="7715250" cy="3416320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读取一个对象的属性时，首先会从当前对象寻找同名属性，如果未找到，会从下到上依次搜索原型链中各个原型对象中是否有同名属性，有则返回该属性值，没有则返回</a:t>
            </a:r>
            <a:r>
              <a:rPr lang="en-US" altLang="zh-CN" sz="2400" dirty="0" smtClean="0"/>
              <a:t>undefined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属性的读取机制，使得对象“隐藏”了它的原型对象的同名属性，原型对象链中各个原型对象间也存在这样的属性“隐藏”特性。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属性的读取机制，使得基于原型的继承能够凑效；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  原型对象中的属性被所有实例共享；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读取属性：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78" y="5812713"/>
            <a:ext cx="7715250" cy="830997"/>
          </a:xfrm>
          <a:prstGeom prst="rect">
            <a:avLst/>
          </a:prstGeom>
          <a:solidFill>
            <a:srgbClr val="3399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当写入一个对象的属性时，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不会使用原型对象，只会在当前对象中定义属性或者修改原有同名属性的值。</a:t>
            </a:r>
            <a:endParaRPr lang="en-US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5263517"/>
            <a:ext cx="1571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写入属性：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142976" y="2049154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9286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86344" y="2049154"/>
          <a:ext cx="3071804" cy="151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constructor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say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eat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2428860" y="1790704"/>
            <a:ext cx="4929222" cy="781040"/>
          </a:xfrm>
          <a:prstGeom prst="bentConnector3">
            <a:avLst>
              <a:gd name="adj1" fmla="val -15687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284793" y="1932387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214414" y="4187518"/>
          <a:ext cx="2143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8572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786314" y="4143404"/>
          <a:ext cx="3071834" cy="212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357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constructor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33CC"/>
                        </a:solidFill>
                      </a:endParaRPr>
                    </a:p>
                  </a:txBody>
                  <a:tcPr marL="0" marR="0" marT="0" marB="0"/>
                </a:tc>
              </a:tr>
              <a:tr h="29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(undefined)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(undefined)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say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(function)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coding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(function)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465505" y="3036091"/>
            <a:ext cx="1499404" cy="7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14810" y="229076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28926" y="2643182"/>
            <a:ext cx="12858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214413" y="5146724"/>
          <a:ext cx="2143140" cy="14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8572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6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Bob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28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level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junior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42976" y="402892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786344" y="402892"/>
          <a:ext cx="3071804" cy="95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7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 rot="10800000">
            <a:off x="2428860" y="144442"/>
            <a:ext cx="4929222" cy="784228"/>
          </a:xfrm>
          <a:prstGeom prst="bentConnector3">
            <a:avLst>
              <a:gd name="adj1" fmla="val -17208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2284793" y="286125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>
            <a:off x="4214810" y="1571612"/>
            <a:ext cx="3143272" cy="1285884"/>
          </a:xfrm>
          <a:prstGeom prst="bentConnector3">
            <a:avLst>
              <a:gd name="adj1" fmla="val -33393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flipV="1">
            <a:off x="2928926" y="4286280"/>
            <a:ext cx="1857388" cy="1357322"/>
          </a:xfrm>
          <a:prstGeom prst="bentConnector3">
            <a:avLst>
              <a:gd name="adj1" fmla="val 72918"/>
            </a:avLst>
          </a:pr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>
            <a:off x="4214812" y="3786190"/>
            <a:ext cx="3071833" cy="1214446"/>
          </a:xfrm>
          <a:prstGeom prst="bentConnector3">
            <a:avLst>
              <a:gd name="adj1" fmla="val -36736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4282" y="1214422"/>
            <a:ext cx="615553" cy="4357718"/>
          </a:xfrm>
          <a:prstGeom prst="rect">
            <a:avLst/>
          </a:prstGeom>
          <a:solidFill>
            <a:srgbClr val="339933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原 型 链 示 意 图 （二）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501090" y="1571612"/>
            <a:ext cx="553998" cy="292895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红色线条代表原型链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000364" y="4710132"/>
            <a:ext cx="12858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3713950" y="1071546"/>
            <a:ext cx="1000926" cy="7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214810" y="571480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081326" y="995332"/>
            <a:ext cx="11334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标注 48"/>
          <p:cNvSpPr/>
          <p:nvPr/>
        </p:nvSpPr>
        <p:spPr>
          <a:xfrm>
            <a:off x="3571868" y="5929330"/>
            <a:ext cx="1428760" cy="1000132"/>
          </a:xfrm>
          <a:prstGeom prst="wedgeRoundRectCallout">
            <a:avLst>
              <a:gd name="adj1" fmla="val -64021"/>
              <a:gd name="adj2" fmla="val -42388"/>
              <a:gd name="adj3" fmla="val 16667"/>
            </a:avLst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借用父类构造函数初始化实例属性</a:t>
            </a:r>
            <a:endParaRPr lang="zh-CN" altLang="en-US" sz="1600" b="1" dirty="0"/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6500826" y="6417254"/>
            <a:ext cx="2571768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参见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</a:rPr>
              <a:t>prototype-2.js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代码</a:t>
            </a:r>
            <a:endParaRPr lang="zh-CN" alt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圆角矩形标注 51"/>
          <p:cNvSpPr/>
          <p:nvPr/>
        </p:nvSpPr>
        <p:spPr>
          <a:xfrm>
            <a:off x="8572528" y="4643446"/>
            <a:ext cx="1357322" cy="642942"/>
          </a:xfrm>
          <a:prstGeom prst="wedgeRoundRectCallout">
            <a:avLst>
              <a:gd name="adj1" fmla="val -76739"/>
              <a:gd name="adj2" fmla="val -77593"/>
              <a:gd name="adj3" fmla="val 16667"/>
            </a:avLst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修正</a:t>
            </a:r>
            <a:r>
              <a:rPr lang="en-US" altLang="zh-CN" sz="1600" b="1" dirty="0" smtClean="0"/>
              <a:t>constructor</a:t>
            </a:r>
            <a:endParaRPr lang="zh-CN" altLang="en-US" sz="1600" b="1" dirty="0"/>
          </a:p>
        </p:txBody>
      </p:sp>
      <p:cxnSp>
        <p:nvCxnSpPr>
          <p:cNvPr id="39" name="肘形连接符 38"/>
          <p:cNvCxnSpPr/>
          <p:nvPr/>
        </p:nvCxnSpPr>
        <p:spPr>
          <a:xfrm rot="10800000">
            <a:off x="2500298" y="3929068"/>
            <a:ext cx="4786346" cy="714378"/>
          </a:xfrm>
          <a:prstGeom prst="bentConnector3">
            <a:avLst>
              <a:gd name="adj1" fmla="val -17853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2357422" y="4071942"/>
            <a:ext cx="285752" cy="1588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标注 56"/>
          <p:cNvSpPr/>
          <p:nvPr/>
        </p:nvSpPr>
        <p:spPr>
          <a:xfrm>
            <a:off x="8143900" y="5500702"/>
            <a:ext cx="2428892" cy="714356"/>
          </a:xfrm>
          <a:prstGeom prst="wedgeRoundRectCallout">
            <a:avLst>
              <a:gd name="adj1" fmla="val -61419"/>
              <a:gd name="adj2" fmla="val -4680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name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age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等父类实例属性该不该出现在这里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0"/>
          <p:cNvSpPr txBox="1">
            <a:spLocks noChangeArrowheads="1"/>
          </p:cNvSpPr>
          <p:nvPr/>
        </p:nvSpPr>
        <p:spPr bwMode="auto">
          <a:xfrm>
            <a:off x="428625" y="571500"/>
            <a:ext cx="7000875" cy="584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altLang="zh-CN" sz="3200" b="1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、继承</a:t>
            </a:r>
            <a:endParaRPr lang="zh-CN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5" y="1500188"/>
            <a:ext cx="792956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        继承是一种代码重用的形式，允许基于现有类开发新类。现有类通常称为基类、父类或超类，新类通常称为子类或派生类。</a:t>
            </a:r>
            <a:endParaRPr lang="en-US" altLang="zh-CN" sz="2400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   </a:t>
            </a: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中，没有传统面向对象语言的</a:t>
            </a:r>
            <a:r>
              <a:rPr lang="en-US" altLang="zh-CN" sz="2400" dirty="0" smtClean="0">
                <a:latin typeface="+mn-ea"/>
                <a:ea typeface="+mn-ea"/>
              </a:rPr>
              <a:t>extend</a:t>
            </a:r>
            <a:r>
              <a:rPr lang="zh-CN" altLang="en-US" sz="2400" dirty="0" smtClean="0">
                <a:latin typeface="+mn-ea"/>
                <a:ea typeface="+mn-ea"/>
              </a:rPr>
              <a:t>关键字，继承主要是基于原型链来实现的。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继承的目标：</a:t>
            </a:r>
            <a:r>
              <a:rPr lang="zh-CN" altLang="en-US" sz="2400" dirty="0" smtClean="0">
                <a:latin typeface="+mn-ea"/>
                <a:ea typeface="+mn-ea"/>
              </a:rPr>
              <a:t>通过构造函数继承父类属性，通过原型继承父类原型中的方法。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142976" y="2049154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9286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86344" y="2049154"/>
          <a:ext cx="3071804" cy="1517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4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constructor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say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eat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(function)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2428860" y="1790704"/>
            <a:ext cx="4929222" cy="781040"/>
          </a:xfrm>
          <a:prstGeom prst="bentConnector3">
            <a:avLst>
              <a:gd name="adj1" fmla="val -15687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284793" y="1932387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214414" y="4303094"/>
          <a:ext cx="21431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8572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786314" y="4286256"/>
          <a:ext cx="3071834" cy="154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357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constructor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91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say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(function)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93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coding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(function)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465505" y="3036091"/>
            <a:ext cx="1499404" cy="7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14810" y="2290768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928926" y="2643182"/>
            <a:ext cx="12858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214413" y="5289576"/>
          <a:ext cx="2143140" cy="14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85725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6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[[Prototype]]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name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Bob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age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28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level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junior</a:t>
                      </a:r>
                      <a:endParaRPr lang="zh-CN" altLang="en-US" sz="1600" dirty="0" smtClean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42976" y="402892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786344" y="402892"/>
          <a:ext cx="3071804" cy="95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20"/>
                <a:gridCol w="128588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78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 rot="10800000">
            <a:off x="2428860" y="144442"/>
            <a:ext cx="4929222" cy="784228"/>
          </a:xfrm>
          <a:prstGeom prst="bentConnector3">
            <a:avLst>
              <a:gd name="adj1" fmla="val -17208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2284793" y="286125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>
            <a:off x="4214810" y="1571612"/>
            <a:ext cx="3143272" cy="1285884"/>
          </a:xfrm>
          <a:prstGeom prst="bentConnector3">
            <a:avLst>
              <a:gd name="adj1" fmla="val -33393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>
          <a:xfrm flipV="1">
            <a:off x="2928926" y="4429132"/>
            <a:ext cx="1857388" cy="1357322"/>
          </a:xfrm>
          <a:prstGeom prst="bentConnector3">
            <a:avLst>
              <a:gd name="adj1" fmla="val 73795"/>
            </a:avLst>
          </a:prstGeom>
          <a:ln w="381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10800000">
            <a:off x="4214810" y="3786190"/>
            <a:ext cx="3143272" cy="1285884"/>
          </a:xfrm>
          <a:prstGeom prst="bentConnector3">
            <a:avLst>
              <a:gd name="adj1" fmla="val -33393"/>
            </a:avLst>
          </a:prstGeom>
          <a:ln w="381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4282" y="1214422"/>
            <a:ext cx="615553" cy="4357718"/>
          </a:xfrm>
          <a:prstGeom prst="rect">
            <a:avLst/>
          </a:prstGeom>
          <a:solidFill>
            <a:srgbClr val="339933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ea typeface="+mn-ea"/>
              </a:rPr>
              <a:t>原 型 链 示 意 图 （三）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518596" y="1714488"/>
            <a:ext cx="553998" cy="2928958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红色线条代表原型链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10800000">
            <a:off x="2428861" y="4005281"/>
            <a:ext cx="4929222" cy="781040"/>
          </a:xfrm>
          <a:prstGeom prst="bentConnector3">
            <a:avLst>
              <a:gd name="adj1" fmla="val -15687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2285587" y="4143777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000364" y="4852984"/>
            <a:ext cx="12858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3713950" y="1071546"/>
            <a:ext cx="1000926" cy="7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214810" y="571480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081326" y="995332"/>
            <a:ext cx="1133484" cy="4776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6500826" y="6417254"/>
            <a:ext cx="2571768" cy="36933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/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参见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</a:rPr>
              <a:t>prototype-3.js</a:t>
            </a:r>
            <a:r>
              <a:rPr lang="zh-CN" altLang="en-US" b="1" dirty="0" smtClean="0">
                <a:solidFill>
                  <a:schemeClr val="bg1"/>
                </a:solidFill>
                <a:latin typeface="Calibri" pitchFamily="34" charset="0"/>
              </a:rPr>
              <a:t>代码</a:t>
            </a:r>
            <a:endParaRPr lang="zh-CN" alt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8286776" y="5214950"/>
            <a:ext cx="1714512" cy="1000132"/>
          </a:xfrm>
          <a:prstGeom prst="wedgeRoundRectCallout">
            <a:avLst>
              <a:gd name="adj1" fmla="val -72849"/>
              <a:gd name="adj2" fmla="val -45540"/>
              <a:gd name="adj3" fmla="val 16667"/>
            </a:avLst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通过中间原型对象，解决共用父类实例属性问题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3214688" y="2341563"/>
            <a:ext cx="2643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dirty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Q  &amp;  A</a:t>
            </a:r>
            <a:endParaRPr lang="zh-CN" altLang="en-US" sz="6000" dirty="0">
              <a:latin typeface="Times New Roman" pitchFamily="18" charset="0"/>
              <a:ea typeface="华文隶书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8625" y="571500"/>
            <a:ext cx="3500438" cy="584200"/>
          </a:xfrm>
          <a:prstGeom prst="rect">
            <a:avLst/>
          </a:prstGeom>
          <a:solidFill>
            <a:srgbClr val="FFFFCC"/>
          </a:solidFill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、构造函数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714488"/>
            <a:ext cx="7929563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　定义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构造函数</a:t>
            </a:r>
            <a:r>
              <a:rPr lang="en-US" altLang="zh-CN" sz="2400" dirty="0" smtClean="0">
                <a:latin typeface="+mn-ea"/>
                <a:ea typeface="+mn-ea"/>
              </a:rPr>
              <a:t>(constructor function)</a:t>
            </a:r>
            <a:r>
              <a:rPr lang="zh-CN" altLang="en-US" sz="2400" dirty="0" smtClean="0">
                <a:latin typeface="+mn-ea"/>
                <a:ea typeface="+mn-ea"/>
              </a:rPr>
              <a:t>是初始化一个对象的属性并且专门和</a:t>
            </a:r>
            <a:r>
              <a:rPr lang="en-US" altLang="zh-CN" sz="2400" dirty="0" smtClean="0">
                <a:latin typeface="+mn-ea"/>
                <a:ea typeface="+mn-ea"/>
              </a:rPr>
              <a:t>new</a:t>
            </a:r>
            <a:r>
              <a:rPr lang="zh-CN" altLang="en-US" sz="2400" dirty="0" smtClean="0">
                <a:latin typeface="+mn-ea"/>
                <a:ea typeface="+mn-ea"/>
              </a:rPr>
              <a:t>运算符一起使用的一个函数；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　</a:t>
            </a:r>
            <a:r>
              <a:rPr lang="en-US" altLang="zh-CN" sz="2400" dirty="0" smtClean="0">
                <a:latin typeface="+mn-ea"/>
                <a:ea typeface="+mn-ea"/>
              </a:rPr>
              <a:t>new</a:t>
            </a:r>
            <a:r>
              <a:rPr lang="zh-CN" altLang="en-US" sz="2400" dirty="0" smtClean="0">
                <a:latin typeface="+mn-ea"/>
                <a:ea typeface="+mn-ea"/>
              </a:rPr>
              <a:t> </a:t>
            </a:r>
            <a:r>
              <a:rPr lang="en-US" altLang="zh-CN" sz="2400" dirty="0" smtClean="0">
                <a:latin typeface="+mn-ea"/>
                <a:ea typeface="+mn-ea"/>
              </a:rPr>
              <a:t>+ constructor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　　</a:t>
            </a:r>
            <a:r>
              <a:rPr lang="en-US" altLang="zh-CN" sz="2400" dirty="0" smtClean="0">
                <a:latin typeface="+mn-ea"/>
                <a:ea typeface="+mn-ea"/>
              </a:rPr>
              <a:t>new</a:t>
            </a:r>
            <a:r>
              <a:rPr lang="zh-CN" altLang="en-US" sz="2400" dirty="0" smtClean="0">
                <a:latin typeface="+mn-ea"/>
                <a:ea typeface="+mn-ea"/>
              </a:rPr>
              <a:t>运算符创建一个新的没有任何属性的对象，然后调用构造函数，把新创建的对象作为</a:t>
            </a:r>
            <a:r>
              <a:rPr lang="en-US" altLang="zh-CN" sz="2400" dirty="0" smtClean="0">
                <a:latin typeface="+mn-ea"/>
                <a:ea typeface="+mn-ea"/>
              </a:rPr>
              <a:t>this</a:t>
            </a:r>
            <a:r>
              <a:rPr lang="zh-CN" altLang="en-US" sz="2400" dirty="0" smtClean="0">
                <a:latin typeface="+mn-ea"/>
                <a:ea typeface="+mn-ea"/>
              </a:rPr>
              <a:t>关键字的值来传递，然后通过构造函数中的初始化代码来初始化</a:t>
            </a:r>
            <a:r>
              <a:rPr lang="en-US" altLang="zh-CN" sz="2400" dirty="0" smtClean="0">
                <a:latin typeface="+mn-ea"/>
                <a:ea typeface="+mn-ea"/>
              </a:rPr>
              <a:t>this</a:t>
            </a:r>
            <a:r>
              <a:rPr lang="zh-CN" altLang="en-US" sz="2400" dirty="0" smtClean="0">
                <a:latin typeface="+mn-ea"/>
                <a:ea typeface="+mn-ea"/>
              </a:rPr>
              <a:t>关键字所引用的对象；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构造函数返回值；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new</a:t>
            </a:r>
            <a:r>
              <a:rPr lang="zh-CN" altLang="en-US" sz="2400" dirty="0" smtClean="0">
                <a:latin typeface="+mn-ea"/>
                <a:ea typeface="+mn-ea"/>
              </a:rPr>
              <a:t>操作符调用构造函数和单独调用构造函数的区别。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1274280"/>
            <a:ext cx="8429684" cy="415498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//</a:t>
            </a:r>
            <a:r>
              <a:rPr lang="zh-CN" altLang="en-US" sz="2400" dirty="0" smtClean="0">
                <a:latin typeface="+mn-ea"/>
              </a:rPr>
              <a:t>定义</a:t>
            </a:r>
            <a:r>
              <a:rPr lang="en-US" altLang="zh-CN" sz="2400" dirty="0" smtClean="0">
                <a:latin typeface="+mn-ea"/>
              </a:rPr>
              <a:t>Person</a:t>
            </a:r>
            <a:r>
              <a:rPr lang="zh-CN" altLang="en-US" sz="2400" dirty="0" smtClean="0">
                <a:latin typeface="+mn-ea"/>
              </a:rPr>
              <a:t>构造函数</a:t>
            </a:r>
            <a:endParaRPr lang="en-US" altLang="zh-CN" sz="24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function Person(name, age)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    this.name = name;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    </a:t>
            </a:r>
            <a:r>
              <a:rPr lang="en-US" altLang="zh-CN" sz="2400" dirty="0" err="1" smtClean="0">
                <a:latin typeface="+mn-ea"/>
              </a:rPr>
              <a:t>this.age</a:t>
            </a:r>
            <a:r>
              <a:rPr lang="en-US" altLang="zh-CN" sz="2400" dirty="0" smtClean="0">
                <a:latin typeface="+mn-ea"/>
              </a:rPr>
              <a:t> = age;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//new</a:t>
            </a:r>
            <a:r>
              <a:rPr lang="zh-CN" altLang="en-US" sz="2400" dirty="0" smtClean="0">
                <a:latin typeface="+mn-ea"/>
              </a:rPr>
              <a:t>加</a:t>
            </a:r>
            <a:r>
              <a:rPr lang="en-US" altLang="zh-CN" sz="2400" dirty="0" smtClean="0">
                <a:latin typeface="+mn-ea"/>
              </a:rPr>
              <a:t>Person</a:t>
            </a:r>
            <a:r>
              <a:rPr lang="zh-CN" altLang="en-US" sz="2400" dirty="0" smtClean="0">
                <a:latin typeface="+mn-ea"/>
              </a:rPr>
              <a:t>创建一个</a:t>
            </a:r>
            <a:r>
              <a:rPr lang="en-US" altLang="zh-CN" sz="2400" dirty="0" smtClean="0">
                <a:latin typeface="+mn-ea"/>
              </a:rPr>
              <a:t>Person</a:t>
            </a:r>
            <a:r>
              <a:rPr lang="zh-CN" altLang="en-US" sz="2400" dirty="0" smtClean="0">
                <a:latin typeface="+mn-ea"/>
              </a:rPr>
              <a:t>实例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latin typeface="+mn-ea"/>
              </a:rPr>
              <a:t>var</a:t>
            </a:r>
            <a:r>
              <a:rPr lang="en-US" altLang="zh-CN" sz="2400" dirty="0" smtClean="0">
                <a:latin typeface="+mn-ea"/>
              </a:rPr>
              <a:t> p1 = new Person('Bob', 28);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 smtClean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//Person</a:t>
            </a:r>
            <a:r>
              <a:rPr lang="zh-CN" altLang="en-US" sz="2400" dirty="0" smtClean="0">
                <a:latin typeface="+mn-ea"/>
              </a:rPr>
              <a:t>作为常规函数调用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latin typeface="+mn-ea"/>
              </a:rPr>
              <a:t>var</a:t>
            </a:r>
            <a:r>
              <a:rPr lang="en-US" altLang="zh-CN" sz="2400" dirty="0" smtClean="0">
                <a:latin typeface="+mn-ea"/>
              </a:rPr>
              <a:t> p2 = Person('Bob', 28);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625" y="333357"/>
            <a:ext cx="2357425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构造函数调用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5008" y="4214818"/>
            <a:ext cx="1571636" cy="857256"/>
          </a:xfrm>
          <a:prstGeom prst="round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两种调用方式的区别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5286380" y="4000504"/>
            <a:ext cx="357190" cy="12858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0"/>
          <p:cNvSpPr txBox="1">
            <a:spLocks noChangeArrowheads="1"/>
          </p:cNvSpPr>
          <p:nvPr/>
        </p:nvSpPr>
        <p:spPr bwMode="auto">
          <a:xfrm>
            <a:off x="428625" y="571500"/>
            <a:ext cx="7000875" cy="584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/>
            <a:r>
              <a:rPr lang="en-US" altLang="zh-CN" sz="3200" b="1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、原型（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itchFamily="34" charset="0"/>
              </a:rPr>
              <a:t>prototype</a:t>
            </a:r>
            <a:r>
              <a:rPr lang="zh-CN" altLang="en-US" sz="3200" b="1" dirty="0" smtClean="0">
                <a:solidFill>
                  <a:srgbClr val="FF0000"/>
                </a:solidFill>
                <a:latin typeface="Calibri" pitchFamily="34" charset="0"/>
              </a:rPr>
              <a:t>）</a:t>
            </a:r>
            <a:endParaRPr lang="zh-CN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5" y="1500188"/>
            <a:ext cx="7929563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   在</a:t>
            </a:r>
            <a:r>
              <a:rPr lang="en-US" altLang="zh-CN" sz="2400" dirty="0" err="1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中，所有函数都有一个</a:t>
            </a:r>
            <a:r>
              <a:rPr lang="en-US" altLang="zh-CN" sz="2400" dirty="0" smtClean="0">
                <a:latin typeface="+mn-ea"/>
                <a:ea typeface="+mn-ea"/>
              </a:rPr>
              <a:t>prototype</a:t>
            </a:r>
            <a:r>
              <a:rPr lang="zh-CN" altLang="en-US" sz="2400" dirty="0" smtClean="0">
                <a:latin typeface="+mn-ea"/>
                <a:ea typeface="+mn-ea"/>
              </a:rPr>
              <a:t>属性，当这个函数被定义的时候，</a:t>
            </a:r>
            <a:r>
              <a:rPr lang="en-US" altLang="zh-CN" sz="2400" dirty="0" smtClean="0">
                <a:latin typeface="+mn-ea"/>
                <a:ea typeface="+mn-ea"/>
              </a:rPr>
              <a:t>prototype</a:t>
            </a:r>
            <a:r>
              <a:rPr lang="zh-CN" altLang="en-US" sz="2400" dirty="0" smtClean="0">
                <a:latin typeface="+mn-ea"/>
                <a:ea typeface="+mn-ea"/>
              </a:rPr>
              <a:t>属性自动创建和初始化。</a:t>
            </a:r>
            <a:r>
              <a:rPr lang="en-US" altLang="zh-CN" sz="2400" dirty="0" smtClean="0">
                <a:latin typeface="+mn-ea"/>
                <a:ea typeface="+mn-ea"/>
              </a:rPr>
              <a:t>prototype</a:t>
            </a:r>
            <a:r>
              <a:rPr lang="zh-CN" altLang="en-US" sz="2400" dirty="0" smtClean="0">
                <a:latin typeface="+mn-ea"/>
                <a:ea typeface="+mn-ea"/>
              </a:rPr>
              <a:t>属性的初始化值是一个对象，这个对象只带有一个</a:t>
            </a:r>
            <a:r>
              <a:rPr lang="en-US" altLang="zh-CN" sz="2400" dirty="0" smtClean="0">
                <a:latin typeface="+mn-ea"/>
                <a:ea typeface="+mn-ea"/>
              </a:rPr>
              <a:t>constructor</a:t>
            </a:r>
            <a:r>
              <a:rPr lang="zh-CN" altLang="en-US" sz="2400" dirty="0" smtClean="0">
                <a:latin typeface="+mn-ea"/>
                <a:ea typeface="+mn-ea"/>
              </a:rPr>
              <a:t>属性（其它方法都是从</a:t>
            </a:r>
            <a:r>
              <a:rPr lang="en-US" altLang="zh-CN" sz="2400" dirty="0" smtClean="0">
                <a:latin typeface="+mn-ea"/>
                <a:ea typeface="+mn-ea"/>
              </a:rPr>
              <a:t>Object</a:t>
            </a:r>
            <a:r>
              <a:rPr lang="zh-CN" altLang="en-US" sz="2400" dirty="0" smtClean="0">
                <a:latin typeface="+mn-ea"/>
                <a:ea typeface="+mn-ea"/>
              </a:rPr>
              <a:t>继承而来），它指回到和原型相关的那个构造函数。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  prototype</a:t>
            </a:r>
            <a:r>
              <a:rPr lang="zh-CN" altLang="en-US" sz="2400" dirty="0" smtClean="0">
                <a:latin typeface="+mn-ea"/>
                <a:ea typeface="+mn-ea"/>
              </a:rPr>
              <a:t>的用途是包含由特定类型的所有实例共享的属性和方法。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   </a:t>
            </a:r>
            <a:r>
              <a:rPr lang="zh-CN" altLang="en-US" sz="2400" dirty="0" smtClean="0">
                <a:latin typeface="+mn-ea"/>
                <a:ea typeface="+mn-ea"/>
              </a:rPr>
              <a:t>当创建了一个</a:t>
            </a:r>
            <a:r>
              <a:rPr lang="en-US" altLang="zh-CN" sz="2400" dirty="0" err="1" smtClean="0">
                <a:latin typeface="+mn-ea"/>
                <a:ea typeface="+mn-ea"/>
              </a:rPr>
              <a:t>javascript</a:t>
            </a:r>
            <a:r>
              <a:rPr lang="zh-CN" altLang="en-US" sz="2400" dirty="0" smtClean="0">
                <a:latin typeface="+mn-ea"/>
                <a:ea typeface="+mn-ea"/>
              </a:rPr>
              <a:t>对象时（不论是以调用构造函数方式创建，还是以对象直接量方式创建），这个对象包含一个内部属性</a:t>
            </a:r>
            <a:r>
              <a:rPr lang="en-US" altLang="zh-CN" sz="2400" dirty="0" smtClean="0">
                <a:latin typeface="+mn-ea"/>
                <a:ea typeface="+mn-ea"/>
              </a:rPr>
              <a:t>[[prototype]]</a:t>
            </a:r>
            <a:r>
              <a:rPr lang="zh-CN" altLang="en-US" sz="2400" dirty="0" smtClean="0">
                <a:latin typeface="+mn-ea"/>
                <a:ea typeface="+mn-ea"/>
              </a:rPr>
              <a:t>，这个属性指向构造函数的原型对象。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625" y="548326"/>
            <a:ext cx="5643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构造函数、原型和实例之间的关系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42910" y="2044378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286278" y="2044378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肘形连接符 16"/>
          <p:cNvCxnSpPr/>
          <p:nvPr/>
        </p:nvCxnSpPr>
        <p:spPr>
          <a:xfrm rot="10800000">
            <a:off x="1857356" y="1500185"/>
            <a:ext cx="4357718" cy="1142996"/>
          </a:xfrm>
          <a:prstGeom prst="bentConnector3">
            <a:avLst>
              <a:gd name="adj1" fmla="val -19245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>
            <a:off x="1570810" y="1785926"/>
            <a:ext cx="572298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42910" y="3357562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p1 = new Person()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5400000" flipH="1" flipV="1">
            <a:off x="2178827" y="2678901"/>
            <a:ext cx="1714512" cy="785818"/>
          </a:xfrm>
          <a:prstGeom prst="bentConnector3">
            <a:avLst>
              <a:gd name="adj1" fmla="val 345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9058" y="4000504"/>
            <a:ext cx="4500593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Person.prototype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Person.prototype.constructor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p1.constructor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//</a:t>
            </a:r>
            <a:r>
              <a:rPr lang="en-US" altLang="zh-CN" sz="2400" b="1" dirty="0" smtClean="0">
                <a:solidFill>
                  <a:schemeClr val="bg1"/>
                </a:solidFill>
                <a:latin typeface="+mn-ea"/>
                <a:ea typeface="+mn-ea"/>
              </a:rPr>
              <a:t>p1.__proto__</a:t>
            </a:r>
            <a:endParaRPr lang="en-US" altLang="zh-CN" sz="2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p1.prototype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28992" y="2214554"/>
            <a:ext cx="85725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571736" y="2571744"/>
            <a:ext cx="857256" cy="1588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71472" y="1214422"/>
            <a:ext cx="8001056" cy="193899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方正舒体" pitchFamily="2" charset="-122"/>
                <a:ea typeface="方正舒体" pitchFamily="2" charset="-122"/>
              </a:rPr>
              <a:t>当将一个函数的实例指定为另一个函数的原型对象时，会发生什么？</a:t>
            </a:r>
            <a:endParaRPr lang="zh-CN" altLang="en-US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14414" y="2115816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57782" y="2115816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3143240" y="2258692"/>
            <a:ext cx="1714512" cy="428616"/>
          </a:xfrm>
          <a:prstGeom prst="bentConnector3">
            <a:avLst>
              <a:gd name="adj1" fmla="val 6511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>
            <a:off x="2428860" y="1571623"/>
            <a:ext cx="4357718" cy="1142996"/>
          </a:xfrm>
          <a:prstGeom prst="bentConnector3">
            <a:avLst>
              <a:gd name="adj1" fmla="val -19245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2142314" y="1857364"/>
            <a:ext cx="572298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14414" y="5187650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857782" y="5187650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肘形连接符 17"/>
          <p:cNvCxnSpPr/>
          <p:nvPr/>
        </p:nvCxnSpPr>
        <p:spPr>
          <a:xfrm flipV="1">
            <a:off x="3143240" y="5330526"/>
            <a:ext cx="1714512" cy="428616"/>
          </a:xfrm>
          <a:prstGeom prst="bentConnector3">
            <a:avLst>
              <a:gd name="adj1" fmla="val 6511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>
            <a:off x="2428860" y="4643457"/>
            <a:ext cx="4357718" cy="1142996"/>
          </a:xfrm>
          <a:prstGeom prst="bentConnector3">
            <a:avLst>
              <a:gd name="adj1" fmla="val -19245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>
            <a:off x="2142314" y="4929198"/>
            <a:ext cx="572298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0034" y="3763036"/>
            <a:ext cx="4633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构造函数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Prototype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571480"/>
            <a:ext cx="6124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Person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构造函数和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Person Prototype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00100" y="2544444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643438" y="2544444"/>
          <a:ext cx="3143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142873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肘形连接符 13"/>
          <p:cNvCxnSpPr/>
          <p:nvPr/>
        </p:nvCxnSpPr>
        <p:spPr>
          <a:xfrm rot="10800000">
            <a:off x="2214546" y="2000252"/>
            <a:ext cx="4929222" cy="1142997"/>
          </a:xfrm>
          <a:prstGeom prst="bentConnector3">
            <a:avLst>
              <a:gd name="adj1" fmla="val -20553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1928000" y="2285992"/>
            <a:ext cx="572298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000100" y="4803160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643468" y="4803160"/>
          <a:ext cx="3071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2"/>
                <a:gridCol w="1357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(undefined)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(undefined)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肘形连接符 17"/>
          <p:cNvCxnSpPr/>
          <p:nvPr/>
        </p:nvCxnSpPr>
        <p:spPr>
          <a:xfrm flipV="1">
            <a:off x="2928926" y="4946036"/>
            <a:ext cx="1714512" cy="428616"/>
          </a:xfrm>
          <a:prstGeom prst="bentConnector3">
            <a:avLst>
              <a:gd name="adj1" fmla="val 65111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>
            <a:off x="4071935" y="4429133"/>
            <a:ext cx="3071853" cy="928695"/>
          </a:xfrm>
          <a:prstGeom prst="bentConnector3">
            <a:avLst>
              <a:gd name="adj1" fmla="val -30029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 flipH="1" flipV="1">
            <a:off x="3251191" y="3607595"/>
            <a:ext cx="164228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472" y="404795"/>
            <a:ext cx="6500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将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Person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的实例作为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FE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prototype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对象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30" y="1071546"/>
            <a:ext cx="485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 smtClean="0">
                <a:solidFill>
                  <a:srgbClr val="FFFF00"/>
                </a:solidFill>
                <a:latin typeface="+mn-ea"/>
                <a:ea typeface="+mn-ea"/>
              </a:rPr>
              <a:t>FE.prototype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 = new Person();</a:t>
            </a:r>
            <a:endParaRPr lang="zh-CN" altLang="en-US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071934" y="2786058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928926" y="3141660"/>
            <a:ext cx="1143008" cy="1588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71472" y="285728"/>
            <a:ext cx="314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创建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FE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的实例对象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00" y="919442"/>
            <a:ext cx="6715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err="1" smtClean="0">
                <a:solidFill>
                  <a:srgbClr val="FFFF00"/>
                </a:solidFill>
                <a:latin typeface="+mn-ea"/>
                <a:ea typeface="+mn-ea"/>
              </a:rPr>
              <a:t>var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+mn-ea"/>
                <a:ea typeface="+mn-ea"/>
              </a:rPr>
              <a:t>fe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 = new FE(‘Bob’, 28, ‘junior’);</a:t>
            </a:r>
            <a:endParaRPr lang="zh-CN" altLang="en-US" sz="2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142976" y="1831652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786344" y="1831652"/>
          <a:ext cx="3071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44"/>
                <a:gridCol w="142876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Person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(function)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2428860" y="1573202"/>
            <a:ext cx="4929222" cy="857254"/>
          </a:xfrm>
          <a:prstGeom prst="bentConnector3">
            <a:avLst>
              <a:gd name="adj1" fmla="val -15236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5400000">
            <a:off x="2284793" y="1714885"/>
            <a:ext cx="287340" cy="794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42976" y="3500438"/>
          <a:ext cx="22859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68"/>
                <a:gridCol w="7858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786344" y="3692228"/>
          <a:ext cx="3071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2"/>
                <a:gridCol w="135732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 Prototype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(undefined)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(undefined)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肘形连接符 33"/>
          <p:cNvCxnSpPr/>
          <p:nvPr/>
        </p:nvCxnSpPr>
        <p:spPr>
          <a:xfrm rot="10800000">
            <a:off x="4214811" y="3500438"/>
            <a:ext cx="3071853" cy="790594"/>
          </a:xfrm>
          <a:prstGeom prst="bentConnector3">
            <a:avLst>
              <a:gd name="adj1" fmla="val -27102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3501224" y="2786852"/>
            <a:ext cx="1427172" cy="1588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214810" y="2073266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071802" y="2428868"/>
            <a:ext cx="1143008" cy="1588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071538" y="4643446"/>
          <a:ext cx="23574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92869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28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junior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肘形连接符 57"/>
          <p:cNvCxnSpPr/>
          <p:nvPr/>
        </p:nvCxnSpPr>
        <p:spPr>
          <a:xfrm flipV="1">
            <a:off x="3000364" y="3929066"/>
            <a:ext cx="1357322" cy="1285886"/>
          </a:xfrm>
          <a:prstGeom prst="bentConnector3">
            <a:avLst>
              <a:gd name="adj1" fmla="val 99698"/>
            </a:avLst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357686" y="3930666"/>
            <a:ext cx="4286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3071802" y="4071942"/>
            <a:ext cx="1285884" cy="1588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1592</TotalTime>
  <Words>966</Words>
  <PresentationFormat>全屏显示(4:3)</PresentationFormat>
  <Paragraphs>224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JavaScript继承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JavaScript闭包</dc:title>
  <cp:lastModifiedBy>fzw</cp:lastModifiedBy>
  <cp:revision>492</cp:revision>
  <dcterms:modified xsi:type="dcterms:W3CDTF">2012-07-08T13:17:49Z</dcterms:modified>
</cp:coreProperties>
</file>