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5" r:id="rId10"/>
    <p:sldId id="267" r:id="rId11"/>
    <p:sldId id="272" r:id="rId12"/>
    <p:sldId id="273" r:id="rId13"/>
    <p:sldId id="271" r:id="rId14"/>
    <p:sldId id="268" r:id="rId15"/>
    <p:sldId id="270" r:id="rId16"/>
    <p:sldId id="269" r:id="rId17"/>
    <p:sldId id="275" r:id="rId18"/>
    <p:sldId id="274" r:id="rId19"/>
    <p:sldId id="266" r:id="rId20"/>
    <p:sldId id="27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66FF"/>
    <a:srgbClr val="000066"/>
    <a:srgbClr val="0033CC"/>
    <a:srgbClr val="66FF66"/>
    <a:srgbClr val="CCFFCC"/>
    <a:srgbClr val="FFFFCC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869" autoAdjust="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8FAA69-6E9A-4F6C-8D18-096DDF6F0DC2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AC54F-9909-44F5-8DD6-3D00B1D8B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DA76E0-E041-4EBF-99AD-E911D6F8856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C11B32-8344-4327-A3E6-B4021D254D4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77793-3994-4F05-9A50-5047DC2453EE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25DE4-D891-4D88-8BA9-DB7815DAD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A8D8A-BB77-41DB-AA89-2A72EA174827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5C48-9F7E-4D95-975B-2ECB28708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B681-BEA5-4BC4-8875-D8DC26E0B7A6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EB76A-9F74-40B2-865F-8BA65C07E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FB476-51CB-4385-8ACF-B98734DB50A7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02D7-17E8-4E68-B025-21734F277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F7447-E57C-49B7-9173-30744FC14496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5E57B-B0FF-43E4-9BDC-A70B01B03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5D3D-03DF-4740-93D3-96FA45F2988E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0A33-FB88-449D-8D78-5B434E0660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1C490-8611-4F4D-98CD-ABAE6AAD0BC7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DD70-69FE-4BEA-9E7B-E7C87B87E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69E78-F843-4CBB-B978-751A6CD318CD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B00D7-C4F0-42F5-8FCB-84D0A31F7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77CE-DEA7-435A-87CE-D3F46325847B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7CE1C-8144-4931-932A-991625C61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E8FE-CC31-4E80-886F-7FB2A541369D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1DF85-7B0B-49C8-AA7B-2F569116EF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C63D-12C7-4CEF-886D-AADD50C6E59D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C381-DEDA-4B4D-B3AF-474AD0DFE7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F09D08-2CF3-462C-9ED9-7C9C1D6873E8}" type="datetimeFigureOut">
              <a:rPr lang="zh-CN" altLang="en-US"/>
              <a:pPr>
                <a:defRPr/>
              </a:pPr>
              <a:t>2012-6-26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F7DD88-261F-45BD-9090-1408D8CCCD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38" y="928688"/>
            <a:ext cx="7772400" cy="1255712"/>
          </a:xfrm>
          <a:solidFill>
            <a:srgbClr val="CCFFCC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JavaScript</a:t>
            </a: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</a:rPr>
              <a:t>闭包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38" y="4429125"/>
            <a:ext cx="6400800" cy="14287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樊正伟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2012-6-20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63" y="2571750"/>
            <a:ext cx="55721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Closure</a:t>
            </a:r>
            <a:endParaRPr lang="zh-CN" altLang="en-US" sz="4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428625" y="357188"/>
            <a:ext cx="4429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</a:rPr>
              <a:t>闭包应用场景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63" y="1285875"/>
            <a:ext cx="5357812" cy="1200150"/>
          </a:xfrm>
          <a:prstGeom prst="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   实现私有成员；</a:t>
            </a:r>
            <a:endParaRPr lang="en-US" altLang="zh-CN" sz="2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保护命名空间，避免污染</a:t>
            </a:r>
            <a:r>
              <a:rPr lang="zh-CN" altLang="en-US" sz="2400" dirty="0" smtClean="0"/>
              <a:t>全局变量；</a:t>
            </a:r>
            <a:endParaRPr lang="en-US" altLang="zh-CN" sz="2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变量需要</a:t>
            </a:r>
            <a:r>
              <a:rPr lang="zh-CN" altLang="en-US" sz="2400" dirty="0" smtClean="0"/>
              <a:t>长期</a:t>
            </a:r>
            <a:r>
              <a:rPr lang="zh-CN" altLang="en-US" sz="2400" dirty="0" smtClean="0"/>
              <a:t>驻留</a:t>
            </a:r>
            <a:r>
              <a:rPr lang="zh-CN" altLang="en-US" sz="2400" dirty="0" smtClean="0"/>
              <a:t>内存。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7188" y="3857625"/>
            <a:ext cx="8286750" cy="193833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latin typeface="+mn-ea"/>
              </a:rPr>
              <a:t>MX.getUID</a:t>
            </a:r>
            <a:r>
              <a:rPr lang="en-US" altLang="zh-CN" sz="2000" dirty="0">
                <a:latin typeface="+mn-ea"/>
              </a:rPr>
              <a:t> = (function 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uid</a:t>
            </a:r>
            <a:r>
              <a:rPr lang="en-US" altLang="zh-CN" sz="2000" dirty="0">
                <a:latin typeface="+mn-ea"/>
              </a:rPr>
              <a:t>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return 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	return </a:t>
            </a:r>
            <a:r>
              <a:rPr lang="en-US" altLang="zh-CN" sz="2000" dirty="0" err="1">
                <a:latin typeface="+mn-ea"/>
              </a:rPr>
              <a:t>uid</a:t>
            </a:r>
            <a:r>
              <a:rPr lang="en-US" altLang="zh-CN" sz="2000" dirty="0">
                <a:latin typeface="+mn-ea"/>
              </a:rPr>
              <a:t> 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})();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3000375"/>
            <a:ext cx="6286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闭包应用</a:t>
            </a:r>
            <a:r>
              <a:rPr lang="en-US" altLang="zh-CN" sz="2800" dirty="0">
                <a:latin typeface="+mn-ea"/>
                <a:ea typeface="+mn-ea"/>
              </a:rPr>
              <a:t>—</a:t>
            </a:r>
            <a:r>
              <a:rPr lang="en-US" altLang="zh-CN" sz="2800" dirty="0" err="1">
                <a:latin typeface="+mn-ea"/>
                <a:ea typeface="+mn-ea"/>
              </a:rPr>
              <a:t>MX.getUID</a:t>
            </a:r>
            <a:r>
              <a:rPr lang="zh-CN" altLang="en-US" sz="2800" dirty="0">
                <a:latin typeface="+mn-ea"/>
                <a:ea typeface="+mn-ea"/>
              </a:rPr>
              <a:t>函数分析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300038"/>
            <a:ext cx="3714750" cy="193833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latin typeface="+mn-ea"/>
              </a:rPr>
              <a:t>MX.getUID</a:t>
            </a:r>
            <a:r>
              <a:rPr lang="en-US" altLang="zh-CN" sz="2000" dirty="0">
                <a:latin typeface="+mn-ea"/>
              </a:rPr>
              <a:t> = (function 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uid</a:t>
            </a:r>
            <a:r>
              <a:rPr lang="en-US" altLang="zh-CN" sz="2000" dirty="0">
                <a:latin typeface="+mn-ea"/>
              </a:rPr>
              <a:t>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return 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	return </a:t>
            </a:r>
            <a:r>
              <a:rPr lang="en-US" altLang="zh-CN" sz="2000" dirty="0" err="1">
                <a:latin typeface="+mn-ea"/>
              </a:rPr>
              <a:t>uid</a:t>
            </a:r>
            <a:r>
              <a:rPr lang="en-US" altLang="zh-CN" sz="2000" dirty="0">
                <a:latin typeface="+mn-ea"/>
              </a:rPr>
              <a:t> 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})();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88" y="2601913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57153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outer</a:t>
                      </a:r>
                      <a:r>
                        <a:rPr lang="en-US" altLang="zh-CN" baseline="0" dirty="0" smtClean="0"/>
                        <a:t> a</a:t>
                      </a:r>
                      <a:r>
                        <a:rPr lang="en-US" altLang="zh-CN" dirty="0" smtClean="0"/>
                        <a:t>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71813" y="2530475"/>
          <a:ext cx="1928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143108" y="2744789"/>
            <a:ext cx="928705" cy="684211"/>
          </a:xfrm>
          <a:prstGeom prst="bentConnector3">
            <a:avLst>
              <a:gd name="adj1" fmla="val 64769"/>
            </a:avLst>
          </a:prstGeom>
          <a:ln w="381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000750" y="458788"/>
          <a:ext cx="278605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25"/>
                <a:gridCol w="139302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outer</a:t>
                      </a:r>
                      <a:r>
                        <a:rPr lang="en-US" altLang="zh-CN" baseline="0" dirty="0" smtClean="0"/>
                        <a:t> a</a:t>
                      </a:r>
                      <a:r>
                        <a:rPr lang="en-US" altLang="zh-CN" dirty="0" smtClean="0"/>
                        <a:t>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Activation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arguments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inner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dirty="0" smtClean="0"/>
                        <a:t>nonymous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00750" y="3244850"/>
          <a:ext cx="2786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/>
                <a:gridCol w="139304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5750" y="5387975"/>
          <a:ext cx="20717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13"/>
                <a:gridCol w="110728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inner a</a:t>
                      </a:r>
                      <a:r>
                        <a:rPr lang="en-US" altLang="zh-CN" dirty="0" smtClean="0"/>
                        <a:t>nonymous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[[scope]]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786063" y="5316538"/>
          <a:ext cx="1928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肘形连接符 18"/>
          <p:cNvCxnSpPr/>
          <p:nvPr/>
        </p:nvCxnSpPr>
        <p:spPr>
          <a:xfrm flipV="1">
            <a:off x="1785938" y="5530850"/>
            <a:ext cx="1000125" cy="428625"/>
          </a:xfrm>
          <a:prstGeom prst="bentConnector3">
            <a:avLst>
              <a:gd name="adj1" fmla="val 77428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 flipH="1" flipV="1">
            <a:off x="3357554" y="3929068"/>
            <a:ext cx="2786084" cy="1071568"/>
          </a:xfrm>
          <a:prstGeom prst="bentConnector3">
            <a:avLst>
              <a:gd name="adj1" fmla="val -324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/>
          <p:nvPr/>
        </p:nvCxnSpPr>
        <p:spPr>
          <a:xfrm rot="5400000" flipH="1" flipV="1">
            <a:off x="3571876" y="4102100"/>
            <a:ext cx="2786062" cy="1500187"/>
          </a:xfrm>
          <a:prstGeom prst="bentConnector3">
            <a:avLst>
              <a:gd name="adj1" fmla="val -871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>
          <a:xfrm>
            <a:off x="4500563" y="3459163"/>
            <a:ext cx="1500187" cy="15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625" y="4316413"/>
            <a:ext cx="42862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outer anonymous 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执行完毕</a:t>
            </a:r>
          </a:p>
        </p:txBody>
      </p:sp>
      <p:cxnSp>
        <p:nvCxnSpPr>
          <p:cNvPr id="21" name="肘形连接符 20"/>
          <p:cNvCxnSpPr/>
          <p:nvPr/>
        </p:nvCxnSpPr>
        <p:spPr>
          <a:xfrm rot="5400000" flipH="1" flipV="1">
            <a:off x="3836985" y="1336663"/>
            <a:ext cx="2327286" cy="1143008"/>
          </a:xfrm>
          <a:prstGeom prst="bentConnector3">
            <a:avLst>
              <a:gd name="adj1" fmla="val 887"/>
            </a:avLst>
          </a:prstGeom>
          <a:ln w="381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5572132" y="784206"/>
            <a:ext cx="428628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214313"/>
            <a:ext cx="3714750" cy="193833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latin typeface="+mn-ea"/>
              </a:rPr>
              <a:t>MX.getUID</a:t>
            </a:r>
            <a:r>
              <a:rPr lang="en-US" altLang="zh-CN" sz="2000" dirty="0">
                <a:latin typeface="+mn-ea"/>
              </a:rPr>
              <a:t> = (function 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uid</a:t>
            </a:r>
            <a:r>
              <a:rPr lang="en-US" altLang="zh-CN" sz="2000" dirty="0">
                <a:latin typeface="+mn-ea"/>
              </a:rPr>
              <a:t>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return 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	return </a:t>
            </a:r>
            <a:r>
              <a:rPr lang="en-US" altLang="zh-CN" sz="2000" dirty="0" err="1">
                <a:latin typeface="+mn-ea"/>
              </a:rPr>
              <a:t>uid</a:t>
            </a:r>
            <a:r>
              <a:rPr lang="en-US" altLang="zh-CN" sz="2000" dirty="0">
                <a:latin typeface="+mn-ea"/>
              </a:rPr>
              <a:t> 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})();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88" y="2405063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30"/>
                <a:gridCol w="6429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outer</a:t>
                      </a:r>
                      <a:r>
                        <a:rPr lang="en-US" altLang="zh-CN" baseline="0" dirty="0" smtClean="0"/>
                        <a:t> a</a:t>
                      </a:r>
                      <a:r>
                        <a:rPr lang="en-US" altLang="zh-CN" dirty="0" smtClean="0"/>
                        <a:t>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71813" y="2333625"/>
          <a:ext cx="1928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143108" y="2500306"/>
            <a:ext cx="928705" cy="738185"/>
          </a:xfrm>
          <a:prstGeom prst="bentConnector3">
            <a:avLst>
              <a:gd name="adj1" fmla="val 63128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000750" y="261938"/>
          <a:ext cx="278605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25"/>
                <a:gridCol w="139302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outer</a:t>
                      </a:r>
                      <a:r>
                        <a:rPr lang="en-US" altLang="zh-CN" baseline="0" dirty="0" smtClean="0"/>
                        <a:t> a</a:t>
                      </a:r>
                      <a:r>
                        <a:rPr lang="en-US" altLang="zh-CN" dirty="0" smtClean="0"/>
                        <a:t>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Activation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arguments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inner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a</a:t>
                      </a:r>
                      <a:r>
                        <a:rPr lang="en-US" altLang="zh-CN" dirty="0" smtClean="0"/>
                        <a:t>nonymous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00750" y="3048000"/>
          <a:ext cx="2786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/>
                <a:gridCol w="139304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00750" y="5262563"/>
          <a:ext cx="278605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25"/>
                <a:gridCol w="139302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inner a</a:t>
                      </a:r>
                      <a:r>
                        <a:rPr lang="en-US" altLang="zh-CN" dirty="0" smtClean="0"/>
                        <a:t>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Activation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arguments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5750" y="5191125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2"/>
                <a:gridCol w="71441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inner a</a:t>
                      </a:r>
                      <a:r>
                        <a:rPr lang="en-US" altLang="zh-CN" dirty="0" smtClean="0"/>
                        <a:t>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786063" y="5119688"/>
          <a:ext cx="1928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肘形连接符 18"/>
          <p:cNvCxnSpPr/>
          <p:nvPr/>
        </p:nvCxnSpPr>
        <p:spPr>
          <a:xfrm flipV="1">
            <a:off x="2000232" y="5334001"/>
            <a:ext cx="785831" cy="738205"/>
          </a:xfrm>
          <a:prstGeom prst="bentConnector3">
            <a:avLst>
              <a:gd name="adj1" fmla="val 67455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>
            <a:off x="4214813" y="5691188"/>
            <a:ext cx="1785937" cy="158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 flipH="1" flipV="1">
            <a:off x="3155155" y="3917154"/>
            <a:ext cx="3190885" cy="1071570"/>
          </a:xfrm>
          <a:prstGeom prst="bentConnector3">
            <a:avLst>
              <a:gd name="adj1" fmla="val 806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/>
          <p:nvPr/>
        </p:nvCxnSpPr>
        <p:spPr>
          <a:xfrm rot="5400000" flipH="1" flipV="1">
            <a:off x="3393282" y="4083844"/>
            <a:ext cx="3143250" cy="1500187"/>
          </a:xfrm>
          <a:prstGeom prst="bentConnector3">
            <a:avLst>
              <a:gd name="adj1" fmla="val 1031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>
          <a:xfrm>
            <a:off x="4500563" y="3262313"/>
            <a:ext cx="1500187" cy="158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625" y="4119563"/>
            <a:ext cx="42862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ea"/>
                <a:ea typeface="+mn-ea"/>
              </a:rPr>
              <a:t>inner anonymous 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执行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5572132" y="549276"/>
            <a:ext cx="428618" cy="22204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5400000" flipH="1" flipV="1">
            <a:off x="3881436" y="1190606"/>
            <a:ext cx="2309822" cy="1071570"/>
          </a:xfrm>
          <a:prstGeom prst="bentConnector3">
            <a:avLst>
              <a:gd name="adj1" fmla="val 1175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7"/>
          <p:cNvSpPr txBox="1">
            <a:spLocks noChangeArrowheads="1"/>
          </p:cNvSpPr>
          <p:nvPr/>
        </p:nvSpPr>
        <p:spPr bwMode="auto">
          <a:xfrm>
            <a:off x="285750" y="357188"/>
            <a:ext cx="5357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</a:rPr>
              <a:t>闭包应用</a:t>
            </a:r>
            <a:r>
              <a:rPr lang="en-US" altLang="zh-CN" sz="3200">
                <a:latin typeface="Calibri" pitchFamily="34" charset="0"/>
              </a:rPr>
              <a:t>—tabClick</a:t>
            </a:r>
            <a:r>
              <a:rPr lang="zh-CN" altLang="en-US" sz="3200">
                <a:latin typeface="Calibri" pitchFamily="34" charset="0"/>
              </a:rPr>
              <a:t>函数分析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1142984"/>
            <a:ext cx="7858152" cy="258532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function tabClick()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tabs = </a:t>
            </a:r>
            <a:r>
              <a:rPr lang="en-US" altLang="zh-CN" dirty="0" err="1">
                <a:latin typeface="+mn-ea"/>
              </a:rPr>
              <a:t>document.getElementsByTagName</a:t>
            </a:r>
            <a:r>
              <a:rPr lang="en-US" altLang="zh-CN" dirty="0">
                <a:latin typeface="+mn-ea"/>
              </a:rPr>
              <a:t>("a");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=0, len=</a:t>
            </a:r>
            <a:r>
              <a:rPr lang="en-US" altLang="zh-CN" dirty="0" err="1">
                <a:latin typeface="+mn-ea"/>
              </a:rPr>
              <a:t>tabs.length</a:t>
            </a:r>
            <a:r>
              <a:rPr lang="en-US" altLang="zh-CN" dirty="0">
                <a:latin typeface="+mn-ea"/>
              </a:rPr>
              <a:t>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&lt;len;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tabs[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].</a:t>
            </a:r>
            <a:r>
              <a:rPr lang="en-US" altLang="zh-CN" dirty="0" err="1">
                <a:latin typeface="+mn-ea"/>
              </a:rPr>
              <a:t>onclick</a:t>
            </a:r>
            <a:r>
              <a:rPr lang="en-US" altLang="zh-CN" dirty="0">
                <a:latin typeface="+mn-ea"/>
              </a:rPr>
              <a:t> = 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alert(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tabs = null;</a:t>
            </a:r>
            <a:endParaRPr lang="en-US" altLang="zh-CN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  <p:pic>
        <p:nvPicPr>
          <p:cNvPr id="15364" name="Picture 1" descr="C:\Documents and Settings\fzw\Application Data\Tencent\Users\379385470\QQ\WinTemp\RichOle\`B4L8XQHJI6{N}@~`$F}1$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929085"/>
            <a:ext cx="7858152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85750" y="1571625"/>
          <a:ext cx="20717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13"/>
                <a:gridCol w="110728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[[scope]]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71813" y="1571625"/>
          <a:ext cx="1928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肘形连接符 15"/>
          <p:cNvCxnSpPr/>
          <p:nvPr/>
        </p:nvCxnSpPr>
        <p:spPr>
          <a:xfrm flipV="1">
            <a:off x="1785938" y="1714500"/>
            <a:ext cx="1285875" cy="428625"/>
          </a:xfrm>
          <a:prstGeom prst="bentConnector3">
            <a:avLst>
              <a:gd name="adj1" fmla="val 71333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929313" y="1571625"/>
          <a:ext cx="24288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14313" y="4071938"/>
            <a:ext cx="8715375" cy="258603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function tabClick()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tabs = </a:t>
            </a:r>
            <a:r>
              <a:rPr lang="en-US" altLang="zh-CN" dirty="0" err="1">
                <a:latin typeface="+mn-ea"/>
              </a:rPr>
              <a:t>document.getElementsByTagName</a:t>
            </a:r>
            <a:r>
              <a:rPr lang="en-US" altLang="zh-CN" dirty="0">
                <a:latin typeface="+mn-ea"/>
              </a:rPr>
              <a:t>("a");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=0, len=</a:t>
            </a:r>
            <a:r>
              <a:rPr lang="en-US" altLang="zh-CN" dirty="0" err="1">
                <a:latin typeface="+mn-ea"/>
              </a:rPr>
              <a:t>tabs.length</a:t>
            </a:r>
            <a:r>
              <a:rPr lang="en-US" altLang="zh-CN" dirty="0">
                <a:latin typeface="+mn-ea"/>
              </a:rPr>
              <a:t>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&lt;len;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tabs[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].</a:t>
            </a:r>
            <a:r>
              <a:rPr lang="en-US" altLang="zh-CN" dirty="0" err="1">
                <a:latin typeface="+mn-ea"/>
              </a:rPr>
              <a:t>onclick</a:t>
            </a:r>
            <a:r>
              <a:rPr lang="en-US" altLang="zh-CN" dirty="0">
                <a:latin typeface="+mn-ea"/>
              </a:rPr>
              <a:t> = 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alert(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tabs =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  <p:cxnSp>
        <p:nvCxnSpPr>
          <p:cNvPr id="24" name="肘形连接符 23"/>
          <p:cNvCxnSpPr/>
          <p:nvPr/>
        </p:nvCxnSpPr>
        <p:spPr>
          <a:xfrm flipV="1">
            <a:off x="4500563" y="1714500"/>
            <a:ext cx="1428750" cy="428625"/>
          </a:xfrm>
          <a:prstGeom prst="bentConnector3">
            <a:avLst>
              <a:gd name="adj1" fmla="val 68133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50" y="357188"/>
            <a:ext cx="3357563" cy="5238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tabClick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词法作用域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4313" y="1643063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29"/>
                <a:gridCol w="64297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tabClick()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43250" y="1643063"/>
          <a:ext cx="1928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肘形连接符 15"/>
          <p:cNvCxnSpPr/>
          <p:nvPr/>
        </p:nvCxnSpPr>
        <p:spPr>
          <a:xfrm flipV="1">
            <a:off x="2000232" y="1785939"/>
            <a:ext cx="1143018" cy="714367"/>
          </a:xfrm>
          <a:prstGeom prst="bentConnector3">
            <a:avLst>
              <a:gd name="adj1" fmla="val 62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4572000" y="428625"/>
            <a:ext cx="1928813" cy="17145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00813" y="214313"/>
          <a:ext cx="242889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</a:t>
                      </a:r>
                    </a:p>
                    <a:p>
                      <a:pPr algn="ctr"/>
                      <a:r>
                        <a:rPr lang="en-US" altLang="zh-CN" dirty="0" smtClean="0"/>
                        <a:t>Activation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arguments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[tab, …]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572250" y="2643188"/>
          <a:ext cx="24288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肘形连接符 23"/>
          <p:cNvCxnSpPr/>
          <p:nvPr/>
        </p:nvCxnSpPr>
        <p:spPr>
          <a:xfrm>
            <a:off x="4572000" y="2571750"/>
            <a:ext cx="2000250" cy="28575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88" y="428625"/>
            <a:ext cx="4500562" cy="58420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tabClick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执行时的作用域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4313" y="3571875"/>
          <a:ext cx="20717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13"/>
                <a:gridCol w="110728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anonymous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[[scope]]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143250" y="3571875"/>
          <a:ext cx="1928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肘形连接符 18"/>
          <p:cNvCxnSpPr/>
          <p:nvPr/>
        </p:nvCxnSpPr>
        <p:spPr>
          <a:xfrm flipV="1">
            <a:off x="1714500" y="3714750"/>
            <a:ext cx="1428750" cy="428625"/>
          </a:xfrm>
          <a:prstGeom prst="bentConnector3">
            <a:avLst>
              <a:gd name="adj1" fmla="val 66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 flipH="1" flipV="1">
            <a:off x="3393282" y="1607343"/>
            <a:ext cx="3714750" cy="1357313"/>
          </a:xfrm>
          <a:prstGeom prst="bentConnector3">
            <a:avLst>
              <a:gd name="adj1" fmla="val 359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/>
          <p:nvPr/>
        </p:nvCxnSpPr>
        <p:spPr>
          <a:xfrm rot="5400000" flipH="1" flipV="1">
            <a:off x="4536281" y="2893219"/>
            <a:ext cx="1643063" cy="1571625"/>
          </a:xfrm>
          <a:prstGeom prst="bentConnector3">
            <a:avLst>
              <a:gd name="adj1" fmla="val -1014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313" y="4929188"/>
            <a:ext cx="8715375" cy="1714500"/>
          </a:xfrm>
          <a:prstGeom prst="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000" dirty="0"/>
              <a:t>  </a:t>
            </a:r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>
                <a:latin typeface="+mn-ea"/>
              </a:rPr>
              <a:t>tabClick</a:t>
            </a:r>
            <a:r>
              <a:rPr lang="zh-CN" altLang="en-US" sz="2000" dirty="0">
                <a:latin typeface="+mn-ea"/>
              </a:rPr>
              <a:t>执行完后，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的值为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；</a:t>
            </a:r>
            <a:endParaRPr lang="en-US" altLang="zh-CN" sz="20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+mn-ea"/>
              </a:rPr>
              <a:t> 所有在</a:t>
            </a:r>
            <a:r>
              <a:rPr lang="en-US" altLang="zh-CN" sz="2000" dirty="0" err="1">
                <a:latin typeface="+mn-ea"/>
              </a:rPr>
              <a:t>dom</a:t>
            </a:r>
            <a:r>
              <a:rPr lang="zh-CN" altLang="en-US" sz="2000" dirty="0">
                <a:latin typeface="+mn-ea"/>
              </a:rPr>
              <a:t>上绑定的事件处理函数（匿名）都引用并共用</a:t>
            </a:r>
            <a:r>
              <a:rPr lang="en-US" altLang="zh-CN" sz="2000" dirty="0" err="1">
                <a:latin typeface="+mn-ea"/>
              </a:rPr>
              <a:t>tabClick</a:t>
            </a:r>
            <a:r>
              <a:rPr lang="zh-CN" altLang="en-US" sz="2000" dirty="0">
                <a:latin typeface="+mn-ea"/>
              </a:rPr>
              <a:t>的</a:t>
            </a:r>
            <a:endParaRPr lang="en-US" altLang="zh-CN" sz="20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</a:rPr>
              <a:t>   </a:t>
            </a:r>
            <a:r>
              <a:rPr lang="zh-CN" altLang="en-US" sz="2000" dirty="0">
                <a:latin typeface="+mn-ea"/>
              </a:rPr>
              <a:t>调用对象，所以</a:t>
            </a:r>
            <a:r>
              <a:rPr lang="zh-CN" altLang="en-US" sz="2000" dirty="0" smtClean="0">
                <a:latin typeface="+mn-ea"/>
              </a:rPr>
              <a:t>该调用对象</a:t>
            </a:r>
            <a:r>
              <a:rPr lang="zh-CN" altLang="en-US" sz="2000" dirty="0">
                <a:latin typeface="+mn-ea"/>
              </a:rPr>
              <a:t>不会</a:t>
            </a:r>
            <a:r>
              <a:rPr lang="zh-CN" altLang="en-US" sz="2000" dirty="0" smtClean="0">
                <a:latin typeface="+mn-ea"/>
              </a:rPr>
              <a:t>被</a:t>
            </a:r>
            <a:r>
              <a:rPr lang="en-US" altLang="zh-CN" sz="2000" dirty="0" smtClean="0">
                <a:latin typeface="+mn-ea"/>
              </a:rPr>
              <a:t>GC</a:t>
            </a:r>
            <a:r>
              <a:rPr lang="zh-CN" altLang="en-US" sz="2000" dirty="0" smtClean="0">
                <a:latin typeface="+mn-ea"/>
              </a:rPr>
              <a:t>回收</a:t>
            </a:r>
            <a:r>
              <a:rPr lang="zh-CN" altLang="en-US" sz="2000" dirty="0">
                <a:latin typeface="+mn-ea"/>
              </a:rPr>
              <a:t>；</a:t>
            </a:r>
            <a:endParaRPr lang="en-US" altLang="zh-CN" sz="20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tabClick</a:t>
            </a:r>
            <a:r>
              <a:rPr lang="zh-CN" altLang="en-US" sz="2000" dirty="0">
                <a:latin typeface="+mn-ea"/>
              </a:rPr>
              <a:t>的调用对象中所有的变量都不会被</a:t>
            </a:r>
            <a:r>
              <a:rPr lang="zh-CN" altLang="en-US" sz="2000" dirty="0" smtClean="0">
                <a:latin typeface="+mn-ea"/>
              </a:rPr>
              <a:t>释放；</a:t>
            </a:r>
            <a:endParaRPr lang="en-US" altLang="zh-CN" sz="20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tabs</a:t>
            </a:r>
            <a:r>
              <a:rPr lang="zh-CN" altLang="en-US" sz="2000" dirty="0" smtClean="0">
                <a:latin typeface="+mn-ea"/>
              </a:rPr>
              <a:t>引用</a:t>
            </a:r>
            <a:r>
              <a:rPr lang="zh-CN" altLang="en-US" sz="2000" dirty="0">
                <a:latin typeface="+mn-ea"/>
              </a:rPr>
              <a:t>了</a:t>
            </a:r>
            <a:r>
              <a:rPr lang="en-US" altLang="zh-CN" sz="2000" dirty="0" err="1">
                <a:latin typeface="+mn-ea"/>
              </a:rPr>
              <a:t>dom</a:t>
            </a:r>
            <a:r>
              <a:rPr lang="zh-CN" altLang="en-US" sz="2000" dirty="0" smtClean="0">
                <a:latin typeface="+mn-ea"/>
              </a:rPr>
              <a:t>元素，</a:t>
            </a:r>
            <a:r>
              <a:rPr lang="zh-CN" altLang="en-US" sz="2000" dirty="0" smtClean="0">
                <a:latin typeface="+mn-ea"/>
              </a:rPr>
              <a:t>所以要释放掉，否则会</a:t>
            </a:r>
            <a:r>
              <a:rPr lang="zh-CN" altLang="en-US" sz="2000" dirty="0" smtClean="0">
                <a:latin typeface="+mn-ea"/>
              </a:rPr>
              <a:t>导致内存</a:t>
            </a:r>
            <a:r>
              <a:rPr lang="zh-CN" altLang="en-US" sz="2000" dirty="0">
                <a:latin typeface="+mn-ea"/>
              </a:rPr>
              <a:t>泄露。</a:t>
            </a:r>
            <a:endParaRPr lang="en-US" altLang="zh-CN" sz="20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4313" y="1928813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7"/>
                <a:gridCol w="57153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tabClick()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928938" y="1928813"/>
          <a:ext cx="1928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肘形连接符 15"/>
          <p:cNvCxnSpPr/>
          <p:nvPr/>
        </p:nvCxnSpPr>
        <p:spPr>
          <a:xfrm flipV="1">
            <a:off x="2000232" y="2071689"/>
            <a:ext cx="928706" cy="714369"/>
          </a:xfrm>
          <a:prstGeom prst="bentConnector3">
            <a:avLst>
              <a:gd name="adj1" fmla="val 61487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4357688" y="714375"/>
            <a:ext cx="1928812" cy="17145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286500" y="500063"/>
          <a:ext cx="242889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</a:t>
                      </a:r>
                    </a:p>
                    <a:p>
                      <a:pPr algn="ctr"/>
                      <a:r>
                        <a:rPr lang="en-US" altLang="zh-CN" dirty="0" smtClean="0"/>
                        <a:t>Activation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arguments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[tab, …]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357938" y="2928938"/>
          <a:ext cx="24288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肘形连接符 23"/>
          <p:cNvCxnSpPr/>
          <p:nvPr/>
        </p:nvCxnSpPr>
        <p:spPr>
          <a:xfrm>
            <a:off x="4357688" y="2857500"/>
            <a:ext cx="2000250" cy="28575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313" y="571500"/>
            <a:ext cx="4286250" cy="5238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匿名函数执行时的作用域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4313" y="4929188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7"/>
                <a:gridCol w="57153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28938" y="4857750"/>
          <a:ext cx="1928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肘形连接符 18"/>
          <p:cNvCxnSpPr/>
          <p:nvPr/>
        </p:nvCxnSpPr>
        <p:spPr>
          <a:xfrm flipV="1">
            <a:off x="1857356" y="5000626"/>
            <a:ext cx="1071582" cy="714390"/>
          </a:xfrm>
          <a:prstGeom prst="bentConnector3">
            <a:avLst>
              <a:gd name="adj1" fmla="val 68489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357938" y="5143500"/>
          <a:ext cx="242889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anonymous</a:t>
                      </a:r>
                    </a:p>
                    <a:p>
                      <a:pPr algn="ctr"/>
                      <a:r>
                        <a:rPr lang="en-US" altLang="zh-CN" dirty="0" smtClean="0"/>
                        <a:t>Activation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tabs[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arguments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肘形连接符 29"/>
          <p:cNvCxnSpPr/>
          <p:nvPr/>
        </p:nvCxnSpPr>
        <p:spPr>
          <a:xfrm>
            <a:off x="4357688" y="5429250"/>
            <a:ext cx="200025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 flipH="1" flipV="1">
            <a:off x="2500312" y="2571751"/>
            <a:ext cx="5072063" cy="1357312"/>
          </a:xfrm>
          <a:prstGeom prst="bentConnector3">
            <a:avLst>
              <a:gd name="adj1" fmla="val 423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/>
          <p:nvPr/>
        </p:nvCxnSpPr>
        <p:spPr>
          <a:xfrm rot="5400000" flipH="1" flipV="1">
            <a:off x="3643313" y="3857625"/>
            <a:ext cx="3000375" cy="1571625"/>
          </a:xfrm>
          <a:prstGeom prst="bentConnector3">
            <a:avLst>
              <a:gd name="adj1" fmla="val 1238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14313" y="1428750"/>
            <a:ext cx="8715375" cy="34163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function tabClick()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tabs = </a:t>
            </a:r>
            <a:r>
              <a:rPr lang="en-US" altLang="zh-CN" dirty="0" err="1">
                <a:latin typeface="+mn-ea"/>
              </a:rPr>
              <a:t>document.getElementsByTagName</a:t>
            </a:r>
            <a:r>
              <a:rPr lang="en-US" altLang="zh-CN" dirty="0">
                <a:latin typeface="+mn-ea"/>
              </a:rPr>
              <a:t>("a");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=0, len=</a:t>
            </a:r>
            <a:r>
              <a:rPr lang="en-US" altLang="zh-CN" dirty="0" err="1">
                <a:latin typeface="+mn-ea"/>
              </a:rPr>
              <a:t>tabs.length</a:t>
            </a:r>
            <a:r>
              <a:rPr lang="en-US" altLang="zh-CN" dirty="0">
                <a:latin typeface="+mn-ea"/>
              </a:rPr>
              <a:t>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&lt;len;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(function()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 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index =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 tabs[index].</a:t>
            </a:r>
            <a:r>
              <a:rPr lang="en-US" altLang="zh-CN" dirty="0" err="1">
                <a:latin typeface="+mn-ea"/>
              </a:rPr>
              <a:t>onclick</a:t>
            </a:r>
            <a:r>
              <a:rPr lang="en-US" altLang="zh-CN" dirty="0">
                <a:latin typeface="+mn-ea"/>
              </a:rPr>
              <a:t> = 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	  alert(index);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 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})();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tabs =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50" y="357188"/>
            <a:ext cx="3643313" cy="5238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改进后的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tabClick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函数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3571875" y="3571875"/>
            <a:ext cx="5214938" cy="1143000"/>
          </a:xfrm>
          <a:prstGeom prst="wedgeRoundRectCallout">
            <a:avLst>
              <a:gd name="adj1" fmla="val -80161"/>
              <a:gd name="adj2" fmla="val -25940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多加一层闭包，创建新的作用域，并在新的作用域中定义局部变量。每次循环创建的作用域都不相同，局部变量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获取到的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值也不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85750" y="5102225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30"/>
                <a:gridCol w="6429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tabClick()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00375" y="5173663"/>
          <a:ext cx="27146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21431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tabClick</a:t>
                      </a:r>
                      <a:r>
                        <a:rPr lang="en-US" altLang="zh-CN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AO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Global object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215074" y="3162312"/>
          <a:ext cx="26589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186"/>
                <a:gridCol w="1428760"/>
              </a:tblGrid>
              <a:tr h="62806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tabClick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Activation object</a:t>
                      </a:r>
                      <a:endParaRPr lang="zh-CN" altLang="en-US" dirty="0">
                        <a:solidFill>
                          <a:srgbClr val="66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8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this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window</a:t>
                      </a:r>
                      <a:endParaRPr lang="zh-CN" altLang="en-US" sz="1600" dirty="0"/>
                    </a:p>
                  </a:txBody>
                  <a:tcPr/>
                </a:tc>
              </a:tr>
              <a:tr h="328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arguments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[]</a:t>
                      </a:r>
                      <a:endParaRPr lang="zh-CN" altLang="en-US" sz="1600" dirty="0"/>
                    </a:p>
                  </a:txBody>
                  <a:tcPr/>
                </a:tc>
              </a:tr>
              <a:tr h="328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tabs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[tab, …]</a:t>
                      </a:r>
                      <a:endParaRPr lang="zh-CN" altLang="en-US" sz="1600" dirty="0"/>
                    </a:p>
                  </a:txBody>
                  <a:tcPr/>
                </a:tc>
              </a:tr>
              <a:tr h="328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30949" y="5151144"/>
          <a:ext cx="26432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357322"/>
              </a:tblGrid>
              <a:tr h="36257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Global</a:t>
                      </a:r>
                      <a:r>
                        <a:rPr lang="en-US" altLang="zh-C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object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this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window</a:t>
                      </a:r>
                      <a:endParaRPr lang="zh-CN" altLang="en-US" sz="1600" dirty="0"/>
                    </a:p>
                  </a:txBody>
                  <a:tcPr/>
                </a:tc>
              </a:tr>
              <a:tr h="332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window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(object)</a:t>
                      </a:r>
                      <a:endParaRPr lang="zh-CN" altLang="en-US" sz="1600" dirty="0"/>
                    </a:p>
                  </a:txBody>
                  <a:tcPr/>
                </a:tc>
              </a:tr>
              <a:tr h="332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Document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(object)</a:t>
                      </a:r>
                      <a:endParaRPr lang="zh-CN" altLang="en-US" sz="1600" dirty="0"/>
                    </a:p>
                  </a:txBody>
                  <a:tcPr/>
                </a:tc>
              </a:tr>
              <a:tr h="332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tabClick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(function)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7188" y="214313"/>
            <a:ext cx="5357812" cy="5238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改进后匿名函数执行时的作用域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5750" y="1244600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30"/>
                <a:gridCol w="6429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anonymous()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00375" y="1030288"/>
          <a:ext cx="27146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21431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anony</a:t>
                      </a:r>
                      <a:r>
                        <a:rPr lang="en-US" altLang="zh-CN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AO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anony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-wrap AO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3399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effectLst/>
                        </a:rPr>
                        <a:t>2</a:t>
                      </a:r>
                      <a:endParaRPr lang="zh-CN" alt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tabClick</a:t>
                      </a:r>
                      <a:r>
                        <a:rPr lang="en-US" altLang="zh-CN" b="1" baseline="0" dirty="0" smtClean="0"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AO</a:t>
                      </a:r>
                      <a:endParaRPr lang="zh-CN" altLang="en-US" b="1" dirty="0">
                        <a:solidFill>
                          <a:srgbClr val="66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Global object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230949" y="1428750"/>
          <a:ext cx="26432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428760"/>
              </a:tblGrid>
              <a:tr h="630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anonymous-wrap</a:t>
                      </a:r>
                    </a:p>
                    <a:p>
                      <a:pPr algn="ctr"/>
                      <a:r>
                        <a:rPr lang="en-US" altLang="zh-C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Activation object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this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window</a:t>
                      </a:r>
                    </a:p>
                  </a:txBody>
                  <a:tcPr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arguments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[]</a:t>
                      </a:r>
                      <a:endParaRPr lang="zh-CN" altLang="en-US" sz="1600" dirty="0"/>
                    </a:p>
                  </a:txBody>
                  <a:tcPr/>
                </a:tc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index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85750" y="3316288"/>
          <a:ext cx="20717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30"/>
                <a:gridCol w="6429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anonymous</a:t>
                      </a:r>
                      <a:r>
                        <a:rPr lang="en-US" altLang="zh-CN" baseline="0" dirty="0" smtClean="0"/>
                        <a:t>-</a:t>
                      </a:r>
                      <a:r>
                        <a:rPr lang="en-US" altLang="zh-CN" dirty="0" smtClean="0"/>
                        <a:t>wrap()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000375" y="3244850"/>
          <a:ext cx="27146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21431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anony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-wrap AO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effectLst/>
                        </a:rPr>
                        <a:t>1</a:t>
                      </a:r>
                      <a:endParaRPr lang="zh-CN" alt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tabClick</a:t>
                      </a:r>
                      <a:r>
                        <a:rPr lang="en-US" altLang="zh-CN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AO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Global object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6230949" y="71438"/>
          <a:ext cx="264320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25"/>
                <a:gridCol w="1250181"/>
              </a:tblGrid>
              <a:tr h="63293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anonymous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Activation object</a:t>
                      </a:r>
                      <a:endParaRPr lang="zh-CN" altLang="en-US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1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this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tabs[index]</a:t>
                      </a:r>
                    </a:p>
                  </a:txBody>
                  <a:tcPr/>
                </a:tc>
              </a:tr>
              <a:tr h="3315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arguments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[]</a:t>
                      </a:r>
                      <a:endParaRPr lang="zh-CN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右箭头 65"/>
          <p:cNvSpPr/>
          <p:nvPr/>
        </p:nvSpPr>
        <p:spPr>
          <a:xfrm>
            <a:off x="5286375" y="1458913"/>
            <a:ext cx="285750" cy="21431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5286375" y="1887538"/>
            <a:ext cx="285750" cy="21431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右箭头 67"/>
          <p:cNvSpPr/>
          <p:nvPr/>
        </p:nvSpPr>
        <p:spPr>
          <a:xfrm>
            <a:off x="5286375" y="2244725"/>
            <a:ext cx="285750" cy="214313"/>
          </a:xfrm>
          <a:prstGeom prst="rightArrow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5286375" y="2601913"/>
            <a:ext cx="285750" cy="21431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5286375" y="4387850"/>
            <a:ext cx="285750" cy="21431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5286375" y="5959475"/>
            <a:ext cx="285750" cy="21431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5286375" y="5602288"/>
            <a:ext cx="285750" cy="214312"/>
          </a:xfrm>
          <a:prstGeom prst="rightArrow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5286375" y="4102100"/>
            <a:ext cx="285750" cy="214313"/>
          </a:xfrm>
          <a:prstGeom prst="rightArrow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5286375" y="3744913"/>
            <a:ext cx="285750" cy="21431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肘形连接符 74"/>
          <p:cNvCxnSpPr/>
          <p:nvPr/>
        </p:nvCxnSpPr>
        <p:spPr>
          <a:xfrm flipV="1">
            <a:off x="2071670" y="5387975"/>
            <a:ext cx="928705" cy="541355"/>
          </a:xfrm>
          <a:prstGeom prst="bentConnector3">
            <a:avLst>
              <a:gd name="adj1" fmla="val 63128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/>
          <p:nvPr/>
        </p:nvCxnSpPr>
        <p:spPr>
          <a:xfrm flipV="1">
            <a:off x="2071670" y="3459164"/>
            <a:ext cx="919180" cy="684216"/>
          </a:xfrm>
          <a:prstGeom prst="bentConnector3">
            <a:avLst>
              <a:gd name="adj1" fmla="val 66580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flipV="1">
            <a:off x="2071670" y="1244600"/>
            <a:ext cx="928705" cy="827078"/>
          </a:xfrm>
          <a:prstGeom prst="bentConnector3">
            <a:avLst>
              <a:gd name="adj1" fmla="val 63128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3" y="1357313"/>
            <a:ext cx="814387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由于</a:t>
            </a:r>
            <a:r>
              <a:rPr lang="zh-CN" altLang="en-US" sz="2400" dirty="0">
                <a:latin typeface="+mn-ea"/>
                <a:ea typeface="+mn-ea"/>
              </a:rPr>
              <a:t>闭包会使得函数中的变量都被保存在内存中，内存消耗很大，所以不能滥用闭包，否则会造成网页的性能问题，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IE</a:t>
            </a:r>
            <a:r>
              <a:rPr lang="zh-CN" altLang="en-US" sz="2400" dirty="0">
                <a:latin typeface="+mn-ea"/>
                <a:ea typeface="+mn-ea"/>
              </a:rPr>
              <a:t>中可能导致内存泄露。解决方法是，在退出函数之前，将不使用的局部变量全部</a:t>
            </a:r>
            <a:r>
              <a:rPr lang="zh-CN" altLang="en-US" sz="2400" dirty="0" smtClean="0">
                <a:latin typeface="+mn-ea"/>
                <a:ea typeface="+mn-ea"/>
              </a:rPr>
              <a:t>删除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1507" name="TextBox 7"/>
          <p:cNvSpPr txBox="1">
            <a:spLocks noChangeArrowheads="1"/>
          </p:cNvSpPr>
          <p:nvPr/>
        </p:nvSpPr>
        <p:spPr bwMode="auto">
          <a:xfrm>
            <a:off x="428625" y="500063"/>
            <a:ext cx="4429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</a:rPr>
              <a:t>使用闭包时的注意事项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38" y="3214688"/>
            <a:ext cx="7786687" cy="34163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function tabClick()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tabs = </a:t>
            </a:r>
            <a:r>
              <a:rPr lang="en-US" altLang="zh-CN" dirty="0" err="1">
                <a:latin typeface="+mn-ea"/>
              </a:rPr>
              <a:t>document.getElementsByTagName</a:t>
            </a:r>
            <a:r>
              <a:rPr lang="en-US" altLang="zh-CN" dirty="0">
                <a:latin typeface="+mn-ea"/>
              </a:rPr>
              <a:t>("a");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=0, len=</a:t>
            </a:r>
            <a:r>
              <a:rPr lang="en-US" altLang="zh-CN" dirty="0" err="1">
                <a:latin typeface="+mn-ea"/>
              </a:rPr>
              <a:t>tabs.length</a:t>
            </a:r>
            <a:r>
              <a:rPr lang="en-US" altLang="zh-CN" dirty="0">
                <a:latin typeface="+mn-ea"/>
              </a:rPr>
              <a:t>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&lt;len;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(function()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 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index =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 tabs[index].</a:t>
            </a:r>
            <a:r>
              <a:rPr lang="en-US" altLang="zh-CN" dirty="0" err="1">
                <a:latin typeface="+mn-ea"/>
              </a:rPr>
              <a:t>onclick</a:t>
            </a:r>
            <a:r>
              <a:rPr lang="en-US" altLang="zh-CN" dirty="0">
                <a:latin typeface="+mn-ea"/>
              </a:rPr>
              <a:t> = function()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	  alert(index);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     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	})();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   tabs =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286125" y="5429250"/>
            <a:ext cx="2714625" cy="1071563"/>
          </a:xfrm>
          <a:prstGeom prst="wedgeRoundRectCallout">
            <a:avLst>
              <a:gd name="adj1" fmla="val -76526"/>
              <a:gd name="adj2" fmla="val 1841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释放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变量，进而解除对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几个重要的概念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2071688"/>
            <a:ext cx="771525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    作用域就是变量与函数的可访问范围，即作用域控制着变量与函数的可见性和生命周期。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    在</a:t>
            </a:r>
            <a:r>
              <a:rPr lang="en-US" altLang="zh-CN" sz="2400" dirty="0">
                <a:latin typeface="+mn-ea"/>
                <a:ea typeface="+mn-ea"/>
              </a:rPr>
              <a:t>JavaScript</a:t>
            </a:r>
            <a:r>
              <a:rPr lang="zh-CN" altLang="en-US" sz="2400" dirty="0">
                <a:latin typeface="+mn-ea"/>
                <a:ea typeface="+mn-ea"/>
              </a:rPr>
              <a:t>中，变量的作用域分全局作用域和局部作用域两种。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63" y="1428750"/>
            <a:ext cx="2143125" cy="58420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、作用域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88" y="4429125"/>
            <a:ext cx="7715250" cy="1938338"/>
          </a:xfrm>
          <a:prstGeom prst="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   所有</a:t>
            </a:r>
            <a:r>
              <a:rPr lang="en-US" altLang="zh-CN" sz="2400" dirty="0"/>
              <a:t>window</a:t>
            </a:r>
            <a:r>
              <a:rPr lang="zh-CN" altLang="en-US" sz="2400" dirty="0"/>
              <a:t>对象的属性拥有全局作用域</a:t>
            </a:r>
            <a:endParaRPr lang="en-US" altLang="zh-CN" sz="2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最外层函数和在最外层函数外面定义的变量拥有全局作用域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    所有末定义而直接赋值的变量自动声明为拥有全局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       作用域</a:t>
            </a:r>
            <a:endParaRPr lang="en-US" altLang="zh-CN" sz="2400" dirty="0"/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928688" y="3786188"/>
            <a:ext cx="685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Calibri" pitchFamily="34" charset="0"/>
              </a:rPr>
              <a:t>全局作用域（</a:t>
            </a:r>
            <a:r>
              <a:rPr lang="en-US" altLang="zh-CN" sz="2400" b="1" i="1">
                <a:solidFill>
                  <a:srgbClr val="FFFF00"/>
                </a:solidFill>
                <a:latin typeface="Calibri" pitchFamily="34" charset="0"/>
              </a:rPr>
              <a:t>Global Scope</a:t>
            </a:r>
            <a:r>
              <a:rPr lang="zh-CN" altLang="en-US" sz="2400" b="1" i="1">
                <a:solidFill>
                  <a:srgbClr val="FFFF00"/>
                </a:solidFill>
                <a:latin typeface="Calibri" pitchFamily="34" charset="0"/>
              </a:rPr>
              <a:t>）</a:t>
            </a:r>
            <a:endParaRPr lang="zh-CN" altLang="en-US" sz="2400" i="1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3214688" y="2341563"/>
            <a:ext cx="2643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dirty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Q  &amp;  A</a:t>
            </a:r>
            <a:endParaRPr lang="zh-CN" altLang="en-US" sz="6000" dirty="0">
              <a:latin typeface="Times New Roman" pitchFamily="18" charset="0"/>
              <a:ea typeface="华文隶书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88" y="1143000"/>
            <a:ext cx="8429625" cy="461963"/>
          </a:xfrm>
          <a:prstGeom prst="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在固定的代码片段内可访问到，最常见的例如函数内部</a:t>
            </a:r>
            <a:endParaRPr lang="en-US" altLang="zh-CN" sz="2400" dirty="0"/>
          </a:p>
        </p:txBody>
      </p:sp>
      <p:sp>
        <p:nvSpPr>
          <p:cNvPr id="4099" name="TextBox 9"/>
          <p:cNvSpPr txBox="1">
            <a:spLocks noChangeArrowheads="1"/>
          </p:cNvSpPr>
          <p:nvPr/>
        </p:nvSpPr>
        <p:spPr bwMode="auto">
          <a:xfrm>
            <a:off x="285750" y="428625"/>
            <a:ext cx="6500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latin typeface="Calibri" pitchFamily="34" charset="0"/>
              </a:rPr>
              <a:t>局部作用域（</a:t>
            </a:r>
            <a:r>
              <a:rPr lang="en-US" altLang="zh-CN" sz="2400" b="1" i="1">
                <a:solidFill>
                  <a:srgbClr val="FFFF00"/>
                </a:solidFill>
                <a:latin typeface="Calibri" pitchFamily="34" charset="0"/>
              </a:rPr>
              <a:t>Local Scope</a:t>
            </a:r>
            <a:r>
              <a:rPr lang="zh-CN" altLang="en-US" sz="2400" b="1" i="1">
                <a:solidFill>
                  <a:srgbClr val="FFFF00"/>
                </a:solidFill>
                <a:latin typeface="Calibri" pitchFamily="34" charset="0"/>
              </a:rPr>
              <a:t>）</a:t>
            </a:r>
            <a:endParaRPr lang="en-US" altLang="zh-CN" sz="2400" b="1" i="1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8" y="2286000"/>
            <a:ext cx="8429625" cy="30464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a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t = 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function add(a, b)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sum = a +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c = 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return sum;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4286250" y="4286250"/>
            <a:ext cx="3143250" cy="642938"/>
          </a:xfrm>
          <a:prstGeom prst="borderCallout1">
            <a:avLst>
              <a:gd name="adj1" fmla="val 49861"/>
              <a:gd name="adj2" fmla="val -40"/>
              <a:gd name="adj3" fmla="val 23612"/>
              <a:gd name="adj4" fmla="val -75042"/>
            </a:avLst>
          </a:prstGeom>
          <a:blipFill>
            <a:blip r:embed="rId2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末定义直接赋值的变量，</a:t>
            </a:r>
            <a:endParaRPr lang="en-US" altLang="zh-CN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自动声明拥有全局作用域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4286250" y="3357563"/>
            <a:ext cx="3143250" cy="642937"/>
          </a:xfrm>
          <a:prstGeom prst="borderCallout1">
            <a:avLst>
              <a:gd name="adj1" fmla="val 49861"/>
              <a:gd name="adj2" fmla="val -40"/>
              <a:gd name="adj3" fmla="val 99168"/>
              <a:gd name="adj4" fmla="val -25951"/>
            </a:avLst>
          </a:prstGeom>
          <a:blipFill>
            <a:blip r:embed="rId2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均为局部变量，局部可见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4286250" y="2428875"/>
            <a:ext cx="3143250" cy="642938"/>
          </a:xfrm>
          <a:prstGeom prst="borderCallout1">
            <a:avLst>
              <a:gd name="adj1" fmla="val 49861"/>
              <a:gd name="adj2" fmla="val -40"/>
              <a:gd name="adj3" fmla="val 59167"/>
              <a:gd name="adj4" fmla="val -71860"/>
            </a:avLst>
          </a:prstGeom>
          <a:blipFill>
            <a:blip r:embed="rId2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和函数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是全局变量，全局可见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8625" y="571500"/>
            <a:ext cx="3500438" cy="58420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、词法作用域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72" y="1857364"/>
            <a:ext cx="79295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   JavaScript</a:t>
            </a:r>
            <a:r>
              <a:rPr lang="zh-CN" altLang="en-US" sz="2400" dirty="0" smtClean="0">
                <a:latin typeface="+mn-ea"/>
                <a:ea typeface="+mn-ea"/>
              </a:rPr>
              <a:t>中函数的作用域是通过词法来划分的，即函数是在定义它的那个作用域中运行的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zh-CN" altLang="en-US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当一个函数被创建时，</a:t>
            </a:r>
            <a:r>
              <a:rPr lang="en-US" altLang="zh-CN" sz="2400" dirty="0" smtClean="0">
                <a:latin typeface="+mn-ea"/>
                <a:ea typeface="+mn-ea"/>
              </a:rPr>
              <a:t>JavaScript</a:t>
            </a:r>
            <a:r>
              <a:rPr lang="zh-CN" altLang="en-US" sz="2400" dirty="0" smtClean="0">
                <a:latin typeface="+mn-ea"/>
                <a:ea typeface="+mn-ea"/>
              </a:rPr>
              <a:t>解析器会创建一个包含该函数外层范围变量对象的作用域链，</a:t>
            </a:r>
            <a:r>
              <a:rPr lang="zh-CN" altLang="en-US" sz="2400" dirty="0" smtClean="0">
                <a:latin typeface="+mn-ea"/>
                <a:ea typeface="+mn-ea"/>
              </a:rPr>
              <a:t>这个作用域</a:t>
            </a:r>
            <a:r>
              <a:rPr lang="zh-CN" altLang="en-US" sz="2400" dirty="0" smtClean="0">
                <a:latin typeface="+mn-ea"/>
                <a:ea typeface="+mn-ea"/>
              </a:rPr>
              <a:t>链被保存在函数内部的</a:t>
            </a:r>
            <a:r>
              <a:rPr lang="en-US" altLang="zh-CN" sz="2400" dirty="0" smtClean="0">
                <a:latin typeface="+mn-ea"/>
                <a:ea typeface="+mn-ea"/>
              </a:rPr>
              <a:t>[[Scope]]</a:t>
            </a:r>
            <a:r>
              <a:rPr lang="zh-CN" altLang="en-US" sz="2400" dirty="0" smtClean="0">
                <a:latin typeface="+mn-ea"/>
                <a:ea typeface="+mn-ea"/>
              </a:rPr>
              <a:t>属性中，它决定了哪些数据能被函数</a:t>
            </a:r>
            <a:r>
              <a:rPr lang="zh-CN" altLang="en-US" sz="2400" dirty="0" smtClean="0">
                <a:latin typeface="+mn-ea"/>
                <a:ea typeface="+mn-ea"/>
              </a:rPr>
              <a:t>访问。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1500" y="1525588"/>
          <a:ext cx="1928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13"/>
                <a:gridCol w="9644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[[scope]]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72188" y="1525588"/>
          <a:ext cx="24288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undefined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86125" y="1525588"/>
          <a:ext cx="1928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肘形连接符 15"/>
          <p:cNvCxnSpPr/>
          <p:nvPr/>
        </p:nvCxnSpPr>
        <p:spPr>
          <a:xfrm flipV="1">
            <a:off x="2071688" y="1739900"/>
            <a:ext cx="1214437" cy="357188"/>
          </a:xfrm>
          <a:prstGeom prst="bentConnector3">
            <a:avLst>
              <a:gd name="adj1" fmla="val 58235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4857750" y="1739900"/>
            <a:ext cx="1214438" cy="357188"/>
          </a:xfrm>
          <a:prstGeom prst="bentConnector3">
            <a:avLst>
              <a:gd name="adj1" fmla="val 58235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" y="3071813"/>
            <a:ext cx="3929063" cy="304641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a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t = 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function add(a, b)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sum = a +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c = 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return sum;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405450"/>
            <a:ext cx="4143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函数的词法作用域示意图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0"/>
          <p:cNvSpPr txBox="1">
            <a:spLocks noChangeArrowheads="1"/>
          </p:cNvSpPr>
          <p:nvPr/>
        </p:nvSpPr>
        <p:spPr bwMode="auto">
          <a:xfrm>
            <a:off x="428625" y="571500"/>
            <a:ext cx="7000875" cy="584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US" altLang="zh-CN" sz="3200" b="1" dirty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zh-CN" altLang="en-US" sz="3200" b="1" smtClean="0">
                <a:solidFill>
                  <a:srgbClr val="FF0000"/>
                </a:solidFill>
                <a:latin typeface="Calibri" pitchFamily="34" charset="0"/>
              </a:rPr>
              <a:t>、执行环境（</a:t>
            </a:r>
            <a:r>
              <a:rPr lang="en-US" altLang="zh-CN" sz="3200" b="1" i="1" dirty="0">
                <a:solidFill>
                  <a:srgbClr val="FF0000"/>
                </a:solidFill>
                <a:latin typeface="Calibri" pitchFamily="34" charset="0"/>
              </a:rPr>
              <a:t>execution context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625" y="1500188"/>
            <a:ext cx="792956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当</a:t>
            </a:r>
            <a:r>
              <a:rPr lang="zh-CN" altLang="en-US" sz="2400" dirty="0" smtClean="0">
                <a:latin typeface="+mn-ea"/>
                <a:ea typeface="+mn-ea"/>
              </a:rPr>
              <a:t>函数被调用执行时，</a:t>
            </a:r>
            <a:r>
              <a:rPr lang="en-US" altLang="zh-CN" sz="2400" dirty="0" smtClean="0">
                <a:latin typeface="+mn-ea"/>
                <a:ea typeface="+mn-ea"/>
              </a:rPr>
              <a:t>JavaScript</a:t>
            </a:r>
            <a:r>
              <a:rPr lang="zh-CN" altLang="en-US" sz="2400" dirty="0" smtClean="0">
                <a:latin typeface="+mn-ea"/>
                <a:ea typeface="+mn-ea"/>
              </a:rPr>
              <a:t>引擎会创建一个执行环境，并通过复制函数内部</a:t>
            </a:r>
            <a:r>
              <a:rPr lang="en-US" altLang="zh-CN" sz="2400" dirty="0" smtClean="0">
                <a:latin typeface="+mn-ea"/>
                <a:ea typeface="+mn-ea"/>
              </a:rPr>
              <a:t>[[Scope]]</a:t>
            </a:r>
            <a:r>
              <a:rPr lang="zh-CN" altLang="en-US" sz="2400" dirty="0" smtClean="0">
                <a:latin typeface="+mn-ea"/>
                <a:ea typeface="+mn-ea"/>
              </a:rPr>
              <a:t>属性中的对象构建起执行环境的作用域链。接着，</a:t>
            </a:r>
            <a:r>
              <a:rPr lang="en-US" altLang="zh-CN" sz="2400" dirty="0" err="1" smtClean="0">
                <a:latin typeface="+mn-ea"/>
                <a:ea typeface="+mn-ea"/>
              </a:rPr>
              <a:t>js</a:t>
            </a:r>
            <a:r>
              <a:rPr lang="zh-CN" altLang="en-US" sz="2400" dirty="0" smtClean="0">
                <a:latin typeface="+mn-ea"/>
                <a:ea typeface="+mn-ea"/>
              </a:rPr>
              <a:t>引擎会创建一个“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调用对象（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Activation object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zh-CN" altLang="en-US" sz="2400" dirty="0" smtClean="0">
                <a:latin typeface="+mn-ea"/>
                <a:ea typeface="+mn-ea"/>
              </a:rPr>
              <a:t>”，此对象中包含了函数执行时的局部变量、参数集合和</a:t>
            </a:r>
            <a:r>
              <a:rPr lang="en-US" altLang="zh-CN" sz="2400" dirty="0" smtClean="0">
                <a:latin typeface="+mn-ea"/>
                <a:ea typeface="+mn-ea"/>
              </a:rPr>
              <a:t>this</a:t>
            </a:r>
            <a:r>
              <a:rPr lang="zh-CN" altLang="en-US" sz="2400" dirty="0" smtClean="0">
                <a:latin typeface="+mn-ea"/>
                <a:ea typeface="+mn-ea"/>
              </a:rPr>
              <a:t>等，并被放入执行环境作用域链的前端。当函数执行完毕，执行环境会被销毁，调用对象也随之销毁（如果调用对象没有被引用的话）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85750" y="1643063"/>
          <a:ext cx="22859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add(2, 5)</a:t>
                      </a:r>
                    </a:p>
                    <a:p>
                      <a:pPr algn="ctr"/>
                      <a:r>
                        <a:rPr lang="en-US" altLang="zh-CN" dirty="0" smtClean="0"/>
                        <a:t>execution context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14688" y="1643063"/>
          <a:ext cx="1928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r>
                        <a:rPr lang="en-US" altLang="zh-CN" baseline="0" dirty="0" smtClean="0"/>
                        <a:t> chain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肘形连接符 15"/>
          <p:cNvCxnSpPr/>
          <p:nvPr/>
        </p:nvCxnSpPr>
        <p:spPr>
          <a:xfrm flipV="1">
            <a:off x="2143108" y="1785939"/>
            <a:ext cx="1071580" cy="714367"/>
          </a:xfrm>
          <a:prstGeom prst="bentConnector3">
            <a:avLst>
              <a:gd name="adj1" fmla="val 6991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4643438" y="857250"/>
            <a:ext cx="1714500" cy="1357313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625" y="333357"/>
            <a:ext cx="3500433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函数执行环境作用域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57938" y="642938"/>
          <a:ext cx="24288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Activation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arguments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[2, 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357938" y="3357563"/>
          <a:ext cx="24288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(object)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undefined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5750" y="3500438"/>
            <a:ext cx="3929063" cy="304641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a =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t = 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function add(a, b)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 err="1">
                <a:latin typeface="+mn-ea"/>
              </a:rPr>
              <a:t>var</a:t>
            </a:r>
            <a:r>
              <a:rPr lang="en-US" altLang="zh-CN" sz="2400" dirty="0">
                <a:latin typeface="+mn-ea"/>
              </a:rPr>
              <a:t> sum = a +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c = 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    return sum;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</p:txBody>
      </p:sp>
      <p:cxnSp>
        <p:nvCxnSpPr>
          <p:cNvPr id="24" name="肘形连接符 23"/>
          <p:cNvCxnSpPr/>
          <p:nvPr/>
        </p:nvCxnSpPr>
        <p:spPr>
          <a:xfrm>
            <a:off x="4643438" y="2571750"/>
            <a:ext cx="1714500" cy="928688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1500" y="1357313"/>
            <a:ext cx="7929563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在</a:t>
            </a:r>
            <a:r>
              <a:rPr lang="zh-CN" altLang="en-US" sz="2400" dirty="0" smtClean="0">
                <a:latin typeface="+mn-ea"/>
                <a:ea typeface="+mn-ea"/>
              </a:rPr>
              <a:t>函数运行过程中，每当函数访问一个变量时，就会从执行环境作用域链中搜索具有相应名字的变量：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75" y="2643188"/>
            <a:ext cx="7715250" cy="3416320"/>
          </a:xfrm>
          <a:prstGeom prst="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  该</a:t>
            </a:r>
            <a:r>
              <a:rPr lang="zh-CN" altLang="en-US" sz="2400" dirty="0" smtClean="0"/>
              <a:t>搜索过程从执行环境作用域链的顶部开始，也就是当前运行函数的活动对象，查找同名的变量；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  如果</a:t>
            </a:r>
            <a:r>
              <a:rPr lang="zh-CN" altLang="en-US" sz="2400" dirty="0" smtClean="0"/>
              <a:t>找到，就使用这个变量，反之继续搜索作用域链中的下一个对象；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  搜索</a:t>
            </a:r>
            <a:r>
              <a:rPr lang="zh-CN" altLang="en-US" sz="2400" dirty="0" smtClean="0"/>
              <a:t>会持续进行，直到同名变量被找到，或者没有找到要搜索的变量为止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undefined) 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  如果</a:t>
            </a:r>
            <a:r>
              <a:rPr lang="zh-CN" altLang="en-US" sz="2400" dirty="0" smtClean="0"/>
              <a:t>名字相同的两个变量存在于作用域链的不同部分，那么会使用在作用域链中最先找到的那个，即最近的那个变量。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04795"/>
            <a:ext cx="1714512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变量解析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闭  包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571625"/>
            <a:ext cx="77152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不同角度给出的定义：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813" y="2214563"/>
            <a:ext cx="7715250" cy="1938337"/>
          </a:xfrm>
          <a:prstGeom prst="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   闭包是函数和执行它的作用域链的综合体；</a:t>
            </a:r>
            <a:endParaRPr lang="en-US" altLang="zh-CN" sz="2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函数可以访问它被创建时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执行</a:t>
            </a:r>
            <a:r>
              <a:rPr lang="zh-CN" altLang="en-US" sz="2400" dirty="0" smtClean="0"/>
              <a:t>环境</a:t>
            </a:r>
            <a:r>
              <a:rPr lang="zh-CN" altLang="en-US" sz="2400" dirty="0"/>
              <a:t>，称为闭包；</a:t>
            </a:r>
            <a:endParaRPr lang="en-US" altLang="zh-CN" sz="2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能够读取其它函数内部变量的函数，定义在一个函数内部的</a:t>
            </a:r>
            <a:r>
              <a:rPr lang="zh-CN" altLang="en-US" sz="2400" dirty="0" smtClean="0"/>
              <a:t>函数；</a:t>
            </a:r>
            <a:endParaRPr lang="en-US" altLang="zh-CN" sz="2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/>
              <a:t>所有函数都是</a:t>
            </a:r>
            <a:r>
              <a:rPr lang="zh-CN" altLang="en-US" sz="2400" dirty="0" smtClean="0"/>
              <a:t>闭包。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821</TotalTime>
  <Words>1489</Words>
  <PresentationFormat>全屏显示(4:3)</PresentationFormat>
  <Paragraphs>419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JavaScript闭包</vt:lpstr>
      <vt:lpstr>几个重要的概念</vt:lpstr>
      <vt:lpstr>幻灯片 3</vt:lpstr>
      <vt:lpstr>幻灯片 4</vt:lpstr>
      <vt:lpstr>幻灯片 5</vt:lpstr>
      <vt:lpstr>幻灯片 6</vt:lpstr>
      <vt:lpstr>幻灯片 7</vt:lpstr>
      <vt:lpstr>幻灯片 8</vt:lpstr>
      <vt:lpstr>闭  包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JavaScript闭包</dc:title>
  <cp:lastModifiedBy>fzw</cp:lastModifiedBy>
  <cp:revision>255</cp:revision>
  <dcterms:modified xsi:type="dcterms:W3CDTF">2012-06-26T15:27:24Z</dcterms:modified>
</cp:coreProperties>
</file>