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3"/>
  </p:notesMasterIdLst>
  <p:sldIdLst>
    <p:sldId id="393" r:id="rId2"/>
    <p:sldId id="496" r:id="rId3"/>
    <p:sldId id="422" r:id="rId4"/>
    <p:sldId id="490" r:id="rId5"/>
    <p:sldId id="503" r:id="rId6"/>
    <p:sldId id="502" r:id="rId7"/>
    <p:sldId id="504" r:id="rId8"/>
    <p:sldId id="469" r:id="rId9"/>
    <p:sldId id="424" r:id="rId10"/>
    <p:sldId id="475" r:id="rId11"/>
    <p:sldId id="498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FA"/>
    <a:srgbClr val="F77B21"/>
    <a:srgbClr val="0A3F69"/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 autoAdjust="0"/>
    <p:restoredTop sz="94700" autoAdjust="0"/>
  </p:normalViewPr>
  <p:slideViewPr>
    <p:cSldViewPr>
      <p:cViewPr varScale="1">
        <p:scale>
          <a:sx n="80" d="100"/>
          <a:sy n="80" d="100"/>
        </p:scale>
        <p:origin x="72" y="19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C67C6-011C-4E32-8C19-32C5A8F4F0E3}" type="doc">
      <dgm:prSet loTypeId="urn:microsoft.com/office/officeart/2005/8/layout/pyramid3" loCatId="pyramid" qsTypeId="urn:microsoft.com/office/officeart/2005/8/quickstyle/3d2" qsCatId="3D" csTypeId="urn:microsoft.com/office/officeart/2005/8/colors/accent2_3" csCatId="accent2" phldr="1"/>
      <dgm:spPr/>
    </dgm:pt>
    <dgm:pt modelId="{BC8FB7AD-D2CB-4141-8102-3FDA6144C23B}">
      <dgm:prSet phldrT="[Text]"/>
      <dgm:spPr/>
      <dgm:t>
        <a:bodyPr/>
        <a:lstStyle/>
        <a:p>
          <a:r>
            <a:rPr lang="en-US" dirty="0"/>
            <a:t>83.11% Visited</a:t>
          </a:r>
        </a:p>
      </dgm:t>
    </dgm:pt>
    <dgm:pt modelId="{69FF846D-173D-4E2B-8637-EF86C52FCCC7}" type="parTrans" cxnId="{F203D795-FCE3-4E15-9D06-A05A35E3156A}">
      <dgm:prSet/>
      <dgm:spPr/>
      <dgm:t>
        <a:bodyPr/>
        <a:lstStyle/>
        <a:p>
          <a:endParaRPr lang="en-US"/>
        </a:p>
      </dgm:t>
    </dgm:pt>
    <dgm:pt modelId="{8045D43D-0FDC-4728-878D-175683812ADB}" type="sibTrans" cxnId="{F203D795-FCE3-4E15-9D06-A05A35E3156A}">
      <dgm:prSet/>
      <dgm:spPr/>
      <dgm:t>
        <a:bodyPr/>
        <a:lstStyle/>
        <a:p>
          <a:endParaRPr lang="en-US"/>
        </a:p>
      </dgm:t>
    </dgm:pt>
    <dgm:pt modelId="{2B9558C2-4297-4059-B95C-ADFC6BC31FB1}">
      <dgm:prSet phldrT="[Text]"/>
      <dgm:spPr/>
      <dgm:t>
        <a:bodyPr/>
        <a:lstStyle/>
        <a:p>
          <a:r>
            <a:rPr lang="en-US" dirty="0"/>
            <a:t>77.39% Saw </a:t>
          </a:r>
        </a:p>
      </dgm:t>
    </dgm:pt>
    <dgm:pt modelId="{4E677234-6334-483F-90BF-7907C7B21CD4}" type="parTrans" cxnId="{A70F3191-8B48-4046-882F-D66E5E17111D}">
      <dgm:prSet/>
      <dgm:spPr/>
      <dgm:t>
        <a:bodyPr/>
        <a:lstStyle/>
        <a:p>
          <a:endParaRPr lang="en-US"/>
        </a:p>
      </dgm:t>
    </dgm:pt>
    <dgm:pt modelId="{2444B585-AD7B-4CF3-907E-4B0B80312C62}" type="sibTrans" cxnId="{A70F3191-8B48-4046-882F-D66E5E17111D}">
      <dgm:prSet/>
      <dgm:spPr/>
      <dgm:t>
        <a:bodyPr/>
        <a:lstStyle/>
        <a:p>
          <a:endParaRPr lang="en-US"/>
        </a:p>
      </dgm:t>
    </dgm:pt>
    <dgm:pt modelId="{24FD6693-3F07-447F-B9B2-2E32E271F9A4}">
      <dgm:prSet phldrT="[Text]"/>
      <dgm:spPr/>
      <dgm:t>
        <a:bodyPr/>
        <a:lstStyle/>
        <a:p>
          <a:r>
            <a:rPr lang="en-US" dirty="0"/>
            <a:t>19.58% Clicked</a:t>
          </a:r>
        </a:p>
      </dgm:t>
    </dgm:pt>
    <dgm:pt modelId="{7A999E37-1938-4C8F-BACB-B3123AAC03F1}" type="parTrans" cxnId="{794CD935-C91D-40A6-9ACD-9B654D91228A}">
      <dgm:prSet/>
      <dgm:spPr/>
      <dgm:t>
        <a:bodyPr/>
        <a:lstStyle/>
        <a:p>
          <a:endParaRPr lang="en-US"/>
        </a:p>
      </dgm:t>
    </dgm:pt>
    <dgm:pt modelId="{17B7F128-4381-4FFD-94DB-C89A6A69C80A}" type="sibTrans" cxnId="{794CD935-C91D-40A6-9ACD-9B654D91228A}">
      <dgm:prSet/>
      <dgm:spPr/>
      <dgm:t>
        <a:bodyPr/>
        <a:lstStyle/>
        <a:p>
          <a:endParaRPr lang="en-US"/>
        </a:p>
      </dgm:t>
    </dgm:pt>
    <dgm:pt modelId="{04A47C89-D4B5-426F-9E74-7FDF9A9047D6}">
      <dgm:prSet phldrT="[Text]"/>
      <dgm:spPr/>
      <dgm:t>
        <a:bodyPr/>
        <a:lstStyle/>
        <a:p>
          <a:r>
            <a:rPr lang="en-US" dirty="0"/>
            <a:t>15.65% Purchased</a:t>
          </a:r>
        </a:p>
      </dgm:t>
    </dgm:pt>
    <dgm:pt modelId="{BEBEC53A-9CAE-4932-A7DE-52DD8C9F63F4}" type="parTrans" cxnId="{07182182-F334-48C3-A531-AE563A4EE965}">
      <dgm:prSet/>
      <dgm:spPr/>
      <dgm:t>
        <a:bodyPr/>
        <a:lstStyle/>
        <a:p>
          <a:endParaRPr lang="en-US"/>
        </a:p>
      </dgm:t>
    </dgm:pt>
    <dgm:pt modelId="{37614A58-0A7D-4909-B68D-27FAB1D257D7}" type="sibTrans" cxnId="{07182182-F334-48C3-A531-AE563A4EE965}">
      <dgm:prSet/>
      <dgm:spPr/>
      <dgm:t>
        <a:bodyPr/>
        <a:lstStyle/>
        <a:p>
          <a:endParaRPr lang="en-US"/>
        </a:p>
      </dgm:t>
    </dgm:pt>
    <dgm:pt modelId="{79D5765D-E445-493D-AE5B-B329F6315F59}">
      <dgm:prSet phldrT="[Text]"/>
      <dgm:spPr/>
      <dgm:t>
        <a:bodyPr/>
        <a:lstStyle/>
        <a:p>
          <a:r>
            <a:rPr lang="en-US" dirty="0"/>
            <a:t>Total 471005 users</a:t>
          </a:r>
        </a:p>
      </dgm:t>
    </dgm:pt>
    <dgm:pt modelId="{41D2AA08-024D-4608-B7DE-261A976F93EB}" type="parTrans" cxnId="{9F9D621F-9806-4253-A656-3B1637ADF502}">
      <dgm:prSet/>
      <dgm:spPr/>
      <dgm:t>
        <a:bodyPr/>
        <a:lstStyle/>
        <a:p>
          <a:endParaRPr lang="en-US"/>
        </a:p>
      </dgm:t>
    </dgm:pt>
    <dgm:pt modelId="{FA00ECC5-71DD-4418-AD5C-3CB2F1A93A9C}" type="sibTrans" cxnId="{9F9D621F-9806-4253-A656-3B1637ADF502}">
      <dgm:prSet/>
      <dgm:spPr/>
      <dgm:t>
        <a:bodyPr/>
        <a:lstStyle/>
        <a:p>
          <a:endParaRPr lang="en-US"/>
        </a:p>
      </dgm:t>
    </dgm:pt>
    <dgm:pt modelId="{F915F54F-A4ED-4713-AED5-D9C13A8AA8D3}" type="pres">
      <dgm:prSet presAssocID="{EC9C67C6-011C-4E32-8C19-32C5A8F4F0E3}" presName="Name0" presStyleCnt="0">
        <dgm:presLayoutVars>
          <dgm:dir/>
          <dgm:animLvl val="lvl"/>
          <dgm:resizeHandles val="exact"/>
        </dgm:presLayoutVars>
      </dgm:prSet>
      <dgm:spPr/>
    </dgm:pt>
    <dgm:pt modelId="{4BF6C27E-1832-429D-85E9-0261658AB696}" type="pres">
      <dgm:prSet presAssocID="{79D5765D-E445-493D-AE5B-B329F6315F59}" presName="Name8" presStyleCnt="0"/>
      <dgm:spPr/>
    </dgm:pt>
    <dgm:pt modelId="{5D70B609-54B5-4442-B15B-01DCABFA513C}" type="pres">
      <dgm:prSet presAssocID="{79D5765D-E445-493D-AE5B-B329F6315F59}" presName="level" presStyleLbl="node1" presStyleIdx="0" presStyleCnt="5">
        <dgm:presLayoutVars>
          <dgm:chMax val="1"/>
          <dgm:bulletEnabled val="1"/>
        </dgm:presLayoutVars>
      </dgm:prSet>
      <dgm:spPr/>
    </dgm:pt>
    <dgm:pt modelId="{33273042-C0C7-49EA-92E5-977BA514EE56}" type="pres">
      <dgm:prSet presAssocID="{79D5765D-E445-493D-AE5B-B329F6315F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8B25CD-CDE3-4FC4-A091-4316724219A1}" type="pres">
      <dgm:prSet presAssocID="{BC8FB7AD-D2CB-4141-8102-3FDA6144C23B}" presName="Name8" presStyleCnt="0"/>
      <dgm:spPr/>
    </dgm:pt>
    <dgm:pt modelId="{BB68B425-6B47-431F-A534-2F9C12A4F802}" type="pres">
      <dgm:prSet presAssocID="{BC8FB7AD-D2CB-4141-8102-3FDA6144C23B}" presName="level" presStyleLbl="node1" presStyleIdx="1" presStyleCnt="5">
        <dgm:presLayoutVars>
          <dgm:chMax val="1"/>
          <dgm:bulletEnabled val="1"/>
        </dgm:presLayoutVars>
      </dgm:prSet>
      <dgm:spPr/>
    </dgm:pt>
    <dgm:pt modelId="{86A6BA12-D127-4E11-A982-4B4DB87AE417}" type="pres">
      <dgm:prSet presAssocID="{BC8FB7AD-D2CB-4141-8102-3FDA6144C2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9339D8-EFBE-4676-9BA8-90F9FD33B912}" type="pres">
      <dgm:prSet presAssocID="{2B9558C2-4297-4059-B95C-ADFC6BC31FB1}" presName="Name8" presStyleCnt="0"/>
      <dgm:spPr/>
    </dgm:pt>
    <dgm:pt modelId="{BF10ACA8-E362-487C-B5DA-D1659A8A895B}" type="pres">
      <dgm:prSet presAssocID="{2B9558C2-4297-4059-B95C-ADFC6BC31FB1}" presName="level" presStyleLbl="node1" presStyleIdx="2" presStyleCnt="5">
        <dgm:presLayoutVars>
          <dgm:chMax val="1"/>
          <dgm:bulletEnabled val="1"/>
        </dgm:presLayoutVars>
      </dgm:prSet>
      <dgm:spPr/>
    </dgm:pt>
    <dgm:pt modelId="{F85493B8-716B-4617-B369-1FF4362464FB}" type="pres">
      <dgm:prSet presAssocID="{2B9558C2-4297-4059-B95C-ADFC6BC31FB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28E0284-9906-4B7A-B4D5-697A595D0AA6}" type="pres">
      <dgm:prSet presAssocID="{24FD6693-3F07-447F-B9B2-2E32E271F9A4}" presName="Name8" presStyleCnt="0"/>
      <dgm:spPr/>
    </dgm:pt>
    <dgm:pt modelId="{AAF2CC88-2028-4839-A490-351D02228A07}" type="pres">
      <dgm:prSet presAssocID="{24FD6693-3F07-447F-B9B2-2E32E271F9A4}" presName="level" presStyleLbl="node1" presStyleIdx="3" presStyleCnt="5">
        <dgm:presLayoutVars>
          <dgm:chMax val="1"/>
          <dgm:bulletEnabled val="1"/>
        </dgm:presLayoutVars>
      </dgm:prSet>
      <dgm:spPr/>
    </dgm:pt>
    <dgm:pt modelId="{5894E66C-5C38-4178-BE54-A191B2D98457}" type="pres">
      <dgm:prSet presAssocID="{24FD6693-3F07-447F-B9B2-2E32E271F9A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25B2D2-8AD4-4D37-A43A-7565B87AFE26}" type="pres">
      <dgm:prSet presAssocID="{04A47C89-D4B5-426F-9E74-7FDF9A9047D6}" presName="Name8" presStyleCnt="0"/>
      <dgm:spPr/>
    </dgm:pt>
    <dgm:pt modelId="{3CF50CD6-A1E9-4EA0-BF1D-275D5C4AB457}" type="pres">
      <dgm:prSet presAssocID="{04A47C89-D4B5-426F-9E74-7FDF9A9047D6}" presName="level" presStyleLbl="node1" presStyleIdx="4" presStyleCnt="5">
        <dgm:presLayoutVars>
          <dgm:chMax val="1"/>
          <dgm:bulletEnabled val="1"/>
        </dgm:presLayoutVars>
      </dgm:prSet>
      <dgm:spPr/>
    </dgm:pt>
    <dgm:pt modelId="{46A248AC-65FD-4A44-BA5D-CBB89992A005}" type="pres">
      <dgm:prSet presAssocID="{04A47C89-D4B5-426F-9E74-7FDF9A9047D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BA8DD07-0242-4914-B812-183B9C45A2A1}" type="presOf" srcId="{79D5765D-E445-493D-AE5B-B329F6315F59}" destId="{5D70B609-54B5-4442-B15B-01DCABFA513C}" srcOrd="0" destOrd="0" presId="urn:microsoft.com/office/officeart/2005/8/layout/pyramid3"/>
    <dgm:cxn modelId="{313F4417-6F65-44A9-B9BD-116C4DE16224}" type="presOf" srcId="{BC8FB7AD-D2CB-4141-8102-3FDA6144C23B}" destId="{86A6BA12-D127-4E11-A982-4B4DB87AE417}" srcOrd="1" destOrd="0" presId="urn:microsoft.com/office/officeart/2005/8/layout/pyramid3"/>
    <dgm:cxn modelId="{9F9D621F-9806-4253-A656-3B1637ADF502}" srcId="{EC9C67C6-011C-4E32-8C19-32C5A8F4F0E3}" destId="{79D5765D-E445-493D-AE5B-B329F6315F59}" srcOrd="0" destOrd="0" parTransId="{41D2AA08-024D-4608-B7DE-261A976F93EB}" sibTransId="{FA00ECC5-71DD-4418-AD5C-3CB2F1A93A9C}"/>
    <dgm:cxn modelId="{794CD935-C91D-40A6-9ACD-9B654D91228A}" srcId="{EC9C67C6-011C-4E32-8C19-32C5A8F4F0E3}" destId="{24FD6693-3F07-447F-B9B2-2E32E271F9A4}" srcOrd="3" destOrd="0" parTransId="{7A999E37-1938-4C8F-BACB-B3123AAC03F1}" sibTransId="{17B7F128-4381-4FFD-94DB-C89A6A69C80A}"/>
    <dgm:cxn modelId="{A76CE941-7C4F-425C-A209-5F38FBA9882C}" type="presOf" srcId="{BC8FB7AD-D2CB-4141-8102-3FDA6144C23B}" destId="{BB68B425-6B47-431F-A534-2F9C12A4F802}" srcOrd="0" destOrd="0" presId="urn:microsoft.com/office/officeart/2005/8/layout/pyramid3"/>
    <dgm:cxn modelId="{DB540E46-90EB-4619-AB38-B08E68192D0C}" type="presOf" srcId="{2B9558C2-4297-4059-B95C-ADFC6BC31FB1}" destId="{F85493B8-716B-4617-B369-1FF4362464FB}" srcOrd="1" destOrd="0" presId="urn:microsoft.com/office/officeart/2005/8/layout/pyramid3"/>
    <dgm:cxn modelId="{22E1214F-C3CA-41AF-8AF1-7258B5AD3CC4}" type="presOf" srcId="{04A47C89-D4B5-426F-9E74-7FDF9A9047D6}" destId="{3CF50CD6-A1E9-4EA0-BF1D-275D5C4AB457}" srcOrd="0" destOrd="0" presId="urn:microsoft.com/office/officeart/2005/8/layout/pyramid3"/>
    <dgm:cxn modelId="{7662F571-C644-4BC1-A885-B6A7AACB7C11}" type="presOf" srcId="{EC9C67C6-011C-4E32-8C19-32C5A8F4F0E3}" destId="{F915F54F-A4ED-4713-AED5-D9C13A8AA8D3}" srcOrd="0" destOrd="0" presId="urn:microsoft.com/office/officeart/2005/8/layout/pyramid3"/>
    <dgm:cxn modelId="{DE631752-8C60-4727-B9AC-601C000CE575}" type="presOf" srcId="{24FD6693-3F07-447F-B9B2-2E32E271F9A4}" destId="{AAF2CC88-2028-4839-A490-351D02228A07}" srcOrd="0" destOrd="0" presId="urn:microsoft.com/office/officeart/2005/8/layout/pyramid3"/>
    <dgm:cxn modelId="{3DD54B5A-6665-4AE5-83F0-C1A7D35BB401}" type="presOf" srcId="{04A47C89-D4B5-426F-9E74-7FDF9A9047D6}" destId="{46A248AC-65FD-4A44-BA5D-CBB89992A005}" srcOrd="1" destOrd="0" presId="urn:microsoft.com/office/officeart/2005/8/layout/pyramid3"/>
    <dgm:cxn modelId="{07182182-F334-48C3-A531-AE563A4EE965}" srcId="{EC9C67C6-011C-4E32-8C19-32C5A8F4F0E3}" destId="{04A47C89-D4B5-426F-9E74-7FDF9A9047D6}" srcOrd="4" destOrd="0" parTransId="{BEBEC53A-9CAE-4932-A7DE-52DD8C9F63F4}" sibTransId="{37614A58-0A7D-4909-B68D-27FAB1D257D7}"/>
    <dgm:cxn modelId="{A70F3191-8B48-4046-882F-D66E5E17111D}" srcId="{EC9C67C6-011C-4E32-8C19-32C5A8F4F0E3}" destId="{2B9558C2-4297-4059-B95C-ADFC6BC31FB1}" srcOrd="2" destOrd="0" parTransId="{4E677234-6334-483F-90BF-7907C7B21CD4}" sibTransId="{2444B585-AD7B-4CF3-907E-4B0B80312C62}"/>
    <dgm:cxn modelId="{F203D795-FCE3-4E15-9D06-A05A35E3156A}" srcId="{EC9C67C6-011C-4E32-8C19-32C5A8F4F0E3}" destId="{BC8FB7AD-D2CB-4141-8102-3FDA6144C23B}" srcOrd="1" destOrd="0" parTransId="{69FF846D-173D-4E2B-8637-EF86C52FCCC7}" sibTransId="{8045D43D-0FDC-4728-878D-175683812ADB}"/>
    <dgm:cxn modelId="{75F14CA4-9258-429D-8F31-C3F607FB56EE}" type="presOf" srcId="{79D5765D-E445-493D-AE5B-B329F6315F59}" destId="{33273042-C0C7-49EA-92E5-977BA514EE56}" srcOrd="1" destOrd="0" presId="urn:microsoft.com/office/officeart/2005/8/layout/pyramid3"/>
    <dgm:cxn modelId="{CE3CB4AB-F22F-4E4B-AACE-814307B0FA69}" type="presOf" srcId="{2B9558C2-4297-4059-B95C-ADFC6BC31FB1}" destId="{BF10ACA8-E362-487C-B5DA-D1659A8A895B}" srcOrd="0" destOrd="0" presId="urn:microsoft.com/office/officeart/2005/8/layout/pyramid3"/>
    <dgm:cxn modelId="{211EB6E2-FA61-44F4-80E4-DE501AD337CE}" type="presOf" srcId="{24FD6693-3F07-447F-B9B2-2E32E271F9A4}" destId="{5894E66C-5C38-4178-BE54-A191B2D98457}" srcOrd="1" destOrd="0" presId="urn:microsoft.com/office/officeart/2005/8/layout/pyramid3"/>
    <dgm:cxn modelId="{50D26D03-8325-494B-9AB0-CAD0AD4BFD70}" type="presParOf" srcId="{F915F54F-A4ED-4713-AED5-D9C13A8AA8D3}" destId="{4BF6C27E-1832-429D-85E9-0261658AB696}" srcOrd="0" destOrd="0" presId="urn:microsoft.com/office/officeart/2005/8/layout/pyramid3"/>
    <dgm:cxn modelId="{44AEB226-090D-4951-9925-03B5E7D9A6D1}" type="presParOf" srcId="{4BF6C27E-1832-429D-85E9-0261658AB696}" destId="{5D70B609-54B5-4442-B15B-01DCABFA513C}" srcOrd="0" destOrd="0" presId="urn:microsoft.com/office/officeart/2005/8/layout/pyramid3"/>
    <dgm:cxn modelId="{33AF0EFB-BEEC-4398-A781-9878BE7D7707}" type="presParOf" srcId="{4BF6C27E-1832-429D-85E9-0261658AB696}" destId="{33273042-C0C7-49EA-92E5-977BA514EE56}" srcOrd="1" destOrd="0" presId="urn:microsoft.com/office/officeart/2005/8/layout/pyramid3"/>
    <dgm:cxn modelId="{C473598B-F7A6-43CC-A801-79923413CCD9}" type="presParOf" srcId="{F915F54F-A4ED-4713-AED5-D9C13A8AA8D3}" destId="{648B25CD-CDE3-4FC4-A091-4316724219A1}" srcOrd="1" destOrd="0" presId="urn:microsoft.com/office/officeart/2005/8/layout/pyramid3"/>
    <dgm:cxn modelId="{9E5CEAFC-512C-487E-959F-8CC6A41A45F2}" type="presParOf" srcId="{648B25CD-CDE3-4FC4-A091-4316724219A1}" destId="{BB68B425-6B47-431F-A534-2F9C12A4F802}" srcOrd="0" destOrd="0" presId="urn:microsoft.com/office/officeart/2005/8/layout/pyramid3"/>
    <dgm:cxn modelId="{02A4A3AC-6033-424C-B067-F0F7343906A1}" type="presParOf" srcId="{648B25CD-CDE3-4FC4-A091-4316724219A1}" destId="{86A6BA12-D127-4E11-A982-4B4DB87AE417}" srcOrd="1" destOrd="0" presId="urn:microsoft.com/office/officeart/2005/8/layout/pyramid3"/>
    <dgm:cxn modelId="{D0ECE780-CF25-4EA2-B47B-24E0E6FBDDC0}" type="presParOf" srcId="{F915F54F-A4ED-4713-AED5-D9C13A8AA8D3}" destId="{B69339D8-EFBE-4676-9BA8-90F9FD33B912}" srcOrd="2" destOrd="0" presId="urn:microsoft.com/office/officeart/2005/8/layout/pyramid3"/>
    <dgm:cxn modelId="{B886286E-FE86-4E43-A166-229CFBF00074}" type="presParOf" srcId="{B69339D8-EFBE-4676-9BA8-90F9FD33B912}" destId="{BF10ACA8-E362-487C-B5DA-D1659A8A895B}" srcOrd="0" destOrd="0" presId="urn:microsoft.com/office/officeart/2005/8/layout/pyramid3"/>
    <dgm:cxn modelId="{7EF331E9-2DE8-4C99-812E-F16C41053061}" type="presParOf" srcId="{B69339D8-EFBE-4676-9BA8-90F9FD33B912}" destId="{F85493B8-716B-4617-B369-1FF4362464FB}" srcOrd="1" destOrd="0" presId="urn:microsoft.com/office/officeart/2005/8/layout/pyramid3"/>
    <dgm:cxn modelId="{6EEC5C9C-DB62-42EC-8EB1-57F00E6CFF49}" type="presParOf" srcId="{F915F54F-A4ED-4713-AED5-D9C13A8AA8D3}" destId="{A28E0284-9906-4B7A-B4D5-697A595D0AA6}" srcOrd="3" destOrd="0" presId="urn:microsoft.com/office/officeart/2005/8/layout/pyramid3"/>
    <dgm:cxn modelId="{23F402F5-A78A-4010-BEFA-B8387463AAFC}" type="presParOf" srcId="{A28E0284-9906-4B7A-B4D5-697A595D0AA6}" destId="{AAF2CC88-2028-4839-A490-351D02228A07}" srcOrd="0" destOrd="0" presId="urn:microsoft.com/office/officeart/2005/8/layout/pyramid3"/>
    <dgm:cxn modelId="{D96C7893-6C5F-4102-A114-667514703D25}" type="presParOf" srcId="{A28E0284-9906-4B7A-B4D5-697A595D0AA6}" destId="{5894E66C-5C38-4178-BE54-A191B2D98457}" srcOrd="1" destOrd="0" presId="urn:microsoft.com/office/officeart/2005/8/layout/pyramid3"/>
    <dgm:cxn modelId="{6A8E3132-54EF-4B6C-8B5A-FB6DFC7D1CD1}" type="presParOf" srcId="{F915F54F-A4ED-4713-AED5-D9C13A8AA8D3}" destId="{5025B2D2-8AD4-4D37-A43A-7565B87AFE26}" srcOrd="4" destOrd="0" presId="urn:microsoft.com/office/officeart/2005/8/layout/pyramid3"/>
    <dgm:cxn modelId="{B3D6D18F-9794-46F9-9A53-21DE7E7741A9}" type="presParOf" srcId="{5025B2D2-8AD4-4D37-A43A-7565B87AFE26}" destId="{3CF50CD6-A1E9-4EA0-BF1D-275D5C4AB457}" srcOrd="0" destOrd="0" presId="urn:microsoft.com/office/officeart/2005/8/layout/pyramid3"/>
    <dgm:cxn modelId="{3C9921C1-6788-42D0-AC78-410DADA33ED6}" type="presParOf" srcId="{5025B2D2-8AD4-4D37-A43A-7565B87AFE26}" destId="{46A248AC-65FD-4A44-BA5D-CBB89992A00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0B609-54B5-4442-B15B-01DCABFA513C}">
      <dsp:nvSpPr>
        <dsp:cNvPr id="0" name=""/>
        <dsp:cNvSpPr/>
      </dsp:nvSpPr>
      <dsp:spPr>
        <a:xfrm rot="10800000">
          <a:off x="0" y="0"/>
          <a:ext cx="5715000" cy="665480"/>
        </a:xfrm>
        <a:prstGeom prst="trapezoid">
          <a:avLst>
            <a:gd name="adj" fmla="val 85878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471005 users</a:t>
          </a:r>
        </a:p>
      </dsp:txBody>
      <dsp:txXfrm rot="-10800000">
        <a:off x="1000124" y="0"/>
        <a:ext cx="3714750" cy="665480"/>
      </dsp:txXfrm>
    </dsp:sp>
    <dsp:sp modelId="{BB68B425-6B47-431F-A534-2F9C12A4F802}">
      <dsp:nvSpPr>
        <dsp:cNvPr id="0" name=""/>
        <dsp:cNvSpPr/>
      </dsp:nvSpPr>
      <dsp:spPr>
        <a:xfrm rot="10800000">
          <a:off x="571499" y="665479"/>
          <a:ext cx="4572000" cy="665480"/>
        </a:xfrm>
        <a:prstGeom prst="trapezoid">
          <a:avLst>
            <a:gd name="adj" fmla="val 85878"/>
          </a:avLst>
        </a:prstGeom>
        <a:gradFill rotWithShape="0">
          <a:gsLst>
            <a:gs pos="0">
              <a:schemeClr val="accent2">
                <a:shade val="80000"/>
                <a:hueOff val="135066"/>
                <a:satOff val="4438"/>
                <a:lumOff val="71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135066"/>
                <a:satOff val="4438"/>
                <a:lumOff val="71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135066"/>
                <a:satOff val="4438"/>
                <a:lumOff val="71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83.11% Visited</a:t>
          </a:r>
        </a:p>
      </dsp:txBody>
      <dsp:txXfrm rot="-10800000">
        <a:off x="1371599" y="665479"/>
        <a:ext cx="2971800" cy="665480"/>
      </dsp:txXfrm>
    </dsp:sp>
    <dsp:sp modelId="{BF10ACA8-E362-487C-B5DA-D1659A8A895B}">
      <dsp:nvSpPr>
        <dsp:cNvPr id="0" name=""/>
        <dsp:cNvSpPr/>
      </dsp:nvSpPr>
      <dsp:spPr>
        <a:xfrm rot="10800000">
          <a:off x="1142999" y="1330960"/>
          <a:ext cx="3429000" cy="665480"/>
        </a:xfrm>
        <a:prstGeom prst="trapezoid">
          <a:avLst>
            <a:gd name="adj" fmla="val 85878"/>
          </a:avLst>
        </a:prstGeom>
        <a:gradFill rotWithShape="0">
          <a:gsLst>
            <a:gs pos="0">
              <a:schemeClr val="accent2">
                <a:shade val="80000"/>
                <a:hueOff val="270132"/>
                <a:satOff val="8876"/>
                <a:lumOff val="143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270132"/>
                <a:satOff val="8876"/>
                <a:lumOff val="143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270132"/>
                <a:satOff val="8876"/>
                <a:lumOff val="143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77.39% Saw </a:t>
          </a:r>
        </a:p>
      </dsp:txBody>
      <dsp:txXfrm rot="-10800000">
        <a:off x="1743074" y="1330960"/>
        <a:ext cx="2228850" cy="665480"/>
      </dsp:txXfrm>
    </dsp:sp>
    <dsp:sp modelId="{AAF2CC88-2028-4839-A490-351D02228A07}">
      <dsp:nvSpPr>
        <dsp:cNvPr id="0" name=""/>
        <dsp:cNvSpPr/>
      </dsp:nvSpPr>
      <dsp:spPr>
        <a:xfrm rot="10800000">
          <a:off x="1714500" y="1996440"/>
          <a:ext cx="2286000" cy="665480"/>
        </a:xfrm>
        <a:prstGeom prst="trapezoid">
          <a:avLst>
            <a:gd name="adj" fmla="val 85878"/>
          </a:avLst>
        </a:prstGeom>
        <a:gradFill rotWithShape="0">
          <a:gsLst>
            <a:gs pos="0">
              <a:schemeClr val="accent2">
                <a:shade val="80000"/>
                <a:hueOff val="405198"/>
                <a:satOff val="13315"/>
                <a:lumOff val="215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405198"/>
                <a:satOff val="13315"/>
                <a:lumOff val="215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405198"/>
                <a:satOff val="13315"/>
                <a:lumOff val="215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19.58% Clicked</a:t>
          </a:r>
        </a:p>
      </dsp:txBody>
      <dsp:txXfrm rot="-10800000">
        <a:off x="2114550" y="1996440"/>
        <a:ext cx="1485900" cy="665480"/>
      </dsp:txXfrm>
    </dsp:sp>
    <dsp:sp modelId="{3CF50CD6-A1E9-4EA0-BF1D-275D5C4AB457}">
      <dsp:nvSpPr>
        <dsp:cNvPr id="0" name=""/>
        <dsp:cNvSpPr/>
      </dsp:nvSpPr>
      <dsp:spPr>
        <a:xfrm rot="10800000">
          <a:off x="2286000" y="2661920"/>
          <a:ext cx="1143000" cy="665480"/>
        </a:xfrm>
        <a:prstGeom prst="trapezoid">
          <a:avLst>
            <a:gd name="adj" fmla="val 85878"/>
          </a:avLst>
        </a:prstGeom>
        <a:gradFill rotWithShape="0">
          <a:gsLst>
            <a:gs pos="0">
              <a:schemeClr val="accent2">
                <a:shade val="80000"/>
                <a:hueOff val="540265"/>
                <a:satOff val="17753"/>
                <a:lumOff val="287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540265"/>
                <a:satOff val="17753"/>
                <a:lumOff val="287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540265"/>
                <a:satOff val="17753"/>
                <a:lumOff val="287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15.65% Purchased</a:t>
          </a:r>
        </a:p>
      </dsp:txBody>
      <dsp:txXfrm rot="-10800000">
        <a:off x="2286000" y="2661920"/>
        <a:ext cx="1143000" cy="66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D2FB-25A1-4240-898F-E79D573B6216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46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2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D2FB-25A1-4240-898F-E79D573B621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495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D2FB-25A1-4240-898F-E79D573B621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21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F18-C422-4B32-9A9B-DEBD2C14D7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1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6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6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9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6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F18-C422-4B32-9A9B-DEBD2C14D7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5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4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" y="0"/>
            <a:ext cx="9142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" y="0"/>
            <a:ext cx="9142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9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41026" y="186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41026" y="186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产品运营</a:t>
            </a:r>
          </a:p>
        </p:txBody>
      </p:sp>
    </p:spTree>
    <p:extLst>
      <p:ext uri="{BB962C8B-B14F-4D97-AF65-F5344CB8AC3E}">
        <p14:creationId xmlns:p14="http://schemas.microsoft.com/office/powerpoint/2010/main" val="31796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41026" y="186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222076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41026" y="186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风险管控</a:t>
            </a:r>
          </a:p>
        </p:txBody>
      </p:sp>
    </p:spTree>
    <p:extLst>
      <p:ext uri="{BB962C8B-B14F-4D97-AF65-F5344CB8AC3E}">
        <p14:creationId xmlns:p14="http://schemas.microsoft.com/office/powerpoint/2010/main" val="400576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41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7" r:id="rId2"/>
    <p:sldLayoutId id="2147483698" r:id="rId3"/>
    <p:sldLayoutId id="2147483676" r:id="rId4"/>
    <p:sldLayoutId id="2147483692" r:id="rId5"/>
    <p:sldLayoutId id="2147483693" r:id="rId6"/>
    <p:sldLayoutId id="2147483694" r:id="rId7"/>
    <p:sldLayoutId id="214748369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66296"/>
            <a:ext cx="685800" cy="70376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BDE2F6-F5D1-48BC-87D3-A71211EBC2CF}"/>
              </a:ext>
            </a:extLst>
          </p:cNvPr>
          <p:cNvSpPr txBox="1"/>
          <p:nvPr/>
        </p:nvSpPr>
        <p:spPr>
          <a:xfrm>
            <a:off x="4394642" y="1416420"/>
            <a:ext cx="444661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 STORE PROJECT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17AA21-0940-4FF4-BB6A-61FEA32591A3}"/>
              </a:ext>
            </a:extLst>
          </p:cNvPr>
          <p:cNvSpPr txBox="1"/>
          <p:nvPr/>
        </p:nvSpPr>
        <p:spPr>
          <a:xfrm>
            <a:off x="4648560" y="3028950"/>
            <a:ext cx="3938774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Yujie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“Carol” Cheng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3" y="235319"/>
            <a:ext cx="4750915" cy="4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4409474" y="1195680"/>
            <a:ext cx="433730" cy="433730"/>
          </a:xfrm>
          <a:prstGeom prst="ellipse">
            <a:avLst/>
          </a:pr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kern="0">
              <a:solidFill>
                <a:srgbClr val="0A7A04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071551" y="3655060"/>
            <a:ext cx="459422" cy="459422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kern="0">
              <a:solidFill>
                <a:srgbClr val="0A7A04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72715" y="3393123"/>
            <a:ext cx="469264" cy="469264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kern="0">
              <a:solidFill>
                <a:srgbClr val="0A7A04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45140" y="1132023"/>
            <a:ext cx="2107612" cy="2107612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97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sym typeface="+mn-ea"/>
                </a:rPr>
                <a:t>Recommend customer to use credit cards.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Find ways to pursued customer use gift cards.</a:t>
              </a:r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30000"/>
                </a:lnSpc>
              </a:pPr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19748" y="2235408"/>
            <a:ext cx="1895826" cy="1893678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900" ker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900" ker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Take care of when should we end the test and how long will the effect last.</a:t>
              </a:r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29200" y="1276350"/>
            <a:ext cx="2174554" cy="2174556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900" ker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900" ker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The cost of any change must smaller than 0.28 dollars per customer.</a:t>
              </a:r>
              <a:endPara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ECC522F-FB26-470E-A71B-88478137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32006"/>
            <a:ext cx="3662195" cy="37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 </a:t>
            </a:r>
            <a:endParaRPr lang="zh-CN" altLang="en-US" sz="2000" b="1" spc="225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86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800" y="438150"/>
            <a:ext cx="4860465" cy="4524145"/>
          </a:xfrm>
          <a:prstGeom prst="rect">
            <a:avLst/>
          </a:prstGeom>
        </p:spPr>
      </p:pic>
      <p:sp>
        <p:nvSpPr>
          <p:cNvPr id="30" name="文本框 7"/>
          <p:cNvSpPr txBox="1">
            <a:spLocks noChangeArrowheads="1"/>
          </p:cNvSpPr>
          <p:nvPr/>
        </p:nvSpPr>
        <p:spPr bwMode="auto">
          <a:xfrm>
            <a:off x="1143000" y="1885950"/>
            <a:ext cx="3186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造字工房悦圆演示版常规体" pitchFamily="50" charset="-122"/>
              </a:defRPr>
            </a:lvl9pPr>
          </a:lstStyle>
          <a:p>
            <a:pPr fontAlgn="auto"/>
            <a:r>
              <a:rPr lang="en-US" altLang="zh-CN" sz="5400" b="1" spc="225" noProof="1">
                <a:solidFill>
                  <a:schemeClr val="accent1"/>
                </a:solidFill>
                <a:ea typeface="微软雅黑" panose="020B0503020204020204" pitchFamily="34" charset="-122"/>
              </a:rPr>
              <a:t>Thanks</a:t>
            </a:r>
            <a:endParaRPr lang="zh-CN" altLang="en-US" sz="5400" b="1" spc="225" noProof="1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2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9781" y="714605"/>
            <a:ext cx="4041819" cy="37621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81000" y="811259"/>
            <a:ext cx="4860464" cy="454238"/>
            <a:chOff x="895467" y="2521534"/>
            <a:chExt cx="1771533" cy="328789"/>
          </a:xfrm>
        </p:grpSpPr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895467" y="2521534"/>
              <a:ext cx="323733" cy="323733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3"/>
            <p:cNvSpPr>
              <a:spLocks noChangeArrowheads="1"/>
            </p:cNvSpPr>
            <p:nvPr/>
          </p:nvSpPr>
          <p:spPr bwMode="auto">
            <a:xfrm>
              <a:off x="1219200" y="2521534"/>
              <a:ext cx="1447800" cy="323733"/>
            </a:xfrm>
            <a:prstGeom prst="rect">
              <a:avLst/>
            </a:prstGeom>
            <a:solidFill>
              <a:schemeClr val="accent2"/>
            </a:solidFill>
            <a:ln w="25400" algn="ctr">
              <a:noFill/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24"/>
            <p:cNvSpPr txBox="1">
              <a:spLocks noChangeArrowheads="1"/>
            </p:cNvSpPr>
            <p:nvPr/>
          </p:nvSpPr>
          <p:spPr bwMode="auto">
            <a:xfrm>
              <a:off x="935321" y="2532885"/>
              <a:ext cx="215427" cy="31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55" tIns="34278" rIns="68555" bIns="34278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25"/>
            <p:cNvSpPr txBox="1">
              <a:spLocks noChangeArrowheads="1"/>
            </p:cNvSpPr>
            <p:nvPr/>
          </p:nvSpPr>
          <p:spPr bwMode="auto">
            <a:xfrm>
              <a:off x="1282618" y="2568241"/>
              <a:ext cx="1334790" cy="27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55" tIns="34278" rIns="68555" bIns="34278">
              <a:spAutoFit/>
            </a:bodyPr>
            <a:lstStyle/>
            <a:p>
              <a:pPr fontAlgn="auto"/>
              <a:r>
                <a:rPr lang="en-US" altLang="zh-CN" sz="2000" spc="225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000" spc="22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1000" y="1652089"/>
            <a:ext cx="4860464" cy="454238"/>
            <a:chOff x="895467" y="2521534"/>
            <a:chExt cx="1771533" cy="328789"/>
          </a:xfrm>
        </p:grpSpPr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895467" y="2521534"/>
              <a:ext cx="323733" cy="323733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3"/>
            <p:cNvSpPr>
              <a:spLocks noChangeArrowheads="1"/>
            </p:cNvSpPr>
            <p:nvPr/>
          </p:nvSpPr>
          <p:spPr bwMode="auto">
            <a:xfrm>
              <a:off x="1219200" y="2521534"/>
              <a:ext cx="1447800" cy="323733"/>
            </a:xfrm>
            <a:prstGeom prst="rect">
              <a:avLst/>
            </a:prstGeom>
            <a:solidFill>
              <a:schemeClr val="accent2"/>
            </a:solidFill>
            <a:ln w="25400" algn="ctr">
              <a:noFill/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4"/>
            <p:cNvSpPr txBox="1">
              <a:spLocks noChangeArrowheads="1"/>
            </p:cNvSpPr>
            <p:nvPr/>
          </p:nvSpPr>
          <p:spPr bwMode="auto">
            <a:xfrm>
              <a:off x="935321" y="2532885"/>
              <a:ext cx="215427" cy="31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55" tIns="34278" rIns="68555" bIns="34278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文本框 25"/>
            <p:cNvSpPr txBox="1">
              <a:spLocks noChangeArrowheads="1"/>
            </p:cNvSpPr>
            <p:nvPr/>
          </p:nvSpPr>
          <p:spPr bwMode="auto">
            <a:xfrm>
              <a:off x="1254830" y="2568241"/>
              <a:ext cx="1362578" cy="27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55" tIns="34278" rIns="68555" bIns="34278">
              <a:spAutoFit/>
            </a:bodyPr>
            <a:lstStyle/>
            <a:p>
              <a:pPr fontAlgn="auto"/>
              <a:r>
                <a:rPr lang="en-US" altLang="zh-CN" sz="2000" spc="225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Preprocessing &amp; EDA</a:t>
              </a:r>
              <a:endParaRPr lang="zh-CN" altLang="en-US" sz="2000" spc="22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1000" y="2492919"/>
            <a:ext cx="4860464" cy="454238"/>
            <a:chOff x="895467" y="2521534"/>
            <a:chExt cx="1771533" cy="328789"/>
          </a:xfrm>
        </p:grpSpPr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895467" y="2521534"/>
              <a:ext cx="323733" cy="323733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3"/>
            <p:cNvSpPr>
              <a:spLocks noChangeArrowheads="1"/>
            </p:cNvSpPr>
            <p:nvPr/>
          </p:nvSpPr>
          <p:spPr bwMode="auto">
            <a:xfrm>
              <a:off x="1219200" y="2521534"/>
              <a:ext cx="1447800" cy="323733"/>
            </a:xfrm>
            <a:prstGeom prst="rect">
              <a:avLst/>
            </a:prstGeom>
            <a:solidFill>
              <a:schemeClr val="accent2"/>
            </a:solidFill>
            <a:ln w="25400" algn="ctr">
              <a:noFill/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4"/>
            <p:cNvSpPr txBox="1">
              <a:spLocks noChangeArrowheads="1"/>
            </p:cNvSpPr>
            <p:nvPr/>
          </p:nvSpPr>
          <p:spPr bwMode="auto">
            <a:xfrm>
              <a:off x="935321" y="2532885"/>
              <a:ext cx="215427" cy="31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55" tIns="34278" rIns="68555" bIns="34278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文本框 25"/>
            <p:cNvSpPr txBox="1">
              <a:spLocks noChangeArrowheads="1"/>
            </p:cNvSpPr>
            <p:nvPr/>
          </p:nvSpPr>
          <p:spPr bwMode="auto">
            <a:xfrm>
              <a:off x="1259054" y="2541056"/>
              <a:ext cx="1358354" cy="27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55" tIns="34278" rIns="68555" bIns="34278">
              <a:spAutoFit/>
            </a:bodyPr>
            <a:lstStyle/>
            <a:p>
              <a:pPr fontAlgn="auto"/>
              <a:r>
                <a:rPr lang="en-US" altLang="zh-CN" sz="2000" spc="225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Experimental Design</a:t>
              </a:r>
              <a:endParaRPr lang="zh-CN" altLang="en-US" sz="2000" spc="22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1000" y="3333750"/>
            <a:ext cx="4860464" cy="454238"/>
            <a:chOff x="895467" y="2521534"/>
            <a:chExt cx="1771533" cy="328789"/>
          </a:xfrm>
        </p:grpSpPr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895467" y="2521534"/>
              <a:ext cx="323733" cy="323733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23"/>
            <p:cNvSpPr>
              <a:spLocks noChangeArrowheads="1"/>
            </p:cNvSpPr>
            <p:nvPr/>
          </p:nvSpPr>
          <p:spPr bwMode="auto">
            <a:xfrm>
              <a:off x="1219200" y="2521534"/>
              <a:ext cx="1447800" cy="323733"/>
            </a:xfrm>
            <a:prstGeom prst="rect">
              <a:avLst/>
            </a:prstGeom>
            <a:solidFill>
              <a:schemeClr val="accent2"/>
            </a:solidFill>
            <a:ln w="25400" algn="ctr">
              <a:noFill/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4"/>
            <p:cNvSpPr txBox="1">
              <a:spLocks noChangeArrowheads="1"/>
            </p:cNvSpPr>
            <p:nvPr/>
          </p:nvSpPr>
          <p:spPr bwMode="auto">
            <a:xfrm>
              <a:off x="935321" y="2532885"/>
              <a:ext cx="215427" cy="317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8555" tIns="34278" rIns="68555" bIns="34278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框 25"/>
            <p:cNvSpPr txBox="1">
              <a:spLocks noChangeArrowheads="1"/>
            </p:cNvSpPr>
            <p:nvPr/>
          </p:nvSpPr>
          <p:spPr bwMode="auto">
            <a:xfrm>
              <a:off x="1287652" y="2541056"/>
              <a:ext cx="1228645" cy="27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55" tIns="34278" rIns="68555" bIns="34278">
              <a:spAutoFit/>
            </a:bodyPr>
            <a:lstStyle/>
            <a:p>
              <a:pPr fontAlgn="auto"/>
              <a:r>
                <a:rPr lang="en-US" altLang="zh-CN" sz="2000" spc="225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Modeling &amp; Result</a:t>
              </a:r>
              <a:endParaRPr lang="zh-CN" altLang="en-US" sz="2000" spc="22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31">
            <a:extLst>
              <a:ext uri="{FF2B5EF4-FFF2-40B4-BE49-F238E27FC236}">
                <a16:creationId xmlns:a16="http://schemas.microsoft.com/office/drawing/2014/main" id="{63254923-4BC9-4A9E-8863-4DAEDA465F9D}"/>
              </a:ext>
            </a:extLst>
          </p:cNvPr>
          <p:cNvGrpSpPr/>
          <p:nvPr/>
        </p:nvGrpSpPr>
        <p:grpSpPr>
          <a:xfrm>
            <a:off x="381000" y="4098712"/>
            <a:ext cx="4860464" cy="454238"/>
            <a:chOff x="895467" y="2521534"/>
            <a:chExt cx="1771533" cy="328789"/>
          </a:xfrm>
        </p:grpSpPr>
        <p:sp>
          <p:nvSpPr>
            <p:cNvPr id="37" name="矩形 22">
              <a:extLst>
                <a:ext uri="{FF2B5EF4-FFF2-40B4-BE49-F238E27FC236}">
                  <a16:creationId xmlns:a16="http://schemas.microsoft.com/office/drawing/2014/main" id="{B66FD142-240D-4129-AD1E-FF1E983A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67" y="2521534"/>
              <a:ext cx="323733" cy="323733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23">
              <a:extLst>
                <a:ext uri="{FF2B5EF4-FFF2-40B4-BE49-F238E27FC236}">
                  <a16:creationId xmlns:a16="http://schemas.microsoft.com/office/drawing/2014/main" id="{8E00BEE0-AA60-4030-A1D0-4F9B48EDD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21534"/>
              <a:ext cx="1447800" cy="323733"/>
            </a:xfrm>
            <a:prstGeom prst="rect">
              <a:avLst/>
            </a:prstGeom>
            <a:solidFill>
              <a:schemeClr val="accent2"/>
            </a:solidFill>
            <a:ln w="25400" algn="ctr">
              <a:noFill/>
              <a:miter lim="800000"/>
              <a:headEnd/>
              <a:tailEnd/>
            </a:ln>
          </p:spPr>
          <p:txBody>
            <a:bodyPr lIns="68555" tIns="34278" rIns="68555" bIns="34278" anchor="ctr"/>
            <a:lstStyle/>
            <a:p>
              <a:pPr algn="ctr"/>
              <a:endParaRPr lang="zh-CN" altLang="en-US" sz="1012" dirty="0">
                <a:solidFill>
                  <a:srgbClr val="FFFFFF"/>
                </a:solidFill>
                <a:latin typeface="Calibri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24">
              <a:extLst>
                <a:ext uri="{FF2B5EF4-FFF2-40B4-BE49-F238E27FC236}">
                  <a16:creationId xmlns:a16="http://schemas.microsoft.com/office/drawing/2014/main" id="{66DB0998-C89A-4109-8F7F-72C7A2F13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321" y="2532885"/>
              <a:ext cx="215427" cy="317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8555" tIns="34278" rIns="68555" bIns="34278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25">
              <a:extLst>
                <a:ext uri="{FF2B5EF4-FFF2-40B4-BE49-F238E27FC236}">
                  <a16:creationId xmlns:a16="http://schemas.microsoft.com/office/drawing/2014/main" id="{ED840DA3-96FC-403F-AA50-CA546DAD5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652" y="2541056"/>
              <a:ext cx="1228645" cy="27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55" tIns="34278" rIns="68555" bIns="34278">
              <a:spAutoFit/>
            </a:bodyPr>
            <a:lstStyle/>
            <a:p>
              <a:pPr fontAlgn="auto"/>
              <a:r>
                <a:rPr lang="en-US" altLang="zh-CN" sz="2000" spc="225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Recommendation</a:t>
              </a:r>
              <a:endParaRPr lang="zh-CN" altLang="en-US" sz="2000" spc="22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2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48" y="1560449"/>
            <a:ext cx="2145263" cy="1490265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图片占位符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75" y="1590494"/>
            <a:ext cx="2145263" cy="1430175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: Folded Corner 1"/>
          <p:cNvSpPr/>
          <p:nvPr/>
        </p:nvSpPr>
        <p:spPr>
          <a:xfrm>
            <a:off x="2397011" y="2811675"/>
            <a:ext cx="508940" cy="5519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6" name="Rectangle: Folded Corner 2"/>
          <p:cNvSpPr/>
          <p:nvPr/>
        </p:nvSpPr>
        <p:spPr>
          <a:xfrm>
            <a:off x="4842040" y="2811675"/>
            <a:ext cx="508940" cy="5519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7" name="Rectangle: Folded Corner 3"/>
          <p:cNvSpPr/>
          <p:nvPr/>
        </p:nvSpPr>
        <p:spPr>
          <a:xfrm>
            <a:off x="7291711" y="2804504"/>
            <a:ext cx="508940" cy="5519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9" name="Freeform: Shape 12"/>
          <p:cNvSpPr>
            <a:spLocks/>
          </p:cNvSpPr>
          <p:nvPr/>
        </p:nvSpPr>
        <p:spPr bwMode="auto">
          <a:xfrm>
            <a:off x="4943462" y="2927435"/>
            <a:ext cx="306087" cy="306087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" name="Freeform: Shape 13"/>
          <p:cNvSpPr>
            <a:spLocks/>
          </p:cNvSpPr>
          <p:nvPr/>
        </p:nvSpPr>
        <p:spPr bwMode="auto">
          <a:xfrm>
            <a:off x="2498435" y="2927435"/>
            <a:ext cx="306087" cy="306087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350"/>
          </a:p>
        </p:txBody>
      </p:sp>
      <p:grpSp>
        <p:nvGrpSpPr>
          <p:cNvPr id="11" name="组合 10"/>
          <p:cNvGrpSpPr/>
          <p:nvPr/>
        </p:nvGrpSpPr>
        <p:grpSpPr>
          <a:xfrm>
            <a:off x="995533" y="3403145"/>
            <a:ext cx="2156149" cy="768804"/>
            <a:chOff x="937750" y="5016378"/>
            <a:chExt cx="2874865" cy="1025071"/>
          </a:xfrm>
        </p:grpSpPr>
        <p:sp>
          <p:nvSpPr>
            <p:cNvPr id="12" name="矩形 11"/>
            <p:cNvSpPr/>
            <p:nvPr/>
          </p:nvSpPr>
          <p:spPr>
            <a:xfrm>
              <a:off x="937751" y="5426152"/>
              <a:ext cx="2874864" cy="6152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How to increase Apple Store revenue?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7750" y="5016378"/>
              <a:ext cx="2241974" cy="4249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Apple Store</a:t>
              </a:r>
              <a:endParaRPr lang="zh-CN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40562" y="3403142"/>
            <a:ext cx="2216096" cy="768804"/>
            <a:chOff x="937749" y="5016378"/>
            <a:chExt cx="2954794" cy="1025072"/>
          </a:xfrm>
        </p:grpSpPr>
        <p:sp>
          <p:nvSpPr>
            <p:cNvPr id="15" name="矩形 14"/>
            <p:cNvSpPr/>
            <p:nvPr/>
          </p:nvSpPr>
          <p:spPr>
            <a:xfrm>
              <a:off x="937752" y="5426153"/>
              <a:ext cx="2954791" cy="6152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payment method affect the conversion rate.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7749" y="5016378"/>
              <a:ext cx="2774959" cy="4249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Preprocessing &amp; EDA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68942" y="3403144"/>
            <a:ext cx="2172796" cy="768806"/>
            <a:chOff x="937750" y="5016378"/>
            <a:chExt cx="2897061" cy="1025074"/>
          </a:xfrm>
        </p:grpSpPr>
        <p:sp>
          <p:nvSpPr>
            <p:cNvPr id="18" name="矩形 17"/>
            <p:cNvSpPr/>
            <p:nvPr/>
          </p:nvSpPr>
          <p:spPr>
            <a:xfrm>
              <a:off x="937750" y="5426155"/>
              <a:ext cx="2897061" cy="6152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Design and implement the A/B test. 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37750" y="5016378"/>
              <a:ext cx="2241974" cy="4249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A/B test</a:t>
              </a:r>
              <a:endParaRPr lang="zh-CN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文本框 25">
            <a:extLst>
              <a:ext uri="{FF2B5EF4-FFF2-40B4-BE49-F238E27FC236}">
                <a16:creationId xmlns:a16="http://schemas.microsoft.com/office/drawing/2014/main" id="{3724E6D0-D63A-46D5-B40E-EAD68F80D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60359"/>
            <a:ext cx="3662195" cy="37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000" b="1" spc="225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014592D4-3FC1-4E0F-8793-3AD96089BA82}"/>
              </a:ext>
            </a:extLst>
          </p:cNvPr>
          <p:cNvSpPr>
            <a:spLocks noEditPoints="1"/>
          </p:cNvSpPr>
          <p:nvPr/>
        </p:nvSpPr>
        <p:spPr bwMode="auto">
          <a:xfrm>
            <a:off x="7378951" y="2934298"/>
            <a:ext cx="307698" cy="306704"/>
          </a:xfrm>
          <a:custGeom>
            <a:avLst/>
            <a:gdLst>
              <a:gd name="T0" fmla="*/ 390 w 390"/>
              <a:gd name="T1" fmla="*/ 389 h 389"/>
              <a:gd name="T2" fmla="*/ 317 w 390"/>
              <a:gd name="T3" fmla="*/ 389 h 389"/>
              <a:gd name="T4" fmla="*/ 317 w 390"/>
              <a:gd name="T5" fmla="*/ 340 h 389"/>
              <a:gd name="T6" fmla="*/ 268 w 390"/>
              <a:gd name="T7" fmla="*/ 340 h 389"/>
              <a:gd name="T8" fmla="*/ 268 w 390"/>
              <a:gd name="T9" fmla="*/ 292 h 389"/>
              <a:gd name="T10" fmla="*/ 219 w 390"/>
              <a:gd name="T11" fmla="*/ 292 h 389"/>
              <a:gd name="T12" fmla="*/ 219 w 390"/>
              <a:gd name="T13" fmla="*/ 267 h 389"/>
              <a:gd name="T14" fmla="*/ 171 w 390"/>
              <a:gd name="T15" fmla="*/ 267 h 389"/>
              <a:gd name="T16" fmla="*/ 171 w 390"/>
              <a:gd name="T17" fmla="*/ 233 h 389"/>
              <a:gd name="T18" fmla="*/ 170 w 390"/>
              <a:gd name="T19" fmla="*/ 233 h 389"/>
              <a:gd name="T20" fmla="*/ 169 w 390"/>
              <a:gd name="T21" fmla="*/ 234 h 389"/>
              <a:gd name="T22" fmla="*/ 113 w 390"/>
              <a:gd name="T23" fmla="*/ 243 h 389"/>
              <a:gd name="T24" fmla="*/ 74 w 390"/>
              <a:gd name="T25" fmla="*/ 233 h 389"/>
              <a:gd name="T26" fmla="*/ 13 w 390"/>
              <a:gd name="T27" fmla="*/ 175 h 389"/>
              <a:gd name="T28" fmla="*/ 2 w 390"/>
              <a:gd name="T29" fmla="*/ 138 h 389"/>
              <a:gd name="T30" fmla="*/ 0 w 390"/>
              <a:gd name="T31" fmla="*/ 129 h 389"/>
              <a:gd name="T32" fmla="*/ 0 w 390"/>
              <a:gd name="T33" fmla="*/ 114 h 389"/>
              <a:gd name="T34" fmla="*/ 1 w 390"/>
              <a:gd name="T35" fmla="*/ 108 h 389"/>
              <a:gd name="T36" fmla="*/ 10 w 390"/>
              <a:gd name="T37" fmla="*/ 73 h 389"/>
              <a:gd name="T38" fmla="*/ 69 w 390"/>
              <a:gd name="T39" fmla="*/ 12 h 389"/>
              <a:gd name="T40" fmla="*/ 106 w 390"/>
              <a:gd name="T41" fmla="*/ 1 h 389"/>
              <a:gd name="T42" fmla="*/ 114 w 390"/>
              <a:gd name="T43" fmla="*/ 0 h 389"/>
              <a:gd name="T44" fmla="*/ 130 w 390"/>
              <a:gd name="T45" fmla="*/ 0 h 389"/>
              <a:gd name="T46" fmla="*/ 131 w 390"/>
              <a:gd name="T47" fmla="*/ 0 h 389"/>
              <a:gd name="T48" fmla="*/ 152 w 390"/>
              <a:gd name="T49" fmla="*/ 4 h 389"/>
              <a:gd name="T50" fmla="*/ 218 w 390"/>
              <a:gd name="T51" fmla="*/ 47 h 389"/>
              <a:gd name="T52" fmla="*/ 244 w 390"/>
              <a:gd name="T53" fmla="*/ 116 h 389"/>
              <a:gd name="T54" fmla="*/ 234 w 390"/>
              <a:gd name="T55" fmla="*/ 168 h 389"/>
              <a:gd name="T56" fmla="*/ 234 w 390"/>
              <a:gd name="T57" fmla="*/ 170 h 389"/>
              <a:gd name="T58" fmla="*/ 268 w 390"/>
              <a:gd name="T59" fmla="*/ 170 h 389"/>
              <a:gd name="T60" fmla="*/ 268 w 390"/>
              <a:gd name="T61" fmla="*/ 172 h 389"/>
              <a:gd name="T62" fmla="*/ 268 w 390"/>
              <a:gd name="T63" fmla="*/ 217 h 389"/>
              <a:gd name="T64" fmla="*/ 269 w 390"/>
              <a:gd name="T65" fmla="*/ 220 h 389"/>
              <a:gd name="T66" fmla="*/ 279 w 390"/>
              <a:gd name="T67" fmla="*/ 228 h 389"/>
              <a:gd name="T68" fmla="*/ 388 w 390"/>
              <a:gd name="T69" fmla="*/ 315 h 389"/>
              <a:gd name="T70" fmla="*/ 390 w 390"/>
              <a:gd name="T71" fmla="*/ 318 h 389"/>
              <a:gd name="T72" fmla="*/ 390 w 390"/>
              <a:gd name="T73" fmla="*/ 389 h 389"/>
              <a:gd name="T74" fmla="*/ 146 w 390"/>
              <a:gd name="T75" fmla="*/ 98 h 389"/>
              <a:gd name="T76" fmla="*/ 98 w 390"/>
              <a:gd name="T77" fmla="*/ 49 h 389"/>
              <a:gd name="T78" fmla="*/ 49 w 390"/>
              <a:gd name="T79" fmla="*/ 97 h 389"/>
              <a:gd name="T80" fmla="*/ 97 w 390"/>
              <a:gd name="T81" fmla="*/ 146 h 389"/>
              <a:gd name="T82" fmla="*/ 146 w 390"/>
              <a:gd name="T83" fmla="*/ 9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0" h="389">
                <a:moveTo>
                  <a:pt x="390" y="389"/>
                </a:moveTo>
                <a:cubicBezTo>
                  <a:pt x="365" y="389"/>
                  <a:pt x="341" y="389"/>
                  <a:pt x="317" y="389"/>
                </a:cubicBezTo>
                <a:cubicBezTo>
                  <a:pt x="317" y="373"/>
                  <a:pt x="317" y="357"/>
                  <a:pt x="317" y="340"/>
                </a:cubicBezTo>
                <a:cubicBezTo>
                  <a:pt x="300" y="340"/>
                  <a:pt x="284" y="340"/>
                  <a:pt x="268" y="340"/>
                </a:cubicBezTo>
                <a:cubicBezTo>
                  <a:pt x="268" y="324"/>
                  <a:pt x="268" y="308"/>
                  <a:pt x="268" y="292"/>
                </a:cubicBezTo>
                <a:cubicBezTo>
                  <a:pt x="252" y="292"/>
                  <a:pt x="236" y="292"/>
                  <a:pt x="219" y="292"/>
                </a:cubicBezTo>
                <a:cubicBezTo>
                  <a:pt x="219" y="284"/>
                  <a:pt x="219" y="276"/>
                  <a:pt x="219" y="267"/>
                </a:cubicBezTo>
                <a:cubicBezTo>
                  <a:pt x="203" y="267"/>
                  <a:pt x="187" y="267"/>
                  <a:pt x="171" y="267"/>
                </a:cubicBezTo>
                <a:cubicBezTo>
                  <a:pt x="171" y="256"/>
                  <a:pt x="171" y="245"/>
                  <a:pt x="171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33"/>
                  <a:pt x="170" y="233"/>
                  <a:pt x="169" y="234"/>
                </a:cubicBezTo>
                <a:cubicBezTo>
                  <a:pt x="151" y="241"/>
                  <a:pt x="132" y="244"/>
                  <a:pt x="113" y="243"/>
                </a:cubicBezTo>
                <a:cubicBezTo>
                  <a:pt x="99" y="242"/>
                  <a:pt x="87" y="239"/>
                  <a:pt x="74" y="233"/>
                </a:cubicBezTo>
                <a:cubicBezTo>
                  <a:pt x="47" y="221"/>
                  <a:pt x="26" y="202"/>
                  <a:pt x="13" y="175"/>
                </a:cubicBezTo>
                <a:cubicBezTo>
                  <a:pt x="7" y="163"/>
                  <a:pt x="3" y="151"/>
                  <a:pt x="2" y="138"/>
                </a:cubicBezTo>
                <a:cubicBezTo>
                  <a:pt x="1" y="135"/>
                  <a:pt x="1" y="132"/>
                  <a:pt x="0" y="129"/>
                </a:cubicBezTo>
                <a:cubicBezTo>
                  <a:pt x="0" y="124"/>
                  <a:pt x="0" y="119"/>
                  <a:pt x="0" y="114"/>
                </a:cubicBezTo>
                <a:cubicBezTo>
                  <a:pt x="1" y="112"/>
                  <a:pt x="1" y="110"/>
                  <a:pt x="1" y="108"/>
                </a:cubicBezTo>
                <a:cubicBezTo>
                  <a:pt x="3" y="96"/>
                  <a:pt x="6" y="84"/>
                  <a:pt x="10" y="73"/>
                </a:cubicBezTo>
                <a:cubicBezTo>
                  <a:pt x="23" y="46"/>
                  <a:pt x="42" y="26"/>
                  <a:pt x="69" y="12"/>
                </a:cubicBezTo>
                <a:cubicBezTo>
                  <a:pt x="80" y="7"/>
                  <a:pt x="93" y="3"/>
                  <a:pt x="106" y="1"/>
                </a:cubicBezTo>
                <a:cubicBezTo>
                  <a:pt x="109" y="1"/>
                  <a:pt x="112" y="0"/>
                  <a:pt x="114" y="0"/>
                </a:cubicBezTo>
                <a:cubicBezTo>
                  <a:pt x="120" y="0"/>
                  <a:pt x="125" y="0"/>
                  <a:pt x="130" y="0"/>
                </a:cubicBezTo>
                <a:cubicBezTo>
                  <a:pt x="130" y="0"/>
                  <a:pt x="131" y="0"/>
                  <a:pt x="131" y="0"/>
                </a:cubicBezTo>
                <a:cubicBezTo>
                  <a:pt x="138" y="1"/>
                  <a:pt x="145" y="2"/>
                  <a:pt x="152" y="4"/>
                </a:cubicBezTo>
                <a:cubicBezTo>
                  <a:pt x="179" y="11"/>
                  <a:pt x="201" y="25"/>
                  <a:pt x="218" y="47"/>
                </a:cubicBezTo>
                <a:cubicBezTo>
                  <a:pt x="234" y="67"/>
                  <a:pt x="242" y="90"/>
                  <a:pt x="244" y="116"/>
                </a:cubicBezTo>
                <a:cubicBezTo>
                  <a:pt x="245" y="134"/>
                  <a:pt x="241" y="151"/>
                  <a:pt x="234" y="168"/>
                </a:cubicBezTo>
                <a:cubicBezTo>
                  <a:pt x="234" y="169"/>
                  <a:pt x="234" y="169"/>
                  <a:pt x="234" y="170"/>
                </a:cubicBezTo>
                <a:cubicBezTo>
                  <a:pt x="245" y="170"/>
                  <a:pt x="257" y="170"/>
                  <a:pt x="268" y="170"/>
                </a:cubicBezTo>
                <a:cubicBezTo>
                  <a:pt x="268" y="171"/>
                  <a:pt x="268" y="172"/>
                  <a:pt x="268" y="172"/>
                </a:cubicBezTo>
                <a:cubicBezTo>
                  <a:pt x="268" y="187"/>
                  <a:pt x="268" y="202"/>
                  <a:pt x="268" y="217"/>
                </a:cubicBezTo>
                <a:cubicBezTo>
                  <a:pt x="268" y="218"/>
                  <a:pt x="268" y="219"/>
                  <a:pt x="269" y="220"/>
                </a:cubicBezTo>
                <a:cubicBezTo>
                  <a:pt x="273" y="222"/>
                  <a:pt x="276" y="225"/>
                  <a:pt x="279" y="228"/>
                </a:cubicBezTo>
                <a:cubicBezTo>
                  <a:pt x="315" y="257"/>
                  <a:pt x="352" y="286"/>
                  <a:pt x="388" y="315"/>
                </a:cubicBezTo>
                <a:cubicBezTo>
                  <a:pt x="389" y="316"/>
                  <a:pt x="390" y="317"/>
                  <a:pt x="390" y="318"/>
                </a:cubicBezTo>
                <a:cubicBezTo>
                  <a:pt x="390" y="342"/>
                  <a:pt x="390" y="365"/>
                  <a:pt x="390" y="389"/>
                </a:cubicBezTo>
                <a:close/>
                <a:moveTo>
                  <a:pt x="146" y="98"/>
                </a:moveTo>
                <a:cubicBezTo>
                  <a:pt x="146" y="71"/>
                  <a:pt x="126" y="49"/>
                  <a:pt x="98" y="49"/>
                </a:cubicBezTo>
                <a:cubicBezTo>
                  <a:pt x="72" y="48"/>
                  <a:pt x="49" y="69"/>
                  <a:pt x="49" y="97"/>
                </a:cubicBezTo>
                <a:cubicBezTo>
                  <a:pt x="49" y="124"/>
                  <a:pt x="70" y="146"/>
                  <a:pt x="97" y="146"/>
                </a:cubicBezTo>
                <a:cubicBezTo>
                  <a:pt x="124" y="146"/>
                  <a:pt x="146" y="125"/>
                  <a:pt x="146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zh-CN" altLang="en-US" sz="1350" kern="0">
              <a:solidFill>
                <a:prstClr val="black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560C51-9A2C-43B3-A990-D53770AEF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40" y="1636741"/>
            <a:ext cx="1101604" cy="11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6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2693" y="3669691"/>
            <a:ext cx="4037173" cy="1039146"/>
            <a:chOff x="1148902" y="2960948"/>
            <a:chExt cx="2205077" cy="1060420"/>
          </a:xfrm>
        </p:grpSpPr>
        <p:sp>
          <p:nvSpPr>
            <p:cNvPr id="16" name="文本框 59"/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Check Missing Value</a:t>
              </a:r>
            </a:p>
          </p:txBody>
        </p:sp>
        <p:sp>
          <p:nvSpPr>
            <p:cNvPr id="17" name="文本框 60"/>
            <p:cNvSpPr txBox="1">
              <a:spLocks/>
            </p:cNvSpPr>
            <p:nvPr/>
          </p:nvSpPr>
          <p:spPr bwMode="auto">
            <a:xfrm>
              <a:off x="1148902" y="344713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50" dirty="0">
                  <a:cs typeface="+mn-ea"/>
                  <a:sym typeface="+mn-lt"/>
                </a:rPr>
                <a:t>Fill NA with 0</a:t>
              </a:r>
              <a:endParaRPr lang="zh-CN" altLang="en-US" sz="105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72868" y="964237"/>
            <a:ext cx="7356732" cy="2445713"/>
            <a:chOff x="1095377" y="1619157"/>
            <a:chExt cx="7082565" cy="2387305"/>
          </a:xfrm>
        </p:grpSpPr>
        <p:grpSp>
          <p:nvGrpSpPr>
            <p:cNvPr id="18" name="组合 17"/>
            <p:cNvGrpSpPr/>
            <p:nvPr/>
          </p:nvGrpSpPr>
          <p:grpSpPr>
            <a:xfrm>
              <a:off x="1095377" y="1619157"/>
              <a:ext cx="7082565" cy="2387305"/>
              <a:chOff x="588348" y="1596668"/>
              <a:chExt cx="7785215" cy="2624143"/>
            </a:xfrm>
          </p:grpSpPr>
          <p:grpSp>
            <p:nvGrpSpPr>
              <p:cNvPr id="27" name="组合 26"/>
              <p:cNvGrpSpPr>
                <a:grpSpLocks noChangeAspect="1"/>
              </p:cNvGrpSpPr>
              <p:nvPr/>
            </p:nvGrpSpPr>
            <p:grpSpPr>
              <a:xfrm>
                <a:off x="588348" y="1700810"/>
                <a:ext cx="2503215" cy="2520001"/>
                <a:chOff x="1983909" y="2663640"/>
                <a:chExt cx="1657350" cy="1668463"/>
              </a:xfrm>
              <a:solidFill>
                <a:schemeClr val="accent1"/>
              </a:solidFill>
            </p:grpSpPr>
            <p:sp>
              <p:nvSpPr>
                <p:cNvPr id="43" name="任意多边形: 形状 42"/>
                <p:cNvSpPr>
                  <a:spLocks/>
                </p:cNvSpPr>
                <p:nvPr/>
              </p:nvSpPr>
              <p:spPr bwMode="auto">
                <a:xfrm>
                  <a:off x="1983909" y="3062103"/>
                  <a:ext cx="1216025" cy="1270000"/>
                </a:xfrm>
                <a:custGeom>
                  <a:avLst/>
                  <a:gdLst>
                    <a:gd name="T0" fmla="*/ 71 w 540"/>
                    <a:gd name="T1" fmla="*/ 536 h 564"/>
                    <a:gd name="T2" fmla="*/ 24 w 540"/>
                    <a:gd name="T3" fmla="*/ 488 h 564"/>
                    <a:gd name="T4" fmla="*/ 24 w 540"/>
                    <a:gd name="T5" fmla="*/ 0 h 564"/>
                    <a:gd name="T6" fmla="*/ 0 w 540"/>
                    <a:gd name="T7" fmla="*/ 0 h 564"/>
                    <a:gd name="T8" fmla="*/ 0 w 540"/>
                    <a:gd name="T9" fmla="*/ 489 h 564"/>
                    <a:gd name="T10" fmla="*/ 72 w 540"/>
                    <a:gd name="T11" fmla="*/ 564 h 564"/>
                    <a:gd name="T12" fmla="*/ 540 w 540"/>
                    <a:gd name="T13" fmla="*/ 564 h 564"/>
                    <a:gd name="T14" fmla="*/ 540 w 540"/>
                    <a:gd name="T15" fmla="*/ 536 h 564"/>
                    <a:gd name="T16" fmla="*/ 71 w 540"/>
                    <a:gd name="T17" fmla="*/ 53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0" h="564">
                      <a:moveTo>
                        <a:pt x="71" y="536"/>
                      </a:moveTo>
                      <a:cubicBezTo>
                        <a:pt x="44" y="536"/>
                        <a:pt x="24" y="515"/>
                        <a:pt x="24" y="488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529"/>
                        <a:pt x="32" y="564"/>
                        <a:pt x="72" y="564"/>
                      </a:cubicBezTo>
                      <a:cubicBezTo>
                        <a:pt x="540" y="564"/>
                        <a:pt x="540" y="564"/>
                        <a:pt x="540" y="564"/>
                      </a:cubicBezTo>
                      <a:cubicBezTo>
                        <a:pt x="540" y="536"/>
                        <a:pt x="540" y="536"/>
                        <a:pt x="540" y="536"/>
                      </a:cubicBezTo>
                      <a:lnTo>
                        <a:pt x="71" y="5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: 形状 43"/>
                <p:cNvSpPr>
                  <a:spLocks/>
                </p:cNvSpPr>
                <p:nvPr/>
              </p:nvSpPr>
              <p:spPr bwMode="auto">
                <a:xfrm>
                  <a:off x="2433171" y="2674753"/>
                  <a:ext cx="1208088" cy="1243013"/>
                </a:xfrm>
                <a:custGeom>
                  <a:avLst/>
                  <a:gdLst>
                    <a:gd name="T0" fmla="*/ 461 w 536"/>
                    <a:gd name="T1" fmla="*/ 24 h 552"/>
                    <a:gd name="T2" fmla="*/ 508 w 536"/>
                    <a:gd name="T3" fmla="*/ 70 h 552"/>
                    <a:gd name="T4" fmla="*/ 508 w 536"/>
                    <a:gd name="T5" fmla="*/ 552 h 552"/>
                    <a:gd name="T6" fmla="*/ 536 w 536"/>
                    <a:gd name="T7" fmla="*/ 552 h 552"/>
                    <a:gd name="T8" fmla="*/ 536 w 536"/>
                    <a:gd name="T9" fmla="*/ 72 h 552"/>
                    <a:gd name="T10" fmla="*/ 462 w 536"/>
                    <a:gd name="T11" fmla="*/ 0 h 552"/>
                    <a:gd name="T12" fmla="*/ 0 w 536"/>
                    <a:gd name="T13" fmla="*/ 0 h 552"/>
                    <a:gd name="T14" fmla="*/ 0 w 536"/>
                    <a:gd name="T15" fmla="*/ 24 h 552"/>
                    <a:gd name="T16" fmla="*/ 461 w 536"/>
                    <a:gd name="T17" fmla="*/ 24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552">
                      <a:moveTo>
                        <a:pt x="461" y="24"/>
                      </a:moveTo>
                      <a:cubicBezTo>
                        <a:pt x="488" y="24"/>
                        <a:pt x="508" y="44"/>
                        <a:pt x="508" y="70"/>
                      </a:cubicBezTo>
                      <a:cubicBezTo>
                        <a:pt x="508" y="552"/>
                        <a:pt x="508" y="552"/>
                        <a:pt x="508" y="552"/>
                      </a:cubicBezTo>
                      <a:cubicBezTo>
                        <a:pt x="536" y="552"/>
                        <a:pt x="536" y="552"/>
                        <a:pt x="536" y="552"/>
                      </a:cubicBezTo>
                      <a:cubicBezTo>
                        <a:pt x="536" y="72"/>
                        <a:pt x="536" y="72"/>
                        <a:pt x="536" y="72"/>
                      </a:cubicBezTo>
                      <a:cubicBezTo>
                        <a:pt x="536" y="32"/>
                        <a:pt x="502" y="0"/>
                        <a:pt x="46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461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44"/>
                <p:cNvSpPr>
                  <a:spLocks/>
                </p:cNvSpPr>
                <p:nvPr/>
              </p:nvSpPr>
              <p:spPr bwMode="auto">
                <a:xfrm>
                  <a:off x="3277721" y="4006665"/>
                  <a:ext cx="358775" cy="315913"/>
                </a:xfrm>
                <a:custGeom>
                  <a:avLst/>
                  <a:gdLst>
                    <a:gd name="T0" fmla="*/ 43 w 159"/>
                    <a:gd name="T1" fmla="*/ 69 h 140"/>
                    <a:gd name="T2" fmla="*/ 34 w 159"/>
                    <a:gd name="T3" fmla="*/ 61 h 140"/>
                    <a:gd name="T4" fmla="*/ 24 w 159"/>
                    <a:gd name="T5" fmla="*/ 61 h 140"/>
                    <a:gd name="T6" fmla="*/ 7 w 159"/>
                    <a:gd name="T7" fmla="*/ 52 h 140"/>
                    <a:gd name="T8" fmla="*/ 0 w 159"/>
                    <a:gd name="T9" fmla="*/ 32 h 140"/>
                    <a:gd name="T10" fmla="*/ 10 w 159"/>
                    <a:gd name="T11" fmla="*/ 9 h 140"/>
                    <a:gd name="T12" fmla="*/ 34 w 159"/>
                    <a:gd name="T13" fmla="*/ 0 h 140"/>
                    <a:gd name="T14" fmla="*/ 61 w 159"/>
                    <a:gd name="T15" fmla="*/ 13 h 140"/>
                    <a:gd name="T16" fmla="*/ 72 w 159"/>
                    <a:gd name="T17" fmla="*/ 47 h 140"/>
                    <a:gd name="T18" fmla="*/ 42 w 159"/>
                    <a:gd name="T19" fmla="*/ 126 h 140"/>
                    <a:gd name="T20" fmla="*/ 23 w 159"/>
                    <a:gd name="T21" fmla="*/ 140 h 140"/>
                    <a:gd name="T22" fmla="*/ 13 w 159"/>
                    <a:gd name="T23" fmla="*/ 131 h 140"/>
                    <a:gd name="T24" fmla="*/ 18 w 159"/>
                    <a:gd name="T25" fmla="*/ 120 h 140"/>
                    <a:gd name="T26" fmla="*/ 36 w 159"/>
                    <a:gd name="T27" fmla="*/ 92 h 140"/>
                    <a:gd name="T28" fmla="*/ 43 w 159"/>
                    <a:gd name="T29" fmla="*/ 69 h 140"/>
                    <a:gd name="T30" fmla="*/ 130 w 159"/>
                    <a:gd name="T31" fmla="*/ 69 h 140"/>
                    <a:gd name="T32" fmla="*/ 121 w 159"/>
                    <a:gd name="T33" fmla="*/ 61 h 140"/>
                    <a:gd name="T34" fmla="*/ 112 w 159"/>
                    <a:gd name="T35" fmla="*/ 61 h 140"/>
                    <a:gd name="T36" fmla="*/ 94 w 159"/>
                    <a:gd name="T37" fmla="*/ 52 h 140"/>
                    <a:gd name="T38" fmla="*/ 87 w 159"/>
                    <a:gd name="T39" fmla="*/ 32 h 140"/>
                    <a:gd name="T40" fmla="*/ 96 w 159"/>
                    <a:gd name="T41" fmla="*/ 9 h 140"/>
                    <a:gd name="T42" fmla="*/ 120 w 159"/>
                    <a:gd name="T43" fmla="*/ 0 h 140"/>
                    <a:gd name="T44" fmla="*/ 148 w 159"/>
                    <a:gd name="T45" fmla="*/ 13 h 140"/>
                    <a:gd name="T46" fmla="*/ 159 w 159"/>
                    <a:gd name="T47" fmla="*/ 47 h 140"/>
                    <a:gd name="T48" fmla="*/ 129 w 159"/>
                    <a:gd name="T49" fmla="*/ 126 h 140"/>
                    <a:gd name="T50" fmla="*/ 109 w 159"/>
                    <a:gd name="T51" fmla="*/ 140 h 140"/>
                    <a:gd name="T52" fmla="*/ 100 w 159"/>
                    <a:gd name="T53" fmla="*/ 131 h 140"/>
                    <a:gd name="T54" fmla="*/ 106 w 159"/>
                    <a:gd name="T55" fmla="*/ 120 h 140"/>
                    <a:gd name="T56" fmla="*/ 122 w 159"/>
                    <a:gd name="T57" fmla="*/ 92 h 140"/>
                    <a:gd name="T58" fmla="*/ 130 w 159"/>
                    <a:gd name="T59" fmla="*/ 6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9" h="140">
                      <a:moveTo>
                        <a:pt x="43" y="69"/>
                      </a:moveTo>
                      <a:cubicBezTo>
                        <a:pt x="43" y="64"/>
                        <a:pt x="40" y="61"/>
                        <a:pt x="34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cubicBezTo>
                        <a:pt x="18" y="60"/>
                        <a:pt x="12" y="57"/>
                        <a:pt x="7" y="52"/>
                      </a:cubicBezTo>
                      <a:cubicBezTo>
                        <a:pt x="2" y="46"/>
                        <a:pt x="0" y="40"/>
                        <a:pt x="0" y="32"/>
                      </a:cubicBezTo>
                      <a:cubicBezTo>
                        <a:pt x="0" y="23"/>
                        <a:pt x="3" y="15"/>
                        <a:pt x="10" y="9"/>
                      </a:cubicBezTo>
                      <a:cubicBezTo>
                        <a:pt x="16" y="3"/>
                        <a:pt x="24" y="0"/>
                        <a:pt x="34" y="0"/>
                      </a:cubicBezTo>
                      <a:cubicBezTo>
                        <a:pt x="44" y="0"/>
                        <a:pt x="54" y="4"/>
                        <a:pt x="61" y="13"/>
                      </a:cubicBezTo>
                      <a:cubicBezTo>
                        <a:pt x="68" y="22"/>
                        <a:pt x="72" y="33"/>
                        <a:pt x="72" y="47"/>
                      </a:cubicBezTo>
                      <a:cubicBezTo>
                        <a:pt x="72" y="73"/>
                        <a:pt x="62" y="99"/>
                        <a:pt x="42" y="126"/>
                      </a:cubicBezTo>
                      <a:cubicBezTo>
                        <a:pt x="34" y="136"/>
                        <a:pt x="28" y="140"/>
                        <a:pt x="23" y="140"/>
                      </a:cubicBezTo>
                      <a:cubicBezTo>
                        <a:pt x="16" y="140"/>
                        <a:pt x="13" y="137"/>
                        <a:pt x="13" y="131"/>
                      </a:cubicBezTo>
                      <a:cubicBezTo>
                        <a:pt x="13" y="128"/>
                        <a:pt x="15" y="125"/>
                        <a:pt x="18" y="120"/>
                      </a:cubicBezTo>
                      <a:cubicBezTo>
                        <a:pt x="25" y="112"/>
                        <a:pt x="30" y="103"/>
                        <a:pt x="36" y="92"/>
                      </a:cubicBezTo>
                      <a:cubicBezTo>
                        <a:pt x="41" y="82"/>
                        <a:pt x="43" y="74"/>
                        <a:pt x="43" y="69"/>
                      </a:cubicBezTo>
                      <a:close/>
                      <a:moveTo>
                        <a:pt x="130" y="69"/>
                      </a:moveTo>
                      <a:cubicBezTo>
                        <a:pt x="130" y="64"/>
                        <a:pt x="127" y="61"/>
                        <a:pt x="121" y="61"/>
                      </a:cubicBezTo>
                      <a:cubicBezTo>
                        <a:pt x="112" y="61"/>
                        <a:pt x="112" y="61"/>
                        <a:pt x="112" y="61"/>
                      </a:cubicBezTo>
                      <a:cubicBezTo>
                        <a:pt x="105" y="60"/>
                        <a:pt x="99" y="57"/>
                        <a:pt x="94" y="52"/>
                      </a:cubicBezTo>
                      <a:cubicBezTo>
                        <a:pt x="89" y="46"/>
                        <a:pt x="87" y="40"/>
                        <a:pt x="87" y="32"/>
                      </a:cubicBezTo>
                      <a:cubicBezTo>
                        <a:pt x="87" y="23"/>
                        <a:pt x="90" y="15"/>
                        <a:pt x="96" y="9"/>
                      </a:cubicBezTo>
                      <a:cubicBezTo>
                        <a:pt x="103" y="3"/>
                        <a:pt x="111" y="0"/>
                        <a:pt x="120" y="0"/>
                      </a:cubicBezTo>
                      <a:cubicBezTo>
                        <a:pt x="132" y="0"/>
                        <a:pt x="141" y="4"/>
                        <a:pt x="148" y="13"/>
                      </a:cubicBezTo>
                      <a:cubicBezTo>
                        <a:pt x="155" y="22"/>
                        <a:pt x="159" y="33"/>
                        <a:pt x="159" y="47"/>
                      </a:cubicBezTo>
                      <a:cubicBezTo>
                        <a:pt x="159" y="73"/>
                        <a:pt x="149" y="99"/>
                        <a:pt x="129" y="126"/>
                      </a:cubicBezTo>
                      <a:cubicBezTo>
                        <a:pt x="121" y="136"/>
                        <a:pt x="115" y="140"/>
                        <a:pt x="109" y="140"/>
                      </a:cubicBezTo>
                      <a:cubicBezTo>
                        <a:pt x="103" y="140"/>
                        <a:pt x="100" y="137"/>
                        <a:pt x="100" y="131"/>
                      </a:cubicBezTo>
                      <a:cubicBezTo>
                        <a:pt x="100" y="128"/>
                        <a:pt x="102" y="125"/>
                        <a:pt x="106" y="120"/>
                      </a:cubicBezTo>
                      <a:cubicBezTo>
                        <a:pt x="112" y="112"/>
                        <a:pt x="117" y="103"/>
                        <a:pt x="122" y="92"/>
                      </a:cubicBezTo>
                      <a:cubicBezTo>
                        <a:pt x="127" y="82"/>
                        <a:pt x="130" y="74"/>
                        <a:pt x="13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/>
                <p:cNvSpPr>
                  <a:spLocks/>
                </p:cNvSpPr>
                <p:nvPr/>
              </p:nvSpPr>
              <p:spPr bwMode="auto">
                <a:xfrm>
                  <a:off x="1983909" y="2663640"/>
                  <a:ext cx="355600" cy="317500"/>
                </a:xfrm>
                <a:custGeom>
                  <a:avLst/>
                  <a:gdLst>
                    <a:gd name="T0" fmla="*/ 115 w 158"/>
                    <a:gd name="T1" fmla="*/ 72 h 141"/>
                    <a:gd name="T2" fmla="*/ 124 w 158"/>
                    <a:gd name="T3" fmla="*/ 80 h 141"/>
                    <a:gd name="T4" fmla="*/ 134 w 158"/>
                    <a:gd name="T5" fmla="*/ 80 h 141"/>
                    <a:gd name="T6" fmla="*/ 151 w 158"/>
                    <a:gd name="T7" fmla="*/ 89 h 141"/>
                    <a:gd name="T8" fmla="*/ 158 w 158"/>
                    <a:gd name="T9" fmla="*/ 109 h 141"/>
                    <a:gd name="T10" fmla="*/ 149 w 158"/>
                    <a:gd name="T11" fmla="*/ 132 h 141"/>
                    <a:gd name="T12" fmla="*/ 125 w 158"/>
                    <a:gd name="T13" fmla="*/ 141 h 141"/>
                    <a:gd name="T14" fmla="*/ 98 w 158"/>
                    <a:gd name="T15" fmla="*/ 128 h 141"/>
                    <a:gd name="T16" fmla="*/ 87 w 158"/>
                    <a:gd name="T17" fmla="*/ 94 h 141"/>
                    <a:gd name="T18" fmla="*/ 117 w 158"/>
                    <a:gd name="T19" fmla="*/ 15 h 141"/>
                    <a:gd name="T20" fmla="*/ 136 w 158"/>
                    <a:gd name="T21" fmla="*/ 0 h 141"/>
                    <a:gd name="T22" fmla="*/ 145 w 158"/>
                    <a:gd name="T23" fmla="*/ 10 h 141"/>
                    <a:gd name="T24" fmla="*/ 140 w 158"/>
                    <a:gd name="T25" fmla="*/ 21 h 141"/>
                    <a:gd name="T26" fmla="*/ 123 w 158"/>
                    <a:gd name="T27" fmla="*/ 48 h 141"/>
                    <a:gd name="T28" fmla="*/ 115 w 158"/>
                    <a:gd name="T29" fmla="*/ 72 h 141"/>
                    <a:gd name="T30" fmla="*/ 28 w 158"/>
                    <a:gd name="T31" fmla="*/ 72 h 141"/>
                    <a:gd name="T32" fmla="*/ 37 w 158"/>
                    <a:gd name="T33" fmla="*/ 80 h 141"/>
                    <a:gd name="T34" fmla="*/ 47 w 158"/>
                    <a:gd name="T35" fmla="*/ 80 h 141"/>
                    <a:gd name="T36" fmla="*/ 64 w 158"/>
                    <a:gd name="T37" fmla="*/ 89 h 141"/>
                    <a:gd name="T38" fmla="*/ 72 w 158"/>
                    <a:gd name="T39" fmla="*/ 109 h 141"/>
                    <a:gd name="T40" fmla="*/ 62 w 158"/>
                    <a:gd name="T41" fmla="*/ 132 h 141"/>
                    <a:gd name="T42" fmla="*/ 38 w 158"/>
                    <a:gd name="T43" fmla="*/ 141 h 141"/>
                    <a:gd name="T44" fmla="*/ 10 w 158"/>
                    <a:gd name="T45" fmla="*/ 128 h 141"/>
                    <a:gd name="T46" fmla="*/ 0 w 158"/>
                    <a:gd name="T47" fmla="*/ 94 h 141"/>
                    <a:gd name="T48" fmla="*/ 30 w 158"/>
                    <a:gd name="T49" fmla="*/ 15 h 141"/>
                    <a:gd name="T50" fmla="*/ 49 w 158"/>
                    <a:gd name="T51" fmla="*/ 0 h 141"/>
                    <a:gd name="T52" fmla="*/ 58 w 158"/>
                    <a:gd name="T53" fmla="*/ 10 h 141"/>
                    <a:gd name="T54" fmla="*/ 53 w 158"/>
                    <a:gd name="T55" fmla="*/ 21 h 141"/>
                    <a:gd name="T56" fmla="*/ 36 w 158"/>
                    <a:gd name="T57" fmla="*/ 48 h 141"/>
                    <a:gd name="T58" fmla="*/ 28 w 158"/>
                    <a:gd name="T59" fmla="*/ 72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8" h="141">
                      <a:moveTo>
                        <a:pt x="115" y="72"/>
                      </a:moveTo>
                      <a:cubicBezTo>
                        <a:pt x="115" y="77"/>
                        <a:pt x="118" y="80"/>
                        <a:pt x="124" y="80"/>
                      </a:cubicBezTo>
                      <a:cubicBezTo>
                        <a:pt x="134" y="80"/>
                        <a:pt x="134" y="80"/>
                        <a:pt x="134" y="80"/>
                      </a:cubicBezTo>
                      <a:cubicBezTo>
                        <a:pt x="140" y="80"/>
                        <a:pt x="146" y="83"/>
                        <a:pt x="151" y="89"/>
                      </a:cubicBezTo>
                      <a:cubicBezTo>
                        <a:pt x="156" y="95"/>
                        <a:pt x="158" y="101"/>
                        <a:pt x="158" y="109"/>
                      </a:cubicBezTo>
                      <a:cubicBezTo>
                        <a:pt x="158" y="118"/>
                        <a:pt x="155" y="126"/>
                        <a:pt x="149" y="132"/>
                      </a:cubicBezTo>
                      <a:cubicBezTo>
                        <a:pt x="142" y="138"/>
                        <a:pt x="134" y="141"/>
                        <a:pt x="125" y="141"/>
                      </a:cubicBezTo>
                      <a:cubicBezTo>
                        <a:pt x="114" y="141"/>
                        <a:pt x="105" y="137"/>
                        <a:pt x="98" y="128"/>
                      </a:cubicBezTo>
                      <a:cubicBezTo>
                        <a:pt x="90" y="119"/>
                        <a:pt x="87" y="108"/>
                        <a:pt x="87" y="94"/>
                      </a:cubicBezTo>
                      <a:cubicBezTo>
                        <a:pt x="87" y="68"/>
                        <a:pt x="97" y="42"/>
                        <a:pt x="117" y="15"/>
                      </a:cubicBezTo>
                      <a:cubicBezTo>
                        <a:pt x="124" y="5"/>
                        <a:pt x="130" y="0"/>
                        <a:pt x="136" y="0"/>
                      </a:cubicBezTo>
                      <a:cubicBezTo>
                        <a:pt x="142" y="0"/>
                        <a:pt x="145" y="4"/>
                        <a:pt x="145" y="10"/>
                      </a:cubicBezTo>
                      <a:cubicBezTo>
                        <a:pt x="145" y="13"/>
                        <a:pt x="144" y="16"/>
                        <a:pt x="140" y="21"/>
                      </a:cubicBezTo>
                      <a:cubicBezTo>
                        <a:pt x="134" y="29"/>
                        <a:pt x="128" y="38"/>
                        <a:pt x="123" y="48"/>
                      </a:cubicBezTo>
                      <a:cubicBezTo>
                        <a:pt x="118" y="59"/>
                        <a:pt x="115" y="67"/>
                        <a:pt x="115" y="72"/>
                      </a:cubicBezTo>
                      <a:close/>
                      <a:moveTo>
                        <a:pt x="28" y="72"/>
                      </a:moveTo>
                      <a:cubicBezTo>
                        <a:pt x="28" y="77"/>
                        <a:pt x="31" y="80"/>
                        <a:pt x="37" y="80"/>
                      </a:cubicBezTo>
                      <a:cubicBezTo>
                        <a:pt x="47" y="80"/>
                        <a:pt x="47" y="80"/>
                        <a:pt x="47" y="80"/>
                      </a:cubicBezTo>
                      <a:cubicBezTo>
                        <a:pt x="53" y="80"/>
                        <a:pt x="59" y="83"/>
                        <a:pt x="64" y="89"/>
                      </a:cubicBezTo>
                      <a:cubicBezTo>
                        <a:pt x="69" y="95"/>
                        <a:pt x="72" y="101"/>
                        <a:pt x="72" y="109"/>
                      </a:cubicBezTo>
                      <a:cubicBezTo>
                        <a:pt x="72" y="118"/>
                        <a:pt x="68" y="126"/>
                        <a:pt x="62" y="132"/>
                      </a:cubicBezTo>
                      <a:cubicBezTo>
                        <a:pt x="56" y="138"/>
                        <a:pt x="48" y="141"/>
                        <a:pt x="38" y="141"/>
                      </a:cubicBezTo>
                      <a:cubicBezTo>
                        <a:pt x="27" y="141"/>
                        <a:pt x="18" y="137"/>
                        <a:pt x="10" y="128"/>
                      </a:cubicBezTo>
                      <a:cubicBezTo>
                        <a:pt x="3" y="119"/>
                        <a:pt x="0" y="108"/>
                        <a:pt x="0" y="94"/>
                      </a:cubicBezTo>
                      <a:cubicBezTo>
                        <a:pt x="0" y="68"/>
                        <a:pt x="10" y="42"/>
                        <a:pt x="30" y="15"/>
                      </a:cubicBezTo>
                      <a:cubicBezTo>
                        <a:pt x="37" y="5"/>
                        <a:pt x="44" y="0"/>
                        <a:pt x="49" y="0"/>
                      </a:cubicBezTo>
                      <a:cubicBezTo>
                        <a:pt x="55" y="0"/>
                        <a:pt x="58" y="4"/>
                        <a:pt x="58" y="10"/>
                      </a:cubicBezTo>
                      <a:cubicBezTo>
                        <a:pt x="58" y="13"/>
                        <a:pt x="56" y="16"/>
                        <a:pt x="53" y="21"/>
                      </a:cubicBezTo>
                      <a:cubicBezTo>
                        <a:pt x="47" y="29"/>
                        <a:pt x="41" y="38"/>
                        <a:pt x="36" y="48"/>
                      </a:cubicBezTo>
                      <a:cubicBezTo>
                        <a:pt x="31" y="59"/>
                        <a:pt x="28" y="67"/>
                        <a:pt x="28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0" name="组合 29"/>
              <p:cNvGrpSpPr>
                <a:grpSpLocks noChangeAspect="1"/>
              </p:cNvGrpSpPr>
              <p:nvPr/>
            </p:nvGrpSpPr>
            <p:grpSpPr>
              <a:xfrm>
                <a:off x="5766983" y="1596668"/>
                <a:ext cx="2606580" cy="2519993"/>
                <a:chOff x="5033476" y="2353806"/>
                <a:chExt cx="1816099" cy="1755771"/>
              </a:xfrm>
              <a:solidFill>
                <a:schemeClr val="accent4"/>
              </a:solidFill>
            </p:grpSpPr>
            <p:sp>
              <p:nvSpPr>
                <p:cNvPr id="31" name="任意多边形: 形状 30"/>
                <p:cNvSpPr>
                  <a:spLocks/>
                </p:cNvSpPr>
                <p:nvPr/>
              </p:nvSpPr>
              <p:spPr bwMode="auto">
                <a:xfrm>
                  <a:off x="5085862" y="2398255"/>
                  <a:ext cx="1160463" cy="1252538"/>
                </a:xfrm>
                <a:custGeom>
                  <a:avLst/>
                  <a:gdLst>
                    <a:gd name="T0" fmla="*/ 24 w 516"/>
                    <a:gd name="T1" fmla="*/ 536 h 556"/>
                    <a:gd name="T2" fmla="*/ 24 w 516"/>
                    <a:gd name="T3" fmla="*/ 223 h 556"/>
                    <a:gd name="T4" fmla="*/ 222 w 516"/>
                    <a:gd name="T5" fmla="*/ 24 h 556"/>
                    <a:gd name="T6" fmla="*/ 516 w 516"/>
                    <a:gd name="T7" fmla="*/ 24 h 556"/>
                    <a:gd name="T8" fmla="*/ 516 w 516"/>
                    <a:gd name="T9" fmla="*/ 0 h 556"/>
                    <a:gd name="T10" fmla="*/ 222 w 516"/>
                    <a:gd name="T11" fmla="*/ 0 h 556"/>
                    <a:gd name="T12" fmla="*/ 0 w 516"/>
                    <a:gd name="T13" fmla="*/ 223 h 556"/>
                    <a:gd name="T14" fmla="*/ 0 w 516"/>
                    <a:gd name="T15" fmla="*/ 536 h 556"/>
                    <a:gd name="T16" fmla="*/ 0 w 516"/>
                    <a:gd name="T17" fmla="*/ 556 h 556"/>
                    <a:gd name="T18" fmla="*/ 25 w 516"/>
                    <a:gd name="T19" fmla="*/ 556 h 556"/>
                    <a:gd name="T20" fmla="*/ 24 w 516"/>
                    <a:gd name="T21" fmla="*/ 536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6" h="556">
                      <a:moveTo>
                        <a:pt x="24" y="536"/>
                      </a:moveTo>
                      <a:cubicBezTo>
                        <a:pt x="24" y="223"/>
                        <a:pt x="24" y="223"/>
                        <a:pt x="24" y="223"/>
                      </a:cubicBezTo>
                      <a:cubicBezTo>
                        <a:pt x="24" y="114"/>
                        <a:pt x="113" y="24"/>
                        <a:pt x="222" y="24"/>
                      </a:cubicBezTo>
                      <a:cubicBezTo>
                        <a:pt x="516" y="24"/>
                        <a:pt x="516" y="24"/>
                        <a:pt x="516" y="24"/>
                      </a:cubicBezTo>
                      <a:cubicBezTo>
                        <a:pt x="516" y="0"/>
                        <a:pt x="516" y="0"/>
                        <a:pt x="516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99" y="0"/>
                        <a:pt x="0" y="100"/>
                        <a:pt x="0" y="223"/>
                      </a:cubicBezTo>
                      <a:cubicBezTo>
                        <a:pt x="0" y="536"/>
                        <a:pt x="0" y="536"/>
                        <a:pt x="0" y="536"/>
                      </a:cubicBezTo>
                      <a:cubicBezTo>
                        <a:pt x="0" y="542"/>
                        <a:pt x="0" y="548"/>
                        <a:pt x="0" y="556"/>
                      </a:cubicBezTo>
                      <a:cubicBezTo>
                        <a:pt x="25" y="556"/>
                        <a:pt x="25" y="556"/>
                        <a:pt x="25" y="556"/>
                      </a:cubicBezTo>
                      <a:cubicBezTo>
                        <a:pt x="25" y="548"/>
                        <a:pt x="24" y="542"/>
                        <a:pt x="24" y="5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任意多边形: 形状 31"/>
                <p:cNvSpPr>
                  <a:spLocks/>
                </p:cNvSpPr>
                <p:nvPr/>
              </p:nvSpPr>
              <p:spPr bwMode="auto">
                <a:xfrm>
                  <a:off x="5652601" y="2858627"/>
                  <a:ext cx="1143000" cy="1250950"/>
                </a:xfrm>
                <a:custGeom>
                  <a:avLst/>
                  <a:gdLst>
                    <a:gd name="T0" fmla="*/ 484 w 508"/>
                    <a:gd name="T1" fmla="*/ 19 h 556"/>
                    <a:gd name="T2" fmla="*/ 484 w 508"/>
                    <a:gd name="T3" fmla="*/ 332 h 556"/>
                    <a:gd name="T4" fmla="*/ 284 w 508"/>
                    <a:gd name="T5" fmla="*/ 532 h 556"/>
                    <a:gd name="T6" fmla="*/ 0 w 508"/>
                    <a:gd name="T7" fmla="*/ 532 h 556"/>
                    <a:gd name="T8" fmla="*/ 0 w 508"/>
                    <a:gd name="T9" fmla="*/ 556 h 556"/>
                    <a:gd name="T10" fmla="*/ 284 w 508"/>
                    <a:gd name="T11" fmla="*/ 556 h 556"/>
                    <a:gd name="T12" fmla="*/ 508 w 508"/>
                    <a:gd name="T13" fmla="*/ 332 h 556"/>
                    <a:gd name="T14" fmla="*/ 508 w 508"/>
                    <a:gd name="T15" fmla="*/ 19 h 556"/>
                    <a:gd name="T16" fmla="*/ 506 w 508"/>
                    <a:gd name="T17" fmla="*/ 0 h 556"/>
                    <a:gd name="T18" fmla="*/ 481 w 508"/>
                    <a:gd name="T19" fmla="*/ 0 h 556"/>
                    <a:gd name="T20" fmla="*/ 484 w 508"/>
                    <a:gd name="T21" fmla="*/ 19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08" h="556">
                      <a:moveTo>
                        <a:pt x="484" y="19"/>
                      </a:moveTo>
                      <a:cubicBezTo>
                        <a:pt x="484" y="332"/>
                        <a:pt x="484" y="332"/>
                        <a:pt x="484" y="332"/>
                      </a:cubicBezTo>
                      <a:cubicBezTo>
                        <a:pt x="484" y="441"/>
                        <a:pt x="393" y="532"/>
                        <a:pt x="284" y="532"/>
                      </a:cubicBezTo>
                      <a:cubicBezTo>
                        <a:pt x="0" y="532"/>
                        <a:pt x="0" y="532"/>
                        <a:pt x="0" y="532"/>
                      </a:cubicBezTo>
                      <a:cubicBezTo>
                        <a:pt x="0" y="556"/>
                        <a:pt x="0" y="556"/>
                        <a:pt x="0" y="556"/>
                      </a:cubicBezTo>
                      <a:cubicBezTo>
                        <a:pt x="284" y="556"/>
                        <a:pt x="284" y="556"/>
                        <a:pt x="284" y="556"/>
                      </a:cubicBezTo>
                      <a:cubicBezTo>
                        <a:pt x="407" y="556"/>
                        <a:pt x="508" y="455"/>
                        <a:pt x="508" y="332"/>
                      </a:cubicBezTo>
                      <a:cubicBezTo>
                        <a:pt x="508" y="19"/>
                        <a:pt x="508" y="19"/>
                        <a:pt x="508" y="19"/>
                      </a:cubicBezTo>
                      <a:cubicBezTo>
                        <a:pt x="508" y="12"/>
                        <a:pt x="507" y="8"/>
                        <a:pt x="506" y="0"/>
                      </a:cubicBezTo>
                      <a:cubicBezTo>
                        <a:pt x="481" y="0"/>
                        <a:pt x="481" y="0"/>
                        <a:pt x="481" y="0"/>
                      </a:cubicBezTo>
                      <a:cubicBezTo>
                        <a:pt x="481" y="8"/>
                        <a:pt x="484" y="12"/>
                        <a:pt x="484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任意多边形: 形状 32"/>
                <p:cNvSpPr>
                  <a:spLocks/>
                </p:cNvSpPr>
                <p:nvPr/>
              </p:nvSpPr>
              <p:spPr bwMode="auto">
                <a:xfrm>
                  <a:off x="6374912" y="2353806"/>
                  <a:ext cx="474663" cy="360363"/>
                </a:xfrm>
                <a:custGeom>
                  <a:avLst/>
                  <a:gdLst>
                    <a:gd name="T0" fmla="*/ 98 w 211"/>
                    <a:gd name="T1" fmla="*/ 38 h 160"/>
                    <a:gd name="T2" fmla="*/ 62 w 211"/>
                    <a:gd name="T3" fmla="*/ 122 h 160"/>
                    <a:gd name="T4" fmla="*/ 9 w 211"/>
                    <a:gd name="T5" fmla="*/ 160 h 160"/>
                    <a:gd name="T6" fmla="*/ 0 w 211"/>
                    <a:gd name="T7" fmla="*/ 156 h 160"/>
                    <a:gd name="T8" fmla="*/ 12 w 211"/>
                    <a:gd name="T9" fmla="*/ 143 h 160"/>
                    <a:gd name="T10" fmla="*/ 26 w 211"/>
                    <a:gd name="T11" fmla="*/ 127 h 160"/>
                    <a:gd name="T12" fmla="*/ 49 w 211"/>
                    <a:gd name="T13" fmla="*/ 84 h 160"/>
                    <a:gd name="T14" fmla="*/ 34 w 211"/>
                    <a:gd name="T15" fmla="*/ 53 h 160"/>
                    <a:gd name="T16" fmla="*/ 19 w 211"/>
                    <a:gd name="T17" fmla="*/ 33 h 160"/>
                    <a:gd name="T18" fmla="*/ 51 w 211"/>
                    <a:gd name="T19" fmla="*/ 0 h 160"/>
                    <a:gd name="T20" fmla="*/ 83 w 211"/>
                    <a:gd name="T21" fmla="*/ 11 h 160"/>
                    <a:gd name="T22" fmla="*/ 98 w 211"/>
                    <a:gd name="T23" fmla="*/ 38 h 160"/>
                    <a:gd name="T24" fmla="*/ 211 w 211"/>
                    <a:gd name="T25" fmla="*/ 38 h 160"/>
                    <a:gd name="T26" fmla="*/ 175 w 211"/>
                    <a:gd name="T27" fmla="*/ 122 h 160"/>
                    <a:gd name="T28" fmla="*/ 127 w 211"/>
                    <a:gd name="T29" fmla="*/ 160 h 160"/>
                    <a:gd name="T30" fmla="*/ 114 w 211"/>
                    <a:gd name="T31" fmla="*/ 157 h 160"/>
                    <a:gd name="T32" fmla="*/ 138 w 211"/>
                    <a:gd name="T33" fmla="*/ 127 h 160"/>
                    <a:gd name="T34" fmla="*/ 162 w 211"/>
                    <a:gd name="T35" fmla="*/ 83 h 160"/>
                    <a:gd name="T36" fmla="*/ 147 w 211"/>
                    <a:gd name="T37" fmla="*/ 53 h 160"/>
                    <a:gd name="T38" fmla="*/ 132 w 211"/>
                    <a:gd name="T39" fmla="*/ 33 h 160"/>
                    <a:gd name="T40" fmla="*/ 165 w 211"/>
                    <a:gd name="T41" fmla="*/ 0 h 160"/>
                    <a:gd name="T42" fmla="*/ 197 w 211"/>
                    <a:gd name="T43" fmla="*/ 11 h 160"/>
                    <a:gd name="T44" fmla="*/ 211 w 211"/>
                    <a:gd name="T45" fmla="*/ 3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1" h="160">
                      <a:moveTo>
                        <a:pt x="98" y="38"/>
                      </a:moveTo>
                      <a:cubicBezTo>
                        <a:pt x="98" y="69"/>
                        <a:pt x="86" y="97"/>
                        <a:pt x="62" y="122"/>
                      </a:cubicBezTo>
                      <a:cubicBezTo>
                        <a:pt x="38" y="147"/>
                        <a:pt x="20" y="160"/>
                        <a:pt x="9" y="160"/>
                      </a:cubicBezTo>
                      <a:cubicBezTo>
                        <a:pt x="3" y="160"/>
                        <a:pt x="0" y="158"/>
                        <a:pt x="0" y="156"/>
                      </a:cubicBezTo>
                      <a:cubicBezTo>
                        <a:pt x="3" y="153"/>
                        <a:pt x="7" y="148"/>
                        <a:pt x="12" y="143"/>
                      </a:cubicBezTo>
                      <a:cubicBezTo>
                        <a:pt x="16" y="138"/>
                        <a:pt x="21" y="132"/>
                        <a:pt x="26" y="127"/>
                      </a:cubicBezTo>
                      <a:cubicBezTo>
                        <a:pt x="41" y="110"/>
                        <a:pt x="49" y="96"/>
                        <a:pt x="49" y="84"/>
                      </a:cubicBezTo>
                      <a:cubicBezTo>
                        <a:pt x="49" y="73"/>
                        <a:pt x="44" y="62"/>
                        <a:pt x="34" y="53"/>
                      </a:cubicBezTo>
                      <a:cubicBezTo>
                        <a:pt x="24" y="44"/>
                        <a:pt x="19" y="38"/>
                        <a:pt x="19" y="33"/>
                      </a:cubicBezTo>
                      <a:cubicBezTo>
                        <a:pt x="19" y="11"/>
                        <a:pt x="30" y="0"/>
                        <a:pt x="51" y="0"/>
                      </a:cubicBezTo>
                      <a:cubicBezTo>
                        <a:pt x="62" y="0"/>
                        <a:pt x="73" y="4"/>
                        <a:pt x="83" y="11"/>
                      </a:cubicBezTo>
                      <a:cubicBezTo>
                        <a:pt x="93" y="18"/>
                        <a:pt x="98" y="27"/>
                        <a:pt x="98" y="38"/>
                      </a:cubicBezTo>
                      <a:close/>
                      <a:moveTo>
                        <a:pt x="211" y="38"/>
                      </a:moveTo>
                      <a:cubicBezTo>
                        <a:pt x="211" y="69"/>
                        <a:pt x="199" y="97"/>
                        <a:pt x="175" y="122"/>
                      </a:cubicBezTo>
                      <a:cubicBezTo>
                        <a:pt x="151" y="147"/>
                        <a:pt x="135" y="160"/>
                        <a:pt x="127" y="160"/>
                      </a:cubicBezTo>
                      <a:cubicBezTo>
                        <a:pt x="118" y="160"/>
                        <a:pt x="114" y="159"/>
                        <a:pt x="114" y="157"/>
                      </a:cubicBezTo>
                      <a:cubicBezTo>
                        <a:pt x="114" y="155"/>
                        <a:pt x="122" y="145"/>
                        <a:pt x="138" y="127"/>
                      </a:cubicBezTo>
                      <a:cubicBezTo>
                        <a:pt x="154" y="108"/>
                        <a:pt x="162" y="94"/>
                        <a:pt x="162" y="83"/>
                      </a:cubicBezTo>
                      <a:cubicBezTo>
                        <a:pt x="162" y="72"/>
                        <a:pt x="157" y="62"/>
                        <a:pt x="147" y="53"/>
                      </a:cubicBezTo>
                      <a:cubicBezTo>
                        <a:pt x="137" y="44"/>
                        <a:pt x="132" y="38"/>
                        <a:pt x="132" y="33"/>
                      </a:cubicBezTo>
                      <a:cubicBezTo>
                        <a:pt x="132" y="11"/>
                        <a:pt x="143" y="0"/>
                        <a:pt x="165" y="0"/>
                      </a:cubicBezTo>
                      <a:cubicBezTo>
                        <a:pt x="176" y="0"/>
                        <a:pt x="187" y="4"/>
                        <a:pt x="197" y="11"/>
                      </a:cubicBezTo>
                      <a:cubicBezTo>
                        <a:pt x="206" y="18"/>
                        <a:pt x="211" y="27"/>
                        <a:pt x="211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任意多边形: 形状 33"/>
                <p:cNvSpPr>
                  <a:spLocks/>
                </p:cNvSpPr>
                <p:nvPr/>
              </p:nvSpPr>
              <p:spPr bwMode="auto">
                <a:xfrm>
                  <a:off x="5033476" y="3731752"/>
                  <a:ext cx="477838" cy="360362"/>
                </a:xfrm>
                <a:custGeom>
                  <a:avLst/>
                  <a:gdLst>
                    <a:gd name="T0" fmla="*/ 113 w 212"/>
                    <a:gd name="T1" fmla="*/ 122 h 160"/>
                    <a:gd name="T2" fmla="*/ 150 w 212"/>
                    <a:gd name="T3" fmla="*/ 38 h 160"/>
                    <a:gd name="T4" fmla="*/ 203 w 212"/>
                    <a:gd name="T5" fmla="*/ 0 h 160"/>
                    <a:gd name="T6" fmla="*/ 212 w 212"/>
                    <a:gd name="T7" fmla="*/ 4 h 160"/>
                    <a:gd name="T8" fmla="*/ 200 w 212"/>
                    <a:gd name="T9" fmla="*/ 17 h 160"/>
                    <a:gd name="T10" fmla="*/ 186 w 212"/>
                    <a:gd name="T11" fmla="*/ 33 h 160"/>
                    <a:gd name="T12" fmla="*/ 162 w 212"/>
                    <a:gd name="T13" fmla="*/ 76 h 160"/>
                    <a:gd name="T14" fmla="*/ 177 w 212"/>
                    <a:gd name="T15" fmla="*/ 107 h 160"/>
                    <a:gd name="T16" fmla="*/ 193 w 212"/>
                    <a:gd name="T17" fmla="*/ 127 h 160"/>
                    <a:gd name="T18" fmla="*/ 160 w 212"/>
                    <a:gd name="T19" fmla="*/ 160 h 160"/>
                    <a:gd name="T20" fmla="*/ 128 w 212"/>
                    <a:gd name="T21" fmla="*/ 149 h 160"/>
                    <a:gd name="T22" fmla="*/ 113 w 212"/>
                    <a:gd name="T23" fmla="*/ 122 h 160"/>
                    <a:gd name="T24" fmla="*/ 0 w 212"/>
                    <a:gd name="T25" fmla="*/ 122 h 160"/>
                    <a:gd name="T26" fmla="*/ 36 w 212"/>
                    <a:gd name="T27" fmla="*/ 38 h 160"/>
                    <a:gd name="T28" fmla="*/ 85 w 212"/>
                    <a:gd name="T29" fmla="*/ 0 h 160"/>
                    <a:gd name="T30" fmla="*/ 98 w 212"/>
                    <a:gd name="T31" fmla="*/ 3 h 160"/>
                    <a:gd name="T32" fmla="*/ 74 w 212"/>
                    <a:gd name="T33" fmla="*/ 33 h 160"/>
                    <a:gd name="T34" fmla="*/ 50 w 212"/>
                    <a:gd name="T35" fmla="*/ 77 h 160"/>
                    <a:gd name="T36" fmla="*/ 65 w 212"/>
                    <a:gd name="T37" fmla="*/ 107 h 160"/>
                    <a:gd name="T38" fmla="*/ 80 w 212"/>
                    <a:gd name="T39" fmla="*/ 127 h 160"/>
                    <a:gd name="T40" fmla="*/ 46 w 212"/>
                    <a:gd name="T41" fmla="*/ 160 h 160"/>
                    <a:gd name="T42" fmla="*/ 15 w 212"/>
                    <a:gd name="T43" fmla="*/ 149 h 160"/>
                    <a:gd name="T44" fmla="*/ 0 w 212"/>
                    <a:gd name="T45" fmla="*/ 12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2" h="160">
                      <a:moveTo>
                        <a:pt x="113" y="122"/>
                      </a:moveTo>
                      <a:cubicBezTo>
                        <a:pt x="113" y="91"/>
                        <a:pt x="125" y="63"/>
                        <a:pt x="150" y="38"/>
                      </a:cubicBezTo>
                      <a:cubicBezTo>
                        <a:pt x="174" y="13"/>
                        <a:pt x="191" y="0"/>
                        <a:pt x="203" y="0"/>
                      </a:cubicBezTo>
                      <a:cubicBezTo>
                        <a:pt x="209" y="0"/>
                        <a:pt x="212" y="2"/>
                        <a:pt x="212" y="4"/>
                      </a:cubicBezTo>
                      <a:cubicBezTo>
                        <a:pt x="209" y="7"/>
                        <a:pt x="205" y="12"/>
                        <a:pt x="200" y="17"/>
                      </a:cubicBezTo>
                      <a:cubicBezTo>
                        <a:pt x="195" y="22"/>
                        <a:pt x="190" y="28"/>
                        <a:pt x="186" y="33"/>
                      </a:cubicBezTo>
                      <a:cubicBezTo>
                        <a:pt x="170" y="50"/>
                        <a:pt x="162" y="64"/>
                        <a:pt x="162" y="76"/>
                      </a:cubicBezTo>
                      <a:cubicBezTo>
                        <a:pt x="162" y="87"/>
                        <a:pt x="167" y="98"/>
                        <a:pt x="177" y="107"/>
                      </a:cubicBezTo>
                      <a:cubicBezTo>
                        <a:pt x="188" y="115"/>
                        <a:pt x="193" y="122"/>
                        <a:pt x="193" y="127"/>
                      </a:cubicBezTo>
                      <a:cubicBezTo>
                        <a:pt x="193" y="149"/>
                        <a:pt x="182" y="160"/>
                        <a:pt x="160" y="160"/>
                      </a:cubicBezTo>
                      <a:cubicBezTo>
                        <a:pt x="149" y="160"/>
                        <a:pt x="138" y="156"/>
                        <a:pt x="128" y="149"/>
                      </a:cubicBezTo>
                      <a:cubicBezTo>
                        <a:pt x="118" y="142"/>
                        <a:pt x="113" y="133"/>
                        <a:pt x="113" y="122"/>
                      </a:cubicBezTo>
                      <a:close/>
                      <a:moveTo>
                        <a:pt x="0" y="122"/>
                      </a:moveTo>
                      <a:cubicBezTo>
                        <a:pt x="0" y="91"/>
                        <a:pt x="12" y="63"/>
                        <a:pt x="36" y="38"/>
                      </a:cubicBezTo>
                      <a:cubicBezTo>
                        <a:pt x="60" y="13"/>
                        <a:pt x="76" y="0"/>
                        <a:pt x="85" y="0"/>
                      </a:cubicBezTo>
                      <a:cubicBezTo>
                        <a:pt x="93" y="0"/>
                        <a:pt x="98" y="1"/>
                        <a:pt x="98" y="3"/>
                      </a:cubicBezTo>
                      <a:cubicBezTo>
                        <a:pt x="98" y="5"/>
                        <a:pt x="90" y="15"/>
                        <a:pt x="74" y="33"/>
                      </a:cubicBezTo>
                      <a:cubicBezTo>
                        <a:pt x="58" y="52"/>
                        <a:pt x="50" y="66"/>
                        <a:pt x="50" y="77"/>
                      </a:cubicBezTo>
                      <a:cubicBezTo>
                        <a:pt x="50" y="88"/>
                        <a:pt x="55" y="98"/>
                        <a:pt x="65" y="107"/>
                      </a:cubicBezTo>
                      <a:cubicBezTo>
                        <a:pt x="75" y="115"/>
                        <a:pt x="80" y="122"/>
                        <a:pt x="80" y="127"/>
                      </a:cubicBezTo>
                      <a:cubicBezTo>
                        <a:pt x="80" y="149"/>
                        <a:pt x="69" y="160"/>
                        <a:pt x="46" y="160"/>
                      </a:cubicBezTo>
                      <a:cubicBezTo>
                        <a:pt x="35" y="160"/>
                        <a:pt x="25" y="156"/>
                        <a:pt x="15" y="149"/>
                      </a:cubicBezTo>
                      <a:cubicBezTo>
                        <a:pt x="5" y="142"/>
                        <a:pt x="0" y="133"/>
                        <a:pt x="0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14EA6E6-C9AA-43F2-BDAE-845D9FA4DB58}"/>
                </a:ext>
              </a:extLst>
            </p:cNvPr>
            <p:cNvSpPr txBox="1"/>
            <p:nvPr/>
          </p:nvSpPr>
          <p:spPr>
            <a:xfrm>
              <a:off x="1226384" y="2489872"/>
              <a:ext cx="19513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14EA6E6-C9AA-43F2-BDAE-845D9FA4DB58}"/>
                </a:ext>
              </a:extLst>
            </p:cNvPr>
            <p:cNvSpPr txBox="1"/>
            <p:nvPr/>
          </p:nvSpPr>
          <p:spPr>
            <a:xfrm>
              <a:off x="5988494" y="2431427"/>
              <a:ext cx="1951312" cy="6844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点击添加主要内容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点击添加主要内容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56051" y="3736095"/>
            <a:ext cx="3748923" cy="1022849"/>
            <a:chOff x="1148902" y="2960948"/>
            <a:chExt cx="2205077" cy="1060420"/>
          </a:xfrm>
        </p:grpSpPr>
        <p:sp>
          <p:nvSpPr>
            <p:cNvPr id="64" name="文本框 59"/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cs typeface="+mn-ea"/>
                  <a:sym typeface="+mn-lt"/>
                </a:rPr>
                <a:t>Remove Outliers</a:t>
              </a:r>
            </a:p>
          </p:txBody>
        </p:sp>
        <p:sp>
          <p:nvSpPr>
            <p:cNvPr id="65" name="文本框 60"/>
            <p:cNvSpPr txBox="1">
              <a:spLocks/>
            </p:cNvSpPr>
            <p:nvPr/>
          </p:nvSpPr>
          <p:spPr bwMode="auto">
            <a:xfrm>
              <a:off x="1148902" y="344713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50" dirty="0">
                  <a:cs typeface="+mn-ea"/>
                  <a:sym typeface="+mn-lt"/>
                </a:rPr>
                <a:t>Users who spend larger than $100</a:t>
              </a:r>
              <a:r>
                <a:rPr lang="zh-CN" altLang="en-US" sz="1050" dirty="0">
                  <a:cs typeface="+mn-ea"/>
                  <a:sym typeface="+mn-lt"/>
                </a:rPr>
                <a:t> </a:t>
              </a:r>
              <a:r>
                <a:rPr lang="en-US" altLang="zh-CN" sz="1050" dirty="0">
                  <a:cs typeface="+mn-ea"/>
                  <a:sym typeface="+mn-lt"/>
                </a:rPr>
                <a:t>are only 2.7% of total users,.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1050" dirty="0">
                  <a:cs typeface="+mn-ea"/>
                  <a:sym typeface="+mn-lt"/>
                </a:rPr>
                <a:t>Remove users who spend larger than $100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47" name="文本框 25">
            <a:extLst>
              <a:ext uri="{FF2B5EF4-FFF2-40B4-BE49-F238E27FC236}">
                <a16:creationId xmlns:a16="http://schemas.microsoft.com/office/drawing/2014/main" id="{2BFF189A-1831-4CEE-A6B0-FD9471BB2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46183"/>
            <a:ext cx="3662195" cy="37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</a:t>
            </a:r>
            <a:endParaRPr lang="zh-CN" altLang="en-US" sz="2000" b="1" spc="225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66B94-62C0-4914-ACE8-70A3BC3A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7" y="964237"/>
            <a:ext cx="4514611" cy="2485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247B51-E82F-4A6F-A92F-D8F6AF39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98" y="937389"/>
            <a:ext cx="4464189" cy="26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5">
            <a:extLst>
              <a:ext uri="{FF2B5EF4-FFF2-40B4-BE49-F238E27FC236}">
                <a16:creationId xmlns:a16="http://schemas.microsoft.com/office/drawing/2014/main" id="{2C83C6CE-D6C3-4F38-B607-BF7CD438C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46183"/>
            <a:ext cx="4389307" cy="377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</a:t>
            </a:r>
            <a:endParaRPr lang="zh-CN" altLang="en-US" sz="2000" b="1" spc="225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E67A9-4C49-4DBA-8425-720DA5CC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" y="646117"/>
            <a:ext cx="6880991" cy="4356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BCE79-FBB5-462B-B8E1-479B02B7A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853970"/>
            <a:ext cx="228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5">
            <a:extLst>
              <a:ext uri="{FF2B5EF4-FFF2-40B4-BE49-F238E27FC236}">
                <a16:creationId xmlns:a16="http://schemas.microsoft.com/office/drawing/2014/main" id="{2C83C6CE-D6C3-4F38-B607-BF7CD438C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46183"/>
            <a:ext cx="4389307" cy="377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</a:t>
            </a:r>
            <a:endParaRPr lang="zh-CN" altLang="en-US" sz="2000" b="1" spc="225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A9C7F59-EF34-4F26-9823-A1F430BC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938678"/>
              </p:ext>
            </p:extLst>
          </p:nvPr>
        </p:nvGraphicFramePr>
        <p:xfrm>
          <a:off x="1524000" y="1276350"/>
          <a:ext cx="57150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1F9468-8F40-44C9-B630-D53B539F6AA6}"/>
              </a:ext>
            </a:extLst>
          </p:cNvPr>
          <p:cNvSpPr txBox="1"/>
          <p:nvPr/>
        </p:nvSpPr>
        <p:spPr>
          <a:xfrm>
            <a:off x="1219200" y="74263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Purchase Funnel</a:t>
            </a:r>
          </a:p>
        </p:txBody>
      </p:sp>
    </p:spTree>
    <p:extLst>
      <p:ext uri="{BB962C8B-B14F-4D97-AF65-F5344CB8AC3E}">
        <p14:creationId xmlns:p14="http://schemas.microsoft.com/office/powerpoint/2010/main" val="22927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5">
            <a:extLst>
              <a:ext uri="{FF2B5EF4-FFF2-40B4-BE49-F238E27FC236}">
                <a16:creationId xmlns:a16="http://schemas.microsoft.com/office/drawing/2014/main" id="{2C83C6CE-D6C3-4F38-B607-BF7CD438C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46183"/>
            <a:ext cx="4389307" cy="377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</a:t>
            </a:r>
            <a:endParaRPr lang="zh-CN" altLang="en-US" sz="2000" b="1" spc="225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5E4B4A-4B67-4BCD-8CD7-C6DF4193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3" y="614024"/>
            <a:ext cx="3792112" cy="2199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56908-A586-4A39-A371-480BD0EA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8" y="2904671"/>
            <a:ext cx="3806907" cy="2151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49F5A-B2F5-4EB2-AD9C-060994629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632188"/>
            <a:ext cx="4724400" cy="43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3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69359" y="882998"/>
            <a:ext cx="1969538" cy="3447198"/>
            <a:chOff x="4092479" y="1096306"/>
            <a:chExt cx="2626050" cy="4596264"/>
          </a:xfrm>
        </p:grpSpPr>
        <p:cxnSp>
          <p:nvCxnSpPr>
            <p:cNvPr id="5" name="直线1"/>
            <p:cNvCxnSpPr>
              <a:cxnSpLocks noChangeShapeType="1"/>
            </p:cNvCxnSpPr>
            <p:nvPr/>
          </p:nvCxnSpPr>
          <p:spPr bwMode="auto">
            <a:xfrm>
              <a:off x="4092479" y="3399032"/>
              <a:ext cx="1276183" cy="0"/>
            </a:xfrm>
            <a:prstGeom prst="line">
              <a:avLst/>
            </a:prstGeom>
            <a:noFill/>
            <a:ln w="19050">
              <a:solidFill>
                <a:srgbClr val="093B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直线2"/>
            <p:cNvCxnSpPr>
              <a:cxnSpLocks noChangeShapeType="1"/>
            </p:cNvCxnSpPr>
            <p:nvPr/>
          </p:nvCxnSpPr>
          <p:spPr bwMode="auto">
            <a:xfrm flipV="1">
              <a:off x="5368661" y="1527494"/>
              <a:ext cx="0" cy="3741604"/>
            </a:xfrm>
            <a:prstGeom prst="line">
              <a:avLst/>
            </a:prstGeom>
            <a:noFill/>
            <a:ln w="19050">
              <a:solidFill>
                <a:srgbClr val="093B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圆2"/>
            <p:cNvSpPr>
              <a:spLocks noChangeArrowheads="1"/>
            </p:cNvSpPr>
            <p:nvPr/>
          </p:nvSpPr>
          <p:spPr bwMode="auto">
            <a:xfrm>
              <a:off x="5875600" y="2313541"/>
              <a:ext cx="842929" cy="844403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>
                <a:sym typeface="Arial" panose="020B0604020202020204" pitchFamily="34" charset="0"/>
              </a:endParaRPr>
            </a:p>
          </p:txBody>
        </p:sp>
        <p:cxnSp>
          <p:nvCxnSpPr>
            <p:cNvPr id="14" name="箭头2"/>
            <p:cNvCxnSpPr>
              <a:cxnSpLocks noChangeShapeType="1"/>
            </p:cNvCxnSpPr>
            <p:nvPr/>
          </p:nvCxnSpPr>
          <p:spPr bwMode="auto">
            <a:xfrm>
              <a:off x="5368661" y="2735888"/>
              <a:ext cx="394939" cy="0"/>
            </a:xfrm>
            <a:prstGeom prst="straightConnector1">
              <a:avLst/>
            </a:prstGeom>
            <a:noFill/>
            <a:ln w="19050">
              <a:solidFill>
                <a:srgbClr val="093B5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箭头3"/>
            <p:cNvCxnSpPr>
              <a:cxnSpLocks noChangeShapeType="1"/>
            </p:cNvCxnSpPr>
            <p:nvPr/>
          </p:nvCxnSpPr>
          <p:spPr bwMode="auto">
            <a:xfrm>
              <a:off x="5368661" y="4037123"/>
              <a:ext cx="394939" cy="0"/>
            </a:xfrm>
            <a:prstGeom prst="straightConnector1">
              <a:avLst/>
            </a:prstGeom>
            <a:noFill/>
            <a:ln w="19050">
              <a:solidFill>
                <a:srgbClr val="093B5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箭头1"/>
            <p:cNvCxnSpPr>
              <a:cxnSpLocks noChangeShapeType="1"/>
            </p:cNvCxnSpPr>
            <p:nvPr/>
          </p:nvCxnSpPr>
          <p:spPr bwMode="auto">
            <a:xfrm>
              <a:off x="5368661" y="1527493"/>
              <a:ext cx="394939" cy="0"/>
            </a:xfrm>
            <a:prstGeom prst="straightConnector1">
              <a:avLst/>
            </a:prstGeom>
            <a:noFill/>
            <a:ln w="19050">
              <a:solidFill>
                <a:srgbClr val="093B5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箭头4"/>
            <p:cNvCxnSpPr>
              <a:cxnSpLocks noChangeShapeType="1"/>
            </p:cNvCxnSpPr>
            <p:nvPr/>
          </p:nvCxnSpPr>
          <p:spPr bwMode="auto">
            <a:xfrm flipV="1">
              <a:off x="5368661" y="5269097"/>
              <a:ext cx="394939" cy="0"/>
            </a:xfrm>
            <a:prstGeom prst="straightConnector1">
              <a:avLst/>
            </a:prstGeom>
            <a:noFill/>
            <a:ln w="19050">
              <a:solidFill>
                <a:srgbClr val="093B5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圆3"/>
            <p:cNvSpPr>
              <a:spLocks noChangeArrowheads="1"/>
            </p:cNvSpPr>
            <p:nvPr/>
          </p:nvSpPr>
          <p:spPr bwMode="auto">
            <a:xfrm>
              <a:off x="5875600" y="3602165"/>
              <a:ext cx="842929" cy="844403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>
                <a:sym typeface="Arial" panose="020B0604020202020204" pitchFamily="34" charset="0"/>
              </a:endParaRPr>
            </a:p>
          </p:txBody>
        </p:sp>
        <p:sp>
          <p:nvSpPr>
            <p:cNvPr id="18" name="圆4"/>
            <p:cNvSpPr>
              <a:spLocks noChangeArrowheads="1"/>
            </p:cNvSpPr>
            <p:nvPr/>
          </p:nvSpPr>
          <p:spPr bwMode="auto">
            <a:xfrm>
              <a:off x="5875600" y="4848167"/>
              <a:ext cx="842929" cy="844403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>
                <a:sym typeface="Arial" panose="020B0604020202020204" pitchFamily="34" charset="0"/>
              </a:endParaRPr>
            </a:p>
          </p:txBody>
        </p:sp>
        <p:sp>
          <p:nvSpPr>
            <p:cNvPr id="19" name="圆1"/>
            <p:cNvSpPr>
              <a:spLocks noChangeArrowheads="1"/>
            </p:cNvSpPr>
            <p:nvPr/>
          </p:nvSpPr>
          <p:spPr bwMode="auto">
            <a:xfrm>
              <a:off x="5875600" y="1096306"/>
              <a:ext cx="842929" cy="84292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>
                <a:sym typeface="Arial" panose="020B0604020202020204" pitchFamily="34" charset="0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6127704" y="1336785"/>
              <a:ext cx="338721" cy="335079"/>
            </a:xfrm>
            <a:custGeom>
              <a:avLst/>
              <a:gdLst>
                <a:gd name="T0" fmla="*/ 58 w 116"/>
                <a:gd name="T1" fmla="*/ 100 h 115"/>
                <a:gd name="T2" fmla="*/ 48 w 116"/>
                <a:gd name="T3" fmla="*/ 103 h 115"/>
                <a:gd name="T4" fmla="*/ 29 w 116"/>
                <a:gd name="T5" fmla="*/ 114 h 115"/>
                <a:gd name="T6" fmla="*/ 26 w 116"/>
                <a:gd name="T7" fmla="*/ 115 h 115"/>
                <a:gd name="T8" fmla="*/ 21 w 116"/>
                <a:gd name="T9" fmla="*/ 111 h 115"/>
                <a:gd name="T10" fmla="*/ 22 w 116"/>
                <a:gd name="T11" fmla="*/ 105 h 115"/>
                <a:gd name="T12" fmla="*/ 25 w 116"/>
                <a:gd name="T13" fmla="*/ 83 h 115"/>
                <a:gd name="T14" fmla="*/ 24 w 116"/>
                <a:gd name="T15" fmla="*/ 74 h 115"/>
                <a:gd name="T16" fmla="*/ 19 w 116"/>
                <a:gd name="T17" fmla="*/ 65 h 115"/>
                <a:gd name="T18" fmla="*/ 4 w 116"/>
                <a:gd name="T19" fmla="*/ 50 h 115"/>
                <a:gd name="T20" fmla="*/ 1 w 116"/>
                <a:gd name="T21" fmla="*/ 47 h 115"/>
                <a:gd name="T22" fmla="*/ 3 w 116"/>
                <a:gd name="T23" fmla="*/ 42 h 115"/>
                <a:gd name="T24" fmla="*/ 8 w 116"/>
                <a:gd name="T25" fmla="*/ 40 h 115"/>
                <a:gd name="T26" fmla="*/ 29 w 116"/>
                <a:gd name="T27" fmla="*/ 37 h 115"/>
                <a:gd name="T28" fmla="*/ 39 w 116"/>
                <a:gd name="T29" fmla="*/ 32 h 115"/>
                <a:gd name="T30" fmla="*/ 44 w 116"/>
                <a:gd name="T31" fmla="*/ 25 h 115"/>
                <a:gd name="T32" fmla="*/ 54 w 116"/>
                <a:gd name="T33" fmla="*/ 5 h 115"/>
                <a:gd name="T34" fmla="*/ 55 w 116"/>
                <a:gd name="T35" fmla="*/ 2 h 115"/>
                <a:gd name="T36" fmla="*/ 61 w 116"/>
                <a:gd name="T37" fmla="*/ 2 h 115"/>
                <a:gd name="T38" fmla="*/ 63 w 116"/>
                <a:gd name="T39" fmla="*/ 5 h 115"/>
                <a:gd name="T40" fmla="*/ 73 w 116"/>
                <a:gd name="T41" fmla="*/ 26 h 115"/>
                <a:gd name="T42" fmla="*/ 89 w 116"/>
                <a:gd name="T43" fmla="*/ 37 h 115"/>
                <a:gd name="T44" fmla="*/ 111 w 116"/>
                <a:gd name="T45" fmla="*/ 41 h 115"/>
                <a:gd name="T46" fmla="*/ 113 w 116"/>
                <a:gd name="T47" fmla="*/ 42 h 115"/>
                <a:gd name="T48" fmla="*/ 115 w 116"/>
                <a:gd name="T49" fmla="*/ 47 h 115"/>
                <a:gd name="T50" fmla="*/ 113 w 116"/>
                <a:gd name="T51" fmla="*/ 50 h 115"/>
                <a:gd name="T52" fmla="*/ 97 w 116"/>
                <a:gd name="T53" fmla="*/ 66 h 115"/>
                <a:gd name="T54" fmla="*/ 91 w 116"/>
                <a:gd name="T55" fmla="*/ 85 h 115"/>
                <a:gd name="T56" fmla="*/ 95 w 116"/>
                <a:gd name="T57" fmla="*/ 109 h 115"/>
                <a:gd name="T58" fmla="*/ 95 w 116"/>
                <a:gd name="T59" fmla="*/ 111 h 115"/>
                <a:gd name="T60" fmla="*/ 90 w 116"/>
                <a:gd name="T61" fmla="*/ 115 h 115"/>
                <a:gd name="T62" fmla="*/ 87 w 116"/>
                <a:gd name="T63" fmla="*/ 113 h 115"/>
                <a:gd name="T64" fmla="*/ 68 w 116"/>
                <a:gd name="T65" fmla="*/ 103 h 115"/>
                <a:gd name="T66" fmla="*/ 58 w 116"/>
                <a:gd name="T67" fmla="*/ 10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15">
                  <a:moveTo>
                    <a:pt x="58" y="100"/>
                  </a:moveTo>
                  <a:cubicBezTo>
                    <a:pt x="55" y="101"/>
                    <a:pt x="51" y="101"/>
                    <a:pt x="48" y="103"/>
                  </a:cubicBezTo>
                  <a:cubicBezTo>
                    <a:pt x="42" y="107"/>
                    <a:pt x="35" y="110"/>
                    <a:pt x="29" y="114"/>
                  </a:cubicBezTo>
                  <a:cubicBezTo>
                    <a:pt x="28" y="114"/>
                    <a:pt x="27" y="115"/>
                    <a:pt x="26" y="115"/>
                  </a:cubicBezTo>
                  <a:cubicBezTo>
                    <a:pt x="23" y="115"/>
                    <a:pt x="21" y="114"/>
                    <a:pt x="21" y="111"/>
                  </a:cubicBezTo>
                  <a:cubicBezTo>
                    <a:pt x="21" y="109"/>
                    <a:pt x="22" y="107"/>
                    <a:pt x="22" y="105"/>
                  </a:cubicBezTo>
                  <a:cubicBezTo>
                    <a:pt x="23" y="98"/>
                    <a:pt x="24" y="91"/>
                    <a:pt x="25" y="83"/>
                  </a:cubicBezTo>
                  <a:cubicBezTo>
                    <a:pt x="26" y="80"/>
                    <a:pt x="25" y="77"/>
                    <a:pt x="24" y="74"/>
                  </a:cubicBezTo>
                  <a:cubicBezTo>
                    <a:pt x="23" y="71"/>
                    <a:pt x="21" y="68"/>
                    <a:pt x="19" y="65"/>
                  </a:cubicBezTo>
                  <a:cubicBezTo>
                    <a:pt x="14" y="60"/>
                    <a:pt x="9" y="55"/>
                    <a:pt x="4" y="50"/>
                  </a:cubicBezTo>
                  <a:cubicBezTo>
                    <a:pt x="3" y="49"/>
                    <a:pt x="2" y="48"/>
                    <a:pt x="1" y="47"/>
                  </a:cubicBezTo>
                  <a:cubicBezTo>
                    <a:pt x="0" y="45"/>
                    <a:pt x="1" y="43"/>
                    <a:pt x="3" y="42"/>
                  </a:cubicBezTo>
                  <a:cubicBezTo>
                    <a:pt x="5" y="41"/>
                    <a:pt x="6" y="41"/>
                    <a:pt x="8" y="40"/>
                  </a:cubicBezTo>
                  <a:cubicBezTo>
                    <a:pt x="15" y="39"/>
                    <a:pt x="22" y="38"/>
                    <a:pt x="29" y="37"/>
                  </a:cubicBezTo>
                  <a:cubicBezTo>
                    <a:pt x="33" y="36"/>
                    <a:pt x="37" y="34"/>
                    <a:pt x="39" y="32"/>
                  </a:cubicBezTo>
                  <a:cubicBezTo>
                    <a:pt x="41" y="30"/>
                    <a:pt x="43" y="28"/>
                    <a:pt x="44" y="25"/>
                  </a:cubicBezTo>
                  <a:cubicBezTo>
                    <a:pt x="47" y="18"/>
                    <a:pt x="50" y="11"/>
                    <a:pt x="54" y="5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7" y="0"/>
                    <a:pt x="59" y="0"/>
                    <a:pt x="61" y="2"/>
                  </a:cubicBezTo>
                  <a:cubicBezTo>
                    <a:pt x="62" y="3"/>
                    <a:pt x="62" y="4"/>
                    <a:pt x="63" y="5"/>
                  </a:cubicBezTo>
                  <a:cubicBezTo>
                    <a:pt x="66" y="12"/>
                    <a:pt x="69" y="19"/>
                    <a:pt x="73" y="26"/>
                  </a:cubicBezTo>
                  <a:cubicBezTo>
                    <a:pt x="76" y="32"/>
                    <a:pt x="81" y="36"/>
                    <a:pt x="89" y="37"/>
                  </a:cubicBezTo>
                  <a:cubicBezTo>
                    <a:pt x="96" y="39"/>
                    <a:pt x="104" y="40"/>
                    <a:pt x="111" y="41"/>
                  </a:cubicBezTo>
                  <a:cubicBezTo>
                    <a:pt x="112" y="41"/>
                    <a:pt x="113" y="41"/>
                    <a:pt x="113" y="42"/>
                  </a:cubicBezTo>
                  <a:cubicBezTo>
                    <a:pt x="115" y="43"/>
                    <a:pt x="116" y="45"/>
                    <a:pt x="115" y="47"/>
                  </a:cubicBezTo>
                  <a:cubicBezTo>
                    <a:pt x="114" y="48"/>
                    <a:pt x="114" y="49"/>
                    <a:pt x="113" y="50"/>
                  </a:cubicBezTo>
                  <a:cubicBezTo>
                    <a:pt x="108" y="55"/>
                    <a:pt x="102" y="61"/>
                    <a:pt x="97" y="66"/>
                  </a:cubicBezTo>
                  <a:cubicBezTo>
                    <a:pt x="92" y="71"/>
                    <a:pt x="90" y="78"/>
                    <a:pt x="91" y="85"/>
                  </a:cubicBezTo>
                  <a:cubicBezTo>
                    <a:pt x="92" y="93"/>
                    <a:pt x="94" y="101"/>
                    <a:pt x="95" y="109"/>
                  </a:cubicBezTo>
                  <a:cubicBezTo>
                    <a:pt x="95" y="109"/>
                    <a:pt x="95" y="110"/>
                    <a:pt x="95" y="111"/>
                  </a:cubicBezTo>
                  <a:cubicBezTo>
                    <a:pt x="95" y="114"/>
                    <a:pt x="93" y="115"/>
                    <a:pt x="90" y="115"/>
                  </a:cubicBezTo>
                  <a:cubicBezTo>
                    <a:pt x="89" y="114"/>
                    <a:pt x="88" y="114"/>
                    <a:pt x="87" y="113"/>
                  </a:cubicBezTo>
                  <a:cubicBezTo>
                    <a:pt x="81" y="110"/>
                    <a:pt x="75" y="107"/>
                    <a:pt x="68" y="103"/>
                  </a:cubicBezTo>
                  <a:cubicBezTo>
                    <a:pt x="65" y="101"/>
                    <a:pt x="62" y="101"/>
                    <a:pt x="58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/>
            </a:p>
          </p:txBody>
        </p:sp>
        <p:grpSp>
          <p:nvGrpSpPr>
            <p:cNvPr id="22" name="Group 18"/>
            <p:cNvGrpSpPr>
              <a:grpSpLocks noChangeAspect="1"/>
            </p:cNvGrpSpPr>
            <p:nvPr/>
          </p:nvGrpSpPr>
          <p:grpSpPr bwMode="auto">
            <a:xfrm>
              <a:off x="6135797" y="5118751"/>
              <a:ext cx="322535" cy="303235"/>
              <a:chOff x="2647" y="2985"/>
              <a:chExt cx="518" cy="487"/>
            </a:xfrm>
            <a:solidFill>
              <a:schemeClr val="bg1"/>
            </a:solidFill>
          </p:grpSpPr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2852" y="2985"/>
                <a:ext cx="103" cy="382"/>
              </a:xfrm>
              <a:custGeom>
                <a:avLst/>
                <a:gdLst>
                  <a:gd name="T0" fmla="*/ 43 w 43"/>
                  <a:gd name="T1" fmla="*/ 160 h 160"/>
                  <a:gd name="T2" fmla="*/ 0 w 43"/>
                  <a:gd name="T3" fmla="*/ 160 h 160"/>
                  <a:gd name="T4" fmla="*/ 0 w 43"/>
                  <a:gd name="T5" fmla="*/ 0 h 160"/>
                  <a:gd name="T6" fmla="*/ 43 w 43"/>
                  <a:gd name="T7" fmla="*/ 0 h 160"/>
                  <a:gd name="T8" fmla="*/ 43 w 4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60">
                    <a:moveTo>
                      <a:pt x="43" y="160"/>
                    </a:moveTo>
                    <a:cubicBezTo>
                      <a:pt x="29" y="160"/>
                      <a:pt x="15" y="160"/>
                      <a:pt x="0" y="160"/>
                    </a:cubicBezTo>
                    <a:cubicBezTo>
                      <a:pt x="0" y="107"/>
                      <a:pt x="0" y="53"/>
                      <a:pt x="0" y="0"/>
                    </a:cubicBezTo>
                    <a:cubicBezTo>
                      <a:pt x="15" y="0"/>
                      <a:pt x="29" y="0"/>
                      <a:pt x="43" y="0"/>
                    </a:cubicBezTo>
                    <a:cubicBezTo>
                      <a:pt x="43" y="53"/>
                      <a:pt x="43" y="107"/>
                      <a:pt x="4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2647" y="3406"/>
                <a:ext cx="518" cy="66"/>
              </a:xfrm>
              <a:custGeom>
                <a:avLst/>
                <a:gdLst>
                  <a:gd name="T0" fmla="*/ 0 w 217"/>
                  <a:gd name="T1" fmla="*/ 28 h 28"/>
                  <a:gd name="T2" fmla="*/ 0 w 217"/>
                  <a:gd name="T3" fmla="*/ 0 h 28"/>
                  <a:gd name="T4" fmla="*/ 217 w 217"/>
                  <a:gd name="T5" fmla="*/ 0 h 28"/>
                  <a:gd name="T6" fmla="*/ 217 w 217"/>
                  <a:gd name="T7" fmla="*/ 28 h 28"/>
                  <a:gd name="T8" fmla="*/ 0 w 21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72" y="0"/>
                      <a:pt x="144" y="0"/>
                      <a:pt x="217" y="0"/>
                    </a:cubicBezTo>
                    <a:cubicBezTo>
                      <a:pt x="217" y="9"/>
                      <a:pt x="217" y="18"/>
                      <a:pt x="217" y="28"/>
                    </a:cubicBezTo>
                    <a:cubicBezTo>
                      <a:pt x="144" y="28"/>
                      <a:pt x="72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2991" y="3093"/>
                <a:ext cx="105" cy="274"/>
              </a:xfrm>
              <a:custGeom>
                <a:avLst/>
                <a:gdLst>
                  <a:gd name="T0" fmla="*/ 44 w 44"/>
                  <a:gd name="T1" fmla="*/ 115 h 115"/>
                  <a:gd name="T2" fmla="*/ 0 w 44"/>
                  <a:gd name="T3" fmla="*/ 115 h 115"/>
                  <a:gd name="T4" fmla="*/ 0 w 44"/>
                  <a:gd name="T5" fmla="*/ 0 h 115"/>
                  <a:gd name="T6" fmla="*/ 44 w 44"/>
                  <a:gd name="T7" fmla="*/ 0 h 115"/>
                  <a:gd name="T8" fmla="*/ 44 w 44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5">
                    <a:moveTo>
                      <a:pt x="44" y="115"/>
                    </a:moveTo>
                    <a:cubicBezTo>
                      <a:pt x="29" y="115"/>
                      <a:pt x="15" y="115"/>
                      <a:pt x="0" y="115"/>
                    </a:cubicBezTo>
                    <a:cubicBezTo>
                      <a:pt x="0" y="77"/>
                      <a:pt x="0" y="39"/>
                      <a:pt x="0" y="0"/>
                    </a:cubicBezTo>
                    <a:cubicBezTo>
                      <a:pt x="15" y="0"/>
                      <a:pt x="29" y="0"/>
                      <a:pt x="44" y="0"/>
                    </a:cubicBezTo>
                    <a:cubicBezTo>
                      <a:pt x="44" y="39"/>
                      <a:pt x="44" y="77"/>
                      <a:pt x="44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2714" y="3162"/>
                <a:ext cx="102" cy="205"/>
              </a:xfrm>
              <a:custGeom>
                <a:avLst/>
                <a:gdLst>
                  <a:gd name="T0" fmla="*/ 0 w 43"/>
                  <a:gd name="T1" fmla="*/ 0 h 86"/>
                  <a:gd name="T2" fmla="*/ 43 w 43"/>
                  <a:gd name="T3" fmla="*/ 0 h 86"/>
                  <a:gd name="T4" fmla="*/ 43 w 43"/>
                  <a:gd name="T5" fmla="*/ 86 h 86"/>
                  <a:gd name="T6" fmla="*/ 0 w 43"/>
                  <a:gd name="T7" fmla="*/ 86 h 86"/>
                  <a:gd name="T8" fmla="*/ 0 w 43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86">
                    <a:moveTo>
                      <a:pt x="0" y="0"/>
                    </a:moveTo>
                    <a:cubicBezTo>
                      <a:pt x="14" y="0"/>
                      <a:pt x="29" y="0"/>
                      <a:pt x="43" y="0"/>
                    </a:cubicBezTo>
                    <a:cubicBezTo>
                      <a:pt x="43" y="29"/>
                      <a:pt x="43" y="58"/>
                      <a:pt x="43" y="86"/>
                    </a:cubicBezTo>
                    <a:cubicBezTo>
                      <a:pt x="29" y="86"/>
                      <a:pt x="14" y="86"/>
                      <a:pt x="0" y="86"/>
                    </a:cubicBezTo>
                    <a:cubicBezTo>
                      <a:pt x="0" y="58"/>
                      <a:pt x="0" y="2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23" name="Group 13"/>
            <p:cNvGrpSpPr>
              <a:grpSpLocks noChangeAspect="1"/>
            </p:cNvGrpSpPr>
            <p:nvPr/>
          </p:nvGrpSpPr>
          <p:grpSpPr bwMode="auto">
            <a:xfrm>
              <a:off x="6127359" y="3851089"/>
              <a:ext cx="339408" cy="346553"/>
              <a:chOff x="1151" y="2911"/>
              <a:chExt cx="190" cy="194"/>
            </a:xfrm>
            <a:solidFill>
              <a:schemeClr val="bg1"/>
            </a:solidFill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1151" y="2911"/>
                <a:ext cx="89" cy="90"/>
              </a:xfrm>
              <a:custGeom>
                <a:avLst/>
                <a:gdLst>
                  <a:gd name="T0" fmla="*/ 37 w 37"/>
                  <a:gd name="T1" fmla="*/ 25 h 37"/>
                  <a:gd name="T2" fmla="*/ 37 w 37"/>
                  <a:gd name="T3" fmla="*/ 32 h 37"/>
                  <a:gd name="T4" fmla="*/ 32 w 37"/>
                  <a:gd name="T5" fmla="*/ 37 h 37"/>
                  <a:gd name="T6" fmla="*/ 19 w 37"/>
                  <a:gd name="T7" fmla="*/ 37 h 37"/>
                  <a:gd name="T8" fmla="*/ 4 w 37"/>
                  <a:gd name="T9" fmla="*/ 29 h 37"/>
                  <a:gd name="T10" fmla="*/ 1 w 37"/>
                  <a:gd name="T11" fmla="*/ 16 h 37"/>
                  <a:gd name="T12" fmla="*/ 10 w 37"/>
                  <a:gd name="T13" fmla="*/ 3 h 37"/>
                  <a:gd name="T14" fmla="*/ 21 w 37"/>
                  <a:gd name="T15" fmla="*/ 1 h 37"/>
                  <a:gd name="T16" fmla="*/ 34 w 37"/>
                  <a:gd name="T17" fmla="*/ 10 h 37"/>
                  <a:gd name="T18" fmla="*/ 37 w 37"/>
                  <a:gd name="T19" fmla="*/ 19 h 37"/>
                  <a:gd name="T20" fmla="*/ 37 w 37"/>
                  <a:gd name="T21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7">
                    <a:moveTo>
                      <a:pt x="37" y="25"/>
                    </a:moveTo>
                    <a:cubicBezTo>
                      <a:pt x="37" y="27"/>
                      <a:pt x="37" y="30"/>
                      <a:pt x="37" y="32"/>
                    </a:cubicBezTo>
                    <a:cubicBezTo>
                      <a:pt x="37" y="35"/>
                      <a:pt x="35" y="37"/>
                      <a:pt x="32" y="37"/>
                    </a:cubicBezTo>
                    <a:cubicBezTo>
                      <a:pt x="28" y="37"/>
                      <a:pt x="23" y="37"/>
                      <a:pt x="19" y="37"/>
                    </a:cubicBezTo>
                    <a:cubicBezTo>
                      <a:pt x="12" y="37"/>
                      <a:pt x="7" y="34"/>
                      <a:pt x="4" y="29"/>
                    </a:cubicBezTo>
                    <a:cubicBezTo>
                      <a:pt x="1" y="25"/>
                      <a:pt x="0" y="21"/>
                      <a:pt x="1" y="16"/>
                    </a:cubicBezTo>
                    <a:cubicBezTo>
                      <a:pt x="2" y="10"/>
                      <a:pt x="5" y="6"/>
                      <a:pt x="10" y="3"/>
                    </a:cubicBezTo>
                    <a:cubicBezTo>
                      <a:pt x="13" y="1"/>
                      <a:pt x="17" y="0"/>
                      <a:pt x="21" y="1"/>
                    </a:cubicBezTo>
                    <a:cubicBezTo>
                      <a:pt x="27" y="2"/>
                      <a:pt x="31" y="5"/>
                      <a:pt x="34" y="10"/>
                    </a:cubicBezTo>
                    <a:cubicBezTo>
                      <a:pt x="36" y="13"/>
                      <a:pt x="36" y="16"/>
                      <a:pt x="37" y="19"/>
                    </a:cubicBezTo>
                    <a:cubicBezTo>
                      <a:pt x="37" y="21"/>
                      <a:pt x="37" y="23"/>
                      <a:pt x="3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151" y="3015"/>
                <a:ext cx="89" cy="87"/>
              </a:xfrm>
              <a:custGeom>
                <a:avLst/>
                <a:gdLst>
                  <a:gd name="T0" fmla="*/ 25 w 37"/>
                  <a:gd name="T1" fmla="*/ 0 h 36"/>
                  <a:gd name="T2" fmla="*/ 32 w 37"/>
                  <a:gd name="T3" fmla="*/ 0 h 36"/>
                  <a:gd name="T4" fmla="*/ 37 w 37"/>
                  <a:gd name="T5" fmla="*/ 4 h 36"/>
                  <a:gd name="T6" fmla="*/ 37 w 37"/>
                  <a:gd name="T7" fmla="*/ 18 h 36"/>
                  <a:gd name="T8" fmla="*/ 29 w 37"/>
                  <a:gd name="T9" fmla="*/ 33 h 36"/>
                  <a:gd name="T10" fmla="*/ 16 w 37"/>
                  <a:gd name="T11" fmla="*/ 36 h 36"/>
                  <a:gd name="T12" fmla="*/ 3 w 37"/>
                  <a:gd name="T13" fmla="*/ 27 h 36"/>
                  <a:gd name="T14" fmla="*/ 1 w 37"/>
                  <a:gd name="T15" fmla="*/ 15 h 36"/>
                  <a:gd name="T16" fmla="*/ 10 w 37"/>
                  <a:gd name="T17" fmla="*/ 2 h 36"/>
                  <a:gd name="T18" fmla="*/ 19 w 37"/>
                  <a:gd name="T19" fmla="*/ 0 h 36"/>
                  <a:gd name="T20" fmla="*/ 25 w 37"/>
                  <a:gd name="T2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6">
                    <a:moveTo>
                      <a:pt x="25" y="0"/>
                    </a:moveTo>
                    <a:cubicBezTo>
                      <a:pt x="27" y="0"/>
                      <a:pt x="30" y="0"/>
                      <a:pt x="32" y="0"/>
                    </a:cubicBezTo>
                    <a:cubicBezTo>
                      <a:pt x="35" y="0"/>
                      <a:pt x="37" y="1"/>
                      <a:pt x="37" y="4"/>
                    </a:cubicBezTo>
                    <a:cubicBezTo>
                      <a:pt x="37" y="9"/>
                      <a:pt x="37" y="13"/>
                      <a:pt x="37" y="18"/>
                    </a:cubicBezTo>
                    <a:cubicBezTo>
                      <a:pt x="36" y="24"/>
                      <a:pt x="34" y="29"/>
                      <a:pt x="29" y="33"/>
                    </a:cubicBezTo>
                    <a:cubicBezTo>
                      <a:pt x="25" y="35"/>
                      <a:pt x="20" y="36"/>
                      <a:pt x="16" y="36"/>
                    </a:cubicBezTo>
                    <a:cubicBezTo>
                      <a:pt x="10" y="35"/>
                      <a:pt x="6" y="32"/>
                      <a:pt x="3" y="27"/>
                    </a:cubicBezTo>
                    <a:cubicBezTo>
                      <a:pt x="1" y="23"/>
                      <a:pt x="0" y="19"/>
                      <a:pt x="1" y="15"/>
                    </a:cubicBezTo>
                    <a:cubicBezTo>
                      <a:pt x="2" y="9"/>
                      <a:pt x="5" y="5"/>
                      <a:pt x="10" y="2"/>
                    </a:cubicBezTo>
                    <a:cubicBezTo>
                      <a:pt x="12" y="0"/>
                      <a:pt x="16" y="0"/>
                      <a:pt x="19" y="0"/>
                    </a:cubicBezTo>
                    <a:cubicBezTo>
                      <a:pt x="21" y="0"/>
                      <a:pt x="23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1252" y="3015"/>
                <a:ext cx="89" cy="90"/>
              </a:xfrm>
              <a:custGeom>
                <a:avLst/>
                <a:gdLst>
                  <a:gd name="T0" fmla="*/ 12 w 37"/>
                  <a:gd name="T1" fmla="*/ 0 h 37"/>
                  <a:gd name="T2" fmla="*/ 20 w 37"/>
                  <a:gd name="T3" fmla="*/ 0 h 37"/>
                  <a:gd name="T4" fmla="*/ 31 w 37"/>
                  <a:gd name="T5" fmla="*/ 5 h 37"/>
                  <a:gd name="T6" fmla="*/ 36 w 37"/>
                  <a:gd name="T7" fmla="*/ 20 h 37"/>
                  <a:gd name="T8" fmla="*/ 22 w 37"/>
                  <a:gd name="T9" fmla="*/ 36 h 37"/>
                  <a:gd name="T10" fmla="*/ 1 w 37"/>
                  <a:gd name="T11" fmla="*/ 23 h 37"/>
                  <a:gd name="T12" fmla="*/ 0 w 37"/>
                  <a:gd name="T13" fmla="*/ 18 h 37"/>
                  <a:gd name="T14" fmla="*/ 0 w 37"/>
                  <a:gd name="T15" fmla="*/ 4 h 37"/>
                  <a:gd name="T16" fmla="*/ 5 w 37"/>
                  <a:gd name="T17" fmla="*/ 0 h 37"/>
                  <a:gd name="T18" fmla="*/ 12 w 37"/>
                  <a:gd name="T19" fmla="*/ 0 h 37"/>
                  <a:gd name="T20" fmla="*/ 12 w 37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7">
                    <a:moveTo>
                      <a:pt x="12" y="0"/>
                    </a:moveTo>
                    <a:cubicBezTo>
                      <a:pt x="15" y="0"/>
                      <a:pt x="17" y="0"/>
                      <a:pt x="20" y="0"/>
                    </a:cubicBezTo>
                    <a:cubicBezTo>
                      <a:pt x="24" y="0"/>
                      <a:pt x="28" y="2"/>
                      <a:pt x="31" y="5"/>
                    </a:cubicBezTo>
                    <a:cubicBezTo>
                      <a:pt x="35" y="9"/>
                      <a:pt x="37" y="14"/>
                      <a:pt x="36" y="20"/>
                    </a:cubicBezTo>
                    <a:cubicBezTo>
                      <a:pt x="36" y="28"/>
                      <a:pt x="30" y="34"/>
                      <a:pt x="22" y="36"/>
                    </a:cubicBezTo>
                    <a:cubicBezTo>
                      <a:pt x="13" y="37"/>
                      <a:pt x="4" y="32"/>
                      <a:pt x="1" y="23"/>
                    </a:cubicBezTo>
                    <a:cubicBezTo>
                      <a:pt x="1" y="21"/>
                      <a:pt x="0" y="19"/>
                      <a:pt x="0" y="18"/>
                    </a:cubicBezTo>
                    <a:cubicBezTo>
                      <a:pt x="0" y="13"/>
                      <a:pt x="0" y="9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1252" y="2911"/>
                <a:ext cx="89" cy="90"/>
              </a:xfrm>
              <a:custGeom>
                <a:avLst/>
                <a:gdLst>
                  <a:gd name="T0" fmla="*/ 12 w 37"/>
                  <a:gd name="T1" fmla="*/ 37 h 37"/>
                  <a:gd name="T2" fmla="*/ 5 w 37"/>
                  <a:gd name="T3" fmla="*/ 37 h 37"/>
                  <a:gd name="T4" fmla="*/ 0 w 37"/>
                  <a:gd name="T5" fmla="*/ 32 h 37"/>
                  <a:gd name="T6" fmla="*/ 0 w 37"/>
                  <a:gd name="T7" fmla="*/ 19 h 37"/>
                  <a:gd name="T8" fmla="*/ 8 w 37"/>
                  <a:gd name="T9" fmla="*/ 4 h 37"/>
                  <a:gd name="T10" fmla="*/ 21 w 37"/>
                  <a:gd name="T11" fmla="*/ 1 h 37"/>
                  <a:gd name="T12" fmla="*/ 35 w 37"/>
                  <a:gd name="T13" fmla="*/ 12 h 37"/>
                  <a:gd name="T14" fmla="*/ 34 w 37"/>
                  <a:gd name="T15" fmla="*/ 28 h 37"/>
                  <a:gd name="T16" fmla="*/ 22 w 37"/>
                  <a:gd name="T17" fmla="*/ 36 h 37"/>
                  <a:gd name="T18" fmla="*/ 18 w 37"/>
                  <a:gd name="T19" fmla="*/ 37 h 37"/>
                  <a:gd name="T20" fmla="*/ 12 w 37"/>
                  <a:gd name="T21" fmla="*/ 37 h 37"/>
                  <a:gd name="T22" fmla="*/ 7 w 37"/>
                  <a:gd name="T23" fmla="*/ 31 h 37"/>
                  <a:gd name="T24" fmla="*/ 7 w 37"/>
                  <a:gd name="T25" fmla="*/ 31 h 37"/>
                  <a:gd name="T26" fmla="*/ 18 w 37"/>
                  <a:gd name="T27" fmla="*/ 31 h 37"/>
                  <a:gd name="T28" fmla="*/ 30 w 37"/>
                  <a:gd name="T29" fmla="*/ 17 h 37"/>
                  <a:gd name="T30" fmla="*/ 16 w 37"/>
                  <a:gd name="T31" fmla="*/ 7 h 37"/>
                  <a:gd name="T32" fmla="*/ 7 w 37"/>
                  <a:gd name="T33" fmla="*/ 19 h 37"/>
                  <a:gd name="T34" fmla="*/ 7 w 37"/>
                  <a:gd name="T35" fmla="*/ 29 h 37"/>
                  <a:gd name="T36" fmla="*/ 7 w 37"/>
                  <a:gd name="T3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37">
                    <a:moveTo>
                      <a:pt x="12" y="37"/>
                    </a:moveTo>
                    <a:cubicBezTo>
                      <a:pt x="10" y="37"/>
                      <a:pt x="7" y="37"/>
                      <a:pt x="5" y="37"/>
                    </a:cubicBezTo>
                    <a:cubicBezTo>
                      <a:pt x="2" y="37"/>
                      <a:pt x="0" y="35"/>
                      <a:pt x="0" y="32"/>
                    </a:cubicBezTo>
                    <a:cubicBezTo>
                      <a:pt x="0" y="28"/>
                      <a:pt x="0" y="23"/>
                      <a:pt x="0" y="19"/>
                    </a:cubicBezTo>
                    <a:cubicBezTo>
                      <a:pt x="1" y="13"/>
                      <a:pt x="3" y="8"/>
                      <a:pt x="8" y="4"/>
                    </a:cubicBezTo>
                    <a:cubicBezTo>
                      <a:pt x="12" y="1"/>
                      <a:pt x="17" y="0"/>
                      <a:pt x="21" y="1"/>
                    </a:cubicBezTo>
                    <a:cubicBezTo>
                      <a:pt x="28" y="2"/>
                      <a:pt x="32" y="6"/>
                      <a:pt x="35" y="12"/>
                    </a:cubicBezTo>
                    <a:cubicBezTo>
                      <a:pt x="37" y="17"/>
                      <a:pt x="37" y="23"/>
                      <a:pt x="34" y="28"/>
                    </a:cubicBezTo>
                    <a:cubicBezTo>
                      <a:pt x="32" y="32"/>
                      <a:pt x="28" y="35"/>
                      <a:pt x="22" y="36"/>
                    </a:cubicBezTo>
                    <a:cubicBezTo>
                      <a:pt x="21" y="37"/>
                      <a:pt x="20" y="37"/>
                      <a:pt x="18" y="37"/>
                    </a:cubicBezTo>
                    <a:cubicBezTo>
                      <a:pt x="16" y="37"/>
                      <a:pt x="14" y="37"/>
                      <a:pt x="12" y="37"/>
                    </a:cubicBezTo>
                    <a:close/>
                    <a:moveTo>
                      <a:pt x="7" y="31"/>
                    </a:moveTo>
                    <a:cubicBezTo>
                      <a:pt x="7" y="31"/>
                      <a:pt x="7" y="31"/>
                      <a:pt x="7" y="31"/>
                    </a:cubicBezTo>
                    <a:cubicBezTo>
                      <a:pt x="11" y="31"/>
                      <a:pt x="15" y="31"/>
                      <a:pt x="18" y="31"/>
                    </a:cubicBezTo>
                    <a:cubicBezTo>
                      <a:pt x="26" y="30"/>
                      <a:pt x="31" y="24"/>
                      <a:pt x="30" y="17"/>
                    </a:cubicBezTo>
                    <a:cubicBezTo>
                      <a:pt x="29" y="10"/>
                      <a:pt x="23" y="6"/>
                      <a:pt x="16" y="7"/>
                    </a:cubicBezTo>
                    <a:cubicBezTo>
                      <a:pt x="11" y="8"/>
                      <a:pt x="7" y="13"/>
                      <a:pt x="7" y="19"/>
                    </a:cubicBezTo>
                    <a:cubicBezTo>
                      <a:pt x="7" y="22"/>
                      <a:pt x="7" y="26"/>
                      <a:pt x="7" y="29"/>
                    </a:cubicBezTo>
                    <a:cubicBezTo>
                      <a:pt x="7" y="29"/>
                      <a:pt x="7" y="30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6119904" y="2555874"/>
              <a:ext cx="354321" cy="332847"/>
            </a:xfrm>
            <a:custGeom>
              <a:avLst/>
              <a:gdLst>
                <a:gd name="T0" fmla="*/ 222 w 332"/>
                <a:gd name="T1" fmla="*/ 312 h 312"/>
                <a:gd name="T2" fmla="*/ 205 w 332"/>
                <a:gd name="T3" fmla="*/ 304 h 312"/>
                <a:gd name="T4" fmla="*/ 158 w 332"/>
                <a:gd name="T5" fmla="*/ 287 h 312"/>
                <a:gd name="T6" fmla="*/ 126 w 332"/>
                <a:gd name="T7" fmla="*/ 304 h 312"/>
                <a:gd name="T8" fmla="*/ 106 w 332"/>
                <a:gd name="T9" fmla="*/ 311 h 312"/>
                <a:gd name="T10" fmla="*/ 99 w 332"/>
                <a:gd name="T11" fmla="*/ 309 h 312"/>
                <a:gd name="T12" fmla="*/ 66 w 332"/>
                <a:gd name="T13" fmla="*/ 289 h 312"/>
                <a:gd name="T14" fmla="*/ 57 w 332"/>
                <a:gd name="T15" fmla="*/ 265 h 312"/>
                <a:gd name="T16" fmla="*/ 60 w 332"/>
                <a:gd name="T17" fmla="*/ 247 h 312"/>
                <a:gd name="T18" fmla="*/ 49 w 332"/>
                <a:gd name="T19" fmla="*/ 216 h 312"/>
                <a:gd name="T20" fmla="*/ 23 w 332"/>
                <a:gd name="T21" fmla="*/ 197 h 312"/>
                <a:gd name="T22" fmla="*/ 18 w 332"/>
                <a:gd name="T23" fmla="*/ 196 h 312"/>
                <a:gd name="T24" fmla="*/ 1 w 332"/>
                <a:gd name="T25" fmla="*/ 176 h 312"/>
                <a:gd name="T26" fmla="*/ 1 w 332"/>
                <a:gd name="T27" fmla="*/ 137 h 312"/>
                <a:gd name="T28" fmla="*/ 18 w 332"/>
                <a:gd name="T29" fmla="*/ 117 h 312"/>
                <a:gd name="T30" fmla="*/ 60 w 332"/>
                <a:gd name="T31" fmla="*/ 73 h 312"/>
                <a:gd name="T32" fmla="*/ 58 w 332"/>
                <a:gd name="T33" fmla="*/ 49 h 312"/>
                <a:gd name="T34" fmla="*/ 61 w 332"/>
                <a:gd name="T35" fmla="*/ 28 h 312"/>
                <a:gd name="T36" fmla="*/ 67 w 332"/>
                <a:gd name="T37" fmla="*/ 23 h 312"/>
                <a:gd name="T38" fmla="*/ 101 w 332"/>
                <a:gd name="T39" fmla="*/ 3 h 312"/>
                <a:gd name="T40" fmla="*/ 126 w 332"/>
                <a:gd name="T41" fmla="*/ 8 h 312"/>
                <a:gd name="T42" fmla="*/ 144 w 332"/>
                <a:gd name="T43" fmla="*/ 22 h 312"/>
                <a:gd name="T44" fmla="*/ 174 w 332"/>
                <a:gd name="T45" fmla="*/ 26 h 312"/>
                <a:gd name="T46" fmla="*/ 202 w 332"/>
                <a:gd name="T47" fmla="*/ 12 h 312"/>
                <a:gd name="T48" fmla="*/ 207 w 332"/>
                <a:gd name="T49" fmla="*/ 7 h 312"/>
                <a:gd name="T50" fmla="*/ 230 w 332"/>
                <a:gd name="T51" fmla="*/ 3 h 312"/>
                <a:gd name="T52" fmla="*/ 266 w 332"/>
                <a:gd name="T53" fmla="*/ 24 h 312"/>
                <a:gd name="T54" fmla="*/ 274 w 332"/>
                <a:gd name="T55" fmla="*/ 47 h 312"/>
                <a:gd name="T56" fmla="*/ 274 w 332"/>
                <a:gd name="T57" fmla="*/ 81 h 312"/>
                <a:gd name="T58" fmla="*/ 297 w 332"/>
                <a:gd name="T59" fmla="*/ 110 h 312"/>
                <a:gd name="T60" fmla="*/ 314 w 332"/>
                <a:gd name="T61" fmla="*/ 117 h 312"/>
                <a:gd name="T62" fmla="*/ 331 w 332"/>
                <a:gd name="T63" fmla="*/ 136 h 312"/>
                <a:gd name="T64" fmla="*/ 331 w 332"/>
                <a:gd name="T65" fmla="*/ 178 h 312"/>
                <a:gd name="T66" fmla="*/ 322 w 332"/>
                <a:gd name="T67" fmla="*/ 192 h 312"/>
                <a:gd name="T68" fmla="*/ 312 w 332"/>
                <a:gd name="T69" fmla="*/ 196 h 312"/>
                <a:gd name="T70" fmla="*/ 278 w 332"/>
                <a:gd name="T71" fmla="*/ 223 h 312"/>
                <a:gd name="T72" fmla="*/ 274 w 332"/>
                <a:gd name="T73" fmla="*/ 265 h 312"/>
                <a:gd name="T74" fmla="*/ 266 w 332"/>
                <a:gd name="T75" fmla="*/ 290 h 312"/>
                <a:gd name="T76" fmla="*/ 229 w 332"/>
                <a:gd name="T77" fmla="*/ 310 h 312"/>
                <a:gd name="T78" fmla="*/ 222 w 332"/>
                <a:gd name="T79" fmla="*/ 312 h 312"/>
                <a:gd name="T80" fmla="*/ 166 w 332"/>
                <a:gd name="T81" fmla="*/ 223 h 312"/>
                <a:gd name="T82" fmla="*/ 232 w 332"/>
                <a:gd name="T83" fmla="*/ 157 h 312"/>
                <a:gd name="T84" fmla="*/ 166 w 332"/>
                <a:gd name="T85" fmla="*/ 90 h 312"/>
                <a:gd name="T86" fmla="*/ 100 w 332"/>
                <a:gd name="T87" fmla="*/ 156 h 312"/>
                <a:gd name="T88" fmla="*/ 166 w 332"/>
                <a:gd name="T89" fmla="*/ 22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" h="312">
                  <a:moveTo>
                    <a:pt x="222" y="312"/>
                  </a:moveTo>
                  <a:cubicBezTo>
                    <a:pt x="215" y="311"/>
                    <a:pt x="210" y="309"/>
                    <a:pt x="205" y="304"/>
                  </a:cubicBezTo>
                  <a:cubicBezTo>
                    <a:pt x="192" y="290"/>
                    <a:pt x="176" y="285"/>
                    <a:pt x="158" y="287"/>
                  </a:cubicBezTo>
                  <a:cubicBezTo>
                    <a:pt x="145" y="289"/>
                    <a:pt x="135" y="295"/>
                    <a:pt x="126" y="304"/>
                  </a:cubicBezTo>
                  <a:cubicBezTo>
                    <a:pt x="121" y="310"/>
                    <a:pt x="114" y="312"/>
                    <a:pt x="106" y="311"/>
                  </a:cubicBezTo>
                  <a:cubicBezTo>
                    <a:pt x="104" y="311"/>
                    <a:pt x="101" y="310"/>
                    <a:pt x="99" y="309"/>
                  </a:cubicBezTo>
                  <a:cubicBezTo>
                    <a:pt x="87" y="303"/>
                    <a:pt x="76" y="297"/>
                    <a:pt x="66" y="289"/>
                  </a:cubicBezTo>
                  <a:cubicBezTo>
                    <a:pt x="58" y="284"/>
                    <a:pt x="55" y="274"/>
                    <a:pt x="57" y="265"/>
                  </a:cubicBezTo>
                  <a:cubicBezTo>
                    <a:pt x="59" y="259"/>
                    <a:pt x="60" y="253"/>
                    <a:pt x="60" y="247"/>
                  </a:cubicBezTo>
                  <a:cubicBezTo>
                    <a:pt x="60" y="236"/>
                    <a:pt x="56" y="225"/>
                    <a:pt x="49" y="216"/>
                  </a:cubicBezTo>
                  <a:cubicBezTo>
                    <a:pt x="43" y="207"/>
                    <a:pt x="34" y="201"/>
                    <a:pt x="23" y="197"/>
                  </a:cubicBezTo>
                  <a:cubicBezTo>
                    <a:pt x="21" y="197"/>
                    <a:pt x="19" y="196"/>
                    <a:pt x="18" y="196"/>
                  </a:cubicBezTo>
                  <a:cubicBezTo>
                    <a:pt x="8" y="194"/>
                    <a:pt x="1" y="186"/>
                    <a:pt x="1" y="176"/>
                  </a:cubicBezTo>
                  <a:cubicBezTo>
                    <a:pt x="0" y="163"/>
                    <a:pt x="0" y="150"/>
                    <a:pt x="1" y="137"/>
                  </a:cubicBezTo>
                  <a:cubicBezTo>
                    <a:pt x="1" y="127"/>
                    <a:pt x="8" y="119"/>
                    <a:pt x="18" y="117"/>
                  </a:cubicBezTo>
                  <a:cubicBezTo>
                    <a:pt x="40" y="112"/>
                    <a:pt x="56" y="95"/>
                    <a:pt x="60" y="73"/>
                  </a:cubicBezTo>
                  <a:cubicBezTo>
                    <a:pt x="61" y="65"/>
                    <a:pt x="61" y="57"/>
                    <a:pt x="58" y="49"/>
                  </a:cubicBezTo>
                  <a:cubicBezTo>
                    <a:pt x="55" y="42"/>
                    <a:pt x="56" y="35"/>
                    <a:pt x="61" y="28"/>
                  </a:cubicBezTo>
                  <a:cubicBezTo>
                    <a:pt x="63" y="26"/>
                    <a:pt x="65" y="24"/>
                    <a:pt x="67" y="23"/>
                  </a:cubicBezTo>
                  <a:cubicBezTo>
                    <a:pt x="78" y="15"/>
                    <a:pt x="89" y="9"/>
                    <a:pt x="101" y="3"/>
                  </a:cubicBezTo>
                  <a:cubicBezTo>
                    <a:pt x="109" y="0"/>
                    <a:pt x="120" y="2"/>
                    <a:pt x="126" y="8"/>
                  </a:cubicBezTo>
                  <a:cubicBezTo>
                    <a:pt x="131" y="14"/>
                    <a:pt x="137" y="19"/>
                    <a:pt x="144" y="22"/>
                  </a:cubicBezTo>
                  <a:cubicBezTo>
                    <a:pt x="153" y="26"/>
                    <a:pt x="163" y="27"/>
                    <a:pt x="174" y="26"/>
                  </a:cubicBezTo>
                  <a:cubicBezTo>
                    <a:pt x="184" y="24"/>
                    <a:pt x="194" y="20"/>
                    <a:pt x="202" y="12"/>
                  </a:cubicBezTo>
                  <a:cubicBezTo>
                    <a:pt x="204" y="11"/>
                    <a:pt x="205" y="9"/>
                    <a:pt x="207" y="7"/>
                  </a:cubicBezTo>
                  <a:cubicBezTo>
                    <a:pt x="214" y="1"/>
                    <a:pt x="222" y="0"/>
                    <a:pt x="230" y="3"/>
                  </a:cubicBezTo>
                  <a:cubicBezTo>
                    <a:pt x="243" y="9"/>
                    <a:pt x="255" y="16"/>
                    <a:pt x="266" y="24"/>
                  </a:cubicBezTo>
                  <a:cubicBezTo>
                    <a:pt x="274" y="29"/>
                    <a:pt x="277" y="39"/>
                    <a:pt x="274" y="47"/>
                  </a:cubicBezTo>
                  <a:cubicBezTo>
                    <a:pt x="270" y="59"/>
                    <a:pt x="270" y="70"/>
                    <a:pt x="274" y="81"/>
                  </a:cubicBezTo>
                  <a:cubicBezTo>
                    <a:pt x="278" y="93"/>
                    <a:pt x="286" y="103"/>
                    <a:pt x="297" y="110"/>
                  </a:cubicBezTo>
                  <a:cubicBezTo>
                    <a:pt x="302" y="114"/>
                    <a:pt x="308" y="116"/>
                    <a:pt x="314" y="117"/>
                  </a:cubicBezTo>
                  <a:cubicBezTo>
                    <a:pt x="323" y="119"/>
                    <a:pt x="330" y="127"/>
                    <a:pt x="331" y="136"/>
                  </a:cubicBezTo>
                  <a:cubicBezTo>
                    <a:pt x="332" y="150"/>
                    <a:pt x="332" y="164"/>
                    <a:pt x="331" y="178"/>
                  </a:cubicBezTo>
                  <a:cubicBezTo>
                    <a:pt x="330" y="184"/>
                    <a:pt x="327" y="189"/>
                    <a:pt x="322" y="192"/>
                  </a:cubicBezTo>
                  <a:cubicBezTo>
                    <a:pt x="319" y="195"/>
                    <a:pt x="316" y="196"/>
                    <a:pt x="312" y="196"/>
                  </a:cubicBezTo>
                  <a:cubicBezTo>
                    <a:pt x="297" y="200"/>
                    <a:pt x="285" y="209"/>
                    <a:pt x="278" y="223"/>
                  </a:cubicBezTo>
                  <a:cubicBezTo>
                    <a:pt x="271" y="236"/>
                    <a:pt x="269" y="250"/>
                    <a:pt x="274" y="265"/>
                  </a:cubicBezTo>
                  <a:cubicBezTo>
                    <a:pt x="277" y="274"/>
                    <a:pt x="273" y="284"/>
                    <a:pt x="266" y="290"/>
                  </a:cubicBezTo>
                  <a:cubicBezTo>
                    <a:pt x="254" y="297"/>
                    <a:pt x="242" y="305"/>
                    <a:pt x="229" y="310"/>
                  </a:cubicBezTo>
                  <a:cubicBezTo>
                    <a:pt x="227" y="311"/>
                    <a:pt x="224" y="311"/>
                    <a:pt x="222" y="312"/>
                  </a:cubicBezTo>
                  <a:close/>
                  <a:moveTo>
                    <a:pt x="166" y="223"/>
                  </a:moveTo>
                  <a:cubicBezTo>
                    <a:pt x="202" y="223"/>
                    <a:pt x="232" y="193"/>
                    <a:pt x="232" y="157"/>
                  </a:cubicBezTo>
                  <a:cubicBezTo>
                    <a:pt x="232" y="120"/>
                    <a:pt x="202" y="90"/>
                    <a:pt x="166" y="90"/>
                  </a:cubicBezTo>
                  <a:cubicBezTo>
                    <a:pt x="129" y="90"/>
                    <a:pt x="100" y="120"/>
                    <a:pt x="100" y="156"/>
                  </a:cubicBezTo>
                  <a:cubicBezTo>
                    <a:pt x="100" y="193"/>
                    <a:pt x="129" y="223"/>
                    <a:pt x="166" y="2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7879" y="1771146"/>
            <a:ext cx="1890000" cy="1890000"/>
            <a:chOff x="1530505" y="2280503"/>
            <a:chExt cx="2520000" cy="2520000"/>
          </a:xfrm>
        </p:grpSpPr>
        <p:sp>
          <p:nvSpPr>
            <p:cNvPr id="2" name="椭圆 1"/>
            <p:cNvSpPr/>
            <p:nvPr/>
          </p:nvSpPr>
          <p:spPr>
            <a:xfrm>
              <a:off x="2536930" y="3286927"/>
              <a:ext cx="507151" cy="507151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250505" y="3000503"/>
              <a:ext cx="1080000" cy="1080000"/>
            </a:xfrm>
            <a:prstGeom prst="ellipse">
              <a:avLst/>
            </a:prstGeom>
            <a:noFill/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/>
            <p:nvPr/>
          </p:nvSpPr>
          <p:spPr>
            <a:xfrm>
              <a:off x="1890505" y="2640503"/>
              <a:ext cx="1800000" cy="1800000"/>
            </a:xfrm>
            <a:prstGeom prst="ellipse">
              <a:avLst/>
            </a:prstGeom>
            <a:noFill/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/>
            <p:nvPr/>
          </p:nvSpPr>
          <p:spPr>
            <a:xfrm>
              <a:off x="1530505" y="2280503"/>
              <a:ext cx="2520000" cy="2520000"/>
            </a:xfrm>
            <a:prstGeom prst="ellipse">
              <a:avLst/>
            </a:prstGeom>
            <a:noFill/>
            <a:ln w="190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0" name="Freeform 5"/>
          <p:cNvSpPr>
            <a:spLocks/>
          </p:cNvSpPr>
          <p:nvPr/>
        </p:nvSpPr>
        <p:spPr bwMode="auto">
          <a:xfrm>
            <a:off x="2084871" y="1098024"/>
            <a:ext cx="1421441" cy="1625945"/>
          </a:xfrm>
          <a:custGeom>
            <a:avLst/>
            <a:gdLst>
              <a:gd name="T0" fmla="*/ 0 w 19292"/>
              <a:gd name="T1" fmla="*/ 22133 h 22133"/>
              <a:gd name="T2" fmla="*/ 4215 w 19292"/>
              <a:gd name="T3" fmla="*/ 19062 h 22133"/>
              <a:gd name="T4" fmla="*/ 3440 w 19292"/>
              <a:gd name="T5" fmla="*/ 18944 h 22133"/>
              <a:gd name="T6" fmla="*/ 11624 w 19292"/>
              <a:gd name="T7" fmla="*/ 9414 h 22133"/>
              <a:gd name="T8" fmla="*/ 14344 w 19292"/>
              <a:gd name="T9" fmla="*/ 9173 h 22133"/>
              <a:gd name="T10" fmla="*/ 19292 w 19292"/>
              <a:gd name="T11" fmla="*/ 5774 h 22133"/>
              <a:gd name="T12" fmla="*/ 13575 w 19292"/>
              <a:gd name="T13" fmla="*/ 5189 h 22133"/>
              <a:gd name="T14" fmla="*/ 11979 w 19292"/>
              <a:gd name="T15" fmla="*/ 0 h 22133"/>
              <a:gd name="T16" fmla="*/ 9706 w 19292"/>
              <a:gd name="T17" fmla="*/ 5556 h 22133"/>
              <a:gd name="T18" fmla="*/ 10045 w 19292"/>
              <a:gd name="T19" fmla="*/ 8214 h 22133"/>
              <a:gd name="T20" fmla="*/ 2646 w 19292"/>
              <a:gd name="T21" fmla="*/ 18253 h 22133"/>
              <a:gd name="T22" fmla="*/ 2391 w 19292"/>
              <a:gd name="T23" fmla="*/ 17490 h 22133"/>
              <a:gd name="T24" fmla="*/ 0 w 19292"/>
              <a:gd name="T25" fmla="*/ 22133 h 2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292" h="22133">
                <a:moveTo>
                  <a:pt x="0" y="22133"/>
                </a:moveTo>
                <a:lnTo>
                  <a:pt x="4215" y="19062"/>
                </a:lnTo>
                <a:lnTo>
                  <a:pt x="3440" y="18944"/>
                </a:lnTo>
                <a:lnTo>
                  <a:pt x="11624" y="9414"/>
                </a:lnTo>
                <a:lnTo>
                  <a:pt x="14344" y="9173"/>
                </a:lnTo>
                <a:lnTo>
                  <a:pt x="19292" y="5774"/>
                </a:lnTo>
                <a:lnTo>
                  <a:pt x="13575" y="5189"/>
                </a:lnTo>
                <a:lnTo>
                  <a:pt x="11979" y="0"/>
                </a:lnTo>
                <a:lnTo>
                  <a:pt x="9706" y="5556"/>
                </a:lnTo>
                <a:lnTo>
                  <a:pt x="10045" y="8214"/>
                </a:lnTo>
                <a:lnTo>
                  <a:pt x="2646" y="18253"/>
                </a:lnTo>
                <a:lnTo>
                  <a:pt x="2391" y="17490"/>
                </a:lnTo>
                <a:lnTo>
                  <a:pt x="0" y="22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66C720E-8FF0-455F-9945-AE02F40BDFE1}"/>
              </a:ext>
            </a:extLst>
          </p:cNvPr>
          <p:cNvSpPr/>
          <p:nvPr/>
        </p:nvSpPr>
        <p:spPr>
          <a:xfrm>
            <a:off x="5223089" y="884512"/>
            <a:ext cx="3228332" cy="3205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Lift Rate = 10%</a:t>
            </a:r>
            <a:endParaRPr lang="zh-CN" altLang="en-US" sz="135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6C720E-8FF0-455F-9945-AE02F40BDFE1}"/>
              </a:ext>
            </a:extLst>
          </p:cNvPr>
          <p:cNvSpPr/>
          <p:nvPr/>
        </p:nvSpPr>
        <p:spPr>
          <a:xfrm>
            <a:off x="5222125" y="1826069"/>
            <a:ext cx="3228332" cy="3205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350" b="1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Sig.level</a:t>
            </a:r>
            <a:r>
              <a:rPr lang="zh-CN" altLang="en-US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zh-CN" altLang="en-US" sz="135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66C720E-8FF0-455F-9945-AE02F40BDFE1}"/>
              </a:ext>
            </a:extLst>
          </p:cNvPr>
          <p:cNvSpPr/>
          <p:nvPr/>
        </p:nvSpPr>
        <p:spPr>
          <a:xfrm>
            <a:off x="5223089" y="2794298"/>
            <a:ext cx="3228332" cy="3205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= 0.9</a:t>
            </a:r>
            <a:endParaRPr lang="zh-CN" altLang="en-US" sz="135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66C720E-8FF0-455F-9945-AE02F40BDFE1}"/>
              </a:ext>
            </a:extLst>
          </p:cNvPr>
          <p:cNvSpPr/>
          <p:nvPr/>
        </p:nvSpPr>
        <p:spPr>
          <a:xfrm>
            <a:off x="5265334" y="3815280"/>
            <a:ext cx="3228331" cy="8191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 customer, who only use </a:t>
            </a:r>
            <a:r>
              <a:rPr lang="en-US" altLang="zh-CN" sz="1350" b="1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dcb</a:t>
            </a:r>
            <a:r>
              <a:rPr lang="en-US" altLang="zh-CN" sz="135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add credit card as their payment method.</a:t>
            </a:r>
            <a:endParaRPr lang="zh-CN" altLang="en-US" sz="135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25">
            <a:extLst>
              <a:ext uri="{FF2B5EF4-FFF2-40B4-BE49-F238E27FC236}">
                <a16:creationId xmlns:a16="http://schemas.microsoft.com/office/drawing/2014/main" id="{9EE7052B-D83F-46A6-B8A2-01529D5BD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46183"/>
            <a:ext cx="4389307" cy="377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Design</a:t>
            </a:r>
          </a:p>
        </p:txBody>
      </p:sp>
      <p:sp>
        <p:nvSpPr>
          <p:cNvPr id="46" name="矩形 61">
            <a:extLst>
              <a:ext uri="{FF2B5EF4-FFF2-40B4-BE49-F238E27FC236}">
                <a16:creationId xmlns:a16="http://schemas.microsoft.com/office/drawing/2014/main" id="{2A3ACD35-BD39-4428-B371-182585D61F9A}"/>
              </a:ext>
            </a:extLst>
          </p:cNvPr>
          <p:cNvSpPr/>
          <p:nvPr/>
        </p:nvSpPr>
        <p:spPr>
          <a:xfrm>
            <a:off x="1344060" y="3858164"/>
            <a:ext cx="3228331" cy="3205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350" b="1" dirty="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 &gt;= 20,168</a:t>
            </a:r>
            <a:endParaRPr lang="zh-CN" altLang="en-US" sz="1350" b="1" dirty="0">
              <a:solidFill>
                <a:schemeClr val="tx1">
                  <a:lumMod val="75000"/>
                </a:schemeClr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57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601306" y="1166809"/>
            <a:ext cx="4351694" cy="1727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307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矩形 16"/>
          <p:cNvSpPr>
            <a:spLocks noChangeArrowheads="1"/>
          </p:cNvSpPr>
          <p:nvPr/>
        </p:nvSpPr>
        <p:spPr bwMode="auto">
          <a:xfrm>
            <a:off x="992962" y="1310827"/>
            <a:ext cx="2952391" cy="46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12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T-test Result</a:t>
            </a:r>
            <a:endParaRPr lang="zh-CN" altLang="en-US" sz="1307" dirty="0"/>
          </a:p>
        </p:txBody>
      </p:sp>
      <p:sp>
        <p:nvSpPr>
          <p:cNvPr id="16400" name="TextBox 15"/>
          <p:cNvSpPr txBox="1">
            <a:spLocks noChangeArrowheads="1"/>
          </p:cNvSpPr>
          <p:nvPr/>
        </p:nvSpPr>
        <p:spPr bwMode="auto">
          <a:xfrm>
            <a:off x="992963" y="1720526"/>
            <a:ext cx="3840526" cy="113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116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N(control) = 24,471     N(case) = 24,695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16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 = -2.88</a:t>
            </a:r>
          </a:p>
          <a:p>
            <a:pPr algn="just">
              <a:lnSpc>
                <a:spcPct val="150000"/>
              </a:lnSpc>
            </a:pPr>
            <a:r>
              <a:rPr lang="en-US" altLang="zh-CN" sz="116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P-value = 0.003 &lt; </a:t>
            </a:r>
            <a:r>
              <a:rPr lang="en-US" altLang="zh-CN" sz="116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sig.level</a:t>
            </a:r>
            <a:r>
              <a:rPr lang="en-US" altLang="zh-CN" sz="116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(0.1) </a:t>
            </a:r>
          </a:p>
          <a:p>
            <a:pPr algn="just">
              <a:lnSpc>
                <a:spcPct val="150000"/>
              </a:lnSpc>
            </a:pPr>
            <a:r>
              <a:rPr lang="en-US" altLang="zh-CN" sz="116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Lift Rate = (3.1-2.8)/2.8 = 10.71%</a:t>
            </a: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760AF00C-57C9-4066-AB78-70ED4B286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3" y="146183"/>
            <a:ext cx="4389307" cy="377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68555" tIns="34278" rIns="68555" bIns="34278">
            <a:spAutoFit/>
          </a:bodyPr>
          <a:lstStyle/>
          <a:p>
            <a:pPr fontAlgn="auto"/>
            <a:r>
              <a:rPr lang="en-US" altLang="zh-CN" sz="2000" b="1" spc="22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Modeling &amp;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2977E-1778-46EF-9CEF-4A58A999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23250"/>
            <a:ext cx="3657600" cy="2031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A92DFD-C02B-439C-907B-C81CF610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894643"/>
            <a:ext cx="3167062" cy="2088379"/>
          </a:xfrm>
          <a:prstGeom prst="rect">
            <a:avLst/>
          </a:prstGeom>
        </p:spPr>
      </p:pic>
      <p:sp>
        <p:nvSpPr>
          <p:cNvPr id="15" name="椭圆 40">
            <a:extLst>
              <a:ext uri="{FF2B5EF4-FFF2-40B4-BE49-F238E27FC236}">
                <a16:creationId xmlns:a16="http://schemas.microsoft.com/office/drawing/2014/main" id="{15DC5339-440A-451D-8FE0-73C4E8439674}"/>
              </a:ext>
            </a:extLst>
          </p:cNvPr>
          <p:cNvSpPr/>
          <p:nvPr/>
        </p:nvSpPr>
        <p:spPr>
          <a:xfrm>
            <a:off x="5715000" y="1166809"/>
            <a:ext cx="1524000" cy="1648149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6" name="文本框 29">
            <a:extLst>
              <a:ext uri="{FF2B5EF4-FFF2-40B4-BE49-F238E27FC236}">
                <a16:creationId xmlns:a16="http://schemas.microsoft.com/office/drawing/2014/main" id="{0945B73C-855C-454B-B851-AF8DE092B1D0}"/>
              </a:ext>
            </a:extLst>
          </p:cNvPr>
          <p:cNvSpPr txBox="1"/>
          <p:nvPr/>
        </p:nvSpPr>
        <p:spPr>
          <a:xfrm>
            <a:off x="5715000" y="1727016"/>
            <a:ext cx="1524000" cy="6789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783">
              <a:lnSpc>
                <a:spcPct val="150000"/>
              </a:lnSpc>
              <a:defRPr/>
            </a:pPr>
            <a:r>
              <a:rPr lang="en-US" altLang="zh-CN" sz="135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Statistically significant</a:t>
            </a:r>
            <a:endParaRPr lang="zh-CN" altLang="en-US" sz="135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61C78928-0CF1-4369-9F06-C0194E59C3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8400" y="1433233"/>
            <a:ext cx="421740" cy="398517"/>
            <a:chOff x="864" y="477"/>
            <a:chExt cx="563" cy="532"/>
          </a:xfrm>
          <a:solidFill>
            <a:schemeClr val="bg1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5B4A6A9-CF09-4395-8421-6212BB1CB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477"/>
              <a:ext cx="515" cy="532"/>
            </a:xfrm>
            <a:custGeom>
              <a:avLst/>
              <a:gdLst>
                <a:gd name="T0" fmla="*/ 66 w 216"/>
                <a:gd name="T1" fmla="*/ 37 h 223"/>
                <a:gd name="T2" fmla="*/ 65 w 216"/>
                <a:gd name="T3" fmla="*/ 36 h 223"/>
                <a:gd name="T4" fmla="*/ 62 w 216"/>
                <a:gd name="T5" fmla="*/ 32 h 223"/>
                <a:gd name="T6" fmla="*/ 50 w 216"/>
                <a:gd name="T7" fmla="*/ 24 h 223"/>
                <a:gd name="T8" fmla="*/ 49 w 216"/>
                <a:gd name="T9" fmla="*/ 23 h 223"/>
                <a:gd name="T10" fmla="*/ 172 w 216"/>
                <a:gd name="T11" fmla="*/ 34 h 223"/>
                <a:gd name="T12" fmla="*/ 185 w 216"/>
                <a:gd name="T13" fmla="*/ 170 h 223"/>
                <a:gd name="T14" fmla="*/ 52 w 216"/>
                <a:gd name="T15" fmla="*/ 197 h 223"/>
                <a:gd name="T16" fmla="*/ 6 w 216"/>
                <a:gd name="T17" fmla="*/ 140 h 223"/>
                <a:gd name="T18" fmla="*/ 3 w 216"/>
                <a:gd name="T19" fmla="*/ 92 h 223"/>
                <a:gd name="T20" fmla="*/ 15 w 216"/>
                <a:gd name="T21" fmla="*/ 99 h 223"/>
                <a:gd name="T22" fmla="*/ 18 w 216"/>
                <a:gd name="T23" fmla="*/ 102 h 223"/>
                <a:gd name="T24" fmla="*/ 22 w 216"/>
                <a:gd name="T25" fmla="*/ 102 h 223"/>
                <a:gd name="T26" fmla="*/ 55 w 216"/>
                <a:gd name="T27" fmla="*/ 175 h 223"/>
                <a:gd name="T28" fmla="*/ 116 w 216"/>
                <a:gd name="T29" fmla="*/ 190 h 223"/>
                <a:gd name="T30" fmla="*/ 183 w 216"/>
                <a:gd name="T31" fmla="*/ 88 h 223"/>
                <a:gd name="T32" fmla="*/ 166 w 216"/>
                <a:gd name="T33" fmla="*/ 56 h 223"/>
                <a:gd name="T34" fmla="*/ 136 w 216"/>
                <a:gd name="T35" fmla="*/ 34 h 223"/>
                <a:gd name="T36" fmla="*/ 101 w 216"/>
                <a:gd name="T37" fmla="*/ 27 h 223"/>
                <a:gd name="T38" fmla="*/ 66 w 216"/>
                <a:gd name="T39" fmla="*/ 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23">
                  <a:moveTo>
                    <a:pt x="66" y="37"/>
                  </a:moveTo>
                  <a:cubicBezTo>
                    <a:pt x="65" y="36"/>
                    <a:pt x="65" y="36"/>
                    <a:pt x="65" y="36"/>
                  </a:cubicBezTo>
                  <a:cubicBezTo>
                    <a:pt x="66" y="34"/>
                    <a:pt x="64" y="33"/>
                    <a:pt x="62" y="32"/>
                  </a:cubicBezTo>
                  <a:cubicBezTo>
                    <a:pt x="58" y="30"/>
                    <a:pt x="54" y="27"/>
                    <a:pt x="50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83" y="1"/>
                    <a:pt x="135" y="0"/>
                    <a:pt x="172" y="34"/>
                  </a:cubicBezTo>
                  <a:cubicBezTo>
                    <a:pt x="211" y="70"/>
                    <a:pt x="216" y="129"/>
                    <a:pt x="185" y="170"/>
                  </a:cubicBezTo>
                  <a:cubicBezTo>
                    <a:pt x="154" y="212"/>
                    <a:pt x="97" y="223"/>
                    <a:pt x="52" y="197"/>
                  </a:cubicBezTo>
                  <a:cubicBezTo>
                    <a:pt x="29" y="183"/>
                    <a:pt x="14" y="164"/>
                    <a:pt x="6" y="140"/>
                  </a:cubicBezTo>
                  <a:cubicBezTo>
                    <a:pt x="2" y="126"/>
                    <a:pt x="0" y="100"/>
                    <a:pt x="3" y="92"/>
                  </a:cubicBezTo>
                  <a:cubicBezTo>
                    <a:pt x="7" y="94"/>
                    <a:pt x="11" y="97"/>
                    <a:pt x="15" y="99"/>
                  </a:cubicBezTo>
                  <a:cubicBezTo>
                    <a:pt x="16" y="100"/>
                    <a:pt x="17" y="101"/>
                    <a:pt x="18" y="102"/>
                  </a:cubicBezTo>
                  <a:cubicBezTo>
                    <a:pt x="19" y="102"/>
                    <a:pt x="21" y="102"/>
                    <a:pt x="22" y="102"/>
                  </a:cubicBezTo>
                  <a:cubicBezTo>
                    <a:pt x="20" y="132"/>
                    <a:pt x="31" y="156"/>
                    <a:pt x="55" y="175"/>
                  </a:cubicBezTo>
                  <a:cubicBezTo>
                    <a:pt x="73" y="188"/>
                    <a:pt x="94" y="193"/>
                    <a:pt x="116" y="190"/>
                  </a:cubicBezTo>
                  <a:cubicBezTo>
                    <a:pt x="164" y="182"/>
                    <a:pt x="195" y="135"/>
                    <a:pt x="183" y="88"/>
                  </a:cubicBezTo>
                  <a:cubicBezTo>
                    <a:pt x="179" y="76"/>
                    <a:pt x="174" y="65"/>
                    <a:pt x="166" y="56"/>
                  </a:cubicBezTo>
                  <a:cubicBezTo>
                    <a:pt x="158" y="47"/>
                    <a:pt x="148" y="39"/>
                    <a:pt x="136" y="34"/>
                  </a:cubicBezTo>
                  <a:cubicBezTo>
                    <a:pt x="125" y="29"/>
                    <a:pt x="113" y="27"/>
                    <a:pt x="101" y="27"/>
                  </a:cubicBezTo>
                  <a:cubicBezTo>
                    <a:pt x="88" y="28"/>
                    <a:pt x="77" y="31"/>
                    <a:pt x="6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zh-CN" alt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F3A6647-5203-4F16-9B52-AD7218385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508"/>
              <a:ext cx="339" cy="272"/>
            </a:xfrm>
            <a:custGeom>
              <a:avLst/>
              <a:gdLst>
                <a:gd name="T0" fmla="*/ 123 w 142"/>
                <a:gd name="T1" fmla="*/ 114 h 114"/>
                <a:gd name="T2" fmla="*/ 114 w 142"/>
                <a:gd name="T3" fmla="*/ 111 h 114"/>
                <a:gd name="T4" fmla="*/ 86 w 142"/>
                <a:gd name="T5" fmla="*/ 92 h 114"/>
                <a:gd name="T6" fmla="*/ 60 w 142"/>
                <a:gd name="T7" fmla="*/ 75 h 114"/>
                <a:gd name="T8" fmla="*/ 57 w 142"/>
                <a:gd name="T9" fmla="*/ 74 h 114"/>
                <a:gd name="T10" fmla="*/ 42 w 142"/>
                <a:gd name="T11" fmla="*/ 78 h 114"/>
                <a:gd name="T12" fmla="*/ 40 w 142"/>
                <a:gd name="T13" fmla="*/ 78 h 114"/>
                <a:gd name="T14" fmla="*/ 4 w 142"/>
                <a:gd name="T15" fmla="*/ 53 h 114"/>
                <a:gd name="T16" fmla="*/ 0 w 142"/>
                <a:gd name="T17" fmla="*/ 46 h 114"/>
                <a:gd name="T18" fmla="*/ 7 w 142"/>
                <a:gd name="T19" fmla="*/ 40 h 114"/>
                <a:gd name="T20" fmla="*/ 26 w 142"/>
                <a:gd name="T21" fmla="*/ 37 h 114"/>
                <a:gd name="T22" fmla="*/ 31 w 142"/>
                <a:gd name="T23" fmla="*/ 28 h 114"/>
                <a:gd name="T24" fmla="*/ 28 w 142"/>
                <a:gd name="T25" fmla="*/ 8 h 114"/>
                <a:gd name="T26" fmla="*/ 31 w 142"/>
                <a:gd name="T27" fmla="*/ 1 h 114"/>
                <a:gd name="T28" fmla="*/ 39 w 142"/>
                <a:gd name="T29" fmla="*/ 1 h 114"/>
                <a:gd name="T30" fmla="*/ 52 w 142"/>
                <a:gd name="T31" fmla="*/ 11 h 114"/>
                <a:gd name="T32" fmla="*/ 75 w 142"/>
                <a:gd name="T33" fmla="*/ 26 h 114"/>
                <a:gd name="T34" fmla="*/ 76 w 142"/>
                <a:gd name="T35" fmla="*/ 28 h 114"/>
                <a:gd name="T36" fmla="*/ 78 w 142"/>
                <a:gd name="T37" fmla="*/ 45 h 114"/>
                <a:gd name="T38" fmla="*/ 79 w 142"/>
                <a:gd name="T39" fmla="*/ 46 h 114"/>
                <a:gd name="T40" fmla="*/ 122 w 142"/>
                <a:gd name="T41" fmla="*/ 75 h 114"/>
                <a:gd name="T42" fmla="*/ 134 w 142"/>
                <a:gd name="T43" fmla="*/ 83 h 114"/>
                <a:gd name="T44" fmla="*/ 140 w 142"/>
                <a:gd name="T45" fmla="*/ 101 h 114"/>
                <a:gd name="T46" fmla="*/ 126 w 142"/>
                <a:gd name="T47" fmla="*/ 114 h 114"/>
                <a:gd name="T48" fmla="*/ 123 w 142"/>
                <a:gd name="T4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14">
                  <a:moveTo>
                    <a:pt x="123" y="114"/>
                  </a:moveTo>
                  <a:cubicBezTo>
                    <a:pt x="120" y="114"/>
                    <a:pt x="117" y="113"/>
                    <a:pt x="114" y="111"/>
                  </a:cubicBezTo>
                  <a:cubicBezTo>
                    <a:pt x="105" y="105"/>
                    <a:pt x="95" y="98"/>
                    <a:pt x="86" y="92"/>
                  </a:cubicBezTo>
                  <a:cubicBezTo>
                    <a:pt x="77" y="86"/>
                    <a:pt x="69" y="81"/>
                    <a:pt x="60" y="75"/>
                  </a:cubicBezTo>
                  <a:cubicBezTo>
                    <a:pt x="59" y="74"/>
                    <a:pt x="58" y="74"/>
                    <a:pt x="57" y="74"/>
                  </a:cubicBezTo>
                  <a:cubicBezTo>
                    <a:pt x="52" y="76"/>
                    <a:pt x="47" y="77"/>
                    <a:pt x="42" y="78"/>
                  </a:cubicBezTo>
                  <a:cubicBezTo>
                    <a:pt x="41" y="78"/>
                    <a:pt x="40" y="78"/>
                    <a:pt x="40" y="78"/>
                  </a:cubicBezTo>
                  <a:cubicBezTo>
                    <a:pt x="28" y="70"/>
                    <a:pt x="16" y="62"/>
                    <a:pt x="4" y="53"/>
                  </a:cubicBezTo>
                  <a:cubicBezTo>
                    <a:pt x="1" y="51"/>
                    <a:pt x="0" y="49"/>
                    <a:pt x="0" y="46"/>
                  </a:cubicBezTo>
                  <a:cubicBezTo>
                    <a:pt x="1" y="43"/>
                    <a:pt x="3" y="41"/>
                    <a:pt x="7" y="40"/>
                  </a:cubicBezTo>
                  <a:cubicBezTo>
                    <a:pt x="13" y="39"/>
                    <a:pt x="19" y="38"/>
                    <a:pt x="26" y="37"/>
                  </a:cubicBezTo>
                  <a:cubicBezTo>
                    <a:pt x="30" y="36"/>
                    <a:pt x="32" y="32"/>
                    <a:pt x="31" y="28"/>
                  </a:cubicBezTo>
                  <a:cubicBezTo>
                    <a:pt x="30" y="21"/>
                    <a:pt x="29" y="15"/>
                    <a:pt x="28" y="8"/>
                  </a:cubicBezTo>
                  <a:cubicBezTo>
                    <a:pt x="27" y="5"/>
                    <a:pt x="28" y="3"/>
                    <a:pt x="31" y="1"/>
                  </a:cubicBezTo>
                  <a:cubicBezTo>
                    <a:pt x="33" y="0"/>
                    <a:pt x="36" y="0"/>
                    <a:pt x="39" y="1"/>
                  </a:cubicBezTo>
                  <a:cubicBezTo>
                    <a:pt x="43" y="4"/>
                    <a:pt x="48" y="7"/>
                    <a:pt x="52" y="11"/>
                  </a:cubicBezTo>
                  <a:cubicBezTo>
                    <a:pt x="60" y="16"/>
                    <a:pt x="67" y="21"/>
                    <a:pt x="75" y="26"/>
                  </a:cubicBezTo>
                  <a:cubicBezTo>
                    <a:pt x="75" y="26"/>
                    <a:pt x="76" y="27"/>
                    <a:pt x="76" y="28"/>
                  </a:cubicBezTo>
                  <a:cubicBezTo>
                    <a:pt x="77" y="34"/>
                    <a:pt x="77" y="39"/>
                    <a:pt x="78" y="45"/>
                  </a:cubicBezTo>
                  <a:cubicBezTo>
                    <a:pt x="78" y="45"/>
                    <a:pt x="79" y="46"/>
                    <a:pt x="79" y="46"/>
                  </a:cubicBezTo>
                  <a:cubicBezTo>
                    <a:pt x="94" y="56"/>
                    <a:pt x="108" y="65"/>
                    <a:pt x="122" y="75"/>
                  </a:cubicBezTo>
                  <a:cubicBezTo>
                    <a:pt x="126" y="78"/>
                    <a:pt x="130" y="80"/>
                    <a:pt x="134" y="83"/>
                  </a:cubicBezTo>
                  <a:cubicBezTo>
                    <a:pt x="139" y="87"/>
                    <a:pt x="142" y="94"/>
                    <a:pt x="140" y="101"/>
                  </a:cubicBezTo>
                  <a:cubicBezTo>
                    <a:pt x="138" y="107"/>
                    <a:pt x="132" y="113"/>
                    <a:pt x="126" y="114"/>
                  </a:cubicBezTo>
                  <a:cubicBezTo>
                    <a:pt x="125" y="114"/>
                    <a:pt x="124" y="114"/>
                    <a:pt x="12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zh-CN" alt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CAFE25-7DCF-4ECF-A2D4-7492562D4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589"/>
              <a:ext cx="291" cy="301"/>
            </a:xfrm>
            <a:custGeom>
              <a:avLst/>
              <a:gdLst>
                <a:gd name="T0" fmla="*/ 2 w 122"/>
                <a:gd name="T1" fmla="*/ 57 h 126"/>
                <a:gd name="T2" fmla="*/ 3 w 122"/>
                <a:gd name="T3" fmla="*/ 58 h 126"/>
                <a:gd name="T4" fmla="*/ 22 w 122"/>
                <a:gd name="T5" fmla="*/ 70 h 126"/>
                <a:gd name="T6" fmla="*/ 23 w 122"/>
                <a:gd name="T7" fmla="*/ 72 h 126"/>
                <a:gd name="T8" fmla="*/ 50 w 122"/>
                <a:gd name="T9" fmla="*/ 98 h 126"/>
                <a:gd name="T10" fmla="*/ 87 w 122"/>
                <a:gd name="T11" fmla="*/ 88 h 126"/>
                <a:gd name="T12" fmla="*/ 97 w 122"/>
                <a:gd name="T13" fmla="*/ 58 h 126"/>
                <a:gd name="T14" fmla="*/ 76 w 122"/>
                <a:gd name="T15" fmla="*/ 29 h 126"/>
                <a:gd name="T16" fmla="*/ 57 w 122"/>
                <a:gd name="T17" fmla="*/ 25 h 126"/>
                <a:gd name="T18" fmla="*/ 56 w 122"/>
                <a:gd name="T19" fmla="*/ 25 h 126"/>
                <a:gd name="T20" fmla="*/ 49 w 122"/>
                <a:gd name="T21" fmla="*/ 23 h 126"/>
                <a:gd name="T22" fmla="*/ 33 w 122"/>
                <a:gd name="T23" fmla="*/ 12 h 126"/>
                <a:gd name="T24" fmla="*/ 32 w 122"/>
                <a:gd name="T25" fmla="*/ 11 h 126"/>
                <a:gd name="T26" fmla="*/ 102 w 122"/>
                <a:gd name="T27" fmla="*/ 23 h 126"/>
                <a:gd name="T28" fmla="*/ 106 w 122"/>
                <a:gd name="T29" fmla="*/ 96 h 126"/>
                <a:gd name="T30" fmla="*/ 35 w 122"/>
                <a:gd name="T31" fmla="*/ 114 h 126"/>
                <a:gd name="T32" fmla="*/ 2 w 122"/>
                <a:gd name="T33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26">
                  <a:moveTo>
                    <a:pt x="2" y="57"/>
                  </a:moveTo>
                  <a:cubicBezTo>
                    <a:pt x="3" y="57"/>
                    <a:pt x="3" y="57"/>
                    <a:pt x="3" y="58"/>
                  </a:cubicBezTo>
                  <a:cubicBezTo>
                    <a:pt x="9" y="62"/>
                    <a:pt x="16" y="66"/>
                    <a:pt x="22" y="70"/>
                  </a:cubicBezTo>
                  <a:cubicBezTo>
                    <a:pt x="23" y="71"/>
                    <a:pt x="23" y="71"/>
                    <a:pt x="23" y="72"/>
                  </a:cubicBezTo>
                  <a:cubicBezTo>
                    <a:pt x="27" y="85"/>
                    <a:pt x="36" y="95"/>
                    <a:pt x="50" y="98"/>
                  </a:cubicBezTo>
                  <a:cubicBezTo>
                    <a:pt x="64" y="102"/>
                    <a:pt x="77" y="98"/>
                    <a:pt x="87" y="88"/>
                  </a:cubicBezTo>
                  <a:cubicBezTo>
                    <a:pt x="95" y="79"/>
                    <a:pt x="98" y="69"/>
                    <a:pt x="97" y="58"/>
                  </a:cubicBezTo>
                  <a:cubicBezTo>
                    <a:pt x="95" y="45"/>
                    <a:pt x="88" y="35"/>
                    <a:pt x="76" y="29"/>
                  </a:cubicBezTo>
                  <a:cubicBezTo>
                    <a:pt x="70" y="25"/>
                    <a:pt x="64" y="24"/>
                    <a:pt x="57" y="25"/>
                  </a:cubicBezTo>
                  <a:cubicBezTo>
                    <a:pt x="57" y="25"/>
                    <a:pt x="56" y="25"/>
                    <a:pt x="56" y="25"/>
                  </a:cubicBezTo>
                  <a:cubicBezTo>
                    <a:pt x="54" y="26"/>
                    <a:pt x="51" y="25"/>
                    <a:pt x="49" y="23"/>
                  </a:cubicBezTo>
                  <a:cubicBezTo>
                    <a:pt x="44" y="19"/>
                    <a:pt x="39" y="16"/>
                    <a:pt x="33" y="12"/>
                  </a:cubicBezTo>
                  <a:cubicBezTo>
                    <a:pt x="33" y="12"/>
                    <a:pt x="33" y="12"/>
                    <a:pt x="32" y="11"/>
                  </a:cubicBezTo>
                  <a:cubicBezTo>
                    <a:pt x="53" y="0"/>
                    <a:pt x="82" y="2"/>
                    <a:pt x="102" y="23"/>
                  </a:cubicBezTo>
                  <a:cubicBezTo>
                    <a:pt x="120" y="43"/>
                    <a:pt x="122" y="73"/>
                    <a:pt x="106" y="96"/>
                  </a:cubicBezTo>
                  <a:cubicBezTo>
                    <a:pt x="90" y="118"/>
                    <a:pt x="61" y="126"/>
                    <a:pt x="35" y="114"/>
                  </a:cubicBezTo>
                  <a:cubicBezTo>
                    <a:pt x="10" y="102"/>
                    <a:pt x="0" y="77"/>
                    <a:pt x="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zh-CN" altLang="en-US" sz="1350" kern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292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配色10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1518D"/>
      </a:accent1>
      <a:accent2>
        <a:srgbClr val="219FFD"/>
      </a:accent2>
      <a:accent3>
        <a:srgbClr val="01518D"/>
      </a:accent3>
      <a:accent4>
        <a:srgbClr val="219FFD"/>
      </a:accent4>
      <a:accent5>
        <a:srgbClr val="01518D"/>
      </a:accent5>
      <a:accent6>
        <a:srgbClr val="219FFD"/>
      </a:accent6>
      <a:hlink>
        <a:srgbClr val="01518D"/>
      </a:hlink>
      <a:folHlink>
        <a:srgbClr val="219FFD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Arial Black</vt:lpstr>
      <vt:lpstr>Calibri</vt:lpstr>
      <vt:lpstr>Century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/>
  <cp:revision>1</cp:revision>
  <dcterms:created xsi:type="dcterms:W3CDTF">2018-09-29T04:50:57Z</dcterms:created>
  <dcterms:modified xsi:type="dcterms:W3CDTF">2019-01-07T15:11:06Z</dcterms:modified>
</cp:coreProperties>
</file>