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301" r:id="rId4"/>
    <p:sldId id="278" r:id="rId5"/>
    <p:sldId id="279" r:id="rId6"/>
    <p:sldId id="280" r:id="rId7"/>
    <p:sldId id="281" r:id="rId8"/>
    <p:sldId id="283" r:id="rId9"/>
    <p:sldId id="259" r:id="rId10"/>
    <p:sldId id="277" r:id="rId11"/>
    <p:sldId id="262" r:id="rId12"/>
    <p:sldId id="265" r:id="rId13"/>
    <p:sldId id="263" r:id="rId14"/>
    <p:sldId id="285" r:id="rId15"/>
    <p:sldId id="266" r:id="rId16"/>
    <p:sldId id="270" r:id="rId17"/>
    <p:sldId id="267" r:id="rId18"/>
    <p:sldId id="271" r:id="rId19"/>
    <p:sldId id="269" r:id="rId20"/>
    <p:sldId id="274" r:id="rId21"/>
    <p:sldId id="302" r:id="rId22"/>
    <p:sldId id="303" r:id="rId23"/>
    <p:sldId id="268" r:id="rId24"/>
    <p:sldId id="272" r:id="rId25"/>
    <p:sldId id="273" r:id="rId26"/>
    <p:sldId id="288" r:id="rId27"/>
    <p:sldId id="286" r:id="rId28"/>
    <p:sldId id="291" r:id="rId29"/>
    <p:sldId id="276" r:id="rId30"/>
    <p:sldId id="304" r:id="rId31"/>
    <p:sldId id="294" r:id="rId32"/>
    <p:sldId id="305" r:id="rId33"/>
    <p:sldId id="290" r:id="rId34"/>
    <p:sldId id="306" r:id="rId35"/>
    <p:sldId id="297" r:id="rId36"/>
    <p:sldId id="309" r:id="rId37"/>
    <p:sldId id="308" r:id="rId38"/>
    <p:sldId id="299" r:id="rId39"/>
    <p:sldId id="307" r:id="rId40"/>
    <p:sldId id="300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96F2"/>
    <a:srgbClr val="B7117F"/>
    <a:srgbClr val="55BA9A"/>
    <a:srgbClr val="FFC10E"/>
    <a:srgbClr val="FA2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53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594EAD-FAF2-44AE-9DDD-971235F55CF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BFD74F3-4B73-4218-B7B3-F719D688A5F6}">
      <dgm:prSet phldrT="[Text]"/>
      <dgm:spPr/>
      <dgm:t>
        <a:bodyPr/>
        <a:lstStyle/>
        <a:p>
          <a:r>
            <a:rPr lang="en-GB" dirty="0"/>
            <a:t>Coleta</a:t>
          </a:r>
          <a:endParaRPr lang="pt-BR" dirty="0"/>
        </a:p>
      </dgm:t>
    </dgm:pt>
    <dgm:pt modelId="{4FE14CA2-A680-47F3-AEAA-4634A367D3B7}" type="parTrans" cxnId="{1A773758-48A9-4FAA-B1A6-43EC570C39F5}">
      <dgm:prSet/>
      <dgm:spPr/>
      <dgm:t>
        <a:bodyPr/>
        <a:lstStyle/>
        <a:p>
          <a:endParaRPr lang="pt-BR"/>
        </a:p>
      </dgm:t>
    </dgm:pt>
    <dgm:pt modelId="{2FA29304-9F4B-440F-A5CA-685B20107C57}" type="sibTrans" cxnId="{1A773758-48A9-4FAA-B1A6-43EC570C39F5}">
      <dgm:prSet/>
      <dgm:spPr/>
      <dgm:t>
        <a:bodyPr/>
        <a:lstStyle/>
        <a:p>
          <a:endParaRPr lang="pt-BR"/>
        </a:p>
      </dgm:t>
    </dgm:pt>
    <dgm:pt modelId="{2C1CD724-2184-43A7-85B1-F81F6CA08CCE}">
      <dgm:prSet phldrT="[Text]"/>
      <dgm:spPr/>
      <dgm:t>
        <a:bodyPr/>
        <a:lstStyle/>
        <a:p>
          <a:r>
            <a:rPr lang="en-GB" dirty="0" err="1"/>
            <a:t>Limpeza</a:t>
          </a:r>
          <a:endParaRPr lang="pt-BR" dirty="0"/>
        </a:p>
      </dgm:t>
    </dgm:pt>
    <dgm:pt modelId="{7A25B282-6D7A-4A35-A64D-8B0B174ECEB4}" type="parTrans" cxnId="{9692DBCB-0FBE-4F04-8729-A192CE2E730D}">
      <dgm:prSet/>
      <dgm:spPr/>
      <dgm:t>
        <a:bodyPr/>
        <a:lstStyle/>
        <a:p>
          <a:endParaRPr lang="pt-BR"/>
        </a:p>
      </dgm:t>
    </dgm:pt>
    <dgm:pt modelId="{99713A71-1C60-4FD4-82D8-ABF21BE0FF3A}" type="sibTrans" cxnId="{9692DBCB-0FBE-4F04-8729-A192CE2E730D}">
      <dgm:prSet/>
      <dgm:spPr/>
      <dgm:t>
        <a:bodyPr/>
        <a:lstStyle/>
        <a:p>
          <a:endParaRPr lang="pt-BR"/>
        </a:p>
      </dgm:t>
    </dgm:pt>
    <dgm:pt modelId="{E51F307D-DFFF-45C7-B375-F17969267B09}">
      <dgm:prSet phldrT="[Text]"/>
      <dgm:spPr/>
      <dgm:t>
        <a:bodyPr/>
        <a:lstStyle/>
        <a:p>
          <a:r>
            <a:rPr lang="en-GB" dirty="0" err="1"/>
            <a:t>Análise</a:t>
          </a:r>
          <a:endParaRPr lang="pt-BR" dirty="0"/>
        </a:p>
      </dgm:t>
    </dgm:pt>
    <dgm:pt modelId="{48DCB59D-BAC7-4284-9E59-8DFFC0E86991}" type="parTrans" cxnId="{42B50D9F-0350-49A7-A543-007417087F35}">
      <dgm:prSet/>
      <dgm:spPr/>
      <dgm:t>
        <a:bodyPr/>
        <a:lstStyle/>
        <a:p>
          <a:endParaRPr lang="pt-BR"/>
        </a:p>
      </dgm:t>
    </dgm:pt>
    <dgm:pt modelId="{C0A5C0AA-5EE0-48EF-BA0F-B990B2A017CB}" type="sibTrans" cxnId="{42B50D9F-0350-49A7-A543-007417087F35}">
      <dgm:prSet/>
      <dgm:spPr/>
      <dgm:t>
        <a:bodyPr/>
        <a:lstStyle/>
        <a:p>
          <a:endParaRPr lang="pt-BR"/>
        </a:p>
      </dgm:t>
    </dgm:pt>
    <dgm:pt modelId="{8A5821BF-8A55-41E5-BDE2-02A035FF0644}">
      <dgm:prSet phldrT="[Text]"/>
      <dgm:spPr/>
      <dgm:t>
        <a:bodyPr/>
        <a:lstStyle/>
        <a:p>
          <a:r>
            <a:rPr lang="en-GB" dirty="0" err="1"/>
            <a:t>Interpretação</a:t>
          </a:r>
          <a:endParaRPr lang="pt-BR" dirty="0"/>
        </a:p>
      </dgm:t>
    </dgm:pt>
    <dgm:pt modelId="{28806DB0-8D0C-454D-B39E-7C0AC233AEE7}" type="parTrans" cxnId="{934737DA-9837-42AE-AC16-8740891F6023}">
      <dgm:prSet/>
      <dgm:spPr/>
      <dgm:t>
        <a:bodyPr/>
        <a:lstStyle/>
        <a:p>
          <a:endParaRPr lang="pt-BR"/>
        </a:p>
      </dgm:t>
    </dgm:pt>
    <dgm:pt modelId="{FFE3C047-909E-425A-93C0-AB4D7D4CCD94}" type="sibTrans" cxnId="{934737DA-9837-42AE-AC16-8740891F6023}">
      <dgm:prSet/>
      <dgm:spPr/>
      <dgm:t>
        <a:bodyPr/>
        <a:lstStyle/>
        <a:p>
          <a:endParaRPr lang="pt-BR"/>
        </a:p>
      </dgm:t>
    </dgm:pt>
    <dgm:pt modelId="{28C587D3-1791-4F37-ADF8-407B3411F7BA}" type="pres">
      <dgm:prSet presAssocID="{24594EAD-FAF2-44AE-9DDD-971235F55CF3}" presName="Name0" presStyleCnt="0">
        <dgm:presLayoutVars>
          <dgm:dir/>
          <dgm:resizeHandles val="exact"/>
        </dgm:presLayoutVars>
      </dgm:prSet>
      <dgm:spPr/>
    </dgm:pt>
    <dgm:pt modelId="{F38FFA59-4D66-4E7D-8F14-37CC899FADF1}" type="pres">
      <dgm:prSet presAssocID="{3BFD74F3-4B73-4218-B7B3-F719D688A5F6}" presName="node" presStyleLbl="node1" presStyleIdx="0" presStyleCnt="4">
        <dgm:presLayoutVars>
          <dgm:bulletEnabled val="1"/>
        </dgm:presLayoutVars>
      </dgm:prSet>
      <dgm:spPr/>
    </dgm:pt>
    <dgm:pt modelId="{14C2E106-9426-40D9-B029-78EE8F8091DB}" type="pres">
      <dgm:prSet presAssocID="{2FA29304-9F4B-440F-A5CA-685B20107C57}" presName="sibTrans" presStyleLbl="sibTrans2D1" presStyleIdx="0" presStyleCnt="3"/>
      <dgm:spPr/>
    </dgm:pt>
    <dgm:pt modelId="{B707AABB-A41D-4EF7-8F77-328614084D57}" type="pres">
      <dgm:prSet presAssocID="{2FA29304-9F4B-440F-A5CA-685B20107C57}" presName="connectorText" presStyleLbl="sibTrans2D1" presStyleIdx="0" presStyleCnt="3"/>
      <dgm:spPr/>
    </dgm:pt>
    <dgm:pt modelId="{AB7D6F9A-D351-4378-851D-20CA24C14A92}" type="pres">
      <dgm:prSet presAssocID="{2C1CD724-2184-43A7-85B1-F81F6CA08CCE}" presName="node" presStyleLbl="node1" presStyleIdx="1" presStyleCnt="4">
        <dgm:presLayoutVars>
          <dgm:bulletEnabled val="1"/>
        </dgm:presLayoutVars>
      </dgm:prSet>
      <dgm:spPr/>
    </dgm:pt>
    <dgm:pt modelId="{A4A53F28-E987-4B3D-BF8B-AD73C8FE5675}" type="pres">
      <dgm:prSet presAssocID="{99713A71-1C60-4FD4-82D8-ABF21BE0FF3A}" presName="sibTrans" presStyleLbl="sibTrans2D1" presStyleIdx="1" presStyleCnt="3"/>
      <dgm:spPr/>
    </dgm:pt>
    <dgm:pt modelId="{E067121B-099D-4478-B336-8D3E6C60B639}" type="pres">
      <dgm:prSet presAssocID="{99713A71-1C60-4FD4-82D8-ABF21BE0FF3A}" presName="connectorText" presStyleLbl="sibTrans2D1" presStyleIdx="1" presStyleCnt="3"/>
      <dgm:spPr/>
    </dgm:pt>
    <dgm:pt modelId="{CB9C37B9-EF14-47DC-8264-4689F0D36F17}" type="pres">
      <dgm:prSet presAssocID="{E51F307D-DFFF-45C7-B375-F17969267B09}" presName="node" presStyleLbl="node1" presStyleIdx="2" presStyleCnt="4">
        <dgm:presLayoutVars>
          <dgm:bulletEnabled val="1"/>
        </dgm:presLayoutVars>
      </dgm:prSet>
      <dgm:spPr/>
    </dgm:pt>
    <dgm:pt modelId="{FE2D695C-318C-400C-9AED-D4624A34509E}" type="pres">
      <dgm:prSet presAssocID="{C0A5C0AA-5EE0-48EF-BA0F-B990B2A017CB}" presName="sibTrans" presStyleLbl="sibTrans2D1" presStyleIdx="2" presStyleCnt="3"/>
      <dgm:spPr/>
    </dgm:pt>
    <dgm:pt modelId="{526D9902-9686-4394-A672-016059FEA615}" type="pres">
      <dgm:prSet presAssocID="{C0A5C0AA-5EE0-48EF-BA0F-B990B2A017CB}" presName="connectorText" presStyleLbl="sibTrans2D1" presStyleIdx="2" presStyleCnt="3"/>
      <dgm:spPr/>
    </dgm:pt>
    <dgm:pt modelId="{FB109611-9C12-4E7E-9A44-F16F919F6313}" type="pres">
      <dgm:prSet presAssocID="{8A5821BF-8A55-41E5-BDE2-02A035FF0644}" presName="node" presStyleLbl="node1" presStyleIdx="3" presStyleCnt="4">
        <dgm:presLayoutVars>
          <dgm:bulletEnabled val="1"/>
        </dgm:presLayoutVars>
      </dgm:prSet>
      <dgm:spPr/>
    </dgm:pt>
  </dgm:ptLst>
  <dgm:cxnLst>
    <dgm:cxn modelId="{EC222413-EF73-474E-8465-46E2EF3B866B}" type="presOf" srcId="{3BFD74F3-4B73-4218-B7B3-F719D688A5F6}" destId="{F38FFA59-4D66-4E7D-8F14-37CC899FADF1}" srcOrd="0" destOrd="0" presId="urn:microsoft.com/office/officeart/2005/8/layout/process1"/>
    <dgm:cxn modelId="{4940F92A-D2CB-4CB8-9608-E2DDF97C29D1}" type="presOf" srcId="{99713A71-1C60-4FD4-82D8-ABF21BE0FF3A}" destId="{E067121B-099D-4478-B336-8D3E6C60B639}" srcOrd="1" destOrd="0" presId="urn:microsoft.com/office/officeart/2005/8/layout/process1"/>
    <dgm:cxn modelId="{E5F26D3B-AE53-4373-9B62-C80BF0D1BBB1}" type="presOf" srcId="{24594EAD-FAF2-44AE-9DDD-971235F55CF3}" destId="{28C587D3-1791-4F37-ADF8-407B3411F7BA}" srcOrd="0" destOrd="0" presId="urn:microsoft.com/office/officeart/2005/8/layout/process1"/>
    <dgm:cxn modelId="{DE827F42-E66E-4800-A3CD-388F3FD087DB}" type="presOf" srcId="{C0A5C0AA-5EE0-48EF-BA0F-B990B2A017CB}" destId="{526D9902-9686-4394-A672-016059FEA615}" srcOrd="1" destOrd="0" presId="urn:microsoft.com/office/officeart/2005/8/layout/process1"/>
    <dgm:cxn modelId="{CC27806B-9796-48D2-B584-EDF64F089F15}" type="presOf" srcId="{2FA29304-9F4B-440F-A5CA-685B20107C57}" destId="{14C2E106-9426-40D9-B029-78EE8F8091DB}" srcOrd="0" destOrd="0" presId="urn:microsoft.com/office/officeart/2005/8/layout/process1"/>
    <dgm:cxn modelId="{227D4373-2C40-46FE-BB36-EF8790B6A685}" type="presOf" srcId="{2FA29304-9F4B-440F-A5CA-685B20107C57}" destId="{B707AABB-A41D-4EF7-8F77-328614084D57}" srcOrd="1" destOrd="0" presId="urn:microsoft.com/office/officeart/2005/8/layout/process1"/>
    <dgm:cxn modelId="{1942B877-875A-41A9-8B94-1BF3C8998EF4}" type="presOf" srcId="{99713A71-1C60-4FD4-82D8-ABF21BE0FF3A}" destId="{A4A53F28-E987-4B3D-BF8B-AD73C8FE5675}" srcOrd="0" destOrd="0" presId="urn:microsoft.com/office/officeart/2005/8/layout/process1"/>
    <dgm:cxn modelId="{1A773758-48A9-4FAA-B1A6-43EC570C39F5}" srcId="{24594EAD-FAF2-44AE-9DDD-971235F55CF3}" destId="{3BFD74F3-4B73-4218-B7B3-F719D688A5F6}" srcOrd="0" destOrd="0" parTransId="{4FE14CA2-A680-47F3-AEAA-4634A367D3B7}" sibTransId="{2FA29304-9F4B-440F-A5CA-685B20107C57}"/>
    <dgm:cxn modelId="{ED3C7E7F-5AC5-4DB6-916D-9B32482656AE}" type="presOf" srcId="{8A5821BF-8A55-41E5-BDE2-02A035FF0644}" destId="{FB109611-9C12-4E7E-9A44-F16F919F6313}" srcOrd="0" destOrd="0" presId="urn:microsoft.com/office/officeart/2005/8/layout/process1"/>
    <dgm:cxn modelId="{DFB2B49E-A71A-4125-8F3A-B7EA7F63C20E}" type="presOf" srcId="{E51F307D-DFFF-45C7-B375-F17969267B09}" destId="{CB9C37B9-EF14-47DC-8264-4689F0D36F17}" srcOrd="0" destOrd="0" presId="urn:microsoft.com/office/officeart/2005/8/layout/process1"/>
    <dgm:cxn modelId="{42B50D9F-0350-49A7-A543-007417087F35}" srcId="{24594EAD-FAF2-44AE-9DDD-971235F55CF3}" destId="{E51F307D-DFFF-45C7-B375-F17969267B09}" srcOrd="2" destOrd="0" parTransId="{48DCB59D-BAC7-4284-9E59-8DFFC0E86991}" sibTransId="{C0A5C0AA-5EE0-48EF-BA0F-B990B2A017CB}"/>
    <dgm:cxn modelId="{9692DBCB-0FBE-4F04-8729-A192CE2E730D}" srcId="{24594EAD-FAF2-44AE-9DDD-971235F55CF3}" destId="{2C1CD724-2184-43A7-85B1-F81F6CA08CCE}" srcOrd="1" destOrd="0" parTransId="{7A25B282-6D7A-4A35-A64D-8B0B174ECEB4}" sibTransId="{99713A71-1C60-4FD4-82D8-ABF21BE0FF3A}"/>
    <dgm:cxn modelId="{934737DA-9837-42AE-AC16-8740891F6023}" srcId="{24594EAD-FAF2-44AE-9DDD-971235F55CF3}" destId="{8A5821BF-8A55-41E5-BDE2-02A035FF0644}" srcOrd="3" destOrd="0" parTransId="{28806DB0-8D0C-454D-B39E-7C0AC233AEE7}" sibTransId="{FFE3C047-909E-425A-93C0-AB4D7D4CCD94}"/>
    <dgm:cxn modelId="{572FECEA-E35D-4E91-B48C-42E0B2A64BAD}" type="presOf" srcId="{C0A5C0AA-5EE0-48EF-BA0F-B990B2A017CB}" destId="{FE2D695C-318C-400C-9AED-D4624A34509E}" srcOrd="0" destOrd="0" presId="urn:microsoft.com/office/officeart/2005/8/layout/process1"/>
    <dgm:cxn modelId="{D50871F4-2B67-4B35-9BDF-82BCA6339F01}" type="presOf" srcId="{2C1CD724-2184-43A7-85B1-F81F6CA08CCE}" destId="{AB7D6F9A-D351-4378-851D-20CA24C14A92}" srcOrd="0" destOrd="0" presId="urn:microsoft.com/office/officeart/2005/8/layout/process1"/>
    <dgm:cxn modelId="{337B915C-939A-48D5-A5A3-7D31CC0A323A}" type="presParOf" srcId="{28C587D3-1791-4F37-ADF8-407B3411F7BA}" destId="{F38FFA59-4D66-4E7D-8F14-37CC899FADF1}" srcOrd="0" destOrd="0" presId="urn:microsoft.com/office/officeart/2005/8/layout/process1"/>
    <dgm:cxn modelId="{E7DF231C-BAA4-43FF-BB92-F42ECAA7543B}" type="presParOf" srcId="{28C587D3-1791-4F37-ADF8-407B3411F7BA}" destId="{14C2E106-9426-40D9-B029-78EE8F8091DB}" srcOrd="1" destOrd="0" presId="urn:microsoft.com/office/officeart/2005/8/layout/process1"/>
    <dgm:cxn modelId="{8F38479B-5341-4FA6-B7C9-4BCFC4AD5B89}" type="presParOf" srcId="{14C2E106-9426-40D9-B029-78EE8F8091DB}" destId="{B707AABB-A41D-4EF7-8F77-328614084D57}" srcOrd="0" destOrd="0" presId="urn:microsoft.com/office/officeart/2005/8/layout/process1"/>
    <dgm:cxn modelId="{8DD9BF5C-CD67-486E-B4CE-EC817103C750}" type="presParOf" srcId="{28C587D3-1791-4F37-ADF8-407B3411F7BA}" destId="{AB7D6F9A-D351-4378-851D-20CA24C14A92}" srcOrd="2" destOrd="0" presId="urn:microsoft.com/office/officeart/2005/8/layout/process1"/>
    <dgm:cxn modelId="{5699D53B-617F-4471-AB18-92E3B4917054}" type="presParOf" srcId="{28C587D3-1791-4F37-ADF8-407B3411F7BA}" destId="{A4A53F28-E987-4B3D-BF8B-AD73C8FE5675}" srcOrd="3" destOrd="0" presId="urn:microsoft.com/office/officeart/2005/8/layout/process1"/>
    <dgm:cxn modelId="{8926A91D-1B57-49D8-A85B-CDE74E1407D1}" type="presParOf" srcId="{A4A53F28-E987-4B3D-BF8B-AD73C8FE5675}" destId="{E067121B-099D-4478-B336-8D3E6C60B639}" srcOrd="0" destOrd="0" presId="urn:microsoft.com/office/officeart/2005/8/layout/process1"/>
    <dgm:cxn modelId="{B1A6ED48-AA30-43A3-8A17-B8977442BA7B}" type="presParOf" srcId="{28C587D3-1791-4F37-ADF8-407B3411F7BA}" destId="{CB9C37B9-EF14-47DC-8264-4689F0D36F17}" srcOrd="4" destOrd="0" presId="urn:microsoft.com/office/officeart/2005/8/layout/process1"/>
    <dgm:cxn modelId="{B547F376-D88F-47CB-847F-33128BC5259D}" type="presParOf" srcId="{28C587D3-1791-4F37-ADF8-407B3411F7BA}" destId="{FE2D695C-318C-400C-9AED-D4624A34509E}" srcOrd="5" destOrd="0" presId="urn:microsoft.com/office/officeart/2005/8/layout/process1"/>
    <dgm:cxn modelId="{F40C566E-AA9D-4646-A4A0-585EBC73340B}" type="presParOf" srcId="{FE2D695C-318C-400C-9AED-D4624A34509E}" destId="{526D9902-9686-4394-A672-016059FEA615}" srcOrd="0" destOrd="0" presId="urn:microsoft.com/office/officeart/2005/8/layout/process1"/>
    <dgm:cxn modelId="{335AC01B-4CB3-4414-885B-81456D84802F}" type="presParOf" srcId="{28C587D3-1791-4F37-ADF8-407B3411F7BA}" destId="{FB109611-9C12-4E7E-9A44-F16F919F631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8FFA59-4D66-4E7D-8F14-37CC899FADF1}">
      <dsp:nvSpPr>
        <dsp:cNvPr id="0" name=""/>
        <dsp:cNvSpPr/>
      </dsp:nvSpPr>
      <dsp:spPr>
        <a:xfrm>
          <a:off x="3756" y="1058238"/>
          <a:ext cx="1642498" cy="9854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Coleta</a:t>
          </a:r>
          <a:endParaRPr lang="pt-BR" sz="2000" kern="1200" dirty="0"/>
        </a:p>
      </dsp:txBody>
      <dsp:txXfrm>
        <a:off x="32620" y="1087102"/>
        <a:ext cx="1584770" cy="927770"/>
      </dsp:txXfrm>
    </dsp:sp>
    <dsp:sp modelId="{14C2E106-9426-40D9-B029-78EE8F8091DB}">
      <dsp:nvSpPr>
        <dsp:cNvPr id="0" name=""/>
        <dsp:cNvSpPr/>
      </dsp:nvSpPr>
      <dsp:spPr>
        <a:xfrm>
          <a:off x="1810504" y="1347317"/>
          <a:ext cx="348209" cy="4073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/>
        </a:p>
      </dsp:txBody>
      <dsp:txXfrm>
        <a:off x="1810504" y="1428785"/>
        <a:ext cx="243746" cy="244403"/>
      </dsp:txXfrm>
    </dsp:sp>
    <dsp:sp modelId="{AB7D6F9A-D351-4378-851D-20CA24C14A92}">
      <dsp:nvSpPr>
        <dsp:cNvPr id="0" name=""/>
        <dsp:cNvSpPr/>
      </dsp:nvSpPr>
      <dsp:spPr>
        <a:xfrm>
          <a:off x="2303253" y="1058238"/>
          <a:ext cx="1642498" cy="9854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Limpeza</a:t>
          </a:r>
          <a:endParaRPr lang="pt-BR" sz="2000" kern="1200" dirty="0"/>
        </a:p>
      </dsp:txBody>
      <dsp:txXfrm>
        <a:off x="2332117" y="1087102"/>
        <a:ext cx="1584770" cy="927770"/>
      </dsp:txXfrm>
    </dsp:sp>
    <dsp:sp modelId="{A4A53F28-E987-4B3D-BF8B-AD73C8FE5675}">
      <dsp:nvSpPr>
        <dsp:cNvPr id="0" name=""/>
        <dsp:cNvSpPr/>
      </dsp:nvSpPr>
      <dsp:spPr>
        <a:xfrm>
          <a:off x="4110001" y="1347317"/>
          <a:ext cx="348209" cy="4073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/>
        </a:p>
      </dsp:txBody>
      <dsp:txXfrm>
        <a:off x="4110001" y="1428785"/>
        <a:ext cx="243746" cy="244403"/>
      </dsp:txXfrm>
    </dsp:sp>
    <dsp:sp modelId="{CB9C37B9-EF14-47DC-8264-4689F0D36F17}">
      <dsp:nvSpPr>
        <dsp:cNvPr id="0" name=""/>
        <dsp:cNvSpPr/>
      </dsp:nvSpPr>
      <dsp:spPr>
        <a:xfrm>
          <a:off x="4602751" y="1058238"/>
          <a:ext cx="1642498" cy="9854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Análise</a:t>
          </a:r>
          <a:endParaRPr lang="pt-BR" sz="2000" kern="1200" dirty="0"/>
        </a:p>
      </dsp:txBody>
      <dsp:txXfrm>
        <a:off x="4631615" y="1087102"/>
        <a:ext cx="1584770" cy="927770"/>
      </dsp:txXfrm>
    </dsp:sp>
    <dsp:sp modelId="{FE2D695C-318C-400C-9AED-D4624A34509E}">
      <dsp:nvSpPr>
        <dsp:cNvPr id="0" name=""/>
        <dsp:cNvSpPr/>
      </dsp:nvSpPr>
      <dsp:spPr>
        <a:xfrm>
          <a:off x="6409498" y="1347317"/>
          <a:ext cx="348209" cy="4073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/>
        </a:p>
      </dsp:txBody>
      <dsp:txXfrm>
        <a:off x="6409498" y="1428785"/>
        <a:ext cx="243746" cy="244403"/>
      </dsp:txXfrm>
    </dsp:sp>
    <dsp:sp modelId="{FB109611-9C12-4E7E-9A44-F16F919F6313}">
      <dsp:nvSpPr>
        <dsp:cNvPr id="0" name=""/>
        <dsp:cNvSpPr/>
      </dsp:nvSpPr>
      <dsp:spPr>
        <a:xfrm>
          <a:off x="6902248" y="1058238"/>
          <a:ext cx="1642498" cy="9854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Interpretação</a:t>
          </a:r>
          <a:endParaRPr lang="pt-BR" sz="2000" kern="1200" dirty="0"/>
        </a:p>
      </dsp:txBody>
      <dsp:txXfrm>
        <a:off x="6931112" y="1087102"/>
        <a:ext cx="1584770" cy="927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rolcortez1/ZupCase/blob/main/ZupCaseCarol_ML.p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5D59D-B684-4364-ACB5-E7DC752F8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 Um estudo de caso sobre demissão voluntária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FB33F-BA9D-47FC-8CBB-7F4E2698B3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Carolina Cortez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1348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5AEE-4B9D-4B87-BBAE-88F1322A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GB" dirty="0" err="1"/>
              <a:t>Os</a:t>
            </a:r>
            <a:r>
              <a:rPr lang="en-GB" dirty="0"/>
              <a:t> Dados</a:t>
            </a:r>
            <a:endParaRPr lang="pt-BR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ED7D02-7E90-45C4-B736-E99810636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904465"/>
              </p:ext>
            </p:extLst>
          </p:nvPr>
        </p:nvGraphicFramePr>
        <p:xfrm>
          <a:off x="226559" y="3915713"/>
          <a:ext cx="3782962" cy="2867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481">
                  <a:extLst>
                    <a:ext uri="{9D8B030D-6E8A-4147-A177-3AD203B41FA5}">
                      <a16:colId xmlns:a16="http://schemas.microsoft.com/office/drawing/2014/main" val="1705958442"/>
                    </a:ext>
                  </a:extLst>
                </a:gridCol>
                <a:gridCol w="1891481">
                  <a:extLst>
                    <a:ext uri="{9D8B030D-6E8A-4147-A177-3AD203B41FA5}">
                      <a16:colId xmlns:a16="http://schemas.microsoft.com/office/drawing/2014/main" val="2468265432"/>
                    </a:ext>
                  </a:extLst>
                </a:gridCol>
              </a:tblGrid>
              <a:tr h="170633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Campo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Tipo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566231"/>
                  </a:ext>
                </a:extLst>
              </a:tr>
              <a:tr h="186666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Numérica - Discreta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240290"/>
                  </a:ext>
                </a:extLst>
              </a:tr>
              <a:tr h="186666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Attrition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Categórica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8629770"/>
                  </a:ext>
                </a:extLst>
              </a:tr>
              <a:tr h="186666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BusinessTravel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Categórica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8418595"/>
                  </a:ext>
                </a:extLst>
              </a:tr>
              <a:tr h="186666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DailyRate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-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Numérica - Discreta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5823042"/>
                  </a:ext>
                </a:extLst>
              </a:tr>
              <a:tr h="186666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Department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Categórica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4354980"/>
                  </a:ext>
                </a:extLst>
              </a:tr>
              <a:tr h="186666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DistanceFromHome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Numérica - Discreta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6138425"/>
                  </a:ext>
                </a:extLst>
              </a:tr>
              <a:tr h="186666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Education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Categórica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3444265"/>
                  </a:ext>
                </a:extLst>
              </a:tr>
              <a:tr h="186666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EducationField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Categórica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3820241"/>
                  </a:ext>
                </a:extLst>
              </a:tr>
              <a:tr h="186666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EmployeeCount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Numérica - Discreta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9656554"/>
                  </a:ext>
                </a:extLst>
              </a:tr>
              <a:tr h="186666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EmployeeNumber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Numérica - Discreta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1002098"/>
                  </a:ext>
                </a:extLst>
              </a:tr>
              <a:tr h="186666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EnvironmentSatisfaction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Categórica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4715638"/>
                  </a:ext>
                </a:extLst>
              </a:tr>
              <a:tr h="186666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Gender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Categórica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149590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3672415-DCC2-4170-B437-A952BE5B7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484567"/>
              </p:ext>
            </p:extLst>
          </p:nvPr>
        </p:nvGraphicFramePr>
        <p:xfrm>
          <a:off x="8182479" y="3915713"/>
          <a:ext cx="3782962" cy="2809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481">
                  <a:extLst>
                    <a:ext uri="{9D8B030D-6E8A-4147-A177-3AD203B41FA5}">
                      <a16:colId xmlns:a16="http://schemas.microsoft.com/office/drawing/2014/main" val="1705958442"/>
                    </a:ext>
                  </a:extLst>
                </a:gridCol>
                <a:gridCol w="1891481">
                  <a:extLst>
                    <a:ext uri="{9D8B030D-6E8A-4147-A177-3AD203B41FA5}">
                      <a16:colId xmlns:a16="http://schemas.microsoft.com/office/drawing/2014/main" val="2468265432"/>
                    </a:ext>
                  </a:extLst>
                </a:gridCol>
              </a:tblGrid>
              <a:tr h="235281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Campo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Tipo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566231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PerformanceRating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Categórica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3820241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RelationshipSatisfaction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Categórica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9656554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StandardHours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Numérica - Discreta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1002098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StockOptionLevel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Categórica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4715638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TotalWorkingYears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Numérica - Discreta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1495904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TrainingTimesLastYear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Numérica - Discreta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9042503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WorkLifeBalance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Categórica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8227272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YearsAtCompany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Numérica - Discreta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7340780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YearsInCurrentRole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Numérica - Discreta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9522991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YearsSinceLastPromotion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Numérica - Discreta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1952568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YearsWithCurrManager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Numérica - Discreta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4661002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91232225-F9A4-451E-82F6-FC444BA6B51C}"/>
              </a:ext>
            </a:extLst>
          </p:cNvPr>
          <p:cNvSpPr/>
          <p:nvPr/>
        </p:nvSpPr>
        <p:spPr>
          <a:xfrm>
            <a:off x="2118040" y="2153412"/>
            <a:ext cx="79920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Contem 35 colunas: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34 representam </a:t>
            </a:r>
            <a:r>
              <a:rPr lang="pt-BR" b="1" dirty="0"/>
              <a:t>variáveis fatores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1 representa a </a:t>
            </a:r>
            <a:r>
              <a:rPr lang="pt-BR" b="1" dirty="0"/>
              <a:t>variável alvo</a:t>
            </a:r>
            <a:r>
              <a:rPr lang="pt-BR" dirty="0"/>
              <a:t> (demissão voluntária - </a:t>
            </a:r>
            <a:r>
              <a:rPr lang="pt-BR" dirty="0" err="1"/>
              <a:t>attrition</a:t>
            </a:r>
            <a:r>
              <a:rPr lang="pt-BR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Contém1470 linhas, cada linha apresenta os dados de um funcionário na empresa</a:t>
            </a:r>
          </a:p>
          <a:p>
            <a:endParaRPr lang="pt-BR" sz="1600" dirty="0"/>
          </a:p>
          <a:p>
            <a:pPr algn="ctr"/>
            <a:r>
              <a:rPr lang="pt-BR" dirty="0"/>
              <a:t> Lista de cada coluna do banco dados e os respectivos tipos de dado: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D105CED-62DF-4A14-BECF-5445C635A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964830"/>
              </p:ext>
            </p:extLst>
          </p:nvPr>
        </p:nvGraphicFramePr>
        <p:xfrm>
          <a:off x="4256571" y="3925251"/>
          <a:ext cx="3678858" cy="2867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429">
                  <a:extLst>
                    <a:ext uri="{9D8B030D-6E8A-4147-A177-3AD203B41FA5}">
                      <a16:colId xmlns:a16="http://schemas.microsoft.com/office/drawing/2014/main" val="1705958442"/>
                    </a:ext>
                  </a:extLst>
                </a:gridCol>
                <a:gridCol w="1839429">
                  <a:extLst>
                    <a:ext uri="{9D8B030D-6E8A-4147-A177-3AD203B41FA5}">
                      <a16:colId xmlns:a16="http://schemas.microsoft.com/office/drawing/2014/main" val="2468265432"/>
                    </a:ext>
                  </a:extLst>
                </a:gridCol>
              </a:tblGrid>
              <a:tr h="170633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Campo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Tipo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566231"/>
                  </a:ext>
                </a:extLst>
              </a:tr>
              <a:tr h="186666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HourlyRate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Numérica - Discreta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240290"/>
                  </a:ext>
                </a:extLst>
              </a:tr>
              <a:tr h="186666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JobInvolvement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Categórica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8629770"/>
                  </a:ext>
                </a:extLst>
              </a:tr>
              <a:tr h="186666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JobLevel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Categórica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8418595"/>
                  </a:ext>
                </a:extLst>
              </a:tr>
              <a:tr h="186666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JobRole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Categórica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5823042"/>
                  </a:ext>
                </a:extLst>
              </a:tr>
              <a:tr h="186666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JobSatisfaction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Categórica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4354980"/>
                  </a:ext>
                </a:extLst>
              </a:tr>
              <a:tr h="186666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MaritalStatus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Categórica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6138425"/>
                  </a:ext>
                </a:extLst>
              </a:tr>
              <a:tr h="186666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MonthlyIncome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Numérica - Discreta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3444265"/>
                  </a:ext>
                </a:extLst>
              </a:tr>
              <a:tr h="186666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MonthlyRate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Numérica - Discreta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3820241"/>
                  </a:ext>
                </a:extLst>
              </a:tr>
              <a:tr h="186666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NumCompaniesWorked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Numérica - Discreta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9656554"/>
                  </a:ext>
                </a:extLst>
              </a:tr>
              <a:tr h="186666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Over18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Categórica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1002098"/>
                  </a:ext>
                </a:extLst>
              </a:tr>
              <a:tr h="186666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OverTime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Categórica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4715638"/>
                  </a:ext>
                </a:extLst>
              </a:tr>
              <a:tr h="186666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PercentSalaryHike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Numérica - Discreta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0948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698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F5B1-089B-40F8-86BD-B20C98C7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Autofit/>
          </a:bodyPr>
          <a:lstStyle/>
          <a:p>
            <a:r>
              <a:rPr lang="en-GB" dirty="0" err="1"/>
              <a:t>Incidência</a:t>
            </a:r>
            <a:r>
              <a:rPr lang="en-GB" dirty="0"/>
              <a:t> da </a:t>
            </a:r>
            <a:r>
              <a:rPr lang="en-GB" dirty="0" err="1"/>
              <a:t>variável</a:t>
            </a:r>
            <a:r>
              <a:rPr lang="en-GB" dirty="0"/>
              <a:t> </a:t>
            </a:r>
            <a:r>
              <a:rPr lang="en-GB" dirty="0" err="1"/>
              <a:t>alvo</a:t>
            </a:r>
            <a:r>
              <a:rPr lang="en-GB" dirty="0"/>
              <a:t> e </a:t>
            </a:r>
            <a:r>
              <a:rPr lang="en-GB" dirty="0" err="1"/>
              <a:t>Hipótese</a:t>
            </a:r>
            <a:r>
              <a:rPr lang="en-GB" dirty="0"/>
              <a:t> para </a:t>
            </a:r>
            <a:r>
              <a:rPr lang="en-GB" dirty="0" err="1"/>
              <a:t>possíveis</a:t>
            </a:r>
            <a:r>
              <a:rPr lang="en-GB" dirty="0"/>
              <a:t> </a:t>
            </a:r>
            <a:r>
              <a:rPr lang="en-GB" dirty="0" err="1"/>
              <a:t>causas</a:t>
            </a:r>
            <a:endParaRPr lang="pt-BR" sz="4400" dirty="0"/>
          </a:p>
        </p:txBody>
      </p:sp>
      <p:pic>
        <p:nvPicPr>
          <p:cNvPr id="27" name="Content Placeholder 4">
            <a:extLst>
              <a:ext uri="{FF2B5EF4-FFF2-40B4-BE49-F238E27FC236}">
                <a16:creationId xmlns:a16="http://schemas.microsoft.com/office/drawing/2014/main" id="{15EB06B7-3C7A-458B-B344-DFBC506AEA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81" t="17574" r="28117" b="17113"/>
          <a:stretch/>
        </p:blipFill>
        <p:spPr>
          <a:xfrm>
            <a:off x="893292" y="2864231"/>
            <a:ext cx="3916833" cy="3680716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705D3A6-037E-4294-919C-328874851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739" y="3084940"/>
            <a:ext cx="5640534" cy="3101983"/>
          </a:xfrm>
        </p:spPr>
        <p:txBody>
          <a:bodyPr>
            <a:normAutofit/>
          </a:bodyPr>
          <a:lstStyle/>
          <a:p>
            <a:r>
              <a:rPr lang="pt-BR" dirty="0"/>
              <a:t>Causas comuns para demissão voluntária [1]:</a:t>
            </a:r>
          </a:p>
          <a:p>
            <a:pPr lvl="1"/>
            <a:r>
              <a:rPr lang="pt-BR" dirty="0"/>
              <a:t>Falta de crescimento </a:t>
            </a:r>
          </a:p>
          <a:p>
            <a:pPr lvl="1"/>
            <a:r>
              <a:rPr lang="pt-BR" dirty="0"/>
              <a:t>Estar sobrecarregado</a:t>
            </a:r>
          </a:p>
          <a:p>
            <a:pPr lvl="1"/>
            <a:r>
              <a:rPr lang="pt-BR" dirty="0"/>
              <a:t>Falta de reconhecimento</a:t>
            </a:r>
          </a:p>
          <a:p>
            <a:pPr lvl="1"/>
            <a:r>
              <a:rPr lang="pt-BR" dirty="0"/>
              <a:t>Má seleção de funcionários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BF9A45-98EF-429A-BEBE-60732A8CD451}"/>
              </a:ext>
            </a:extLst>
          </p:cNvPr>
          <p:cNvSpPr/>
          <p:nvPr/>
        </p:nvSpPr>
        <p:spPr>
          <a:xfrm>
            <a:off x="1378292" y="2296010"/>
            <a:ext cx="2946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/>
              <a:t>Variável alvo:</a:t>
            </a:r>
          </a:p>
          <a:p>
            <a:pPr algn="ctr"/>
            <a:r>
              <a:rPr lang="pt-BR" dirty="0"/>
              <a:t>Casos de demissão voluntária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8A6867-60DD-4A80-95E9-3A4229827F7C}"/>
              </a:ext>
            </a:extLst>
          </p:cNvPr>
          <p:cNvSpPr txBox="1"/>
          <p:nvPr/>
        </p:nvSpPr>
        <p:spPr>
          <a:xfrm>
            <a:off x="5217952" y="6520162"/>
            <a:ext cx="7222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Fonte [1]:  https://www.highspeedtraining.co.uk/hub/causes-of-employee-turnover/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54637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F5B1-089B-40F8-86BD-B20C98C7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GB" dirty="0" err="1"/>
              <a:t>Exploração</a:t>
            </a:r>
            <a:r>
              <a:rPr lang="en-GB" dirty="0"/>
              <a:t> das </a:t>
            </a:r>
            <a:r>
              <a:rPr lang="en-GB" dirty="0" err="1"/>
              <a:t>Hipóteses</a:t>
            </a:r>
            <a:endParaRPr lang="pt-BR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705D3A6-037E-4294-919C-328874851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256" y="2303555"/>
            <a:ext cx="4360883" cy="2401033"/>
          </a:xfrm>
        </p:spPr>
        <p:txBody>
          <a:bodyPr>
            <a:noAutofit/>
          </a:bodyPr>
          <a:lstStyle/>
          <a:p>
            <a:pPr marL="228600" lvl="1" indent="0">
              <a:buNone/>
            </a:pPr>
            <a:r>
              <a:rPr lang="en-GB" dirty="0" err="1"/>
              <a:t>Situação</a:t>
            </a:r>
            <a:r>
              <a:rPr lang="en-GB" dirty="0"/>
              <a:t> </a:t>
            </a:r>
            <a:r>
              <a:rPr lang="en-GB" dirty="0" err="1"/>
              <a:t>atual</a:t>
            </a:r>
            <a:r>
              <a:rPr lang="en-GB" dirty="0"/>
              <a:t> da </a:t>
            </a:r>
            <a:r>
              <a:rPr lang="en-GB" dirty="0" err="1"/>
              <a:t>empresa</a:t>
            </a:r>
            <a:r>
              <a:rPr lang="en-GB" dirty="0"/>
              <a:t>: </a:t>
            </a:r>
          </a:p>
          <a:p>
            <a:pPr lvl="1"/>
            <a:r>
              <a:rPr lang="en-GB" dirty="0"/>
              <a:t>64% dos </a:t>
            </a:r>
            <a:r>
              <a:rPr lang="en-GB" dirty="0" err="1"/>
              <a:t>funcionários</a:t>
            </a:r>
            <a:r>
              <a:rPr lang="en-GB" dirty="0"/>
              <a:t> </a:t>
            </a:r>
            <a:r>
              <a:rPr lang="en-GB" dirty="0" err="1"/>
              <a:t>foram</a:t>
            </a:r>
            <a:r>
              <a:rPr lang="en-GB" dirty="0"/>
              <a:t> </a:t>
            </a:r>
            <a:r>
              <a:rPr lang="en-GB" dirty="0" err="1"/>
              <a:t>promovidos</a:t>
            </a:r>
            <a:r>
              <a:rPr lang="en-GB" dirty="0"/>
              <a:t> a </a:t>
            </a:r>
            <a:r>
              <a:rPr lang="en-GB" dirty="0" err="1"/>
              <a:t>menos</a:t>
            </a:r>
            <a:r>
              <a:rPr lang="en-GB" dirty="0"/>
              <a:t> de um </a:t>
            </a:r>
            <a:r>
              <a:rPr lang="en-GB" dirty="0" err="1"/>
              <a:t>ano</a:t>
            </a:r>
            <a:endParaRPr lang="en-GB" dirty="0"/>
          </a:p>
          <a:p>
            <a:pPr lvl="1"/>
            <a:r>
              <a:rPr lang="en-GB" dirty="0"/>
              <a:t>79% dos </a:t>
            </a:r>
            <a:r>
              <a:rPr lang="en-GB" dirty="0" err="1"/>
              <a:t>funcionários</a:t>
            </a:r>
            <a:r>
              <a:rPr lang="en-GB" dirty="0"/>
              <a:t> </a:t>
            </a:r>
            <a:r>
              <a:rPr lang="en-GB" dirty="0" err="1"/>
              <a:t>foram</a:t>
            </a:r>
            <a:r>
              <a:rPr lang="en-GB" dirty="0"/>
              <a:t> </a:t>
            </a:r>
            <a:r>
              <a:rPr lang="en-GB" dirty="0" err="1"/>
              <a:t>promovidos</a:t>
            </a:r>
            <a:r>
              <a:rPr lang="en-GB" dirty="0"/>
              <a:t> a </a:t>
            </a:r>
            <a:r>
              <a:rPr lang="en-GB" dirty="0" err="1"/>
              <a:t>menos</a:t>
            </a:r>
            <a:r>
              <a:rPr lang="en-GB" dirty="0"/>
              <a:t> de </a:t>
            </a:r>
            <a:r>
              <a:rPr lang="en-GB" dirty="0" err="1"/>
              <a:t>três</a:t>
            </a:r>
            <a:r>
              <a:rPr lang="en-GB" dirty="0"/>
              <a:t> </a:t>
            </a:r>
            <a:r>
              <a:rPr lang="en-GB" dirty="0" err="1"/>
              <a:t>anos</a:t>
            </a:r>
            <a:endParaRPr lang="en-GB" dirty="0"/>
          </a:p>
          <a:p>
            <a:pPr lvl="1"/>
            <a:r>
              <a:rPr lang="en-GB" dirty="0"/>
              <a:t>21% dos </a:t>
            </a:r>
            <a:r>
              <a:rPr lang="en-GB" dirty="0" err="1"/>
              <a:t>funcionários</a:t>
            </a:r>
            <a:r>
              <a:rPr lang="en-GB" dirty="0"/>
              <a:t> </a:t>
            </a:r>
            <a:r>
              <a:rPr lang="en-GB" dirty="0" err="1"/>
              <a:t>estão</a:t>
            </a:r>
            <a:r>
              <a:rPr lang="en-GB" dirty="0"/>
              <a:t> a </a:t>
            </a:r>
            <a:r>
              <a:rPr lang="en-GB" dirty="0" err="1"/>
              <a:t>mais</a:t>
            </a:r>
            <a:r>
              <a:rPr lang="en-GB" dirty="0"/>
              <a:t> de 4 </a:t>
            </a:r>
            <a:r>
              <a:rPr lang="en-GB" dirty="0" err="1"/>
              <a:t>anos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promoção</a:t>
            </a:r>
            <a:endParaRPr lang="en-GB" dirty="0"/>
          </a:p>
          <a:p>
            <a:pPr lvl="1"/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91F0DD-0503-4C89-A2DE-D5058B64938B}"/>
              </a:ext>
            </a:extLst>
          </p:cNvPr>
          <p:cNvSpPr txBox="1">
            <a:spLocks/>
          </p:cNvSpPr>
          <p:nvPr/>
        </p:nvSpPr>
        <p:spPr>
          <a:xfrm>
            <a:off x="166731" y="2303556"/>
            <a:ext cx="1511149" cy="294314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>
                <a:solidFill>
                  <a:srgbClr val="C00000"/>
                </a:solidFill>
              </a:rPr>
              <a:t>Causas comuns para demissão voluntaria:</a:t>
            </a:r>
          </a:p>
          <a:p>
            <a:r>
              <a:rPr lang="pt-BR" sz="1300" dirty="0">
                <a:solidFill>
                  <a:srgbClr val="C00000"/>
                </a:solidFill>
              </a:rPr>
              <a:t>Falta de crescimento </a:t>
            </a:r>
          </a:p>
          <a:p>
            <a:r>
              <a:rPr lang="pt-B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Estar sobrecarregado</a:t>
            </a:r>
          </a:p>
          <a:p>
            <a:r>
              <a:rPr lang="pt-B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Falta de reconhecimento</a:t>
            </a:r>
          </a:p>
          <a:p>
            <a:r>
              <a:rPr lang="pt-B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Má seleção de funcionários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704250-12F6-4CFA-9888-C452D9AE29C2}"/>
              </a:ext>
            </a:extLst>
          </p:cNvPr>
          <p:cNvSpPr/>
          <p:nvPr/>
        </p:nvSpPr>
        <p:spPr>
          <a:xfrm>
            <a:off x="7270052" y="2303556"/>
            <a:ext cx="39503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Anos desde a ultima promoção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B78AB4-18BC-4115-9114-3E8A60157A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5" t="11155" r="8659"/>
          <a:stretch/>
        </p:blipFill>
        <p:spPr>
          <a:xfrm>
            <a:off x="6433139" y="2642110"/>
            <a:ext cx="5162550" cy="389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60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F5B1-089B-40F8-86BD-B20C98C7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GB" dirty="0" err="1"/>
              <a:t>Exploração</a:t>
            </a:r>
            <a:r>
              <a:rPr lang="en-GB" dirty="0"/>
              <a:t> das </a:t>
            </a:r>
            <a:r>
              <a:rPr lang="en-GB" dirty="0" err="1"/>
              <a:t>Hipóteses</a:t>
            </a:r>
            <a:endParaRPr lang="pt-B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483AD2-1669-4F88-84A7-77C9AB39B9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9" t="10948" r="8825"/>
          <a:stretch/>
        </p:blipFill>
        <p:spPr>
          <a:xfrm>
            <a:off x="6341617" y="2897989"/>
            <a:ext cx="4898867" cy="374124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DACD796-34ED-4262-BC3D-3A07967BC311}"/>
              </a:ext>
            </a:extLst>
          </p:cNvPr>
          <p:cNvSpPr/>
          <p:nvPr/>
        </p:nvSpPr>
        <p:spPr>
          <a:xfrm>
            <a:off x="6507331" y="2313214"/>
            <a:ext cx="46163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Anos desde a ultima promoção</a:t>
            </a:r>
          </a:p>
          <a:p>
            <a:pPr algn="ctr"/>
            <a:r>
              <a:rPr lang="pt-BR" sz="1600" dirty="0"/>
              <a:t> e a correlação com os casos de demissão voluntária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5559381-8ACE-4645-A4CE-D36A0547A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257" y="2303556"/>
            <a:ext cx="3778128" cy="3589752"/>
          </a:xfrm>
        </p:spPr>
        <p:txBody>
          <a:bodyPr>
            <a:noAutofit/>
          </a:bodyPr>
          <a:lstStyle/>
          <a:p>
            <a:pPr marL="228600" lvl="1" indent="0">
              <a:buNone/>
            </a:pPr>
            <a:r>
              <a:rPr lang="en-GB" dirty="0" err="1">
                <a:solidFill>
                  <a:schemeClr val="tx1"/>
                </a:solidFill>
              </a:rPr>
              <a:t>Situação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atual</a:t>
            </a:r>
            <a:r>
              <a:rPr lang="en-GB" dirty="0">
                <a:solidFill>
                  <a:schemeClr val="tx1"/>
                </a:solidFill>
              </a:rPr>
              <a:t> da </a:t>
            </a:r>
            <a:r>
              <a:rPr lang="en-GB" dirty="0" err="1">
                <a:solidFill>
                  <a:schemeClr val="tx1"/>
                </a:solidFill>
              </a:rPr>
              <a:t>empresa</a:t>
            </a:r>
            <a:r>
              <a:rPr lang="en-GB" dirty="0">
                <a:solidFill>
                  <a:schemeClr val="tx1"/>
                </a:solidFill>
              </a:rPr>
              <a:t>: </a:t>
            </a: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Não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existe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diferença</a:t>
            </a:r>
            <a:r>
              <a:rPr lang="en-GB" dirty="0">
                <a:solidFill>
                  <a:schemeClr val="tx1"/>
                </a:solidFill>
              </a:rPr>
              <a:t> entre a </a:t>
            </a:r>
            <a:r>
              <a:rPr lang="en-GB" dirty="0" err="1">
                <a:solidFill>
                  <a:schemeClr val="tx1"/>
                </a:solidFill>
              </a:rPr>
              <a:t>mediana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anos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desde</a:t>
            </a:r>
            <a:r>
              <a:rPr lang="en-GB" dirty="0">
                <a:solidFill>
                  <a:schemeClr val="tx1"/>
                </a:solidFill>
              </a:rPr>
              <a:t> a ultima </a:t>
            </a:r>
            <a:r>
              <a:rPr lang="en-GB" dirty="0" err="1">
                <a:solidFill>
                  <a:schemeClr val="tx1"/>
                </a:solidFill>
              </a:rPr>
              <a:t>promoção</a:t>
            </a:r>
            <a:r>
              <a:rPr lang="en-GB" dirty="0">
                <a:solidFill>
                  <a:schemeClr val="tx1"/>
                </a:solidFill>
              </a:rPr>
              <a:t> entre </a:t>
            </a:r>
            <a:r>
              <a:rPr lang="en-GB" dirty="0" err="1">
                <a:solidFill>
                  <a:schemeClr val="tx1"/>
                </a:solidFill>
              </a:rPr>
              <a:t>os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funcionários</a:t>
            </a:r>
            <a:r>
              <a:rPr lang="en-GB" dirty="0">
                <a:solidFill>
                  <a:schemeClr val="tx1"/>
                </a:solidFill>
              </a:rPr>
              <a:t> que </a:t>
            </a:r>
            <a:r>
              <a:rPr lang="en-GB" dirty="0" err="1">
                <a:solidFill>
                  <a:schemeClr val="tx1"/>
                </a:solidFill>
              </a:rPr>
              <a:t>saíram</a:t>
            </a:r>
            <a:r>
              <a:rPr lang="en-GB" dirty="0">
                <a:solidFill>
                  <a:schemeClr val="tx1"/>
                </a:solidFill>
              </a:rPr>
              <a:t> da </a:t>
            </a:r>
            <a:r>
              <a:rPr lang="en-GB" dirty="0" err="1">
                <a:solidFill>
                  <a:schemeClr val="tx1"/>
                </a:solidFill>
              </a:rPr>
              <a:t>empresa</a:t>
            </a:r>
            <a:r>
              <a:rPr lang="en-GB" dirty="0">
                <a:solidFill>
                  <a:schemeClr val="tx1"/>
                </a:solidFill>
              </a:rPr>
              <a:t> e </a:t>
            </a:r>
            <a:r>
              <a:rPr lang="en-GB" dirty="0" err="1">
                <a:solidFill>
                  <a:schemeClr val="tx1"/>
                </a:solidFill>
              </a:rPr>
              <a:t>os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funcionários</a:t>
            </a:r>
            <a:r>
              <a:rPr lang="en-GB" dirty="0">
                <a:solidFill>
                  <a:schemeClr val="tx1"/>
                </a:solidFill>
              </a:rPr>
              <a:t> que </a:t>
            </a:r>
            <a:r>
              <a:rPr lang="en-GB" dirty="0" err="1">
                <a:solidFill>
                  <a:schemeClr val="tx1"/>
                </a:solidFill>
              </a:rPr>
              <a:t>ficaram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empresa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Este </a:t>
            </a:r>
            <a:r>
              <a:rPr lang="en-GB" dirty="0" err="1">
                <a:solidFill>
                  <a:schemeClr val="tx1"/>
                </a:solidFill>
              </a:rPr>
              <a:t>gráfico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não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mostra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uma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evidência</a:t>
            </a:r>
            <a:r>
              <a:rPr lang="en-GB" dirty="0">
                <a:solidFill>
                  <a:schemeClr val="tx1"/>
                </a:solidFill>
              </a:rPr>
              <a:t> de que </a:t>
            </a:r>
            <a:r>
              <a:rPr lang="en-GB" dirty="0" err="1">
                <a:solidFill>
                  <a:schemeClr val="tx1"/>
                </a:solidFill>
              </a:rPr>
              <a:t>falta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crescimento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empresa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levado</a:t>
            </a:r>
            <a:r>
              <a:rPr lang="en-GB" dirty="0">
                <a:solidFill>
                  <a:schemeClr val="tx1"/>
                </a:solidFill>
              </a:rPr>
              <a:t> a </a:t>
            </a:r>
            <a:r>
              <a:rPr lang="en-GB" dirty="0" err="1">
                <a:solidFill>
                  <a:schemeClr val="tx1"/>
                </a:solidFill>
              </a:rPr>
              <a:t>demissão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voluntária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97ACF55-3638-41F0-9637-2A5B94BB6456}"/>
              </a:ext>
            </a:extLst>
          </p:cNvPr>
          <p:cNvSpPr txBox="1">
            <a:spLocks/>
          </p:cNvSpPr>
          <p:nvPr/>
        </p:nvSpPr>
        <p:spPr>
          <a:xfrm>
            <a:off x="166731" y="2303556"/>
            <a:ext cx="1511149" cy="294314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>
                <a:solidFill>
                  <a:srgbClr val="C00000"/>
                </a:solidFill>
              </a:rPr>
              <a:t>Causas comuns para demissão voluntaria:</a:t>
            </a:r>
          </a:p>
          <a:p>
            <a:r>
              <a:rPr lang="pt-BR" sz="1300" dirty="0">
                <a:solidFill>
                  <a:srgbClr val="C00000"/>
                </a:solidFill>
              </a:rPr>
              <a:t>Falta de crescimento </a:t>
            </a:r>
          </a:p>
          <a:p>
            <a:r>
              <a:rPr lang="pt-B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Estar sobrecarregado</a:t>
            </a:r>
          </a:p>
          <a:p>
            <a:r>
              <a:rPr lang="pt-B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Falta de reconhecimento</a:t>
            </a:r>
          </a:p>
          <a:p>
            <a:r>
              <a:rPr lang="pt-B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Má seleção de funcionários</a:t>
            </a:r>
          </a:p>
        </p:txBody>
      </p:sp>
    </p:spTree>
    <p:extLst>
      <p:ext uri="{BB962C8B-B14F-4D97-AF65-F5344CB8AC3E}">
        <p14:creationId xmlns:p14="http://schemas.microsoft.com/office/powerpoint/2010/main" val="1783078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F5B1-089B-40F8-86BD-B20C98C7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GB" dirty="0" err="1"/>
              <a:t>Exploração</a:t>
            </a:r>
            <a:r>
              <a:rPr lang="en-GB" dirty="0"/>
              <a:t> das </a:t>
            </a:r>
            <a:r>
              <a:rPr lang="en-GB" dirty="0" err="1"/>
              <a:t>Hipóteses</a:t>
            </a:r>
            <a:endParaRPr lang="pt-B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ACD796-34ED-4262-BC3D-3A07967BC311}"/>
              </a:ext>
            </a:extLst>
          </p:cNvPr>
          <p:cNvSpPr/>
          <p:nvPr/>
        </p:nvSpPr>
        <p:spPr>
          <a:xfrm>
            <a:off x="6637753" y="2300766"/>
            <a:ext cx="47051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Nível do cargo</a:t>
            </a:r>
          </a:p>
          <a:p>
            <a:pPr algn="ctr"/>
            <a:r>
              <a:rPr lang="pt-BR" sz="1600" dirty="0"/>
              <a:t>e a correlação com os casos de demissão voluntária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5559381-8ACE-4645-A4CE-D36A0547A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256" y="2303556"/>
            <a:ext cx="3920171" cy="2277322"/>
          </a:xfrm>
        </p:spPr>
        <p:txBody>
          <a:bodyPr>
            <a:noAutofit/>
          </a:bodyPr>
          <a:lstStyle/>
          <a:p>
            <a:pPr marL="228600" lvl="1" indent="0">
              <a:buNone/>
            </a:pPr>
            <a:r>
              <a:rPr lang="en-GB" dirty="0" err="1"/>
              <a:t>Situação</a:t>
            </a:r>
            <a:r>
              <a:rPr lang="en-GB" dirty="0"/>
              <a:t> </a:t>
            </a:r>
            <a:r>
              <a:rPr lang="en-GB" dirty="0" err="1"/>
              <a:t>atual</a:t>
            </a:r>
            <a:r>
              <a:rPr lang="en-GB" dirty="0"/>
              <a:t> da </a:t>
            </a:r>
            <a:r>
              <a:rPr lang="en-GB" dirty="0" err="1"/>
              <a:t>empresa</a:t>
            </a:r>
            <a:r>
              <a:rPr lang="en-GB" dirty="0"/>
              <a:t>: </a:t>
            </a: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Funcionários</a:t>
            </a:r>
            <a:r>
              <a:rPr lang="en-GB" dirty="0">
                <a:solidFill>
                  <a:schemeClr val="tx1"/>
                </a:solidFill>
              </a:rPr>
              <a:t> com cargos </a:t>
            </a:r>
            <a:r>
              <a:rPr lang="en-GB" dirty="0" err="1">
                <a:solidFill>
                  <a:schemeClr val="tx1"/>
                </a:solidFill>
              </a:rPr>
              <a:t>mais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baixos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saem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mais</a:t>
            </a:r>
            <a:r>
              <a:rPr lang="en-GB" dirty="0">
                <a:solidFill>
                  <a:schemeClr val="tx1"/>
                </a:solidFill>
              </a:rPr>
              <a:t> da </a:t>
            </a:r>
            <a:r>
              <a:rPr lang="en-GB" dirty="0" err="1">
                <a:solidFill>
                  <a:schemeClr val="tx1"/>
                </a:solidFill>
              </a:rPr>
              <a:t>empresa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Este </a:t>
            </a:r>
            <a:r>
              <a:rPr lang="en-GB" dirty="0" err="1">
                <a:solidFill>
                  <a:schemeClr val="tx1"/>
                </a:solidFill>
              </a:rPr>
              <a:t>gráfico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fortalece</a:t>
            </a:r>
            <a:r>
              <a:rPr lang="en-GB" dirty="0">
                <a:solidFill>
                  <a:schemeClr val="tx1"/>
                </a:solidFill>
              </a:rPr>
              <a:t> o </a:t>
            </a:r>
            <a:r>
              <a:rPr lang="en-GB" dirty="0" err="1">
                <a:solidFill>
                  <a:schemeClr val="tx1"/>
                </a:solidFill>
              </a:rPr>
              <a:t>argumento</a:t>
            </a:r>
            <a:r>
              <a:rPr lang="en-GB" dirty="0">
                <a:solidFill>
                  <a:schemeClr val="tx1"/>
                </a:solidFill>
              </a:rPr>
              <a:t> de que a </a:t>
            </a:r>
            <a:r>
              <a:rPr lang="en-GB" dirty="0" err="1">
                <a:solidFill>
                  <a:schemeClr val="tx1"/>
                </a:solidFill>
              </a:rPr>
              <a:t>falta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crescimento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estar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contribuindo</a:t>
            </a:r>
            <a:r>
              <a:rPr lang="en-GB" dirty="0">
                <a:solidFill>
                  <a:schemeClr val="tx1"/>
                </a:solidFill>
              </a:rPr>
              <a:t> para </a:t>
            </a:r>
            <a:r>
              <a:rPr lang="en-GB" dirty="0" err="1">
                <a:solidFill>
                  <a:schemeClr val="tx1"/>
                </a:solidFill>
              </a:rPr>
              <a:t>demissões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voluntárias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A6741-126F-476D-8F58-8A104369C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5" t="11445" r="9127"/>
          <a:stretch/>
        </p:blipFill>
        <p:spPr>
          <a:xfrm>
            <a:off x="6320128" y="2819713"/>
            <a:ext cx="5162185" cy="379786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ED3FAE-7287-4944-97C5-7E6C3DE1F36B}"/>
              </a:ext>
            </a:extLst>
          </p:cNvPr>
          <p:cNvSpPr txBox="1">
            <a:spLocks/>
          </p:cNvSpPr>
          <p:nvPr/>
        </p:nvSpPr>
        <p:spPr>
          <a:xfrm>
            <a:off x="166731" y="2303556"/>
            <a:ext cx="1511149" cy="294314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>
                <a:solidFill>
                  <a:srgbClr val="C00000"/>
                </a:solidFill>
              </a:rPr>
              <a:t>Causas comuns para demissão voluntaria:</a:t>
            </a:r>
          </a:p>
          <a:p>
            <a:r>
              <a:rPr lang="pt-BR" sz="1300" dirty="0">
                <a:solidFill>
                  <a:srgbClr val="C00000"/>
                </a:solidFill>
              </a:rPr>
              <a:t>Falta de crescimento </a:t>
            </a:r>
          </a:p>
          <a:p>
            <a:r>
              <a:rPr lang="pt-B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Estar sobrecarregado</a:t>
            </a:r>
          </a:p>
          <a:p>
            <a:r>
              <a:rPr lang="pt-B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Falta de reconhecimento</a:t>
            </a:r>
          </a:p>
          <a:p>
            <a:r>
              <a:rPr lang="pt-B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Má seleção de funcionários</a:t>
            </a:r>
          </a:p>
        </p:txBody>
      </p:sp>
    </p:spTree>
    <p:extLst>
      <p:ext uri="{BB962C8B-B14F-4D97-AF65-F5344CB8AC3E}">
        <p14:creationId xmlns:p14="http://schemas.microsoft.com/office/powerpoint/2010/main" val="3459421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F5B1-089B-40F8-86BD-B20C98C7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GB" dirty="0" err="1"/>
              <a:t>Exploração</a:t>
            </a:r>
            <a:r>
              <a:rPr lang="en-GB" dirty="0"/>
              <a:t> das </a:t>
            </a:r>
            <a:r>
              <a:rPr lang="en-GB" dirty="0" err="1"/>
              <a:t>Hipóteses</a:t>
            </a:r>
            <a:endParaRPr lang="pt-BR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705D3A6-037E-4294-919C-328874851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9361" y="2304997"/>
            <a:ext cx="5155085" cy="2497821"/>
          </a:xfrm>
        </p:spPr>
        <p:txBody>
          <a:bodyPr>
            <a:noAutofit/>
          </a:bodyPr>
          <a:lstStyle/>
          <a:p>
            <a:pPr marL="228600" lvl="1" indent="0">
              <a:buNone/>
            </a:pPr>
            <a:r>
              <a:rPr lang="en-GB" dirty="0" err="1">
                <a:solidFill>
                  <a:schemeClr val="tx1"/>
                </a:solidFill>
              </a:rPr>
              <a:t>Situação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atual</a:t>
            </a:r>
            <a:r>
              <a:rPr lang="en-GB" dirty="0">
                <a:solidFill>
                  <a:schemeClr val="tx1"/>
                </a:solidFill>
              </a:rPr>
              <a:t> da </a:t>
            </a:r>
            <a:r>
              <a:rPr lang="en-GB" dirty="0" err="1">
                <a:solidFill>
                  <a:schemeClr val="tx1"/>
                </a:solidFill>
              </a:rPr>
              <a:t>empresa</a:t>
            </a:r>
            <a:r>
              <a:rPr lang="en-GB" dirty="0">
                <a:solidFill>
                  <a:schemeClr val="tx1"/>
                </a:solidFill>
              </a:rPr>
              <a:t>: 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~28% dos </a:t>
            </a:r>
            <a:r>
              <a:rPr lang="en-GB" dirty="0" err="1">
                <a:solidFill>
                  <a:schemeClr val="tx1"/>
                </a:solidFill>
              </a:rPr>
              <a:t>funcionarios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trabalham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além</a:t>
            </a:r>
            <a:r>
              <a:rPr lang="en-GB" dirty="0">
                <a:solidFill>
                  <a:schemeClr val="tx1"/>
                </a:solidFill>
              </a:rPr>
              <a:t> da </a:t>
            </a:r>
            <a:r>
              <a:rPr lang="en-GB" dirty="0" err="1">
                <a:solidFill>
                  <a:schemeClr val="tx1"/>
                </a:solidFill>
              </a:rPr>
              <a:t>jornada</a:t>
            </a:r>
            <a:endParaRPr lang="en-GB" dirty="0">
              <a:solidFill>
                <a:schemeClr val="tx1"/>
              </a:solidFill>
            </a:endParaRP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Trabalhar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além</a:t>
            </a:r>
            <a:r>
              <a:rPr lang="en-GB" dirty="0">
                <a:solidFill>
                  <a:schemeClr val="tx1"/>
                </a:solidFill>
              </a:rPr>
              <a:t> da </a:t>
            </a:r>
            <a:r>
              <a:rPr lang="en-GB" dirty="0" err="1">
                <a:solidFill>
                  <a:schemeClr val="tx1"/>
                </a:solidFill>
              </a:rPr>
              <a:t>jornada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indicar</a:t>
            </a:r>
            <a:r>
              <a:rPr lang="en-GB" dirty="0">
                <a:solidFill>
                  <a:schemeClr val="tx1"/>
                </a:solidFill>
              </a:rPr>
              <a:t> que o </a:t>
            </a:r>
            <a:r>
              <a:rPr lang="en-GB" dirty="0" err="1">
                <a:solidFill>
                  <a:schemeClr val="tx1"/>
                </a:solidFill>
              </a:rPr>
              <a:t>funcionário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esta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sobrecarregado</a:t>
            </a:r>
            <a:endParaRPr lang="en-GB" dirty="0">
              <a:solidFill>
                <a:schemeClr val="tx1"/>
              </a:solidFill>
            </a:endParaRPr>
          </a:p>
          <a:p>
            <a:pPr lvl="1"/>
            <a:endParaRPr lang="en-GB" b="1" dirty="0">
              <a:solidFill>
                <a:schemeClr val="tx1"/>
              </a:solidFill>
            </a:endParaRPr>
          </a:p>
          <a:p>
            <a:pPr marL="228600" lvl="1" indent="0">
              <a:buNone/>
            </a:pPr>
            <a:r>
              <a:rPr lang="en-GB" sz="1400" dirty="0" err="1"/>
              <a:t>Notação</a:t>
            </a:r>
            <a:r>
              <a:rPr lang="en-GB" sz="1400" dirty="0"/>
              <a:t>: o </a:t>
            </a:r>
            <a:r>
              <a:rPr lang="en-GB" sz="1400" dirty="0" err="1"/>
              <a:t>símbolo</a:t>
            </a:r>
            <a:r>
              <a:rPr lang="en-GB" sz="1400" dirty="0"/>
              <a:t> “~” </a:t>
            </a:r>
            <a:r>
              <a:rPr lang="en-GB" sz="1400" dirty="0" err="1"/>
              <a:t>representa</a:t>
            </a:r>
            <a:r>
              <a:rPr lang="en-GB" sz="1400" dirty="0"/>
              <a:t> “</a:t>
            </a:r>
            <a:r>
              <a:rPr lang="en-GB" sz="1400" dirty="0" err="1"/>
              <a:t>aproximadamente</a:t>
            </a:r>
            <a:r>
              <a:rPr lang="en-GB" sz="1400" dirty="0"/>
              <a:t>”</a:t>
            </a:r>
            <a:endParaRPr lang="pt-BR" sz="1400" dirty="0"/>
          </a:p>
          <a:p>
            <a:pPr marL="228600" lvl="1" indent="0">
              <a:buNone/>
            </a:pPr>
            <a:endParaRPr lang="en-GB" b="1" dirty="0">
              <a:solidFill>
                <a:schemeClr val="tx1"/>
              </a:solidFill>
            </a:endParaRPr>
          </a:p>
          <a:p>
            <a:pPr marL="228600" lvl="1" indent="0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20CD5C-E87F-42AF-9FBC-EFC5EEC501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12" t="18880" r="28809" b="17245"/>
          <a:stretch/>
        </p:blipFill>
        <p:spPr>
          <a:xfrm>
            <a:off x="7465185" y="2763161"/>
            <a:ext cx="3793853" cy="36278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46A978C-847B-4378-8D1B-36CD4B2A5CA4}"/>
              </a:ext>
            </a:extLst>
          </p:cNvPr>
          <p:cNvSpPr/>
          <p:nvPr/>
        </p:nvSpPr>
        <p:spPr>
          <a:xfrm>
            <a:off x="7009529" y="2424607"/>
            <a:ext cx="47051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Jornada de trabalho estendida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FAB834-CF82-4E25-B588-6B33A4233178}"/>
              </a:ext>
            </a:extLst>
          </p:cNvPr>
          <p:cNvSpPr txBox="1">
            <a:spLocks/>
          </p:cNvSpPr>
          <p:nvPr/>
        </p:nvSpPr>
        <p:spPr>
          <a:xfrm>
            <a:off x="166731" y="2303556"/>
            <a:ext cx="1511149" cy="294314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>
                <a:solidFill>
                  <a:srgbClr val="C00000"/>
                </a:solidFill>
              </a:rPr>
              <a:t>Causas comuns para demissão voluntaria:</a:t>
            </a:r>
          </a:p>
          <a:p>
            <a:r>
              <a:rPr lang="pt-B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Falta de crescimento </a:t>
            </a:r>
          </a:p>
          <a:p>
            <a:r>
              <a:rPr lang="pt-BR" sz="1300" dirty="0">
                <a:solidFill>
                  <a:srgbClr val="C00000"/>
                </a:solidFill>
              </a:rPr>
              <a:t>Estar sobrecarregado</a:t>
            </a:r>
          </a:p>
          <a:p>
            <a:r>
              <a:rPr lang="pt-B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Falta de reconhecimento</a:t>
            </a:r>
          </a:p>
          <a:p>
            <a:r>
              <a:rPr lang="pt-B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Má seleção de funcionários</a:t>
            </a:r>
          </a:p>
        </p:txBody>
      </p:sp>
    </p:spTree>
    <p:extLst>
      <p:ext uri="{BB962C8B-B14F-4D97-AF65-F5344CB8AC3E}">
        <p14:creationId xmlns:p14="http://schemas.microsoft.com/office/powerpoint/2010/main" val="3200672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F5B1-089B-40F8-86BD-B20C98C7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GB" dirty="0" err="1"/>
              <a:t>Exploração</a:t>
            </a:r>
            <a:r>
              <a:rPr lang="en-GB" dirty="0"/>
              <a:t> das </a:t>
            </a:r>
            <a:r>
              <a:rPr lang="en-GB" dirty="0" err="1"/>
              <a:t>Hipóteses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3F4244-0037-41E1-91AF-1B8EC1A2FA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4" t="11473" r="7601"/>
          <a:stretch/>
        </p:blipFill>
        <p:spPr>
          <a:xfrm>
            <a:off x="6218705" y="2904785"/>
            <a:ext cx="5013127" cy="37748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E7FE1B-4776-47BE-B9B6-668654B0F9EE}"/>
              </a:ext>
            </a:extLst>
          </p:cNvPr>
          <p:cNvSpPr/>
          <p:nvPr/>
        </p:nvSpPr>
        <p:spPr>
          <a:xfrm>
            <a:off x="6031355" y="2311807"/>
            <a:ext cx="53878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Jornada de trabalho estendida </a:t>
            </a:r>
          </a:p>
          <a:p>
            <a:pPr algn="ctr"/>
            <a:r>
              <a:rPr lang="pt-BR" sz="1600" dirty="0"/>
              <a:t>e a correlação com os casos de demissão voluntária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434FE98-9388-495E-8263-1813B9C5A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9361" y="2304997"/>
            <a:ext cx="3575157" cy="2897317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en-GB" dirty="0" err="1">
                <a:solidFill>
                  <a:schemeClr val="tx1"/>
                </a:solidFill>
              </a:rPr>
              <a:t>Situação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atual</a:t>
            </a:r>
            <a:r>
              <a:rPr lang="en-GB" dirty="0">
                <a:solidFill>
                  <a:schemeClr val="tx1"/>
                </a:solidFill>
              </a:rPr>
              <a:t> da </a:t>
            </a:r>
            <a:r>
              <a:rPr lang="en-GB" dirty="0" err="1">
                <a:solidFill>
                  <a:schemeClr val="tx1"/>
                </a:solidFill>
              </a:rPr>
              <a:t>empresa</a:t>
            </a:r>
            <a:r>
              <a:rPr lang="en-GB" dirty="0">
                <a:solidFill>
                  <a:schemeClr val="tx1"/>
                </a:solidFill>
              </a:rPr>
              <a:t>: 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~30% dos funcionários que trabalham além da jornada pedem demissão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Existem evidências de que trabalhar além da jornada esteja causando demissão voluntária</a:t>
            </a:r>
          </a:p>
          <a:p>
            <a:pPr marL="228600" lvl="1" indent="0">
              <a:buNone/>
            </a:pPr>
            <a:endParaRPr lang="en-GB" b="1" dirty="0">
              <a:solidFill>
                <a:schemeClr val="tx1"/>
              </a:solidFill>
            </a:endParaRPr>
          </a:p>
          <a:p>
            <a:pPr marL="228600" lvl="1" indent="0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2CABD1-CC5A-40D0-98D9-CF0E644D8F12}"/>
              </a:ext>
            </a:extLst>
          </p:cNvPr>
          <p:cNvSpPr txBox="1">
            <a:spLocks/>
          </p:cNvSpPr>
          <p:nvPr/>
        </p:nvSpPr>
        <p:spPr>
          <a:xfrm>
            <a:off x="166731" y="2303556"/>
            <a:ext cx="1511149" cy="294314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>
                <a:solidFill>
                  <a:srgbClr val="C00000"/>
                </a:solidFill>
              </a:rPr>
              <a:t>Causas comuns para demissão voluntaria:</a:t>
            </a:r>
          </a:p>
          <a:p>
            <a:r>
              <a:rPr lang="pt-B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Falta de crescimento </a:t>
            </a:r>
          </a:p>
          <a:p>
            <a:r>
              <a:rPr lang="pt-BR" sz="1300" dirty="0">
                <a:solidFill>
                  <a:srgbClr val="C00000"/>
                </a:solidFill>
              </a:rPr>
              <a:t>Estar sobrecarregado</a:t>
            </a:r>
          </a:p>
          <a:p>
            <a:r>
              <a:rPr lang="pt-B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Falta de reconhecimento</a:t>
            </a:r>
          </a:p>
          <a:p>
            <a:r>
              <a:rPr lang="pt-B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Má seleção de funcionários</a:t>
            </a:r>
          </a:p>
        </p:txBody>
      </p:sp>
    </p:spTree>
    <p:extLst>
      <p:ext uri="{BB962C8B-B14F-4D97-AF65-F5344CB8AC3E}">
        <p14:creationId xmlns:p14="http://schemas.microsoft.com/office/powerpoint/2010/main" val="2331261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F5B1-089B-40F8-86BD-B20C98C7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GB" dirty="0" err="1"/>
              <a:t>Exploração</a:t>
            </a:r>
            <a:r>
              <a:rPr lang="en-GB" dirty="0"/>
              <a:t> das </a:t>
            </a:r>
            <a:r>
              <a:rPr lang="en-GB" dirty="0" err="1"/>
              <a:t>Hipóteses</a:t>
            </a:r>
            <a:endParaRPr lang="pt-BR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705D3A6-037E-4294-919C-328874851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7683" y="2303556"/>
            <a:ext cx="3624035" cy="1714618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en-GB" dirty="0" err="1">
                <a:solidFill>
                  <a:schemeClr val="tx1"/>
                </a:solidFill>
              </a:rPr>
              <a:t>Situação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atual</a:t>
            </a:r>
            <a:r>
              <a:rPr lang="en-GB" dirty="0">
                <a:solidFill>
                  <a:schemeClr val="tx1"/>
                </a:solidFill>
              </a:rPr>
              <a:t> da </a:t>
            </a:r>
            <a:r>
              <a:rPr lang="en-GB" dirty="0" err="1">
                <a:solidFill>
                  <a:schemeClr val="tx1"/>
                </a:solidFill>
              </a:rPr>
              <a:t>empresa</a:t>
            </a:r>
            <a:r>
              <a:rPr lang="en-GB" dirty="0">
                <a:solidFill>
                  <a:schemeClr val="tx1"/>
                </a:solidFill>
              </a:rPr>
              <a:t>: 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~50% dos </a:t>
            </a:r>
            <a:r>
              <a:rPr lang="en-GB" dirty="0" err="1">
                <a:solidFill>
                  <a:schemeClr val="tx1"/>
                </a:solidFill>
              </a:rPr>
              <a:t>funcionários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recebem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menos</a:t>
            </a:r>
            <a:r>
              <a:rPr lang="en-GB" dirty="0">
                <a:solidFill>
                  <a:schemeClr val="tx1"/>
                </a:solidFill>
              </a:rPr>
              <a:t> que $ 5 mil 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~80% dos </a:t>
            </a:r>
            <a:r>
              <a:rPr lang="en-GB" dirty="0" err="1">
                <a:solidFill>
                  <a:schemeClr val="tx1"/>
                </a:solidFill>
              </a:rPr>
              <a:t>funcionários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recebem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menos</a:t>
            </a:r>
            <a:r>
              <a:rPr lang="en-GB" dirty="0">
                <a:solidFill>
                  <a:schemeClr val="tx1"/>
                </a:solidFill>
              </a:rPr>
              <a:t> que $ 10 mil</a:t>
            </a:r>
          </a:p>
          <a:p>
            <a:pPr lvl="1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704159-10A4-42DC-8E00-497FE47D3FBA}"/>
              </a:ext>
            </a:extLst>
          </p:cNvPr>
          <p:cNvSpPr/>
          <p:nvPr/>
        </p:nvSpPr>
        <p:spPr>
          <a:xfrm>
            <a:off x="6095999" y="2586867"/>
            <a:ext cx="53878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Salário mensal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EEBE44-7513-4431-9C3B-CC708002C0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7" t="10935" r="7934"/>
          <a:stretch/>
        </p:blipFill>
        <p:spPr>
          <a:xfrm>
            <a:off x="6166727" y="2862849"/>
            <a:ext cx="5246372" cy="39091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F98C38-DDB9-440B-90C9-154CD4C949BB}"/>
              </a:ext>
            </a:extLst>
          </p:cNvPr>
          <p:cNvSpPr txBox="1">
            <a:spLocks/>
          </p:cNvSpPr>
          <p:nvPr/>
        </p:nvSpPr>
        <p:spPr>
          <a:xfrm>
            <a:off x="166731" y="2303556"/>
            <a:ext cx="1511149" cy="294314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>
                <a:solidFill>
                  <a:srgbClr val="C00000"/>
                </a:solidFill>
              </a:rPr>
              <a:t>Causas comuns para demissão voluntaria:</a:t>
            </a:r>
          </a:p>
          <a:p>
            <a:r>
              <a:rPr lang="pt-B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Falta de crescimento </a:t>
            </a:r>
          </a:p>
          <a:p>
            <a:r>
              <a:rPr lang="pt-B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Estar sobrecarregado</a:t>
            </a:r>
          </a:p>
          <a:p>
            <a:r>
              <a:rPr lang="pt-BR" sz="1300" dirty="0">
                <a:solidFill>
                  <a:srgbClr val="C00000"/>
                </a:solidFill>
              </a:rPr>
              <a:t>Falta de reconhecimento</a:t>
            </a:r>
          </a:p>
          <a:p>
            <a:r>
              <a:rPr lang="pt-B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Má seleção de funcionários</a:t>
            </a:r>
          </a:p>
        </p:txBody>
      </p:sp>
    </p:spTree>
    <p:extLst>
      <p:ext uri="{BB962C8B-B14F-4D97-AF65-F5344CB8AC3E}">
        <p14:creationId xmlns:p14="http://schemas.microsoft.com/office/powerpoint/2010/main" val="2773723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F5B1-089B-40F8-86BD-B20C98C7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GB" dirty="0" err="1"/>
              <a:t>Exploração</a:t>
            </a:r>
            <a:r>
              <a:rPr lang="en-GB" dirty="0"/>
              <a:t> das </a:t>
            </a:r>
            <a:r>
              <a:rPr lang="en-GB" dirty="0" err="1"/>
              <a:t>Hipóteses</a:t>
            </a:r>
            <a:endParaRPr lang="pt-BR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B7CD27A-CE30-4C2F-9E60-D89FE447D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7683" y="2303555"/>
            <a:ext cx="3895967" cy="2738961"/>
          </a:xfrm>
        </p:spPr>
        <p:txBody>
          <a:bodyPr>
            <a:noAutofit/>
          </a:bodyPr>
          <a:lstStyle/>
          <a:p>
            <a:pPr marL="228600" lvl="1" indent="0">
              <a:buNone/>
            </a:pPr>
            <a:r>
              <a:rPr lang="en-GB" dirty="0" err="1">
                <a:solidFill>
                  <a:schemeClr val="tx1"/>
                </a:solidFill>
              </a:rPr>
              <a:t>Situação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atual</a:t>
            </a:r>
            <a:r>
              <a:rPr lang="en-GB" dirty="0">
                <a:solidFill>
                  <a:schemeClr val="tx1"/>
                </a:solidFill>
              </a:rPr>
              <a:t> da </a:t>
            </a:r>
            <a:r>
              <a:rPr lang="en-GB" dirty="0" err="1">
                <a:solidFill>
                  <a:schemeClr val="tx1"/>
                </a:solidFill>
              </a:rPr>
              <a:t>empresa</a:t>
            </a:r>
            <a:r>
              <a:rPr lang="en-GB" dirty="0">
                <a:solidFill>
                  <a:schemeClr val="tx1"/>
                </a:solidFill>
              </a:rPr>
              <a:t>: 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Funcionários com média de salário menor tendem a sair mais da empresa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A falta de reconhecimento por meio de salário pode estar contribuindo para os casos de demissão voluntária.</a:t>
            </a:r>
          </a:p>
          <a:p>
            <a:pPr lvl="1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5C7A43-BC70-423B-8270-88D8928D7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91" r="8825"/>
          <a:stretch/>
        </p:blipFill>
        <p:spPr>
          <a:xfrm>
            <a:off x="6288352" y="2964919"/>
            <a:ext cx="5038846" cy="36644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52ECF9A-A753-4C04-ACC8-C01D7BA6B7BF}"/>
              </a:ext>
            </a:extLst>
          </p:cNvPr>
          <p:cNvSpPr/>
          <p:nvPr/>
        </p:nvSpPr>
        <p:spPr>
          <a:xfrm>
            <a:off x="6096000" y="2380144"/>
            <a:ext cx="53878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Salário mensal </a:t>
            </a:r>
          </a:p>
          <a:p>
            <a:pPr algn="ctr"/>
            <a:r>
              <a:rPr lang="pt-BR" sz="1600" dirty="0"/>
              <a:t>e a correlação com os casos de demissão voluntária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EF0BCA-507E-4923-B270-FF75D043AAD5}"/>
              </a:ext>
            </a:extLst>
          </p:cNvPr>
          <p:cNvSpPr txBox="1">
            <a:spLocks/>
          </p:cNvSpPr>
          <p:nvPr/>
        </p:nvSpPr>
        <p:spPr>
          <a:xfrm>
            <a:off x="166731" y="2303556"/>
            <a:ext cx="1511149" cy="294314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>
                <a:solidFill>
                  <a:srgbClr val="C00000"/>
                </a:solidFill>
              </a:rPr>
              <a:t>Causas comuns para demissão voluntaria:</a:t>
            </a:r>
          </a:p>
          <a:p>
            <a:r>
              <a:rPr lang="pt-B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Falta de crescimento </a:t>
            </a:r>
          </a:p>
          <a:p>
            <a:r>
              <a:rPr lang="pt-B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Estar sobrecarregado</a:t>
            </a:r>
          </a:p>
          <a:p>
            <a:r>
              <a:rPr lang="pt-BR" sz="1300" dirty="0">
                <a:solidFill>
                  <a:srgbClr val="C00000"/>
                </a:solidFill>
              </a:rPr>
              <a:t>Falta de reconhecimento</a:t>
            </a:r>
          </a:p>
          <a:p>
            <a:r>
              <a:rPr lang="pt-B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Má seleção de funcionários</a:t>
            </a:r>
          </a:p>
        </p:txBody>
      </p:sp>
    </p:spTree>
    <p:extLst>
      <p:ext uri="{BB962C8B-B14F-4D97-AF65-F5344CB8AC3E}">
        <p14:creationId xmlns:p14="http://schemas.microsoft.com/office/powerpoint/2010/main" val="147813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F5B1-089B-40F8-86BD-B20C98C7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GB" dirty="0" err="1"/>
              <a:t>Exploração</a:t>
            </a:r>
            <a:r>
              <a:rPr lang="en-GB" dirty="0"/>
              <a:t> das </a:t>
            </a:r>
            <a:r>
              <a:rPr lang="en-GB" dirty="0" err="1"/>
              <a:t>Hipóteses</a:t>
            </a:r>
            <a:endParaRPr lang="pt-BR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5C1B3ED-8524-40D9-BB68-711DF23215A5}"/>
              </a:ext>
            </a:extLst>
          </p:cNvPr>
          <p:cNvSpPr txBox="1">
            <a:spLocks/>
          </p:cNvSpPr>
          <p:nvPr/>
        </p:nvSpPr>
        <p:spPr>
          <a:xfrm>
            <a:off x="2066553" y="2303555"/>
            <a:ext cx="4029447" cy="2685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en-GB" dirty="0" err="1">
                <a:solidFill>
                  <a:schemeClr val="tx1"/>
                </a:solidFill>
              </a:rPr>
              <a:t>Situação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atual</a:t>
            </a:r>
            <a:r>
              <a:rPr lang="en-GB" dirty="0">
                <a:solidFill>
                  <a:schemeClr val="tx1"/>
                </a:solidFill>
              </a:rPr>
              <a:t> da </a:t>
            </a:r>
            <a:r>
              <a:rPr lang="en-GB" dirty="0" err="1">
                <a:solidFill>
                  <a:schemeClr val="tx1"/>
                </a:solidFill>
              </a:rPr>
              <a:t>empresa</a:t>
            </a:r>
            <a:r>
              <a:rPr lang="en-GB" dirty="0">
                <a:solidFill>
                  <a:schemeClr val="tx1"/>
                </a:solidFill>
              </a:rPr>
              <a:t>: 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~23% das contratações ocorreu nos últimos 2 anos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~60% dos funcionários estão na empresa a mais de 5 anos</a:t>
            </a:r>
          </a:p>
          <a:p>
            <a:pPr lvl="1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CB15F4-C492-4007-B540-AB0C783D4CE7}"/>
              </a:ext>
            </a:extLst>
          </p:cNvPr>
          <p:cNvSpPr/>
          <p:nvPr/>
        </p:nvSpPr>
        <p:spPr>
          <a:xfrm>
            <a:off x="6096000" y="2526597"/>
            <a:ext cx="53878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Anos na empresa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4AFD8B-336B-42F7-B220-FBCE0BE270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5" t="11589" r="9473"/>
          <a:stretch/>
        </p:blipFill>
        <p:spPr>
          <a:xfrm>
            <a:off x="6205492" y="2865151"/>
            <a:ext cx="5024483" cy="381187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75752C-839F-4B35-BB57-1DC481FBE47C}"/>
              </a:ext>
            </a:extLst>
          </p:cNvPr>
          <p:cNvSpPr txBox="1">
            <a:spLocks/>
          </p:cNvSpPr>
          <p:nvPr/>
        </p:nvSpPr>
        <p:spPr>
          <a:xfrm>
            <a:off x="166731" y="2303556"/>
            <a:ext cx="1511149" cy="294314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>
                <a:solidFill>
                  <a:srgbClr val="C00000"/>
                </a:solidFill>
              </a:rPr>
              <a:t>Causas comuns para demissão voluntaria:</a:t>
            </a:r>
          </a:p>
          <a:p>
            <a:r>
              <a:rPr lang="pt-B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Falta de crescimento </a:t>
            </a:r>
          </a:p>
          <a:p>
            <a:r>
              <a:rPr lang="pt-B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Estar sobrecarregado</a:t>
            </a:r>
          </a:p>
          <a:p>
            <a:r>
              <a:rPr lang="pt-B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Falta de reconhecimento</a:t>
            </a:r>
          </a:p>
          <a:p>
            <a:r>
              <a:rPr lang="pt-BR" sz="1300" dirty="0">
                <a:solidFill>
                  <a:srgbClr val="C00000"/>
                </a:solidFill>
              </a:rPr>
              <a:t>Má seleção de funcionários</a:t>
            </a:r>
          </a:p>
        </p:txBody>
      </p:sp>
    </p:spTree>
    <p:extLst>
      <p:ext uri="{BB962C8B-B14F-4D97-AF65-F5344CB8AC3E}">
        <p14:creationId xmlns:p14="http://schemas.microsoft.com/office/powerpoint/2010/main" val="88330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EF2A9-82FD-4AA8-B5D3-113023E8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AF872-49EC-4611-AD83-F24AE7791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Este estudo de caso tem como objetivo identificar as causas que levam a demissão voluntária de funcionários (</a:t>
            </a:r>
            <a:r>
              <a:rPr lang="pt-BR" dirty="0" err="1"/>
              <a:t>attrition</a:t>
            </a:r>
            <a:r>
              <a:rPr lang="pt-BR" dirty="0"/>
              <a:t>) com base em um banco de dados fornecido.  </a:t>
            </a:r>
          </a:p>
          <a:p>
            <a:r>
              <a:rPr lang="pt-BR" dirty="0"/>
              <a:t>Dois estudos foram realizados:</a:t>
            </a:r>
          </a:p>
          <a:p>
            <a:pPr lvl="1"/>
            <a:r>
              <a:rPr lang="en-GB" dirty="0" err="1"/>
              <a:t>Análise</a:t>
            </a:r>
            <a:r>
              <a:rPr lang="en-GB" dirty="0"/>
              <a:t> </a:t>
            </a:r>
            <a:r>
              <a:rPr lang="en-GB" dirty="0" err="1"/>
              <a:t>exploratória</a:t>
            </a:r>
            <a:r>
              <a:rPr lang="en-GB" dirty="0"/>
              <a:t> dos dados </a:t>
            </a:r>
            <a:r>
              <a:rPr lang="pt-BR" dirty="0"/>
              <a:t>para identificação dos fatores que influenciam a demissão voluntária; </a:t>
            </a:r>
          </a:p>
          <a:p>
            <a:pPr lvl="1"/>
            <a:r>
              <a:rPr lang="pt-BR" dirty="0"/>
              <a:t>Uso de diferentes modelos para detecção de demissão voluntária utilizando aprendizado de maquina.</a:t>
            </a:r>
          </a:p>
          <a:p>
            <a:r>
              <a:rPr lang="pt-BR" dirty="0"/>
              <a:t>As ferramentas utilizadas para este estudo incluem Excel e Python. </a:t>
            </a:r>
          </a:p>
          <a:p>
            <a:r>
              <a:rPr lang="pt-BR" dirty="0"/>
              <a:t>O código esta disponível em </a:t>
            </a:r>
            <a:r>
              <a:rPr lang="pt-BR" dirty="0">
                <a:hlinkClick r:id="rId2"/>
              </a:rPr>
              <a:t>https://github.com/carolcortez1/ZupCase/blob/main/ZupCaseCarol_ML.py</a:t>
            </a:r>
            <a:r>
              <a:rPr lang="pt-B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30416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F5B1-089B-40F8-86BD-B20C98C7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GB" dirty="0" err="1"/>
              <a:t>Exploração</a:t>
            </a:r>
            <a:r>
              <a:rPr lang="en-GB" dirty="0"/>
              <a:t> das </a:t>
            </a:r>
            <a:r>
              <a:rPr lang="en-GB" dirty="0" err="1"/>
              <a:t>Hipóteses</a:t>
            </a:r>
            <a:endParaRPr lang="pt-B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8E1ABE2-8B0C-4018-B142-76F17D80AB88}"/>
              </a:ext>
            </a:extLst>
          </p:cNvPr>
          <p:cNvSpPr txBox="1">
            <a:spLocks/>
          </p:cNvSpPr>
          <p:nvPr/>
        </p:nvSpPr>
        <p:spPr>
          <a:xfrm>
            <a:off x="2066553" y="2303555"/>
            <a:ext cx="4029447" cy="358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en-GB" dirty="0" err="1">
                <a:solidFill>
                  <a:schemeClr val="tx1"/>
                </a:solidFill>
              </a:rPr>
              <a:t>Situação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atual</a:t>
            </a:r>
            <a:r>
              <a:rPr lang="en-GB" dirty="0">
                <a:solidFill>
                  <a:schemeClr val="tx1"/>
                </a:solidFill>
              </a:rPr>
              <a:t> da </a:t>
            </a:r>
            <a:r>
              <a:rPr lang="en-GB" dirty="0" err="1">
                <a:solidFill>
                  <a:schemeClr val="tx1"/>
                </a:solidFill>
              </a:rPr>
              <a:t>empresa</a:t>
            </a:r>
            <a:r>
              <a:rPr lang="en-GB" dirty="0">
                <a:solidFill>
                  <a:schemeClr val="tx1"/>
                </a:solidFill>
              </a:rPr>
              <a:t>: 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Funcionários com menos tempo de empresa estão mais propensos a pedirem demissão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O rápido desligamento de funcionários a partir da data de contratação pode estar ligado a uma falta de compatibilidade do funcionário com o cargo/empresa. Esse fenômeno está diretamente ligado a uma má seleção do funcionário.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B26C65-BFD9-46C7-9CF3-10472356B7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5" t="11171" r="8144"/>
          <a:stretch/>
        </p:blipFill>
        <p:spPr>
          <a:xfrm>
            <a:off x="6381749" y="2934299"/>
            <a:ext cx="4777038" cy="364919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F9A829A-25C2-4D8A-9530-E55198A9BCC4}"/>
              </a:ext>
            </a:extLst>
          </p:cNvPr>
          <p:cNvSpPr/>
          <p:nvPr/>
        </p:nvSpPr>
        <p:spPr>
          <a:xfrm>
            <a:off x="6076354" y="2391558"/>
            <a:ext cx="53878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Anos na empresa</a:t>
            </a:r>
          </a:p>
          <a:p>
            <a:pPr algn="ctr"/>
            <a:r>
              <a:rPr lang="pt-BR" sz="1600" dirty="0"/>
              <a:t>e a correlação com os casos de demissão voluntária</a:t>
            </a:r>
          </a:p>
          <a:p>
            <a:pPr algn="ctr"/>
            <a:endParaRPr lang="pt-BR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71D6CA-4877-465A-9472-5337AFC7A9DD}"/>
              </a:ext>
            </a:extLst>
          </p:cNvPr>
          <p:cNvSpPr txBox="1">
            <a:spLocks/>
          </p:cNvSpPr>
          <p:nvPr/>
        </p:nvSpPr>
        <p:spPr>
          <a:xfrm>
            <a:off x="166731" y="2303556"/>
            <a:ext cx="1511149" cy="294314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>
                <a:solidFill>
                  <a:srgbClr val="C00000"/>
                </a:solidFill>
              </a:rPr>
              <a:t>Causas comuns para demissão voluntaria:</a:t>
            </a:r>
          </a:p>
          <a:p>
            <a:r>
              <a:rPr lang="pt-B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Falta de crescimento </a:t>
            </a:r>
          </a:p>
          <a:p>
            <a:r>
              <a:rPr lang="pt-B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Estar sobrecarregado</a:t>
            </a:r>
          </a:p>
          <a:p>
            <a:r>
              <a:rPr lang="pt-B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Falta de reconhecimento</a:t>
            </a:r>
          </a:p>
          <a:p>
            <a:r>
              <a:rPr lang="pt-BR" sz="1300" dirty="0">
                <a:solidFill>
                  <a:srgbClr val="C00000"/>
                </a:solidFill>
              </a:rPr>
              <a:t>Má seleção de funcionários</a:t>
            </a:r>
          </a:p>
        </p:txBody>
      </p:sp>
    </p:spTree>
    <p:extLst>
      <p:ext uri="{BB962C8B-B14F-4D97-AF65-F5344CB8AC3E}">
        <p14:creationId xmlns:p14="http://schemas.microsoft.com/office/powerpoint/2010/main" val="663704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F5B1-089B-40F8-86BD-B20C98C7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GB" dirty="0" err="1"/>
              <a:t>Exploração</a:t>
            </a:r>
            <a:r>
              <a:rPr lang="en-GB" dirty="0"/>
              <a:t> das </a:t>
            </a:r>
            <a:r>
              <a:rPr lang="en-GB" dirty="0" err="1"/>
              <a:t>Hipóteses</a:t>
            </a:r>
            <a:endParaRPr lang="pt-B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8E1ABE2-8B0C-4018-B142-76F17D80AB88}"/>
              </a:ext>
            </a:extLst>
          </p:cNvPr>
          <p:cNvSpPr txBox="1">
            <a:spLocks/>
          </p:cNvSpPr>
          <p:nvPr/>
        </p:nvSpPr>
        <p:spPr>
          <a:xfrm>
            <a:off x="2066553" y="2303555"/>
            <a:ext cx="2505447" cy="358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en-GB" dirty="0" err="1">
                <a:solidFill>
                  <a:schemeClr val="tx1"/>
                </a:solidFill>
              </a:rPr>
              <a:t>Situação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atual</a:t>
            </a:r>
            <a:r>
              <a:rPr lang="en-GB" dirty="0">
                <a:solidFill>
                  <a:schemeClr val="tx1"/>
                </a:solidFill>
              </a:rPr>
              <a:t> da </a:t>
            </a:r>
            <a:r>
              <a:rPr lang="en-GB" dirty="0" err="1">
                <a:solidFill>
                  <a:schemeClr val="tx1"/>
                </a:solidFill>
              </a:rPr>
              <a:t>empresa</a:t>
            </a:r>
            <a:r>
              <a:rPr lang="en-GB" dirty="0">
                <a:solidFill>
                  <a:schemeClr val="tx1"/>
                </a:solidFill>
              </a:rPr>
              <a:t>: </a:t>
            </a:r>
          </a:p>
          <a:p>
            <a:r>
              <a:rPr lang="pt-BR" sz="1600" dirty="0">
                <a:solidFill>
                  <a:schemeClr val="tx1"/>
                </a:solidFill>
              </a:rPr>
              <a:t>Funcionários que viajam mais frequentemente estão mais propensos a pedirem demissão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71D6CA-4877-465A-9472-5337AFC7A9DD}"/>
              </a:ext>
            </a:extLst>
          </p:cNvPr>
          <p:cNvSpPr txBox="1">
            <a:spLocks/>
          </p:cNvSpPr>
          <p:nvPr/>
        </p:nvSpPr>
        <p:spPr>
          <a:xfrm>
            <a:off x="166731" y="2303556"/>
            <a:ext cx="1511149" cy="294314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>
                <a:solidFill>
                  <a:srgbClr val="C00000"/>
                </a:solidFill>
              </a:rPr>
              <a:t>Causas comuns para demissão voluntaria:</a:t>
            </a:r>
          </a:p>
          <a:p>
            <a:r>
              <a:rPr lang="pt-B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Falta de crescimento </a:t>
            </a:r>
          </a:p>
          <a:p>
            <a:r>
              <a:rPr lang="pt-B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Estar sobrecarregado</a:t>
            </a:r>
          </a:p>
          <a:p>
            <a:r>
              <a:rPr lang="pt-B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Falta de reconhecimento</a:t>
            </a:r>
          </a:p>
          <a:p>
            <a:r>
              <a:rPr lang="pt-BR" sz="1300" dirty="0">
                <a:solidFill>
                  <a:srgbClr val="C00000"/>
                </a:solidFill>
              </a:rPr>
              <a:t>Má seleção de funcionários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9509BA-C566-4670-A978-0A128868DF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99" r="8681"/>
          <a:stretch/>
        </p:blipFill>
        <p:spPr>
          <a:xfrm>
            <a:off x="4914357" y="3429000"/>
            <a:ext cx="6724268" cy="295152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4A3350-3A98-42F8-A7B2-BA7469890BBE}"/>
              </a:ext>
            </a:extLst>
          </p:cNvPr>
          <p:cNvSpPr/>
          <p:nvPr/>
        </p:nvSpPr>
        <p:spPr>
          <a:xfrm>
            <a:off x="5705382" y="2800948"/>
            <a:ext cx="53878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Viagens a trabalho</a:t>
            </a:r>
          </a:p>
          <a:p>
            <a:pPr algn="ctr"/>
            <a:r>
              <a:rPr lang="pt-BR" sz="1600" dirty="0"/>
              <a:t>e a correlação com os casos de demissão voluntária</a:t>
            </a:r>
          </a:p>
        </p:txBody>
      </p:sp>
    </p:spTree>
    <p:extLst>
      <p:ext uri="{BB962C8B-B14F-4D97-AF65-F5344CB8AC3E}">
        <p14:creationId xmlns:p14="http://schemas.microsoft.com/office/powerpoint/2010/main" val="74995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F5B1-089B-40F8-86BD-B20C98C7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GB" dirty="0" err="1"/>
              <a:t>Exploração</a:t>
            </a:r>
            <a:r>
              <a:rPr lang="en-GB" dirty="0"/>
              <a:t> das </a:t>
            </a:r>
            <a:r>
              <a:rPr lang="en-GB" dirty="0" err="1"/>
              <a:t>Hipóteses</a:t>
            </a:r>
            <a:endParaRPr lang="pt-B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8E1ABE2-8B0C-4018-B142-76F17D80AB88}"/>
              </a:ext>
            </a:extLst>
          </p:cNvPr>
          <p:cNvSpPr txBox="1">
            <a:spLocks/>
          </p:cNvSpPr>
          <p:nvPr/>
        </p:nvSpPr>
        <p:spPr>
          <a:xfrm>
            <a:off x="2066553" y="2303555"/>
            <a:ext cx="8568896" cy="358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en-GB" dirty="0" err="1">
                <a:solidFill>
                  <a:schemeClr val="tx1"/>
                </a:solidFill>
              </a:rPr>
              <a:t>Situação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atual</a:t>
            </a:r>
            <a:r>
              <a:rPr lang="en-GB" dirty="0">
                <a:solidFill>
                  <a:schemeClr val="tx1"/>
                </a:solidFill>
              </a:rPr>
              <a:t> da </a:t>
            </a:r>
            <a:r>
              <a:rPr lang="en-GB" dirty="0" err="1">
                <a:solidFill>
                  <a:schemeClr val="tx1"/>
                </a:solidFill>
              </a:rPr>
              <a:t>empresa</a:t>
            </a:r>
            <a:r>
              <a:rPr lang="en-GB" dirty="0">
                <a:solidFill>
                  <a:schemeClr val="tx1"/>
                </a:solidFill>
              </a:rPr>
              <a:t>: </a:t>
            </a:r>
          </a:p>
          <a:p>
            <a:r>
              <a:rPr lang="pt-BR" sz="1600" dirty="0">
                <a:solidFill>
                  <a:schemeClr val="tx1"/>
                </a:solidFill>
              </a:rPr>
              <a:t>Cargos com uma demandas específicas talvez precisem de um processo seletivo mais minucioso para entender se o funcionário tem perfil para os desafios do cargo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71D6CA-4877-465A-9472-5337AFC7A9DD}"/>
              </a:ext>
            </a:extLst>
          </p:cNvPr>
          <p:cNvSpPr txBox="1">
            <a:spLocks/>
          </p:cNvSpPr>
          <p:nvPr/>
        </p:nvSpPr>
        <p:spPr>
          <a:xfrm>
            <a:off x="166731" y="2303556"/>
            <a:ext cx="1511149" cy="294314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>
                <a:solidFill>
                  <a:srgbClr val="C00000"/>
                </a:solidFill>
              </a:rPr>
              <a:t>Causas comuns para demissão voluntaria:</a:t>
            </a:r>
          </a:p>
          <a:p>
            <a:r>
              <a:rPr lang="pt-B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Falta de crescimento </a:t>
            </a:r>
          </a:p>
          <a:p>
            <a:r>
              <a:rPr lang="pt-B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Estar sobrecarregado</a:t>
            </a:r>
          </a:p>
          <a:p>
            <a:r>
              <a:rPr lang="pt-BR" sz="13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Falta de reconhecimento</a:t>
            </a:r>
          </a:p>
          <a:p>
            <a:r>
              <a:rPr lang="pt-BR" sz="1300" dirty="0">
                <a:solidFill>
                  <a:srgbClr val="C00000"/>
                </a:solidFill>
              </a:rPr>
              <a:t>Má seleção de funcionários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86D957-E147-4BA0-B163-E2A2CA1F48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48" r="8592"/>
          <a:stretch/>
        </p:blipFill>
        <p:spPr>
          <a:xfrm>
            <a:off x="1877037" y="3794765"/>
            <a:ext cx="10148232" cy="29431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462A9F9-CF53-49FC-A731-3E7EED447302}"/>
              </a:ext>
            </a:extLst>
          </p:cNvPr>
          <p:cNvSpPr/>
          <p:nvPr/>
        </p:nvSpPr>
        <p:spPr>
          <a:xfrm>
            <a:off x="4653969" y="328594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600" dirty="0"/>
              <a:t>Cargo de trabalho</a:t>
            </a:r>
          </a:p>
          <a:p>
            <a:pPr algn="ctr"/>
            <a:r>
              <a:rPr lang="pt-BR" sz="1600" dirty="0"/>
              <a:t>e a correlação com os casos de demissão voluntária</a:t>
            </a:r>
          </a:p>
        </p:txBody>
      </p:sp>
    </p:spTree>
    <p:extLst>
      <p:ext uri="{BB962C8B-B14F-4D97-AF65-F5344CB8AC3E}">
        <p14:creationId xmlns:p14="http://schemas.microsoft.com/office/powerpoint/2010/main" val="4164545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F5B1-089B-40F8-86BD-B20C98C7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GB" dirty="0" err="1"/>
              <a:t>Exploração</a:t>
            </a:r>
            <a:r>
              <a:rPr lang="en-GB" dirty="0"/>
              <a:t> das </a:t>
            </a:r>
            <a:r>
              <a:rPr lang="en-GB" dirty="0" err="1"/>
              <a:t>Hipóteses</a:t>
            </a:r>
            <a:endParaRPr lang="pt-BR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705D3A6-037E-4294-919C-328874851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6553" y="2303555"/>
            <a:ext cx="4029447" cy="2241811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en-GB" dirty="0" err="1">
                <a:solidFill>
                  <a:schemeClr val="tx1"/>
                </a:solidFill>
              </a:rPr>
              <a:t>Situação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atual</a:t>
            </a:r>
            <a:r>
              <a:rPr lang="en-GB" dirty="0">
                <a:solidFill>
                  <a:schemeClr val="tx1"/>
                </a:solidFill>
              </a:rPr>
              <a:t> da </a:t>
            </a:r>
            <a:r>
              <a:rPr lang="en-GB" dirty="0" err="1">
                <a:solidFill>
                  <a:schemeClr val="tx1"/>
                </a:solidFill>
              </a:rPr>
              <a:t>empresa</a:t>
            </a:r>
            <a:r>
              <a:rPr lang="en-GB" dirty="0">
                <a:solidFill>
                  <a:schemeClr val="tx1"/>
                </a:solidFill>
              </a:rPr>
              <a:t>: 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~39% dos </a:t>
            </a:r>
            <a:r>
              <a:rPr lang="en-GB" dirty="0" err="1">
                <a:solidFill>
                  <a:schemeClr val="tx1"/>
                </a:solidFill>
              </a:rPr>
              <a:t>funcionários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declararam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baixa</a:t>
            </a:r>
            <a:r>
              <a:rPr lang="en-GB" dirty="0">
                <a:solidFill>
                  <a:schemeClr val="tx1"/>
                </a:solidFill>
              </a:rPr>
              <a:t> e </a:t>
            </a:r>
            <a:r>
              <a:rPr lang="en-GB" dirty="0" err="1">
                <a:solidFill>
                  <a:schemeClr val="tx1"/>
                </a:solidFill>
              </a:rPr>
              <a:t>média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satisfação</a:t>
            </a:r>
            <a:r>
              <a:rPr lang="en-GB" dirty="0">
                <a:solidFill>
                  <a:schemeClr val="tx1"/>
                </a:solidFill>
              </a:rPr>
              <a:t> com o </a:t>
            </a:r>
            <a:r>
              <a:rPr lang="en-GB" dirty="0" err="1">
                <a:solidFill>
                  <a:schemeClr val="tx1"/>
                </a:solidFill>
              </a:rPr>
              <a:t>trabalho</a:t>
            </a:r>
            <a:endParaRPr lang="en-GB" dirty="0">
              <a:solidFill>
                <a:schemeClr val="tx1"/>
              </a:solidFill>
            </a:endParaRPr>
          </a:p>
          <a:p>
            <a:pPr lvl="1"/>
            <a:r>
              <a:rPr lang="en-GB" dirty="0">
                <a:solidFill>
                  <a:schemeClr val="tx1"/>
                </a:solidFill>
              </a:rPr>
              <a:t>~69% dos </a:t>
            </a:r>
            <a:r>
              <a:rPr lang="en-GB" dirty="0" err="1">
                <a:solidFill>
                  <a:schemeClr val="tx1"/>
                </a:solidFill>
              </a:rPr>
              <a:t>funcionários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apresentam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algum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grau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insatisfação</a:t>
            </a:r>
            <a:r>
              <a:rPr lang="en-GB" dirty="0">
                <a:solidFill>
                  <a:schemeClr val="tx1"/>
                </a:solidFill>
              </a:rPr>
              <a:t> com o </a:t>
            </a:r>
            <a:r>
              <a:rPr lang="en-GB" dirty="0" err="1">
                <a:solidFill>
                  <a:schemeClr val="tx1"/>
                </a:solidFill>
              </a:rPr>
              <a:t>trabalho</a:t>
            </a:r>
            <a:endParaRPr lang="en-GB" dirty="0">
              <a:solidFill>
                <a:schemeClr val="tx1"/>
              </a:solidFill>
            </a:endParaRPr>
          </a:p>
          <a:p>
            <a:pPr lvl="1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3D8C2-82BB-45FE-9C46-92C583CCB164}"/>
              </a:ext>
            </a:extLst>
          </p:cNvPr>
          <p:cNvSpPr/>
          <p:nvPr/>
        </p:nvSpPr>
        <p:spPr>
          <a:xfrm>
            <a:off x="6095999" y="2595745"/>
            <a:ext cx="53878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Satisfação com o trabalho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ECC9DE-63E9-468C-BAB4-E3C733353B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8" t="11464" r="9000"/>
          <a:stretch/>
        </p:blipFill>
        <p:spPr>
          <a:xfrm>
            <a:off x="6330799" y="2934299"/>
            <a:ext cx="4863944" cy="368352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6D756E-B212-4718-A66B-2C1CAB66D273}"/>
              </a:ext>
            </a:extLst>
          </p:cNvPr>
          <p:cNvSpPr txBox="1">
            <a:spLocks/>
          </p:cNvSpPr>
          <p:nvPr/>
        </p:nvSpPr>
        <p:spPr>
          <a:xfrm>
            <a:off x="166731" y="2303556"/>
            <a:ext cx="1511149" cy="294314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>
                <a:solidFill>
                  <a:srgbClr val="C00000"/>
                </a:solidFill>
              </a:rPr>
              <a:t>Causas comuns para demissão voluntaria:</a:t>
            </a:r>
          </a:p>
          <a:p>
            <a:r>
              <a:rPr lang="pt-BR" sz="1300" dirty="0">
                <a:solidFill>
                  <a:srgbClr val="C00000"/>
                </a:solidFill>
              </a:rPr>
              <a:t>Falta de crescimento </a:t>
            </a:r>
          </a:p>
          <a:p>
            <a:r>
              <a:rPr lang="pt-BR" sz="1300" dirty="0">
                <a:solidFill>
                  <a:srgbClr val="C00000"/>
                </a:solidFill>
              </a:rPr>
              <a:t>Estar sobrecarregado</a:t>
            </a:r>
          </a:p>
          <a:p>
            <a:r>
              <a:rPr lang="pt-BR" sz="1300" dirty="0">
                <a:solidFill>
                  <a:srgbClr val="C00000"/>
                </a:solidFill>
              </a:rPr>
              <a:t>Falta de reconhecimento</a:t>
            </a:r>
          </a:p>
          <a:p>
            <a:r>
              <a:rPr lang="pt-BR" sz="1300" dirty="0">
                <a:solidFill>
                  <a:srgbClr val="C00000"/>
                </a:solidFill>
              </a:rPr>
              <a:t>Má seleção de funcionários</a:t>
            </a:r>
          </a:p>
        </p:txBody>
      </p:sp>
    </p:spTree>
    <p:extLst>
      <p:ext uri="{BB962C8B-B14F-4D97-AF65-F5344CB8AC3E}">
        <p14:creationId xmlns:p14="http://schemas.microsoft.com/office/powerpoint/2010/main" val="3297466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F5B1-089B-40F8-86BD-B20C98C7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GB" dirty="0" err="1"/>
              <a:t>Exploração</a:t>
            </a:r>
            <a:r>
              <a:rPr lang="en-GB" dirty="0"/>
              <a:t> das </a:t>
            </a:r>
            <a:r>
              <a:rPr lang="en-GB" dirty="0" err="1"/>
              <a:t>Hipóteses</a:t>
            </a:r>
            <a:endParaRPr lang="pt-BR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A8794A-A5E6-4F00-8372-5F50C6B03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6553" y="2303555"/>
            <a:ext cx="4029447" cy="2241811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en-GB" dirty="0" err="1">
                <a:solidFill>
                  <a:schemeClr val="tx1"/>
                </a:solidFill>
              </a:rPr>
              <a:t>Situação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atual</a:t>
            </a:r>
            <a:r>
              <a:rPr lang="en-GB" dirty="0">
                <a:solidFill>
                  <a:schemeClr val="tx1"/>
                </a:solidFill>
              </a:rPr>
              <a:t> da </a:t>
            </a:r>
            <a:r>
              <a:rPr lang="en-GB" dirty="0" err="1">
                <a:solidFill>
                  <a:schemeClr val="tx1"/>
                </a:solidFill>
              </a:rPr>
              <a:t>empresa</a:t>
            </a:r>
            <a:r>
              <a:rPr lang="en-GB" dirty="0">
                <a:solidFill>
                  <a:schemeClr val="tx1"/>
                </a:solidFill>
              </a:rPr>
              <a:t>: 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A satisfação dos funcionários está altamente relacionada ao número de casos de demissão voluntária.</a:t>
            </a:r>
          </a:p>
          <a:p>
            <a:pPr lvl="1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620CC5-CF3D-4A4F-A656-3AE2F18FAAE0}"/>
              </a:ext>
            </a:extLst>
          </p:cNvPr>
          <p:cNvSpPr/>
          <p:nvPr/>
        </p:nvSpPr>
        <p:spPr>
          <a:xfrm>
            <a:off x="6096000" y="2303555"/>
            <a:ext cx="53878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Satisfação com o trabalho</a:t>
            </a:r>
          </a:p>
          <a:p>
            <a:pPr algn="ctr"/>
            <a:r>
              <a:rPr lang="pt-BR" sz="1600" dirty="0"/>
              <a:t>e a correlação com os casos de demissão voluntária</a:t>
            </a:r>
          </a:p>
          <a:p>
            <a:pPr algn="ctr"/>
            <a:endParaRPr lang="pt-BR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D70252-45B6-4520-91DC-869FDF5BD6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3" t="11205" r="8346"/>
          <a:stretch/>
        </p:blipFill>
        <p:spPr>
          <a:xfrm>
            <a:off x="6219963" y="2892130"/>
            <a:ext cx="4935389" cy="373198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335A7A-18E3-4602-8BBA-4B61F1973535}"/>
              </a:ext>
            </a:extLst>
          </p:cNvPr>
          <p:cNvSpPr txBox="1">
            <a:spLocks/>
          </p:cNvSpPr>
          <p:nvPr/>
        </p:nvSpPr>
        <p:spPr>
          <a:xfrm>
            <a:off x="166731" y="2303556"/>
            <a:ext cx="1511149" cy="294314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>
                <a:solidFill>
                  <a:srgbClr val="C00000"/>
                </a:solidFill>
              </a:rPr>
              <a:t>Causas comuns para demissão voluntaria:</a:t>
            </a:r>
          </a:p>
          <a:p>
            <a:r>
              <a:rPr lang="pt-BR" sz="1300" dirty="0">
                <a:solidFill>
                  <a:srgbClr val="C00000"/>
                </a:solidFill>
              </a:rPr>
              <a:t>Falta de crescimento </a:t>
            </a:r>
          </a:p>
          <a:p>
            <a:r>
              <a:rPr lang="pt-BR" sz="1300" dirty="0">
                <a:solidFill>
                  <a:srgbClr val="C00000"/>
                </a:solidFill>
              </a:rPr>
              <a:t>Estar sobrecarregado</a:t>
            </a:r>
          </a:p>
          <a:p>
            <a:r>
              <a:rPr lang="pt-BR" sz="1300" dirty="0">
                <a:solidFill>
                  <a:srgbClr val="C00000"/>
                </a:solidFill>
              </a:rPr>
              <a:t>Falta de reconhecimento</a:t>
            </a:r>
          </a:p>
          <a:p>
            <a:r>
              <a:rPr lang="pt-BR" sz="1300" dirty="0">
                <a:solidFill>
                  <a:srgbClr val="C00000"/>
                </a:solidFill>
              </a:rPr>
              <a:t>Má seleção de funcionários</a:t>
            </a:r>
          </a:p>
        </p:txBody>
      </p:sp>
    </p:spTree>
    <p:extLst>
      <p:ext uri="{BB962C8B-B14F-4D97-AF65-F5344CB8AC3E}">
        <p14:creationId xmlns:p14="http://schemas.microsoft.com/office/powerpoint/2010/main" val="4057172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F5B1-089B-40F8-86BD-B20C98C7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GB" dirty="0" err="1"/>
              <a:t>Análise</a:t>
            </a:r>
            <a:r>
              <a:rPr lang="en-GB" dirty="0"/>
              <a:t> </a:t>
            </a:r>
            <a:r>
              <a:rPr lang="en-GB" dirty="0" err="1"/>
              <a:t>exploratória</a:t>
            </a:r>
            <a:r>
              <a:rPr lang="en-GB" dirty="0"/>
              <a:t> dos dados</a:t>
            </a:r>
            <a:endParaRPr lang="pt-BR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B6C0A6-9BAC-4E0F-9A53-9A09DE379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752" y="2548044"/>
            <a:ext cx="4388782" cy="4039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Outras dados relevantes</a:t>
            </a:r>
          </a:p>
          <a:p>
            <a:r>
              <a:rPr lang="pt-BR" sz="1600" dirty="0">
                <a:solidFill>
                  <a:schemeClr val="tx1"/>
                </a:solidFill>
              </a:rPr>
              <a:t>Funcionários mais novos estão mais propensos a pedirem demissão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FF9DB1-324A-4AD7-B977-1758144FD2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0" t="10998" r="8657"/>
          <a:stretch/>
        </p:blipFill>
        <p:spPr>
          <a:xfrm>
            <a:off x="6303145" y="2934299"/>
            <a:ext cx="4717729" cy="36196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458414B-66C2-4841-80EE-08AC2B3CF916}"/>
              </a:ext>
            </a:extLst>
          </p:cNvPr>
          <p:cNvSpPr/>
          <p:nvPr/>
        </p:nvSpPr>
        <p:spPr>
          <a:xfrm>
            <a:off x="6096000" y="2391558"/>
            <a:ext cx="53878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Idade</a:t>
            </a:r>
          </a:p>
          <a:p>
            <a:pPr algn="ctr"/>
            <a:r>
              <a:rPr lang="pt-BR" sz="1600" dirty="0"/>
              <a:t>e a correlação com os casos de demissão voluntária</a:t>
            </a:r>
          </a:p>
          <a:p>
            <a:pPr algn="ctr"/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521090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F5B1-089B-40F8-86BD-B20C98C7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GB" dirty="0" err="1"/>
              <a:t>Análise</a:t>
            </a:r>
            <a:r>
              <a:rPr lang="en-GB" dirty="0"/>
              <a:t> </a:t>
            </a:r>
            <a:r>
              <a:rPr lang="en-GB" dirty="0" err="1"/>
              <a:t>exploratória</a:t>
            </a:r>
            <a:r>
              <a:rPr lang="en-GB" dirty="0"/>
              <a:t> dos dados</a:t>
            </a:r>
            <a:endParaRPr lang="pt-BR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B6C0A6-9BAC-4E0F-9A53-9A09DE379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752" y="2548044"/>
            <a:ext cx="4388782" cy="4039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Outras dados relevantes</a:t>
            </a:r>
          </a:p>
          <a:p>
            <a:r>
              <a:rPr lang="pt-BR" sz="1600" dirty="0">
                <a:solidFill>
                  <a:schemeClr val="tx1"/>
                </a:solidFill>
              </a:rPr>
              <a:t>Funcionários solteiros estão mais propensos a pedirem demissão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58414B-66C2-4841-80EE-08AC2B3CF916}"/>
              </a:ext>
            </a:extLst>
          </p:cNvPr>
          <p:cNvSpPr/>
          <p:nvPr/>
        </p:nvSpPr>
        <p:spPr>
          <a:xfrm>
            <a:off x="6095998" y="2356048"/>
            <a:ext cx="53878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Estado civil</a:t>
            </a:r>
          </a:p>
          <a:p>
            <a:pPr algn="ctr"/>
            <a:r>
              <a:rPr lang="pt-BR" sz="1600" dirty="0"/>
              <a:t>e a correlação com os casos de demissão voluntária</a:t>
            </a:r>
          </a:p>
          <a:p>
            <a:pPr algn="ctr"/>
            <a:endParaRPr lang="pt-BR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99E7A6-8CFF-468E-84B9-5028DFD28F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82" r="8047"/>
          <a:stretch/>
        </p:blipFill>
        <p:spPr>
          <a:xfrm>
            <a:off x="6403483" y="2947386"/>
            <a:ext cx="4901172" cy="356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02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F5B1-089B-40F8-86BD-B20C98C7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pt-BR" dirty="0"/>
              <a:t>Recomendações</a:t>
            </a:r>
            <a:endParaRPr lang="pt-BR" sz="4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B6C0A6-9BAC-4E0F-9A53-9A09DE379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309" y="2264111"/>
            <a:ext cx="3527395" cy="4083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Além disso, os estudos indicam que os grupos de risco para demissão voluntária são:</a:t>
            </a:r>
          </a:p>
          <a:p>
            <a:pPr lvl="1"/>
            <a:r>
              <a:rPr lang="pt-BR" dirty="0"/>
              <a:t>Insatisfação com o trabalho &lt;=2</a:t>
            </a:r>
          </a:p>
          <a:p>
            <a:pPr lvl="1"/>
            <a:r>
              <a:rPr lang="pt-BR" dirty="0"/>
              <a:t>Baixo nível de cargo &lt;= 1</a:t>
            </a:r>
          </a:p>
          <a:p>
            <a:pPr lvl="1"/>
            <a:r>
              <a:rPr lang="pt-BR" dirty="0"/>
              <a:t>Jornada de trabalho estendida </a:t>
            </a:r>
          </a:p>
          <a:p>
            <a:pPr lvl="1"/>
            <a:r>
              <a:rPr lang="pt-BR" dirty="0"/>
              <a:t>Baixo salários: &lt;= 4 mil</a:t>
            </a:r>
          </a:p>
          <a:p>
            <a:pPr lvl="1"/>
            <a:r>
              <a:rPr lang="pt-BR" dirty="0"/>
              <a:t>Viagens frequentes a trabalho</a:t>
            </a:r>
          </a:p>
          <a:p>
            <a:pPr lvl="1"/>
            <a:r>
              <a:rPr lang="pt-BR" dirty="0"/>
              <a:t>Representantes de venda</a:t>
            </a:r>
          </a:p>
          <a:p>
            <a:pPr lvl="1"/>
            <a:r>
              <a:rPr lang="pt-BR" dirty="0"/>
              <a:t>Idades entre 28 e 33</a:t>
            </a:r>
          </a:p>
          <a:p>
            <a:pPr lvl="1"/>
            <a:r>
              <a:rPr lang="pt-BR" dirty="0"/>
              <a:t>Funcionários solteiros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FA8D3-A8F5-4DE4-8710-4AC627E85A26}"/>
              </a:ext>
            </a:extLst>
          </p:cNvPr>
          <p:cNvSpPr/>
          <p:nvPr/>
        </p:nvSpPr>
        <p:spPr>
          <a:xfrm>
            <a:off x="2142480" y="2397123"/>
            <a:ext cx="2873404" cy="297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pt-BR" dirty="0"/>
              <a:t>Os estudos indicam que o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 casos de demissão voluntárias podem estar vinculadas à causas comuns e merecem mais investigação:</a:t>
            </a:r>
          </a:p>
          <a:p>
            <a:pPr lvl="1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Falta de crescimento </a:t>
            </a:r>
          </a:p>
          <a:p>
            <a:pPr lvl="1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Estar sobrecarregado</a:t>
            </a:r>
          </a:p>
          <a:p>
            <a:pPr lvl="1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Falta de reconhecimento</a:t>
            </a:r>
          </a:p>
          <a:p>
            <a:pPr lvl="1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Má seleção de funcionários</a:t>
            </a:r>
          </a:p>
        </p:txBody>
      </p:sp>
    </p:spTree>
    <p:extLst>
      <p:ext uri="{BB962C8B-B14F-4D97-AF65-F5344CB8AC3E}">
        <p14:creationId xmlns:p14="http://schemas.microsoft.com/office/powerpoint/2010/main" val="169081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5D59D-B684-4364-ACB5-E7DC752F8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de aprendizagem de máquina para detecção de demissão voluntaria</a:t>
            </a:r>
          </a:p>
        </p:txBody>
      </p:sp>
    </p:spTree>
    <p:extLst>
      <p:ext uri="{BB962C8B-B14F-4D97-AF65-F5344CB8AC3E}">
        <p14:creationId xmlns:p14="http://schemas.microsoft.com/office/powerpoint/2010/main" val="1566071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F5B1-089B-40F8-86BD-B20C98C7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pt-BR" dirty="0"/>
              <a:t>Variável Alvo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B6C0A6-9BAC-4E0F-9A53-9A09DE379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14626"/>
            <a:ext cx="7853897" cy="4179926"/>
          </a:xfrm>
        </p:spPr>
        <p:txBody>
          <a:bodyPr>
            <a:normAutofit/>
          </a:bodyPr>
          <a:lstStyle/>
          <a:p>
            <a:r>
              <a:rPr lang="pt-BR" dirty="0"/>
              <a:t>O objetivo do modelo é prever a variável alvo de um funcionário, ou seja, se ele vai pedir demissão ou não baseados nos valores de suas variáveis fatores  </a:t>
            </a:r>
          </a:p>
          <a:p>
            <a:r>
              <a:rPr lang="pt-BR" dirty="0"/>
              <a:t>O modelo utilizado é um classificador binário, o que significa que existem apenas 2 resultados possíveis:</a:t>
            </a:r>
          </a:p>
          <a:p>
            <a:pPr lvl="1"/>
            <a:r>
              <a:rPr lang="pt-BR" dirty="0"/>
              <a:t>Falso(valor:0) — O funcionário não pede demissão.</a:t>
            </a:r>
          </a:p>
          <a:p>
            <a:pPr lvl="1"/>
            <a:r>
              <a:rPr lang="pt-BR" dirty="0"/>
              <a:t>Verdadeiro(valor:1) — O funcionário pede demissão.</a:t>
            </a:r>
          </a:p>
          <a:p>
            <a:pPr marL="228600" lvl="1" indent="0">
              <a:buNone/>
            </a:pPr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3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5D59D-B684-4364-ACB5-E7DC752F8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 </a:t>
            </a:r>
            <a:r>
              <a:rPr lang="en-GB" dirty="0"/>
              <a:t>Breve </a:t>
            </a:r>
            <a:r>
              <a:rPr lang="en-GB" dirty="0" err="1"/>
              <a:t>explanação</a:t>
            </a:r>
            <a:r>
              <a:rPr lang="en-GB" dirty="0"/>
              <a:t> </a:t>
            </a:r>
            <a:r>
              <a:rPr lang="en-GB" dirty="0" err="1"/>
              <a:t>sobre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Gráficos</a:t>
            </a:r>
            <a:r>
              <a:rPr lang="en-GB" dirty="0"/>
              <a:t> </a:t>
            </a:r>
            <a:r>
              <a:rPr lang="en-GB" dirty="0" err="1"/>
              <a:t>utilizados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2907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FE433C-B0D1-4997-B6B0-83246807E5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Pré</a:t>
            </a:r>
            <a:r>
              <a:rPr lang="pt-BR" dirty="0"/>
              <a:t> processamento dos dados</a:t>
            </a:r>
          </a:p>
        </p:txBody>
      </p:sp>
    </p:spTree>
    <p:extLst>
      <p:ext uri="{BB962C8B-B14F-4D97-AF65-F5344CB8AC3E}">
        <p14:creationId xmlns:p14="http://schemas.microsoft.com/office/powerpoint/2010/main" val="3443863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F5B1-089B-40F8-86BD-B20C98C7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pt-BR" dirty="0" err="1"/>
              <a:t>Pré</a:t>
            </a:r>
            <a:r>
              <a:rPr lang="pt-BR" dirty="0"/>
              <a:t> processamento dos dados:</a:t>
            </a:r>
            <a:br>
              <a:rPr lang="pt-BR" dirty="0"/>
            </a:br>
            <a:r>
              <a:rPr lang="pt-BR" sz="2000" dirty="0" err="1"/>
              <a:t>Scaling</a:t>
            </a:r>
            <a:endParaRPr lang="pt-BR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B6C0A6-9BAC-4E0F-9A53-9A09DE379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522" y="2548045"/>
            <a:ext cx="3648724" cy="4179926"/>
          </a:xfrm>
        </p:spPr>
        <p:txBody>
          <a:bodyPr>
            <a:normAutofit/>
          </a:bodyPr>
          <a:lstStyle/>
          <a:p>
            <a:r>
              <a:rPr lang="pt-BR" dirty="0"/>
              <a:t>As variáveis numérico do banco de dados apresentam ordens de tamanho muito discrepantes, como pode ser observado nos gráficos abaixo</a:t>
            </a:r>
          </a:p>
          <a:p>
            <a:r>
              <a:rPr lang="pt-BR" dirty="0"/>
              <a:t>O redimensionamento dos dados é essencial para algoritmos de aprendizado de máquina</a:t>
            </a:r>
          </a:p>
          <a:p>
            <a:r>
              <a:rPr lang="pt-BR" dirty="0"/>
              <a:t>A ferramenta utilizada foi  </a:t>
            </a:r>
            <a:r>
              <a:rPr lang="pt-BR" dirty="0" err="1"/>
              <a:t>MinMaxScaler</a:t>
            </a:r>
            <a:r>
              <a:rPr lang="pt-BR" dirty="0"/>
              <a:t> que dimensiona todos os dados no intervalo [0, 1]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86C4AD-FC8B-408D-8226-12015D358915}"/>
              </a:ext>
            </a:extLst>
          </p:cNvPr>
          <p:cNvSpPr/>
          <p:nvPr/>
        </p:nvSpPr>
        <p:spPr>
          <a:xfrm>
            <a:off x="4227883" y="3259723"/>
            <a:ext cx="39503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Anos desde a ultima promoção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416963-BC92-45DD-BEB1-E5A62F7FFB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5" t="11155" r="8659"/>
          <a:stretch/>
        </p:blipFill>
        <p:spPr>
          <a:xfrm>
            <a:off x="5020843" y="3527261"/>
            <a:ext cx="4237379" cy="32007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7862CF-9552-4594-960A-831AACA8E5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7" t="10935" r="7934"/>
          <a:stretch/>
        </p:blipFill>
        <p:spPr>
          <a:xfrm>
            <a:off x="7562813" y="3064614"/>
            <a:ext cx="3950337" cy="294347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F61208D-FA6A-4989-A8A7-BE03BA00FD1E}"/>
              </a:ext>
            </a:extLst>
          </p:cNvPr>
          <p:cNvSpPr/>
          <p:nvPr/>
        </p:nvSpPr>
        <p:spPr>
          <a:xfrm>
            <a:off x="6203051" y="2734607"/>
            <a:ext cx="39503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Salário mensal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81523C-AF3F-4DD3-9775-74ACEDAC104F}"/>
              </a:ext>
            </a:extLst>
          </p:cNvPr>
          <p:cNvSpPr/>
          <p:nvPr/>
        </p:nvSpPr>
        <p:spPr>
          <a:xfrm>
            <a:off x="4721333" y="4704588"/>
            <a:ext cx="39503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Range: 0-15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A440FB-0CCD-401A-A80F-84453D4844A4}"/>
              </a:ext>
            </a:extLst>
          </p:cNvPr>
          <p:cNvSpPr/>
          <p:nvPr/>
        </p:nvSpPr>
        <p:spPr>
          <a:xfrm>
            <a:off x="8150624" y="3570360"/>
            <a:ext cx="39503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Range: 1K-20K</a:t>
            </a:r>
          </a:p>
        </p:txBody>
      </p:sp>
    </p:spTree>
    <p:extLst>
      <p:ext uri="{BB962C8B-B14F-4D97-AF65-F5344CB8AC3E}">
        <p14:creationId xmlns:p14="http://schemas.microsoft.com/office/powerpoint/2010/main" val="2936517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F5B1-089B-40F8-86BD-B20C98C7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pt-BR" dirty="0" err="1"/>
              <a:t>Pré</a:t>
            </a:r>
            <a:r>
              <a:rPr lang="pt-BR" dirty="0"/>
              <a:t> processamento dos dados:</a:t>
            </a:r>
            <a:br>
              <a:rPr lang="pt-BR" dirty="0"/>
            </a:br>
            <a:r>
              <a:rPr lang="pt-BR" sz="2000" dirty="0" err="1"/>
              <a:t>Sampling</a:t>
            </a:r>
            <a:endParaRPr lang="pt-BR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B6C0A6-9BAC-4E0F-9A53-9A09DE379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522" y="2548045"/>
            <a:ext cx="10111666" cy="4179926"/>
          </a:xfrm>
        </p:spPr>
        <p:txBody>
          <a:bodyPr>
            <a:normAutofit/>
          </a:bodyPr>
          <a:lstStyle/>
          <a:p>
            <a:r>
              <a:rPr lang="pt-BR" dirty="0"/>
              <a:t>Os dados são divididos entre dados de treinamento (training data) e dados de teste (</a:t>
            </a:r>
            <a:r>
              <a:rPr lang="pt-BR" dirty="0" err="1"/>
              <a:t>testing</a:t>
            </a:r>
            <a:r>
              <a:rPr lang="pt-BR" dirty="0"/>
              <a:t> data) usando a divisão 75/25; </a:t>
            </a:r>
          </a:p>
          <a:p>
            <a:pPr lvl="1"/>
            <a:r>
              <a:rPr lang="pt-BR" dirty="0"/>
              <a:t>75% dos dados serão usados para treinar o modelo e os </a:t>
            </a:r>
          </a:p>
          <a:p>
            <a:pPr lvl="1"/>
            <a:r>
              <a:rPr lang="pt-BR" dirty="0"/>
              <a:t>25% restantes para testar a precisão do modelo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7299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7D325-605A-4A57-BC81-E06F4024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Pré</a:t>
            </a:r>
            <a:r>
              <a:rPr lang="pt-BR" dirty="0"/>
              <a:t> processamento dos dados:</a:t>
            </a:r>
            <a:br>
              <a:rPr lang="pt-BR" dirty="0"/>
            </a:br>
            <a:r>
              <a:rPr lang="pt-BR" sz="2200" dirty="0" err="1"/>
              <a:t>Balancing</a:t>
            </a:r>
            <a:endParaRPr lang="pt-B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4E862C-38B2-4DB3-A518-091667BE2BBB}"/>
              </a:ext>
            </a:extLst>
          </p:cNvPr>
          <p:cNvSpPr/>
          <p:nvPr/>
        </p:nvSpPr>
        <p:spPr>
          <a:xfrm>
            <a:off x="683580" y="2312986"/>
            <a:ext cx="455424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incidência das classes da variável alvo estão desbalanceado: 83.9% de incidência No (classe majoritária) de e 16.1% de incidência Yes (classe minoritária).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Ao treinar modelos em dados desbalanceados a regra de decisão fica tendenciosa para a incidência majoritária.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Para balancear os dados a técnica de aumento de dados (</a:t>
            </a:r>
            <a:r>
              <a:rPr lang="pt-BR" dirty="0" err="1"/>
              <a:t>upsampling</a:t>
            </a:r>
            <a:r>
              <a:rPr lang="pt-BR" dirty="0"/>
              <a:t>) é utilizada.  Para tal, a incidência da classe minoritária na variável alvo é aumentada com dados sintéticos através da Técnica de </a:t>
            </a:r>
            <a:r>
              <a:rPr lang="pt-BR" dirty="0" err="1"/>
              <a:t>Sobreamostragem</a:t>
            </a:r>
            <a:r>
              <a:rPr lang="pt-BR" dirty="0"/>
              <a:t> da Minoria Sintética (</a:t>
            </a:r>
            <a:r>
              <a:rPr lang="pt-BR" dirty="0" err="1"/>
              <a:t>Synthetic</a:t>
            </a:r>
            <a:r>
              <a:rPr lang="pt-BR" dirty="0"/>
              <a:t> </a:t>
            </a:r>
            <a:r>
              <a:rPr lang="pt-BR" dirty="0" err="1"/>
              <a:t>Minority</a:t>
            </a:r>
            <a:r>
              <a:rPr lang="pt-BR" dirty="0"/>
              <a:t> Over-</a:t>
            </a:r>
            <a:r>
              <a:rPr lang="pt-BR" dirty="0" err="1"/>
              <a:t>sampling</a:t>
            </a:r>
            <a:r>
              <a:rPr lang="pt-BR" dirty="0"/>
              <a:t> </a:t>
            </a:r>
            <a:r>
              <a:rPr lang="pt-BR" dirty="0" err="1"/>
              <a:t>Technique</a:t>
            </a:r>
            <a:r>
              <a:rPr lang="pt-BR" dirty="0"/>
              <a:t> - </a:t>
            </a:r>
            <a:r>
              <a:rPr lang="pt-BR" dirty="0" err="1"/>
              <a:t>SMOTe</a:t>
            </a:r>
            <a:r>
              <a:rPr lang="pt-BR" dirty="0"/>
              <a:t>).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A8D60F-631E-46CF-94D2-DFCFBF38CBC5}"/>
              </a:ext>
            </a:extLst>
          </p:cNvPr>
          <p:cNvSpPr/>
          <p:nvPr/>
        </p:nvSpPr>
        <p:spPr>
          <a:xfrm>
            <a:off x="4935635" y="2143274"/>
            <a:ext cx="37884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/>
              <a:t>Antes</a:t>
            </a:r>
          </a:p>
          <a:p>
            <a:pPr algn="ctr"/>
            <a:r>
              <a:rPr lang="pt-BR" dirty="0"/>
              <a:t>Dados de treinamento desbalanceado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415FC3-5B30-4D9F-B919-5519F0AB9710}"/>
              </a:ext>
            </a:extLst>
          </p:cNvPr>
          <p:cNvSpPr/>
          <p:nvPr/>
        </p:nvSpPr>
        <p:spPr>
          <a:xfrm>
            <a:off x="8369370" y="3192557"/>
            <a:ext cx="311886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/>
              <a:t>Depois</a:t>
            </a:r>
          </a:p>
          <a:p>
            <a:pPr algn="ctr"/>
            <a:r>
              <a:rPr lang="pt-BR" sz="1600" dirty="0"/>
              <a:t>Dados de treinamento balanceados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C46FF43-60C0-4BBF-B6B4-9506340DD5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8" t="5435" r="12912" b="15682"/>
          <a:stretch/>
        </p:blipFill>
        <p:spPr>
          <a:xfrm>
            <a:off x="8224555" y="3838888"/>
            <a:ext cx="3472617" cy="28709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4352CE6-ECD1-4B2D-A5D4-31AD95CA70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63" t="5045" r="21886" b="16070"/>
          <a:stretch/>
        </p:blipFill>
        <p:spPr>
          <a:xfrm>
            <a:off x="5546789" y="2737532"/>
            <a:ext cx="2566103" cy="275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766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FE433C-B0D1-4997-B6B0-83246807E5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Implementação dos Algoritmos para aprendizagem de máquina</a:t>
            </a:r>
          </a:p>
        </p:txBody>
      </p:sp>
    </p:spTree>
    <p:extLst>
      <p:ext uri="{BB962C8B-B14F-4D97-AF65-F5344CB8AC3E}">
        <p14:creationId xmlns:p14="http://schemas.microsoft.com/office/powerpoint/2010/main" val="85396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EC28-5E4C-4111-8A84-FE4C0B42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para aprendizagem de máquina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00D51-A4D8-4555-B240-3B01C7EAD2EF}"/>
              </a:ext>
            </a:extLst>
          </p:cNvPr>
          <p:cNvSpPr/>
          <p:nvPr/>
        </p:nvSpPr>
        <p:spPr>
          <a:xfrm>
            <a:off x="1756019" y="2608700"/>
            <a:ext cx="939227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Depois</a:t>
            </a:r>
            <a:r>
              <a:rPr lang="en-US" dirty="0"/>
              <a:t> do </a:t>
            </a:r>
            <a:r>
              <a:rPr lang="en-US" dirty="0" err="1"/>
              <a:t>pré</a:t>
            </a:r>
            <a:r>
              <a:rPr lang="en-US" dirty="0"/>
              <a:t> </a:t>
            </a:r>
            <a:r>
              <a:rPr lang="en-US" dirty="0" err="1"/>
              <a:t>processamento</a:t>
            </a:r>
            <a:r>
              <a:rPr lang="en-US" dirty="0"/>
              <a:t> dos dados </a:t>
            </a:r>
            <a:r>
              <a:rPr lang="en-US" dirty="0" err="1"/>
              <a:t>quatro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de </a:t>
            </a:r>
            <a:r>
              <a:rPr lang="en-US" dirty="0" err="1"/>
              <a:t>classificação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treinados</a:t>
            </a:r>
            <a:r>
              <a:rPr lang="en-US" dirty="0"/>
              <a:t> e </a:t>
            </a:r>
            <a:r>
              <a:rPr lang="en-US" dirty="0" err="1"/>
              <a:t>testados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abaixo</a:t>
            </a:r>
            <a:r>
              <a:rPr lang="en-US" dirty="0"/>
              <a:t> </a:t>
            </a:r>
            <a:r>
              <a:rPr lang="en-US" dirty="0" err="1"/>
              <a:t>apresenta</a:t>
            </a:r>
            <a:r>
              <a:rPr lang="en-US" dirty="0"/>
              <a:t> as </a:t>
            </a:r>
            <a:r>
              <a:rPr lang="en-US" dirty="0" err="1"/>
              <a:t>diferentes</a:t>
            </a:r>
            <a:r>
              <a:rPr lang="en-US" dirty="0"/>
              <a:t> m</a:t>
            </a:r>
            <a:r>
              <a:rPr lang="pt-BR" dirty="0" err="1"/>
              <a:t>étricas</a:t>
            </a:r>
            <a:r>
              <a:rPr lang="pt-BR" dirty="0"/>
              <a:t> utilizadas avaliar os modelos utilizados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Melhor modelo: </a:t>
            </a:r>
            <a:r>
              <a:rPr lang="pt-BR" dirty="0" err="1"/>
              <a:t>LogisticRegression</a:t>
            </a:r>
            <a:r>
              <a:rPr lang="pt-BR" dirty="0"/>
              <a:t> com uma precisão de teste de 80,97%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F8F85B-91DA-4924-9F68-51AA20E5C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688268"/>
              </p:ext>
            </p:extLst>
          </p:nvPr>
        </p:nvGraphicFramePr>
        <p:xfrm>
          <a:off x="2626029" y="3835400"/>
          <a:ext cx="70340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0520">
                  <a:extLst>
                    <a:ext uri="{9D8B030D-6E8A-4147-A177-3AD203B41FA5}">
                      <a16:colId xmlns:a16="http://schemas.microsoft.com/office/drawing/2014/main" val="3305223127"/>
                    </a:ext>
                  </a:extLst>
                </a:gridCol>
                <a:gridCol w="1188042">
                  <a:extLst>
                    <a:ext uri="{9D8B030D-6E8A-4147-A177-3AD203B41FA5}">
                      <a16:colId xmlns:a16="http://schemas.microsoft.com/office/drawing/2014/main" val="4139586136"/>
                    </a:ext>
                  </a:extLst>
                </a:gridCol>
                <a:gridCol w="1148758">
                  <a:extLst>
                    <a:ext uri="{9D8B030D-6E8A-4147-A177-3AD203B41FA5}">
                      <a16:colId xmlns:a16="http://schemas.microsoft.com/office/drawing/2014/main" val="3065280252"/>
                    </a:ext>
                  </a:extLst>
                </a:gridCol>
                <a:gridCol w="1154546">
                  <a:extLst>
                    <a:ext uri="{9D8B030D-6E8A-4147-A177-3AD203B41FA5}">
                      <a16:colId xmlns:a16="http://schemas.microsoft.com/office/drawing/2014/main" val="3967365665"/>
                    </a:ext>
                  </a:extLst>
                </a:gridCol>
                <a:gridCol w="1062183">
                  <a:extLst>
                    <a:ext uri="{9D8B030D-6E8A-4147-A177-3AD203B41FA5}">
                      <a16:colId xmlns:a16="http://schemas.microsoft.com/office/drawing/2014/main" val="3279116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auc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accuracy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999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DecisionTree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0.377953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0.632192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0.785326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0.406780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46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LogisticRegression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0.722177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0.809783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0.593220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0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RandomForest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0.305556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0.589984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0.864130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0.186441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26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Gradient Boosting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0.470588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0.659783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0.877717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0.338983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163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F2533BC-8CCC-415E-BB79-62DB37AD07F7}"/>
              </a:ext>
            </a:extLst>
          </p:cNvPr>
          <p:cNvSpPr/>
          <p:nvPr/>
        </p:nvSpPr>
        <p:spPr>
          <a:xfrm>
            <a:off x="2626030" y="4573155"/>
            <a:ext cx="7034049" cy="378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8093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0D9B93-1995-4CD9-9505-958B86E7A777}"/>
              </a:ext>
            </a:extLst>
          </p:cNvPr>
          <p:cNvSpPr/>
          <p:nvPr/>
        </p:nvSpPr>
        <p:spPr>
          <a:xfrm>
            <a:off x="1494408" y="3095087"/>
            <a:ext cx="90973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importância de um fator refere-se a técnicas que atribuem uma pontuação aos fatores de entrada com base em quão úteis eles são na previsão de uma variável de destino.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As pontuações de importância de recursos desempenham um papel importante em um projeto de modelagem preditiva, incluindo o fornecimento de informações sobre os 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Para o modelo </a:t>
            </a:r>
            <a:r>
              <a:rPr lang="pt-BR" dirty="0" err="1"/>
              <a:t>LogistRegression</a:t>
            </a:r>
            <a:r>
              <a:rPr lang="pt-BR" dirty="0"/>
              <a:t> os coeficientes encontrados para cada variável de entrada fornecem a base para uma pontuação de importância do fator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294A74-FFA9-43A2-9F78-DB9CA733C049}"/>
              </a:ext>
            </a:extLst>
          </p:cNvPr>
          <p:cNvSpPr txBox="1">
            <a:spLocks/>
          </p:cNvSpPr>
          <p:nvPr/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 importância de cada fator no modelo </a:t>
            </a:r>
            <a:r>
              <a:rPr lang="pt-BR" dirty="0" err="1"/>
              <a:t>LogistRegression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0532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F9E695C-E5E3-4C39-A9AB-9E6DFD69AD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4" t="11170" r="9637" b="8213"/>
          <a:stretch/>
        </p:blipFill>
        <p:spPr>
          <a:xfrm>
            <a:off x="221943" y="1472585"/>
            <a:ext cx="11567604" cy="53448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8D9501-AAC3-4C20-94B0-76757FAE2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83457"/>
            <a:ext cx="7729728" cy="580023"/>
          </a:xfrm>
        </p:spPr>
        <p:txBody>
          <a:bodyPr>
            <a:noAutofit/>
          </a:bodyPr>
          <a:lstStyle/>
          <a:p>
            <a:r>
              <a:rPr lang="en-GB" sz="2000" dirty="0" err="1"/>
              <a:t>Coeficientes</a:t>
            </a:r>
            <a:r>
              <a:rPr lang="en-GB" sz="2000" dirty="0"/>
              <a:t> do </a:t>
            </a:r>
            <a:r>
              <a:rPr lang="en-GB" sz="2000" dirty="0" err="1"/>
              <a:t>modelo</a:t>
            </a:r>
            <a:r>
              <a:rPr lang="en-GB" sz="2000" dirty="0"/>
              <a:t> </a:t>
            </a:r>
            <a:r>
              <a:rPr lang="pt-BR" sz="2000" dirty="0" err="1"/>
              <a:t>Logistic</a:t>
            </a:r>
            <a:r>
              <a:rPr lang="pt-BR" sz="2000" dirty="0"/>
              <a:t> </a:t>
            </a:r>
            <a:r>
              <a:rPr lang="pt-BR" sz="2000" dirty="0" err="1"/>
              <a:t>Regression</a:t>
            </a:r>
            <a:r>
              <a:rPr lang="en-GB" sz="2000" dirty="0"/>
              <a:t> </a:t>
            </a:r>
            <a:endParaRPr lang="pt-BR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4B25BF-C98A-4844-81F2-3BFC1EBA4113}"/>
              </a:ext>
            </a:extLst>
          </p:cNvPr>
          <p:cNvSpPr/>
          <p:nvPr/>
        </p:nvSpPr>
        <p:spPr>
          <a:xfrm>
            <a:off x="1981199" y="841850"/>
            <a:ext cx="10946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Este é um problema de classificação com classes 0 e 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Os coeficientes gerados pelo modelo </a:t>
            </a:r>
            <a:r>
              <a:rPr lang="pt-BR" dirty="0" err="1"/>
              <a:t>LogisticRegression</a:t>
            </a:r>
            <a:r>
              <a:rPr lang="pt-BR" dirty="0"/>
              <a:t> são positivos e negativos.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48E543-2309-4022-A044-C4AD4FC0A606}"/>
              </a:ext>
            </a:extLst>
          </p:cNvPr>
          <p:cNvSpPr/>
          <p:nvPr/>
        </p:nvSpPr>
        <p:spPr>
          <a:xfrm>
            <a:off x="1707353" y="1472585"/>
            <a:ext cx="5261617" cy="329472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141F4C-645D-4815-8B5A-B9049C7FDE97}"/>
              </a:ext>
            </a:extLst>
          </p:cNvPr>
          <p:cNvSpPr/>
          <p:nvPr/>
        </p:nvSpPr>
        <p:spPr>
          <a:xfrm>
            <a:off x="9379818" y="4632731"/>
            <a:ext cx="19857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/>
            <a:r>
              <a:rPr lang="pt-BR" sz="1400" dirty="0">
                <a:solidFill>
                  <a:srgbClr val="C00000"/>
                </a:solidFill>
              </a:rPr>
              <a:t>As pontuações positivas preveem a classe 1 (o funcionário pede demissão)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7ADABB-B735-4AB6-81EF-230A4D2A4954}"/>
              </a:ext>
            </a:extLst>
          </p:cNvPr>
          <p:cNvSpPr/>
          <p:nvPr/>
        </p:nvSpPr>
        <p:spPr>
          <a:xfrm>
            <a:off x="6507332" y="4632731"/>
            <a:ext cx="4962618" cy="204181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705525-B921-4763-A6FB-479A32747D71}"/>
              </a:ext>
            </a:extLst>
          </p:cNvPr>
          <p:cNvSpPr/>
          <p:nvPr/>
        </p:nvSpPr>
        <p:spPr>
          <a:xfrm>
            <a:off x="1378878" y="3463180"/>
            <a:ext cx="19857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1400" dirty="0">
                <a:solidFill>
                  <a:srgbClr val="C00000"/>
                </a:solidFill>
              </a:rPr>
              <a:t>As pontuações negativas preveem a classe 0 (o funcionário não pede demissão).</a:t>
            </a:r>
          </a:p>
        </p:txBody>
      </p:sp>
    </p:spTree>
    <p:extLst>
      <p:ext uri="{BB962C8B-B14F-4D97-AF65-F5344CB8AC3E}">
        <p14:creationId xmlns:p14="http://schemas.microsoft.com/office/powerpoint/2010/main" val="37240244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9501-AAC3-4C20-94B0-76757FAE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Recomendações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1BB1020-8EA2-45B8-8794-5DB1EA6D5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803952"/>
              </p:ext>
            </p:extLst>
          </p:nvPr>
        </p:nvGraphicFramePr>
        <p:xfrm>
          <a:off x="630107" y="3668268"/>
          <a:ext cx="49006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739">
                  <a:extLst>
                    <a:ext uri="{9D8B030D-6E8A-4147-A177-3AD203B41FA5}">
                      <a16:colId xmlns:a16="http://schemas.microsoft.com/office/drawing/2014/main" val="3593120658"/>
                    </a:ext>
                  </a:extLst>
                </a:gridCol>
                <a:gridCol w="1450942">
                  <a:extLst>
                    <a:ext uri="{9D8B030D-6E8A-4147-A177-3AD203B41FA5}">
                      <a16:colId xmlns:a16="http://schemas.microsoft.com/office/drawing/2014/main" val="3279267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B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coefficient</a:t>
                      </a:r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851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Anos desde a última promoção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1.723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901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úmero de empresas que trabalhou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375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Anos na empresa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1.300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9445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Jornada de trabalho estendida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1.235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269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Distância de casa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0.917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88004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8D3C646-AAFC-4F21-99D0-BCB2485CE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368483"/>
              </p:ext>
            </p:extLst>
          </p:nvPr>
        </p:nvGraphicFramePr>
        <p:xfrm>
          <a:off x="6311816" y="3666086"/>
          <a:ext cx="49006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743">
                  <a:extLst>
                    <a:ext uri="{9D8B030D-6E8A-4147-A177-3AD203B41FA5}">
                      <a16:colId xmlns:a16="http://schemas.microsoft.com/office/drawing/2014/main" val="3593120658"/>
                    </a:ext>
                  </a:extLst>
                </a:gridCol>
                <a:gridCol w="1455938">
                  <a:extLst>
                    <a:ext uri="{9D8B030D-6E8A-4147-A177-3AD203B41FA5}">
                      <a16:colId xmlns:a16="http://schemas.microsoft.com/office/drawing/2014/main" val="3279267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B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coefficient</a:t>
                      </a:r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851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de ano trabalhados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-1.685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901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Anos no mesmo cargo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-1.426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375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Anos com o gerente atual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-1.400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9445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Envolvimento no trabalho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-1.327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269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Salário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-1.316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88004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B84CB53-8799-4EBD-95AB-6275DB4F22D2}"/>
              </a:ext>
            </a:extLst>
          </p:cNvPr>
          <p:cNvSpPr/>
          <p:nvPr/>
        </p:nvSpPr>
        <p:spPr>
          <a:xfrm>
            <a:off x="1170006" y="2367170"/>
            <a:ext cx="35125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pt-BR" dirty="0"/>
              <a:t>Grupos de risco:</a:t>
            </a:r>
          </a:p>
          <a:p>
            <a:pPr lvl="1" algn="ctr"/>
            <a:r>
              <a:rPr lang="pt-BR" dirty="0"/>
              <a:t>Pontuações Positivas </a:t>
            </a:r>
          </a:p>
          <a:p>
            <a:pPr lvl="1" algn="ctr"/>
            <a:r>
              <a:rPr lang="pt-BR" dirty="0"/>
              <a:t>preveem a classe 1 </a:t>
            </a:r>
          </a:p>
          <a:p>
            <a:pPr lvl="1" algn="ctr"/>
            <a:r>
              <a:rPr lang="pt-BR" dirty="0"/>
              <a:t>(o funcionário pede demissão)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325567-06AF-4F25-96D9-AA2C160B3CC9}"/>
              </a:ext>
            </a:extLst>
          </p:cNvPr>
          <p:cNvSpPr/>
          <p:nvPr/>
        </p:nvSpPr>
        <p:spPr>
          <a:xfrm>
            <a:off x="6557640" y="2367170"/>
            <a:ext cx="4015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pt-BR" dirty="0"/>
              <a:t>Grupos de segurança:</a:t>
            </a:r>
          </a:p>
          <a:p>
            <a:pPr lvl="1" algn="ctr"/>
            <a:r>
              <a:rPr lang="pt-BR" dirty="0"/>
              <a:t>Pontuações Negativas </a:t>
            </a:r>
          </a:p>
          <a:p>
            <a:pPr lvl="1" algn="ctr"/>
            <a:r>
              <a:rPr lang="pt-BR" dirty="0"/>
              <a:t>preveem a classe 0</a:t>
            </a:r>
          </a:p>
          <a:p>
            <a:pPr lvl="1" algn="ctr"/>
            <a:r>
              <a:rPr lang="pt-BR" dirty="0"/>
              <a:t> (o funcionário não pede demissão).</a:t>
            </a:r>
          </a:p>
        </p:txBody>
      </p:sp>
    </p:spTree>
    <p:extLst>
      <p:ext uri="{BB962C8B-B14F-4D97-AF65-F5344CB8AC3E}">
        <p14:creationId xmlns:p14="http://schemas.microsoft.com/office/powerpoint/2010/main" val="32542183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F5B1-089B-40F8-86BD-B20C98C7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pt-BR" dirty="0"/>
              <a:t>Compatibilidade dos estudos</a:t>
            </a:r>
            <a:endParaRPr lang="pt-BR" sz="4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B6C0A6-9BAC-4E0F-9A53-9A09DE379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5390" y="2263958"/>
            <a:ext cx="3576357" cy="40835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Análise Exploratória dos Dados:</a:t>
            </a:r>
          </a:p>
          <a:p>
            <a:r>
              <a:rPr lang="pt-BR" dirty="0"/>
              <a:t>Grupos de risco</a:t>
            </a:r>
          </a:p>
          <a:p>
            <a:pPr lvl="1"/>
            <a:r>
              <a:rPr lang="pt-BR" b="1" dirty="0"/>
              <a:t>Jornada estendida de trabalho</a:t>
            </a:r>
          </a:p>
          <a:p>
            <a:pPr lvl="1"/>
            <a:r>
              <a:rPr lang="pt-BR" dirty="0"/>
              <a:t>Insatisfação com o trabalho &lt;=2</a:t>
            </a:r>
          </a:p>
          <a:p>
            <a:pPr lvl="1"/>
            <a:r>
              <a:rPr lang="pt-BR" dirty="0"/>
              <a:t>Baixo nível de cargo &lt;= 1</a:t>
            </a:r>
          </a:p>
          <a:p>
            <a:pPr lvl="1"/>
            <a:r>
              <a:rPr lang="pt-BR" dirty="0"/>
              <a:t>Jornada de trabalho estendida </a:t>
            </a:r>
          </a:p>
          <a:p>
            <a:pPr lvl="1"/>
            <a:r>
              <a:rPr lang="pt-BR" b="1" dirty="0"/>
              <a:t>Baixo salários: &lt;= 4 mil</a:t>
            </a:r>
          </a:p>
          <a:p>
            <a:pPr lvl="1"/>
            <a:r>
              <a:rPr lang="pt-BR" dirty="0"/>
              <a:t>Viagens frequentes a trabalho</a:t>
            </a:r>
          </a:p>
          <a:p>
            <a:pPr lvl="1"/>
            <a:r>
              <a:rPr lang="pt-BR" dirty="0"/>
              <a:t>Representantes de venda</a:t>
            </a:r>
          </a:p>
          <a:p>
            <a:pPr lvl="1"/>
            <a:r>
              <a:rPr lang="pt-BR" dirty="0"/>
              <a:t>Idades entre 28 e 33</a:t>
            </a:r>
          </a:p>
          <a:p>
            <a:pPr lvl="1"/>
            <a:r>
              <a:rPr lang="pt-BR" dirty="0"/>
              <a:t>Funcionários solteiros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32D2F9-FE41-4EB6-9800-9B7DD219BF00}"/>
              </a:ext>
            </a:extLst>
          </p:cNvPr>
          <p:cNvSpPr txBox="1">
            <a:spLocks/>
          </p:cNvSpPr>
          <p:nvPr/>
        </p:nvSpPr>
        <p:spPr>
          <a:xfrm>
            <a:off x="6240253" y="2263958"/>
            <a:ext cx="4137717" cy="39419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">
              <a:buNone/>
            </a:pPr>
            <a:r>
              <a:rPr lang="pt-BR" sz="2100" dirty="0"/>
              <a:t>Aprendizagem de Máquina:</a:t>
            </a:r>
          </a:p>
          <a:p>
            <a:pPr fontAlgn="b"/>
            <a:r>
              <a:rPr lang="pt-BR" dirty="0"/>
              <a:t>Grupos de risco:</a:t>
            </a:r>
          </a:p>
          <a:p>
            <a:pPr lvl="1" fontAlgn="b"/>
            <a:r>
              <a:rPr lang="pt-BR" dirty="0"/>
              <a:t>Anos desde a última promoção</a:t>
            </a:r>
          </a:p>
          <a:p>
            <a:pPr lvl="1" fontAlgn="b"/>
            <a:r>
              <a:rPr lang="en-US" dirty="0"/>
              <a:t>N</a:t>
            </a:r>
            <a:r>
              <a:rPr lang="pt-BR" dirty="0"/>
              <a:t>úmero de empresas que trabalhou</a:t>
            </a:r>
          </a:p>
          <a:p>
            <a:pPr lvl="1" fontAlgn="b"/>
            <a:r>
              <a:rPr lang="pt-BR" dirty="0"/>
              <a:t>Anos na empresa</a:t>
            </a:r>
          </a:p>
          <a:p>
            <a:pPr lvl="1" fontAlgn="b"/>
            <a:r>
              <a:rPr lang="pt-BR" b="1" dirty="0"/>
              <a:t>Jornada de trabalho estendida</a:t>
            </a:r>
          </a:p>
          <a:p>
            <a:pPr lvl="1" fontAlgn="b"/>
            <a:r>
              <a:rPr lang="pt-BR" dirty="0"/>
              <a:t>Distância de casa</a:t>
            </a:r>
          </a:p>
          <a:p>
            <a:pPr fontAlgn="b"/>
            <a:r>
              <a:rPr lang="pt-BR" dirty="0"/>
              <a:t>Grupos de segurança:</a:t>
            </a:r>
          </a:p>
          <a:p>
            <a:pPr lvl="1" fontAlgn="b"/>
            <a:r>
              <a:rPr lang="pt-BR" b="1" dirty="0"/>
              <a:t>Total de ano trabalhados</a:t>
            </a:r>
            <a:endParaRPr lang="pt-BR" dirty="0"/>
          </a:p>
          <a:p>
            <a:pPr lvl="1" fontAlgn="b"/>
            <a:r>
              <a:rPr lang="pt-BR" dirty="0"/>
              <a:t>Anos no mesmo cargo</a:t>
            </a:r>
          </a:p>
          <a:p>
            <a:pPr lvl="1" fontAlgn="b"/>
            <a:r>
              <a:rPr lang="pt-BR" dirty="0"/>
              <a:t>Anos com o gerente atual</a:t>
            </a:r>
          </a:p>
          <a:p>
            <a:pPr lvl="1" fontAlgn="b"/>
            <a:r>
              <a:rPr lang="pt-BR" dirty="0"/>
              <a:t>Envolvimento no trabalho</a:t>
            </a:r>
          </a:p>
          <a:p>
            <a:pPr lvl="1" fontAlgn="b"/>
            <a:r>
              <a:rPr lang="pt-BR" b="1" dirty="0"/>
              <a:t>Salário</a:t>
            </a:r>
          </a:p>
          <a:p>
            <a:pPr lvl="1" fontAlgn="b"/>
            <a:endParaRPr lang="pt-B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E24EF6-0DCA-4814-86AD-A1482CDF375B}"/>
              </a:ext>
            </a:extLst>
          </p:cNvPr>
          <p:cNvCxnSpPr>
            <a:stCxn id="2" idx="2"/>
          </p:cNvCxnSpPr>
          <p:nvPr/>
        </p:nvCxnSpPr>
        <p:spPr>
          <a:xfrm>
            <a:off x="6096000" y="2153412"/>
            <a:ext cx="0" cy="431840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54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5AEE-4B9D-4B87-BBAE-88F1322A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GB" dirty="0"/>
              <a:t>Breve </a:t>
            </a:r>
            <a:r>
              <a:rPr lang="en-GB" dirty="0" err="1"/>
              <a:t>explanação</a:t>
            </a:r>
            <a:r>
              <a:rPr lang="en-GB" dirty="0"/>
              <a:t> </a:t>
            </a:r>
            <a:r>
              <a:rPr lang="en-GB" dirty="0" err="1"/>
              <a:t>sobre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Gráficos</a:t>
            </a:r>
            <a:r>
              <a:rPr lang="en-GB" dirty="0"/>
              <a:t> </a:t>
            </a:r>
            <a:r>
              <a:rPr lang="en-GB" dirty="0" err="1"/>
              <a:t>utilizados</a:t>
            </a:r>
            <a:endParaRPr lang="pt-B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D980FB-B9A1-44A5-BCF6-88D9379A8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522" y="2396717"/>
            <a:ext cx="3330509" cy="3101983"/>
          </a:xfrm>
        </p:spPr>
        <p:txBody>
          <a:bodyPr/>
          <a:lstStyle/>
          <a:p>
            <a:r>
              <a:rPr lang="pt-BR" dirty="0"/>
              <a:t>Para dados do tipo numérico </a:t>
            </a:r>
          </a:p>
          <a:p>
            <a:pPr lvl="1"/>
            <a:r>
              <a:rPr lang="pt-BR" dirty="0"/>
              <a:t>Histograma</a:t>
            </a:r>
          </a:p>
          <a:p>
            <a:pPr lvl="1"/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Boxplot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                             (diagrama de caixa)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99E39A-2FB8-4E8C-9B54-94BCE21FC5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2" r="7551"/>
          <a:stretch/>
        </p:blipFill>
        <p:spPr>
          <a:xfrm>
            <a:off x="3485966" y="3272772"/>
            <a:ext cx="3993159" cy="331302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C25F7F7-3ECF-41A0-B48B-28F6BF3411E5}"/>
              </a:ext>
            </a:extLst>
          </p:cNvPr>
          <p:cNvSpPr/>
          <p:nvPr/>
        </p:nvSpPr>
        <p:spPr>
          <a:xfrm>
            <a:off x="4544319" y="2546923"/>
            <a:ext cx="6096000" cy="646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 histograma é uma espécie de gráfico de barras que demonstra uma distribuição de frequências.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1798A2-EF99-40DF-965E-A994282A31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2" r="7551"/>
          <a:stretch/>
        </p:blipFill>
        <p:spPr>
          <a:xfrm>
            <a:off x="7592319" y="3272772"/>
            <a:ext cx="3993159" cy="33130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932E94-89C2-48C4-972A-2683CDE5D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73" t="14908" r="12298" b="11241"/>
          <a:stretch/>
        </p:blipFill>
        <p:spPr>
          <a:xfrm flipH="1">
            <a:off x="8158575" y="3764739"/>
            <a:ext cx="3261303" cy="24466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FA068B2-789C-4DBD-A111-2568A4A6241B}"/>
              </a:ext>
            </a:extLst>
          </p:cNvPr>
          <p:cNvSpPr/>
          <p:nvPr/>
        </p:nvSpPr>
        <p:spPr>
          <a:xfrm>
            <a:off x="5482545" y="6374755"/>
            <a:ext cx="341206" cy="141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768703-C01C-491F-B140-00801508300D}"/>
              </a:ext>
            </a:extLst>
          </p:cNvPr>
          <p:cNvSpPr/>
          <p:nvPr/>
        </p:nvSpPr>
        <p:spPr>
          <a:xfrm>
            <a:off x="9619658" y="6374755"/>
            <a:ext cx="341206" cy="141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E02C79-4809-421F-9787-2F95D7AB129F}"/>
              </a:ext>
            </a:extLst>
          </p:cNvPr>
          <p:cNvSpPr/>
          <p:nvPr/>
        </p:nvSpPr>
        <p:spPr>
          <a:xfrm rot="16200000">
            <a:off x="2994034" y="4898218"/>
            <a:ext cx="1237036" cy="122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4E361C-9379-412C-87B8-41A3ED44FD17}"/>
              </a:ext>
            </a:extLst>
          </p:cNvPr>
          <p:cNvSpPr txBox="1"/>
          <p:nvPr/>
        </p:nvSpPr>
        <p:spPr>
          <a:xfrm>
            <a:off x="5173754" y="6282091"/>
            <a:ext cx="95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valores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161265-65E9-4B95-945C-3F7CEC88AC51}"/>
              </a:ext>
            </a:extLst>
          </p:cNvPr>
          <p:cNvSpPr txBox="1"/>
          <p:nvPr/>
        </p:nvSpPr>
        <p:spPr>
          <a:xfrm>
            <a:off x="9399781" y="6260256"/>
            <a:ext cx="95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valores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FF7347-B56E-4726-B68A-B960184929A2}"/>
              </a:ext>
            </a:extLst>
          </p:cNvPr>
          <p:cNvSpPr/>
          <p:nvPr/>
        </p:nvSpPr>
        <p:spPr>
          <a:xfrm rot="16200000">
            <a:off x="7091434" y="4926603"/>
            <a:ext cx="1237036" cy="122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3434B4-A26C-4B90-A320-966CE73D5F44}"/>
              </a:ext>
            </a:extLst>
          </p:cNvPr>
          <p:cNvSpPr txBox="1"/>
          <p:nvPr/>
        </p:nvSpPr>
        <p:spPr>
          <a:xfrm rot="16200000">
            <a:off x="6990462" y="4557972"/>
            <a:ext cx="134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frequência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E30A30-759D-4077-B279-BA5FB1971C31}"/>
              </a:ext>
            </a:extLst>
          </p:cNvPr>
          <p:cNvSpPr/>
          <p:nvPr/>
        </p:nvSpPr>
        <p:spPr>
          <a:xfrm>
            <a:off x="5173754" y="3429000"/>
            <a:ext cx="1237036" cy="219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328896-6417-4B61-8997-344DC98CE7FF}"/>
              </a:ext>
            </a:extLst>
          </p:cNvPr>
          <p:cNvSpPr/>
          <p:nvPr/>
        </p:nvSpPr>
        <p:spPr>
          <a:xfrm>
            <a:off x="9111719" y="3428143"/>
            <a:ext cx="1237036" cy="219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C8261D-AA74-486B-B2AF-8B21470D3C7B}"/>
              </a:ext>
            </a:extLst>
          </p:cNvPr>
          <p:cNvSpPr txBox="1"/>
          <p:nvPr/>
        </p:nvSpPr>
        <p:spPr>
          <a:xfrm rot="16200000">
            <a:off x="2892988" y="4617291"/>
            <a:ext cx="134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frequência</a:t>
            </a:r>
          </a:p>
        </p:txBody>
      </p:sp>
    </p:spTree>
    <p:extLst>
      <p:ext uri="{BB962C8B-B14F-4D97-AF65-F5344CB8AC3E}">
        <p14:creationId xmlns:p14="http://schemas.microsoft.com/office/powerpoint/2010/main" val="1199876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F5B1-089B-40F8-86BD-B20C98C7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95837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pt-BR" sz="4400" dirty="0"/>
              <a:t>Obrigada pela Atenção</a:t>
            </a:r>
          </a:p>
        </p:txBody>
      </p:sp>
    </p:spTree>
    <p:extLst>
      <p:ext uri="{BB962C8B-B14F-4D97-AF65-F5344CB8AC3E}">
        <p14:creationId xmlns:p14="http://schemas.microsoft.com/office/powerpoint/2010/main" val="418300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5AEE-4B9D-4B87-BBAE-88F1322A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GB" dirty="0"/>
              <a:t>Breve </a:t>
            </a:r>
            <a:r>
              <a:rPr lang="en-GB" dirty="0" err="1"/>
              <a:t>explanação</a:t>
            </a:r>
            <a:r>
              <a:rPr lang="en-GB" dirty="0"/>
              <a:t> </a:t>
            </a:r>
            <a:r>
              <a:rPr lang="en-GB" dirty="0" err="1"/>
              <a:t>sobre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Gráficos</a:t>
            </a:r>
            <a:r>
              <a:rPr lang="en-GB" dirty="0"/>
              <a:t> </a:t>
            </a:r>
            <a:r>
              <a:rPr lang="en-GB" dirty="0" err="1"/>
              <a:t>utilizados</a:t>
            </a:r>
            <a:endParaRPr lang="pt-B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D980FB-B9A1-44A5-BCF6-88D9379A8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522" y="2396717"/>
            <a:ext cx="3273020" cy="3101983"/>
          </a:xfrm>
        </p:spPr>
        <p:txBody>
          <a:bodyPr/>
          <a:lstStyle/>
          <a:p>
            <a:r>
              <a:rPr lang="pt-BR" dirty="0"/>
              <a:t>Para dados do tipo numérico </a:t>
            </a:r>
          </a:p>
          <a:p>
            <a:pPr lvl="1"/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Histograma</a:t>
            </a:r>
          </a:p>
          <a:p>
            <a:pPr lvl="1"/>
            <a:r>
              <a:rPr lang="pt-BR" dirty="0" err="1"/>
              <a:t>Boxplot</a:t>
            </a:r>
            <a:r>
              <a:rPr lang="pt-BR" dirty="0"/>
              <a:t>                              (diagrama de caixa)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25F7F7-3ECF-41A0-B48B-28F6BF3411E5}"/>
              </a:ext>
            </a:extLst>
          </p:cNvPr>
          <p:cNvSpPr/>
          <p:nvPr/>
        </p:nvSpPr>
        <p:spPr>
          <a:xfrm>
            <a:off x="4544319" y="2258092"/>
            <a:ext cx="6096000" cy="92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boxplot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é uma ferramenta gráfica que permite visualizar a distribuição e valores discrepantes (outliers) dos dados, e pode ser usada como uma disposição gráfica comparativa.</a:t>
            </a:r>
          </a:p>
        </p:txBody>
      </p:sp>
      <p:pic>
        <p:nvPicPr>
          <p:cNvPr id="2050" name="Picture 2" descr="https://i0.wp.com/www.abgconsultoria.com.br/blog/wp-content/uploads/boxplot-1-1024x664.png?resize=1024%2C664">
            <a:extLst>
              <a:ext uri="{FF2B5EF4-FFF2-40B4-BE49-F238E27FC236}">
                <a16:creationId xmlns:a16="http://schemas.microsoft.com/office/drawing/2014/main" id="{BA9C1687-1513-4C97-98D4-79C16D904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178" y="3181422"/>
            <a:ext cx="4783781" cy="310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563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5AEE-4B9D-4B87-BBAE-88F1322A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GB" dirty="0"/>
              <a:t>Breve </a:t>
            </a:r>
            <a:r>
              <a:rPr lang="en-GB" dirty="0" err="1"/>
              <a:t>explanação</a:t>
            </a:r>
            <a:r>
              <a:rPr lang="en-GB" dirty="0"/>
              <a:t> </a:t>
            </a:r>
            <a:r>
              <a:rPr lang="en-GB" dirty="0" err="1"/>
              <a:t>sobre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Gráficos</a:t>
            </a:r>
            <a:r>
              <a:rPr lang="en-GB" dirty="0"/>
              <a:t> </a:t>
            </a:r>
            <a:r>
              <a:rPr lang="en-GB" dirty="0" err="1"/>
              <a:t>utilizados</a:t>
            </a:r>
            <a:endParaRPr lang="pt-B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25F7F7-3ECF-41A0-B48B-28F6BF3411E5}"/>
              </a:ext>
            </a:extLst>
          </p:cNvPr>
          <p:cNvSpPr/>
          <p:nvPr/>
        </p:nvSpPr>
        <p:spPr>
          <a:xfrm>
            <a:off x="4544319" y="2258092"/>
            <a:ext cx="6096000" cy="92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 pie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chart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é um tipo de gráfico que exibe dados em um gráfico circular.  As partes do gráfico são proporcionais à fração do todo em cada categoria. </a:t>
            </a:r>
          </a:p>
        </p:txBody>
      </p:sp>
      <p:pic>
        <p:nvPicPr>
          <p:cNvPr id="4098" name="Picture 2" descr="Percentage pie chart for finance report template Vector Image">
            <a:extLst>
              <a:ext uri="{FF2B5EF4-FFF2-40B4-BE49-F238E27FC236}">
                <a16:creationId xmlns:a16="http://schemas.microsoft.com/office/drawing/2014/main" id="{1C010282-DAAD-453E-8B51-06A4FB2249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0" t="8429" r="7869" b="18894"/>
          <a:stretch/>
        </p:blipFill>
        <p:spPr bwMode="auto">
          <a:xfrm>
            <a:off x="6187735" y="3429000"/>
            <a:ext cx="3062797" cy="291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0B831F-527E-4849-BD36-43D1757A39F5}"/>
              </a:ext>
            </a:extLst>
          </p:cNvPr>
          <p:cNvSpPr txBox="1">
            <a:spLocks/>
          </p:cNvSpPr>
          <p:nvPr/>
        </p:nvSpPr>
        <p:spPr>
          <a:xfrm>
            <a:off x="606522" y="2396717"/>
            <a:ext cx="3937797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Para dados do tipo categórico 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Pie </a:t>
            </a:r>
            <a:r>
              <a:rPr lang="pt-BR" dirty="0" err="1">
                <a:solidFill>
                  <a:schemeClr val="tx1"/>
                </a:solidFill>
              </a:rPr>
              <a:t>chart</a:t>
            </a:r>
            <a:r>
              <a:rPr lang="pt-BR" dirty="0">
                <a:solidFill>
                  <a:schemeClr val="tx1"/>
                </a:solidFill>
              </a:rPr>
              <a:t>                                    (gráfico de setores, gráfico de pizza)</a:t>
            </a:r>
          </a:p>
          <a:p>
            <a:pPr lvl="1"/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100%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stack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 bar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chart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                  (gráfico de barras empilhadas a 100%)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994FFE-28E4-4552-B5A2-41F49B9D67AB}"/>
              </a:ext>
            </a:extLst>
          </p:cNvPr>
          <p:cNvSpPr txBox="1"/>
          <p:nvPr/>
        </p:nvSpPr>
        <p:spPr>
          <a:xfrm>
            <a:off x="8584825" y="3578376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A2C50"/>
                </a:solidFill>
              </a:rPr>
              <a:t>Categoria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889910-C36D-42BE-ACEF-5B0D4FC4AD42}"/>
              </a:ext>
            </a:extLst>
          </p:cNvPr>
          <p:cNvSpPr txBox="1"/>
          <p:nvPr/>
        </p:nvSpPr>
        <p:spPr>
          <a:xfrm>
            <a:off x="8453140" y="5906664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C10E"/>
                </a:solidFill>
              </a:rPr>
              <a:t>Categoria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6074AE-458F-4A00-89FB-68B0747D8484}"/>
              </a:ext>
            </a:extLst>
          </p:cNvPr>
          <p:cNvSpPr txBox="1"/>
          <p:nvPr/>
        </p:nvSpPr>
        <p:spPr>
          <a:xfrm>
            <a:off x="5515706" y="5886437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5BA9A"/>
                </a:solidFill>
              </a:rPr>
              <a:t>Categoria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0BA7A-74B9-48DF-B4AA-570600599B14}"/>
              </a:ext>
            </a:extLst>
          </p:cNvPr>
          <p:cNvSpPr txBox="1"/>
          <p:nvPr/>
        </p:nvSpPr>
        <p:spPr>
          <a:xfrm>
            <a:off x="5163701" y="4288387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B7117F"/>
                </a:solidFill>
              </a:rPr>
              <a:t>Categoria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03B9DE-1526-4643-8C95-2635C5C52AFB}"/>
              </a:ext>
            </a:extLst>
          </p:cNvPr>
          <p:cNvSpPr txBox="1"/>
          <p:nvPr/>
        </p:nvSpPr>
        <p:spPr>
          <a:xfrm>
            <a:off x="5923004" y="3209044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7396F2"/>
                </a:solidFill>
              </a:rPr>
              <a:t>Categoria 5</a:t>
            </a:r>
          </a:p>
        </p:txBody>
      </p:sp>
    </p:spTree>
    <p:extLst>
      <p:ext uri="{BB962C8B-B14F-4D97-AF65-F5344CB8AC3E}">
        <p14:creationId xmlns:p14="http://schemas.microsoft.com/office/powerpoint/2010/main" val="3264862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5AEE-4B9D-4B87-BBAE-88F1322A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GB" dirty="0"/>
              <a:t>Breve </a:t>
            </a:r>
            <a:r>
              <a:rPr lang="en-GB" dirty="0" err="1"/>
              <a:t>explanação</a:t>
            </a:r>
            <a:r>
              <a:rPr lang="en-GB" dirty="0"/>
              <a:t> </a:t>
            </a:r>
            <a:r>
              <a:rPr lang="en-GB" dirty="0" err="1"/>
              <a:t>sobre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Gráficos</a:t>
            </a:r>
            <a:r>
              <a:rPr lang="en-GB" dirty="0"/>
              <a:t> </a:t>
            </a:r>
            <a:r>
              <a:rPr lang="en-GB" dirty="0" err="1"/>
              <a:t>utilizados</a:t>
            </a:r>
            <a:endParaRPr lang="pt-B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D980FB-B9A1-44A5-BCF6-88D9379A8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522" y="2396717"/>
            <a:ext cx="3937797" cy="3101983"/>
          </a:xfrm>
        </p:spPr>
        <p:txBody>
          <a:bodyPr/>
          <a:lstStyle/>
          <a:p>
            <a:r>
              <a:rPr lang="pt-BR" dirty="0"/>
              <a:t>Para dados do tipo categórico </a:t>
            </a:r>
          </a:p>
          <a:p>
            <a:pPr lvl="1"/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Pie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chart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                                    (gráfico de setores, gráfico de pizza)</a:t>
            </a:r>
          </a:p>
          <a:p>
            <a:pPr lvl="1"/>
            <a:r>
              <a:rPr lang="pt-BR" dirty="0"/>
              <a:t>100% </a:t>
            </a:r>
            <a:r>
              <a:rPr lang="pt-BR" dirty="0" err="1"/>
              <a:t>stack</a:t>
            </a:r>
            <a:r>
              <a:rPr lang="pt-BR" dirty="0"/>
              <a:t> bar </a:t>
            </a:r>
            <a:r>
              <a:rPr lang="pt-BR" dirty="0" err="1"/>
              <a:t>chart</a:t>
            </a:r>
            <a:r>
              <a:rPr lang="pt-BR" dirty="0"/>
              <a:t>                  (gráfico de barras empilhadas a 100%)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25F7F7-3ECF-41A0-B48B-28F6BF3411E5}"/>
              </a:ext>
            </a:extLst>
          </p:cNvPr>
          <p:cNvSpPr/>
          <p:nvPr/>
        </p:nvSpPr>
        <p:spPr>
          <a:xfrm>
            <a:off x="4544319" y="2258092"/>
            <a:ext cx="6096000" cy="147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 gráfico de barras empilhadas 100% mostra a porcentagem relativa de várias séries de dados em barras empilhadas, onde o total (cumulativo) de cada barra é igual a 100%.</a:t>
            </a:r>
          </a:p>
        </p:txBody>
      </p:sp>
      <p:pic>
        <p:nvPicPr>
          <p:cNvPr id="5122" name="Picture 2" descr="Criando um gráfico de barras empilhadas 100%">
            <a:extLst>
              <a:ext uri="{FF2B5EF4-FFF2-40B4-BE49-F238E27FC236}">
                <a16:creationId xmlns:a16="http://schemas.microsoft.com/office/drawing/2014/main" id="{7A209041-C4C6-4760-96C9-71EEEDF8C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" t="2822" r="54597" b="1659"/>
          <a:stretch/>
        </p:blipFill>
        <p:spPr bwMode="auto">
          <a:xfrm>
            <a:off x="6096000" y="3377953"/>
            <a:ext cx="2157173" cy="292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riando um gráfico de barras empilhadas 100%">
            <a:extLst>
              <a:ext uri="{FF2B5EF4-FFF2-40B4-BE49-F238E27FC236}">
                <a16:creationId xmlns:a16="http://schemas.microsoft.com/office/drawing/2014/main" id="{A3A63F31-001B-425B-9C6C-B3AAA17913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92" t="2822" r="1015" b="1659"/>
          <a:stretch/>
        </p:blipFill>
        <p:spPr bwMode="auto">
          <a:xfrm>
            <a:off x="7581329" y="3377953"/>
            <a:ext cx="1453079" cy="292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3AB62D-3C3F-4CB2-B947-5318C7666CA5}"/>
              </a:ext>
            </a:extLst>
          </p:cNvPr>
          <p:cNvSpPr txBox="1"/>
          <p:nvPr/>
        </p:nvSpPr>
        <p:spPr>
          <a:xfrm>
            <a:off x="7312140" y="5999808"/>
            <a:ext cx="1722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+mj-lt"/>
              </a:rPr>
              <a:t>Idade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4CF544-2312-4BC5-BBCE-2B3436FF6A02}"/>
              </a:ext>
            </a:extLst>
          </p:cNvPr>
          <p:cNvSpPr txBox="1"/>
          <p:nvPr/>
        </p:nvSpPr>
        <p:spPr>
          <a:xfrm rot="16200000">
            <a:off x="5388755" y="4305061"/>
            <a:ext cx="1722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+mj-lt"/>
              </a:rPr>
              <a:t>porcentagem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61F519-D287-4E53-9705-0C5A9CDCD871}"/>
              </a:ext>
            </a:extLst>
          </p:cNvPr>
          <p:cNvSpPr/>
          <p:nvPr/>
        </p:nvSpPr>
        <p:spPr>
          <a:xfrm>
            <a:off x="8563532" y="3377953"/>
            <a:ext cx="470876" cy="324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54F733-CB30-46B5-B41B-9C78EE88B87B}"/>
              </a:ext>
            </a:extLst>
          </p:cNvPr>
          <p:cNvSpPr/>
          <p:nvPr/>
        </p:nvSpPr>
        <p:spPr>
          <a:xfrm>
            <a:off x="8718221" y="3823928"/>
            <a:ext cx="247454" cy="324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0701C5-F4C0-4063-A267-6281CA4067A7}"/>
              </a:ext>
            </a:extLst>
          </p:cNvPr>
          <p:cNvSpPr/>
          <p:nvPr/>
        </p:nvSpPr>
        <p:spPr>
          <a:xfrm>
            <a:off x="6932389" y="5881457"/>
            <a:ext cx="1320783" cy="118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938C15-84A8-431E-95F0-919518D6E8D7}"/>
              </a:ext>
            </a:extLst>
          </p:cNvPr>
          <p:cNvSpPr txBox="1"/>
          <p:nvPr/>
        </p:nvSpPr>
        <p:spPr>
          <a:xfrm>
            <a:off x="6944598" y="5813675"/>
            <a:ext cx="17222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latin typeface="+mj-lt"/>
              </a:rPr>
              <a:t>≤40              &gt;40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291DEC-6ED1-4391-AB7A-37E26AA7D79E}"/>
              </a:ext>
            </a:extLst>
          </p:cNvPr>
          <p:cNvSpPr txBox="1"/>
          <p:nvPr/>
        </p:nvSpPr>
        <p:spPr>
          <a:xfrm>
            <a:off x="8631376" y="3787328"/>
            <a:ext cx="1722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latin typeface="+mj-lt"/>
              </a:rPr>
              <a:t>Não</a:t>
            </a:r>
          </a:p>
          <a:p>
            <a:endParaRPr lang="pt-BR" sz="200" dirty="0">
              <a:latin typeface="+mj-lt"/>
            </a:endParaRPr>
          </a:p>
          <a:p>
            <a:r>
              <a:rPr lang="pt-BR" sz="1050" dirty="0">
                <a:latin typeface="+mj-lt"/>
              </a:rPr>
              <a:t>Sim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2E463C-14C8-43E6-9B6B-B4FAA03B4803}"/>
              </a:ext>
            </a:extLst>
          </p:cNvPr>
          <p:cNvSpPr txBox="1"/>
          <p:nvPr/>
        </p:nvSpPr>
        <p:spPr>
          <a:xfrm>
            <a:off x="8522362" y="3597815"/>
            <a:ext cx="1722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+mj-lt"/>
              </a:rPr>
              <a:t>Voto</a:t>
            </a:r>
          </a:p>
        </p:txBody>
      </p:sp>
    </p:spTree>
    <p:extLst>
      <p:ext uri="{BB962C8B-B14F-4D97-AF65-F5344CB8AC3E}">
        <p14:creationId xmlns:p14="http://schemas.microsoft.com/office/powerpoint/2010/main" val="604525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5D59D-B684-4364-ACB5-E7DC752F8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Análise</a:t>
            </a:r>
            <a:r>
              <a:rPr lang="en-GB" dirty="0"/>
              <a:t> </a:t>
            </a:r>
            <a:r>
              <a:rPr lang="en-GB" dirty="0" err="1"/>
              <a:t>exploratória</a:t>
            </a:r>
            <a:r>
              <a:rPr lang="en-GB" dirty="0"/>
              <a:t> dos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6315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A9A4-9E0D-4831-86D2-D751789D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M</a:t>
            </a:r>
            <a:r>
              <a:rPr lang="pt-BR" sz="2400" dirty="0"/>
              <a:t>é</a:t>
            </a:r>
            <a:r>
              <a:rPr lang="en-GB" sz="2400" dirty="0" err="1"/>
              <a:t>todo</a:t>
            </a:r>
            <a:r>
              <a:rPr lang="en-GB" sz="2400" dirty="0"/>
              <a:t> para </a:t>
            </a:r>
            <a:r>
              <a:rPr lang="pt-BR" sz="2400" dirty="0"/>
              <a:t>identificação dos fatores que influenciam a demissão voluntaria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2E432C-49D0-47BD-B1C9-059A84B790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778598"/>
              </p:ext>
            </p:extLst>
          </p:nvPr>
        </p:nvGraphicFramePr>
        <p:xfrm>
          <a:off x="1788192" y="1687151"/>
          <a:ext cx="8548503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F0CA697-4649-4E73-9019-770E78D4DD80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H="1">
            <a:off x="1545965" y="3847118"/>
            <a:ext cx="831015" cy="2841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7F3214-705B-44CA-8412-279B8DEBADD8}"/>
              </a:ext>
            </a:extLst>
          </p:cNvPr>
          <p:cNvSpPr txBox="1"/>
          <p:nvPr/>
        </p:nvSpPr>
        <p:spPr>
          <a:xfrm>
            <a:off x="2103569" y="4143113"/>
            <a:ext cx="156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Dados fornecidos pela </a:t>
            </a:r>
            <a:r>
              <a:rPr lang="pt-BR" sz="1400" dirty="0" err="1"/>
              <a:t>Zup</a:t>
            </a:r>
            <a:endParaRPr lang="pt-BR" sz="14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1B146C9-29F8-4C40-A3C8-56ADF3894705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3566921" y="3796532"/>
            <a:ext cx="1358002" cy="2412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97A63F-4C97-4BA7-A0B3-911C5BBE2CE4}"/>
              </a:ext>
            </a:extLst>
          </p:cNvPr>
          <p:cNvSpPr txBox="1"/>
          <p:nvPr/>
        </p:nvSpPr>
        <p:spPr>
          <a:xfrm>
            <a:off x="4366531" y="3837572"/>
            <a:ext cx="16567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Eliminar fatores irrelevantes;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Eliminar de duplicatas;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Completar dados ausentes.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46FD52D-1948-4705-A0B2-C9DC179179DE}"/>
              </a:ext>
            </a:extLst>
          </p:cNvPr>
          <p:cNvCxnSpPr>
            <a:cxnSpLocks/>
            <a:endCxn id="20" idx="1"/>
          </p:cNvCxnSpPr>
          <p:nvPr/>
        </p:nvCxnSpPr>
        <p:spPr>
          <a:xfrm rot="16200000" flipH="1">
            <a:off x="5859385" y="4152919"/>
            <a:ext cx="1399658" cy="2412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5603C4C-742D-4BAE-BAFF-AAA18BE7079C}"/>
              </a:ext>
            </a:extLst>
          </p:cNvPr>
          <p:cNvSpPr txBox="1"/>
          <p:nvPr/>
        </p:nvSpPr>
        <p:spPr>
          <a:xfrm>
            <a:off x="6679824" y="4173139"/>
            <a:ext cx="19356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Analisar o banco de dados (analise geral);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Avaliar correlação entre os fatores e os casos de demissão voluntária.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33409D1-36B0-431A-BF46-11C6D6AF6978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8146002" y="4231095"/>
            <a:ext cx="1421768" cy="2412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45D0FC-D1F1-4CE4-B590-619E62DF0A37}"/>
              </a:ext>
            </a:extLst>
          </p:cNvPr>
          <p:cNvSpPr txBox="1"/>
          <p:nvPr/>
        </p:nvSpPr>
        <p:spPr>
          <a:xfrm>
            <a:off x="8977496" y="4693257"/>
            <a:ext cx="19356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Identificar os fatores que influenciam a demissão voluntaria</a:t>
            </a:r>
          </a:p>
        </p:txBody>
      </p:sp>
    </p:spTree>
    <p:extLst>
      <p:ext uri="{BB962C8B-B14F-4D97-AF65-F5344CB8AC3E}">
        <p14:creationId xmlns:p14="http://schemas.microsoft.com/office/powerpoint/2010/main" val="208479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8" grpId="0"/>
      <p:bldP spid="12" grpId="0"/>
      <p:bldP spid="20" grpId="0"/>
      <p:bldP spid="24" grpId="0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2214</TotalTime>
  <Words>2331</Words>
  <Application>Microsoft Office PowerPoint</Application>
  <PresentationFormat>Widescreen</PresentationFormat>
  <Paragraphs>449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Gill Sans MT</vt:lpstr>
      <vt:lpstr>Parcel</vt:lpstr>
      <vt:lpstr> Um estudo de caso sobre demissão voluntária</vt:lpstr>
      <vt:lpstr>Introdução</vt:lpstr>
      <vt:lpstr> Breve explanação sobre  Gráficos utilizados</vt:lpstr>
      <vt:lpstr>Breve explanação sobre  Gráficos utilizados</vt:lpstr>
      <vt:lpstr>Breve explanação sobre  Gráficos utilizados</vt:lpstr>
      <vt:lpstr>Breve explanação sobre  Gráficos utilizados</vt:lpstr>
      <vt:lpstr>Breve explanação sobre  Gráficos utilizados</vt:lpstr>
      <vt:lpstr>Análise exploratória dos dados</vt:lpstr>
      <vt:lpstr>Método para identificação dos fatores que influenciam a demissão voluntaria</vt:lpstr>
      <vt:lpstr>Os Dados</vt:lpstr>
      <vt:lpstr>Incidência da variável alvo e Hipótese para possíveis causas</vt:lpstr>
      <vt:lpstr>Exploração das Hipóteses</vt:lpstr>
      <vt:lpstr>Exploração das Hipóteses</vt:lpstr>
      <vt:lpstr>Exploração das Hipóteses</vt:lpstr>
      <vt:lpstr>Exploração das Hipóteses</vt:lpstr>
      <vt:lpstr>Exploração das Hipóteses</vt:lpstr>
      <vt:lpstr>Exploração das Hipóteses</vt:lpstr>
      <vt:lpstr>Exploração das Hipóteses</vt:lpstr>
      <vt:lpstr>Exploração das Hipóteses</vt:lpstr>
      <vt:lpstr>Exploração das Hipóteses</vt:lpstr>
      <vt:lpstr>Exploração das Hipóteses</vt:lpstr>
      <vt:lpstr>Exploração das Hipóteses</vt:lpstr>
      <vt:lpstr>Exploração das Hipóteses</vt:lpstr>
      <vt:lpstr>Exploração das Hipóteses</vt:lpstr>
      <vt:lpstr>Análise exploratória dos dados</vt:lpstr>
      <vt:lpstr>Análise exploratória dos dados</vt:lpstr>
      <vt:lpstr>Recomendações</vt:lpstr>
      <vt:lpstr>Modelo de aprendizagem de máquina para detecção de demissão voluntaria</vt:lpstr>
      <vt:lpstr>Variável Alvo</vt:lpstr>
      <vt:lpstr>Pré processamento dos dados</vt:lpstr>
      <vt:lpstr>Pré processamento dos dados: Scaling</vt:lpstr>
      <vt:lpstr>Pré processamento dos dados: Sampling</vt:lpstr>
      <vt:lpstr>Pré processamento dos dados: Balancing</vt:lpstr>
      <vt:lpstr>Implementação dos Algoritmos para aprendizagem de máquina</vt:lpstr>
      <vt:lpstr>Algoritmos para aprendizagem de máquina</vt:lpstr>
      <vt:lpstr>PowerPoint Presentation</vt:lpstr>
      <vt:lpstr>Coeficientes do modelo Logistic Regression </vt:lpstr>
      <vt:lpstr>Recomendações</vt:lpstr>
      <vt:lpstr>Compatibilidade dos estudos</vt:lpstr>
      <vt:lpstr>Obrigada pela Atenção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case</dc:title>
  <dc:creator>Carolina Cortez</dc:creator>
  <cp:lastModifiedBy>Carolina Cortez</cp:lastModifiedBy>
  <cp:revision>76</cp:revision>
  <dcterms:created xsi:type="dcterms:W3CDTF">2022-03-28T13:56:53Z</dcterms:created>
  <dcterms:modified xsi:type="dcterms:W3CDTF">2022-03-30T12:07:21Z</dcterms:modified>
</cp:coreProperties>
</file>