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Lexend Giga"/>
      <p:regular r:id="rId48"/>
      <p:bold r:id="rId49"/>
    </p:embeddedFont>
    <p:embeddedFont>
      <p:font typeface="Didact Gothic"/>
      <p:regular r:id="rId50"/>
    </p:embeddedFont>
    <p:embeddedFont>
      <p:font typeface="Josefi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73BACC-1773-419A-A049-6D2831F2800C}">
  <a:tblStyle styleId="{EB73BACC-1773-419A-A049-6D2831F280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exendGiga-regular.fntdata"/><Relationship Id="rId47" Type="http://schemas.openxmlformats.org/officeDocument/2006/relationships/slide" Target="slides/slide42.xml"/><Relationship Id="rId49" Type="http://schemas.openxmlformats.org/officeDocument/2006/relationships/font" Target="fonts/LexendGig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JosefinSans-regular.fntdata"/><Relationship Id="rId50" Type="http://schemas.openxmlformats.org/officeDocument/2006/relationships/font" Target="fonts/DidactGothic-regular.fntdata"/><Relationship Id="rId53" Type="http://schemas.openxmlformats.org/officeDocument/2006/relationships/font" Target="fonts/JosefinSans-italic.fntdata"/><Relationship Id="rId52" Type="http://schemas.openxmlformats.org/officeDocument/2006/relationships/font" Target="fonts/Josefi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Josefi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bbb7e9f0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bbb7e9f0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9a21db9b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9a21db9b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3ed4aab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3ed4aab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3ed4aab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3ed4aab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51a045c94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51a045c94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5bbb6eb8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5bbb6eb8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fc84f77b_0_16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fc84f77b_0_16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5aa0453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25aa0453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5aa04535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5aa0453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5aa0453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5aa0453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5aa04535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25aa0453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6fc84f77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6fc84f77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5aa04535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25aa04535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25aa04535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25aa04535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5aa04535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25aa04535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25aa04535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25aa04535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25aa04535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25aa04535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25aa04535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25aa04535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5bbb6eb8b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25bbb6eb8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Nesse slide, vamos ver os resultados experimentais que guiaram a elaboração dos modelos discutidos pela Heleny.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3e5327737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3e532773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25bbb6eb8b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25bbb6eb8b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f3e532773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f3e532773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6fc84f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6fc84f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o que é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2546bfe2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22546bfe2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2546bfe2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22546bfe2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22546bfe2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22546bfe2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2546bfe2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2546bfe2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5dd2510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25dd2510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25dd25105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25dd25105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25dd2510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25dd2510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25f85690fe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25f85690fe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f3e5327737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f3e5327737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f3e532773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f3e532773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3e532773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3e532773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o que é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25f85690f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25f85690f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6fc84f77b_0_16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6fc84f77b_0_16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25f85690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25f85690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3e532773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3e532773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o que é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3e532773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3e532773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o que é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3e532773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3e532773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o que é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51a045c94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51a045c94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6fc84f77b_0_16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6fc84f77b_0_16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 da virtualização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isso que as empresas de TI querem isso daí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822648" y="1410591"/>
            <a:ext cx="10916" cy="6717"/>
          </a:xfrm>
          <a:custGeom>
            <a:rect b="b" l="l" r="r" t="t"/>
            <a:pathLst>
              <a:path extrusionOk="0" h="168" w="273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36429" y="3587752"/>
            <a:ext cx="8077" cy="12115"/>
          </a:xfrm>
          <a:custGeom>
            <a:rect b="b" l="l" r="r" t="t"/>
            <a:pathLst>
              <a:path extrusionOk="0" h="303" w="202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489951" y="2822527"/>
            <a:ext cx="5398" cy="15714"/>
          </a:xfrm>
          <a:custGeom>
            <a:rect b="b" l="l" r="r" t="t"/>
            <a:pathLst>
              <a:path extrusionOk="0" h="393" w="135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904698" y="-181955"/>
            <a:ext cx="9037" cy="9996"/>
          </a:xfrm>
          <a:custGeom>
            <a:rect b="b" l="l" r="r" t="t"/>
            <a:pathLst>
              <a:path extrusionOk="0" h="250" w="226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5475327" y="1597038"/>
            <a:ext cx="3096900" cy="14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594800" y="2881122"/>
            <a:ext cx="23361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8967900" y="3465825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5400000">
            <a:off x="3217652" y="-3225000"/>
            <a:ext cx="176100" cy="662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4875" y="-4875"/>
            <a:ext cx="4782600" cy="5143500"/>
          </a:xfrm>
          <a:prstGeom prst="rect">
            <a:avLst/>
          </a:prstGeom>
          <a:solidFill>
            <a:srgbClr val="F7F7F7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99100" y="1745050"/>
            <a:ext cx="5259000" cy="124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599100" y="2985638"/>
            <a:ext cx="3499200" cy="41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4" name="Google Shape;74;p11"/>
          <p:cNvSpPr/>
          <p:nvPr/>
        </p:nvSpPr>
        <p:spPr>
          <a:xfrm>
            <a:off x="8967900" y="-3300"/>
            <a:ext cx="176100" cy="295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 rot="-5400000">
            <a:off x="935375" y="-929100"/>
            <a:ext cx="176100" cy="20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 rot="5400000">
            <a:off x="8162113" y="-798900"/>
            <a:ext cx="185700" cy="17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1670332" y="1776144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1670325" y="2052878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2" type="title"/>
          </p:nvPr>
        </p:nvSpPr>
        <p:spPr>
          <a:xfrm>
            <a:off x="5936077" y="1776144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5936074" y="2052878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4" type="title"/>
          </p:nvPr>
        </p:nvSpPr>
        <p:spPr>
          <a:xfrm>
            <a:off x="672310" y="170360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5" type="title"/>
          </p:nvPr>
        </p:nvSpPr>
        <p:spPr>
          <a:xfrm>
            <a:off x="4941360" y="170360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6" type="title"/>
          </p:nvPr>
        </p:nvSpPr>
        <p:spPr>
          <a:xfrm>
            <a:off x="1670332" y="2832016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1670325" y="3108751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8" type="title"/>
          </p:nvPr>
        </p:nvSpPr>
        <p:spPr>
          <a:xfrm>
            <a:off x="672310" y="2759475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9" type="title"/>
          </p:nvPr>
        </p:nvSpPr>
        <p:spPr>
          <a:xfrm>
            <a:off x="5936077" y="2832016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3"/>
          <p:cNvSpPr txBox="1"/>
          <p:nvPr>
            <p:ph idx="13" type="subTitle"/>
          </p:nvPr>
        </p:nvSpPr>
        <p:spPr>
          <a:xfrm>
            <a:off x="5936074" y="3108751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4941360" y="2759475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5" type="title"/>
          </p:nvPr>
        </p:nvSpPr>
        <p:spPr>
          <a:xfrm>
            <a:off x="1670332" y="3887887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3"/>
          <p:cNvSpPr txBox="1"/>
          <p:nvPr>
            <p:ph idx="16" type="subTitle"/>
          </p:nvPr>
        </p:nvSpPr>
        <p:spPr>
          <a:xfrm>
            <a:off x="1670325" y="4164625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7" type="title"/>
          </p:nvPr>
        </p:nvSpPr>
        <p:spPr>
          <a:xfrm>
            <a:off x="672310" y="381535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8" type="title"/>
          </p:nvPr>
        </p:nvSpPr>
        <p:spPr>
          <a:xfrm>
            <a:off x="5936077" y="3887887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13"/>
          <p:cNvSpPr txBox="1"/>
          <p:nvPr>
            <p:ph idx="19" type="subTitle"/>
          </p:nvPr>
        </p:nvSpPr>
        <p:spPr>
          <a:xfrm>
            <a:off x="5936074" y="4164625"/>
            <a:ext cx="27327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20" type="title"/>
          </p:nvPr>
        </p:nvSpPr>
        <p:spPr>
          <a:xfrm>
            <a:off x="4941360" y="381535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21" type="title"/>
          </p:nvPr>
        </p:nvSpPr>
        <p:spPr>
          <a:xfrm>
            <a:off x="598022" y="485375"/>
            <a:ext cx="5483400" cy="7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3"/>
          <p:cNvSpPr/>
          <p:nvPr/>
        </p:nvSpPr>
        <p:spPr>
          <a:xfrm rot="5400000">
            <a:off x="4473625" y="475250"/>
            <a:ext cx="185700" cy="91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 rot="-5400000">
            <a:off x="4483875" y="-4476300"/>
            <a:ext cx="176100" cy="91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2892600" y="487775"/>
            <a:ext cx="3358800" cy="71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2" type="title"/>
          </p:nvPr>
        </p:nvSpPr>
        <p:spPr>
          <a:xfrm>
            <a:off x="1131447" y="3284297"/>
            <a:ext cx="226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131447" y="3571327"/>
            <a:ext cx="2269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14"/>
          <p:cNvSpPr txBox="1"/>
          <p:nvPr>
            <p:ph idx="3" type="title"/>
          </p:nvPr>
        </p:nvSpPr>
        <p:spPr>
          <a:xfrm>
            <a:off x="5741006" y="3284297"/>
            <a:ext cx="226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14"/>
          <p:cNvSpPr txBox="1"/>
          <p:nvPr>
            <p:ph idx="4" type="subTitle"/>
          </p:nvPr>
        </p:nvSpPr>
        <p:spPr>
          <a:xfrm>
            <a:off x="5741006" y="3571327"/>
            <a:ext cx="2269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14"/>
          <p:cNvSpPr txBox="1"/>
          <p:nvPr>
            <p:ph idx="5" type="title"/>
          </p:nvPr>
        </p:nvSpPr>
        <p:spPr>
          <a:xfrm>
            <a:off x="1131447" y="1902070"/>
            <a:ext cx="226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4"/>
          <p:cNvSpPr txBox="1"/>
          <p:nvPr>
            <p:ph idx="6" type="subTitle"/>
          </p:nvPr>
        </p:nvSpPr>
        <p:spPr>
          <a:xfrm>
            <a:off x="1131447" y="2189101"/>
            <a:ext cx="2269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14"/>
          <p:cNvSpPr txBox="1"/>
          <p:nvPr>
            <p:ph idx="7" type="title"/>
          </p:nvPr>
        </p:nvSpPr>
        <p:spPr>
          <a:xfrm>
            <a:off x="5741006" y="1902070"/>
            <a:ext cx="226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5741006" y="2189101"/>
            <a:ext cx="2269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4"/>
          <p:cNvSpPr/>
          <p:nvPr/>
        </p:nvSpPr>
        <p:spPr>
          <a:xfrm>
            <a:off x="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97035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SECTION_TITLE_AND_DESCRIPTION_2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170425" y="2289399"/>
            <a:ext cx="3261600" cy="439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title"/>
          </p:nvPr>
        </p:nvSpPr>
        <p:spPr>
          <a:xfrm>
            <a:off x="4711850" y="2289399"/>
            <a:ext cx="3261600" cy="439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713250" y="2726738"/>
            <a:ext cx="32616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15"/>
          <p:cNvSpPr txBox="1"/>
          <p:nvPr>
            <p:ph idx="3" type="subTitle"/>
          </p:nvPr>
        </p:nvSpPr>
        <p:spPr>
          <a:xfrm>
            <a:off x="5169074" y="2726740"/>
            <a:ext cx="32616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5"/>
          <p:cNvSpPr/>
          <p:nvPr/>
        </p:nvSpPr>
        <p:spPr>
          <a:xfrm rot="10800000">
            <a:off x="100" y="435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idx="4" type="title"/>
          </p:nvPr>
        </p:nvSpPr>
        <p:spPr>
          <a:xfrm>
            <a:off x="1603450" y="1190951"/>
            <a:ext cx="59352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5"/>
          <p:cNvSpPr/>
          <p:nvPr/>
        </p:nvSpPr>
        <p:spPr>
          <a:xfrm>
            <a:off x="8974600" y="186480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4487350" y="475575"/>
            <a:ext cx="176100" cy="91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SECTION_TITLE_AND_DESCRIPTION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2774075" y="487775"/>
            <a:ext cx="3708000" cy="71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2" type="title"/>
          </p:nvPr>
        </p:nvSpPr>
        <p:spPr>
          <a:xfrm>
            <a:off x="965150" y="2127100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1045409" y="2421164"/>
            <a:ext cx="1869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16"/>
          <p:cNvSpPr txBox="1"/>
          <p:nvPr>
            <p:ph idx="3" type="title"/>
          </p:nvPr>
        </p:nvSpPr>
        <p:spPr>
          <a:xfrm>
            <a:off x="3557444" y="2127100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16"/>
          <p:cNvSpPr txBox="1"/>
          <p:nvPr>
            <p:ph idx="4" type="subTitle"/>
          </p:nvPr>
        </p:nvSpPr>
        <p:spPr>
          <a:xfrm>
            <a:off x="3637732" y="2421165"/>
            <a:ext cx="1869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16"/>
          <p:cNvSpPr txBox="1"/>
          <p:nvPr>
            <p:ph idx="5" type="title"/>
          </p:nvPr>
        </p:nvSpPr>
        <p:spPr>
          <a:xfrm>
            <a:off x="6149800" y="2127100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16"/>
          <p:cNvSpPr txBox="1"/>
          <p:nvPr>
            <p:ph idx="6" type="subTitle"/>
          </p:nvPr>
        </p:nvSpPr>
        <p:spPr>
          <a:xfrm>
            <a:off x="6230070" y="2421165"/>
            <a:ext cx="1869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16"/>
          <p:cNvSpPr txBox="1"/>
          <p:nvPr>
            <p:ph idx="7" type="title"/>
          </p:nvPr>
        </p:nvSpPr>
        <p:spPr>
          <a:xfrm>
            <a:off x="965150" y="3691675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6"/>
          <p:cNvSpPr txBox="1"/>
          <p:nvPr>
            <p:ph idx="8" type="subTitle"/>
          </p:nvPr>
        </p:nvSpPr>
        <p:spPr>
          <a:xfrm>
            <a:off x="1045409" y="3985737"/>
            <a:ext cx="1869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6"/>
          <p:cNvSpPr txBox="1"/>
          <p:nvPr>
            <p:ph idx="9" type="title"/>
          </p:nvPr>
        </p:nvSpPr>
        <p:spPr>
          <a:xfrm>
            <a:off x="3557444" y="3691676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16"/>
          <p:cNvSpPr txBox="1"/>
          <p:nvPr>
            <p:ph idx="13" type="subTitle"/>
          </p:nvPr>
        </p:nvSpPr>
        <p:spPr>
          <a:xfrm>
            <a:off x="3637732" y="3985738"/>
            <a:ext cx="1869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16"/>
          <p:cNvSpPr txBox="1"/>
          <p:nvPr>
            <p:ph idx="14" type="title"/>
          </p:nvPr>
        </p:nvSpPr>
        <p:spPr>
          <a:xfrm>
            <a:off x="6149800" y="3691676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" name="Google Shape;139;p16"/>
          <p:cNvSpPr txBox="1"/>
          <p:nvPr>
            <p:ph idx="15" type="subTitle"/>
          </p:nvPr>
        </p:nvSpPr>
        <p:spPr>
          <a:xfrm>
            <a:off x="6230070" y="3985738"/>
            <a:ext cx="1869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16"/>
          <p:cNvSpPr/>
          <p:nvPr/>
        </p:nvSpPr>
        <p:spPr>
          <a:xfrm>
            <a:off x="8979125" y="0"/>
            <a:ext cx="176100" cy="44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-4909" y="711300"/>
            <a:ext cx="176100" cy="44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>
            <p:ph hasCustomPrompt="1" idx="16" type="title"/>
          </p:nvPr>
        </p:nvSpPr>
        <p:spPr>
          <a:xfrm>
            <a:off x="1377256" y="1637603"/>
            <a:ext cx="1205400" cy="46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6"/>
          <p:cNvSpPr txBox="1"/>
          <p:nvPr>
            <p:ph hasCustomPrompt="1" idx="17" type="title"/>
          </p:nvPr>
        </p:nvSpPr>
        <p:spPr>
          <a:xfrm>
            <a:off x="3969564" y="1637603"/>
            <a:ext cx="1205400" cy="46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6"/>
          <p:cNvSpPr txBox="1"/>
          <p:nvPr>
            <p:ph hasCustomPrompt="1" idx="18" type="title"/>
          </p:nvPr>
        </p:nvSpPr>
        <p:spPr>
          <a:xfrm>
            <a:off x="6561921" y="1637603"/>
            <a:ext cx="1205400" cy="46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6"/>
          <p:cNvSpPr txBox="1"/>
          <p:nvPr>
            <p:ph hasCustomPrompt="1" idx="19" type="title"/>
          </p:nvPr>
        </p:nvSpPr>
        <p:spPr>
          <a:xfrm>
            <a:off x="1377256" y="3201075"/>
            <a:ext cx="1205400" cy="46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6"/>
          <p:cNvSpPr txBox="1"/>
          <p:nvPr>
            <p:ph hasCustomPrompt="1" idx="20" type="title"/>
          </p:nvPr>
        </p:nvSpPr>
        <p:spPr>
          <a:xfrm>
            <a:off x="3969564" y="3201076"/>
            <a:ext cx="1205400" cy="46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/>
          <p:nvPr>
            <p:ph hasCustomPrompt="1" idx="21" type="title"/>
          </p:nvPr>
        </p:nvSpPr>
        <p:spPr>
          <a:xfrm>
            <a:off x="6561921" y="3201076"/>
            <a:ext cx="1205400" cy="46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CUSTOM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-7348" y="2150673"/>
            <a:ext cx="176100" cy="18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 rot="10800000">
            <a:off x="8967900" y="0"/>
            <a:ext cx="176100" cy="18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721550" y="487775"/>
            <a:ext cx="26997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2" type="title"/>
          </p:nvPr>
        </p:nvSpPr>
        <p:spPr>
          <a:xfrm>
            <a:off x="599100" y="1491170"/>
            <a:ext cx="294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" name="Google Shape;154;p17"/>
          <p:cNvSpPr txBox="1"/>
          <p:nvPr>
            <p:ph idx="3" type="title"/>
          </p:nvPr>
        </p:nvSpPr>
        <p:spPr>
          <a:xfrm>
            <a:off x="599108" y="2654124"/>
            <a:ext cx="294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944850" y="1877080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17"/>
          <p:cNvSpPr txBox="1"/>
          <p:nvPr>
            <p:ph idx="4" type="subTitle"/>
          </p:nvPr>
        </p:nvSpPr>
        <p:spPr>
          <a:xfrm>
            <a:off x="944844" y="3040034"/>
            <a:ext cx="2253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 rot="-5400000">
            <a:off x="8038800" y="-929100"/>
            <a:ext cx="176100" cy="20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0" y="4426200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8967800" y="442762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599828" y="487775"/>
            <a:ext cx="63951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968900" y="3867953"/>
            <a:ext cx="21735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18"/>
          <p:cNvSpPr txBox="1"/>
          <p:nvPr>
            <p:ph idx="2" type="subTitle"/>
          </p:nvPr>
        </p:nvSpPr>
        <p:spPr>
          <a:xfrm>
            <a:off x="3485211" y="3867953"/>
            <a:ext cx="21735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8"/>
          <p:cNvSpPr txBox="1"/>
          <p:nvPr>
            <p:ph idx="3" type="subTitle"/>
          </p:nvPr>
        </p:nvSpPr>
        <p:spPr>
          <a:xfrm>
            <a:off x="6027272" y="3867953"/>
            <a:ext cx="21735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18"/>
          <p:cNvSpPr txBox="1"/>
          <p:nvPr>
            <p:ph hasCustomPrompt="1" idx="4" type="title"/>
          </p:nvPr>
        </p:nvSpPr>
        <p:spPr>
          <a:xfrm>
            <a:off x="1346900" y="3228226"/>
            <a:ext cx="14175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18"/>
          <p:cNvSpPr txBox="1"/>
          <p:nvPr>
            <p:ph hasCustomPrompt="1" idx="5" type="title"/>
          </p:nvPr>
        </p:nvSpPr>
        <p:spPr>
          <a:xfrm>
            <a:off x="3863250" y="3228226"/>
            <a:ext cx="14175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18"/>
          <p:cNvSpPr txBox="1"/>
          <p:nvPr>
            <p:ph hasCustomPrompt="1" idx="6" type="title"/>
          </p:nvPr>
        </p:nvSpPr>
        <p:spPr>
          <a:xfrm>
            <a:off x="6379600" y="3224751"/>
            <a:ext cx="14175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482200" y="487775"/>
            <a:ext cx="70608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19"/>
          <p:cNvSpPr/>
          <p:nvPr/>
        </p:nvSpPr>
        <p:spPr>
          <a:xfrm>
            <a:off x="0" y="0"/>
            <a:ext cx="176100" cy="191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897035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2_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599100" y="487775"/>
            <a:ext cx="79440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0"/>
          <p:cNvSpPr/>
          <p:nvPr/>
        </p:nvSpPr>
        <p:spPr>
          <a:xfrm rot="-5400000">
            <a:off x="8297850" y="-670050"/>
            <a:ext cx="176100" cy="15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-5400000">
            <a:off x="670050" y="4297350"/>
            <a:ext cx="176100" cy="15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13725" y="3143200"/>
            <a:ext cx="264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13225" y="3659845"/>
            <a:ext cx="26496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51575" y="1955199"/>
            <a:ext cx="2172900" cy="1088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/>
        </p:nvSpPr>
        <p:spPr>
          <a:xfrm rot="10800000">
            <a:off x="-1025" y="-4925"/>
            <a:ext cx="176100" cy="190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5400000">
            <a:off x="4489575" y="477750"/>
            <a:ext cx="176100" cy="915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2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 flipH="1">
            <a:off x="607823" y="487775"/>
            <a:ext cx="70692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21"/>
          <p:cNvSpPr/>
          <p:nvPr/>
        </p:nvSpPr>
        <p:spPr>
          <a:xfrm>
            <a:off x="8967900" y="0"/>
            <a:ext cx="176100" cy="191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-12" y="442762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2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 flipH="1">
            <a:off x="891900" y="540892"/>
            <a:ext cx="735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22"/>
          <p:cNvSpPr/>
          <p:nvPr/>
        </p:nvSpPr>
        <p:spPr>
          <a:xfrm>
            <a:off x="8967900" y="-9"/>
            <a:ext cx="176100" cy="267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rot="5400000">
            <a:off x="1840800" y="3126600"/>
            <a:ext cx="176100" cy="38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SECTION_TITLE_AND_DESCRIPTION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5863075" y="592050"/>
            <a:ext cx="21105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2" name="Google Shape;192;p23"/>
          <p:cNvSpPr txBox="1"/>
          <p:nvPr>
            <p:ph idx="1" type="subTitle"/>
          </p:nvPr>
        </p:nvSpPr>
        <p:spPr>
          <a:xfrm>
            <a:off x="5863075" y="983740"/>
            <a:ext cx="21105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23"/>
          <p:cNvSpPr txBox="1"/>
          <p:nvPr>
            <p:ph idx="2" type="title"/>
          </p:nvPr>
        </p:nvSpPr>
        <p:spPr>
          <a:xfrm>
            <a:off x="5863076" y="2049821"/>
            <a:ext cx="21105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4" name="Google Shape;194;p23"/>
          <p:cNvSpPr txBox="1"/>
          <p:nvPr>
            <p:ph idx="3" type="subTitle"/>
          </p:nvPr>
        </p:nvSpPr>
        <p:spPr>
          <a:xfrm>
            <a:off x="5863075" y="2441511"/>
            <a:ext cx="21105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23"/>
          <p:cNvSpPr txBox="1"/>
          <p:nvPr>
            <p:ph idx="4" type="title"/>
          </p:nvPr>
        </p:nvSpPr>
        <p:spPr>
          <a:xfrm>
            <a:off x="5863076" y="3507570"/>
            <a:ext cx="21105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6" name="Google Shape;196;p23"/>
          <p:cNvSpPr txBox="1"/>
          <p:nvPr>
            <p:ph idx="5" type="subTitle"/>
          </p:nvPr>
        </p:nvSpPr>
        <p:spPr>
          <a:xfrm>
            <a:off x="5863075" y="3899260"/>
            <a:ext cx="21105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23"/>
          <p:cNvSpPr txBox="1"/>
          <p:nvPr>
            <p:ph idx="6" type="title"/>
          </p:nvPr>
        </p:nvSpPr>
        <p:spPr>
          <a:xfrm>
            <a:off x="1096650" y="964686"/>
            <a:ext cx="32424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" name="Google Shape;198;p23"/>
          <p:cNvSpPr/>
          <p:nvPr/>
        </p:nvSpPr>
        <p:spPr>
          <a:xfrm rot="5400000">
            <a:off x="2197450" y="-2197350"/>
            <a:ext cx="173400" cy="45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8967900" y="-3300"/>
            <a:ext cx="176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1">
  <p:cSld name="CUSTOM_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5054250" y="1477225"/>
            <a:ext cx="3376800" cy="10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5299275" y="2477425"/>
            <a:ext cx="28668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4" name="Google Shape;204;p24"/>
          <p:cNvSpPr/>
          <p:nvPr/>
        </p:nvSpPr>
        <p:spPr>
          <a:xfrm rot="-5400000">
            <a:off x="4485725" y="-4479450"/>
            <a:ext cx="176100" cy="913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8972400" y="3654025"/>
            <a:ext cx="176100" cy="149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2029654" y="3587752"/>
            <a:ext cx="8077" cy="12115"/>
          </a:xfrm>
          <a:custGeom>
            <a:rect b="b" l="l" r="r" t="t"/>
            <a:pathLst>
              <a:path extrusionOk="0" h="303" w="202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type="ctrTitle"/>
          </p:nvPr>
        </p:nvSpPr>
        <p:spPr>
          <a:xfrm>
            <a:off x="4572000" y="458525"/>
            <a:ext cx="3971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4572000" y="1371725"/>
            <a:ext cx="39711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1" name="Google Shape;211;p25"/>
          <p:cNvSpPr txBox="1"/>
          <p:nvPr/>
        </p:nvSpPr>
        <p:spPr>
          <a:xfrm>
            <a:off x="4572000" y="3523675"/>
            <a:ext cx="397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illustrations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0" y="-3300"/>
            <a:ext cx="176100" cy="13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 rot="-5400000">
            <a:off x="8038800" y="4038300"/>
            <a:ext cx="176100" cy="20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">
  <p:cSld name="TITLE_AND_TWO_COLUMNS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594800" y="2085635"/>
            <a:ext cx="3888300" cy="25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2" type="body"/>
          </p:nvPr>
        </p:nvSpPr>
        <p:spPr>
          <a:xfrm>
            <a:off x="4660850" y="2076350"/>
            <a:ext cx="3888300" cy="25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1197125" y="487775"/>
            <a:ext cx="6749700" cy="71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26"/>
          <p:cNvSpPr/>
          <p:nvPr/>
        </p:nvSpPr>
        <p:spPr>
          <a:xfrm>
            <a:off x="8967900" y="-3300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 rot="5400000">
            <a:off x="8219400" y="4218900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0" y="3470400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cripcion 1">
  <p:cSld name="CUSTOM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713225" y="487775"/>
            <a:ext cx="3858900" cy="117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1" type="subTitle"/>
          </p:nvPr>
        </p:nvSpPr>
        <p:spPr>
          <a:xfrm>
            <a:off x="599100" y="3251625"/>
            <a:ext cx="3085500" cy="8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6" name="Google Shape;226;p27"/>
          <p:cNvSpPr txBox="1"/>
          <p:nvPr>
            <p:ph idx="2" type="subTitle"/>
          </p:nvPr>
        </p:nvSpPr>
        <p:spPr>
          <a:xfrm>
            <a:off x="599100" y="2260025"/>
            <a:ext cx="3085500" cy="8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7" name="Google Shape;227;p27"/>
          <p:cNvSpPr/>
          <p:nvPr/>
        </p:nvSpPr>
        <p:spPr>
          <a:xfrm rot="5400000">
            <a:off x="2200175" y="2762775"/>
            <a:ext cx="176100" cy="457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cripcion 2">
  <p:cSld name="CUSTOM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4572000" y="487775"/>
            <a:ext cx="3858900" cy="117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idx="1" type="subTitle"/>
          </p:nvPr>
        </p:nvSpPr>
        <p:spPr>
          <a:xfrm>
            <a:off x="5457475" y="3251625"/>
            <a:ext cx="3085500" cy="8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2" name="Google Shape;232;p28"/>
          <p:cNvSpPr txBox="1"/>
          <p:nvPr>
            <p:ph idx="2" type="subTitle"/>
          </p:nvPr>
        </p:nvSpPr>
        <p:spPr>
          <a:xfrm>
            <a:off x="5457475" y="2260025"/>
            <a:ext cx="3085500" cy="8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" name="Google Shape;233;p28"/>
          <p:cNvSpPr/>
          <p:nvPr/>
        </p:nvSpPr>
        <p:spPr>
          <a:xfrm rot="5400000">
            <a:off x="6772050" y="2762775"/>
            <a:ext cx="176100" cy="457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09425" y="1267150"/>
            <a:ext cx="7923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0" y="0"/>
            <a:ext cx="185700" cy="71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 rot="5400000">
            <a:off x="851000" y="4102150"/>
            <a:ext cx="185700" cy="18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958300" y="2216100"/>
            <a:ext cx="185700" cy="245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396625" y="3425798"/>
            <a:ext cx="25461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201277" y="3425798"/>
            <a:ext cx="25461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1399826" y="2569271"/>
            <a:ext cx="25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" name="Google Shape;36;p5"/>
          <p:cNvSpPr txBox="1"/>
          <p:nvPr>
            <p:ph idx="3" type="title"/>
          </p:nvPr>
        </p:nvSpPr>
        <p:spPr>
          <a:xfrm>
            <a:off x="5204517" y="2569271"/>
            <a:ext cx="25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 rot="-5400000">
            <a:off x="406050" y="-406050"/>
            <a:ext cx="176100" cy="98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-5400000">
            <a:off x="4488125" y="485550"/>
            <a:ext cx="176100" cy="91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969975" y="0"/>
            <a:ext cx="176100" cy="238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idx="4" type="title"/>
          </p:nvPr>
        </p:nvSpPr>
        <p:spPr>
          <a:xfrm>
            <a:off x="1501600" y="487775"/>
            <a:ext cx="61389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2552600" y="487775"/>
            <a:ext cx="40368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 rot="10800000">
            <a:off x="8966100" y="2578725"/>
            <a:ext cx="176100" cy="25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 rot="5400000">
            <a:off x="2198375" y="-2198550"/>
            <a:ext cx="176100" cy="457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5054700" y="1749900"/>
            <a:ext cx="34785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5054800" y="2467200"/>
            <a:ext cx="34785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8967900" y="4570375"/>
            <a:ext cx="176100" cy="57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754900" y="3659675"/>
            <a:ext cx="56325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 rot="-5400000">
            <a:off x="4489650" y="478050"/>
            <a:ext cx="176100" cy="915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0"/>
            <a:ext cx="176100" cy="14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79100" y="0"/>
            <a:ext cx="176100" cy="71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987075" y="975075"/>
            <a:ext cx="34437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/>
        </p:nvSpPr>
        <p:spPr>
          <a:xfrm rot="5400000">
            <a:off x="7913700" y="3908575"/>
            <a:ext cx="176100" cy="22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5431975" y="2247556"/>
            <a:ext cx="2553900" cy="20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  <p:sp>
        <p:nvSpPr>
          <p:cNvPr id="63" name="Google Shape;63;p9"/>
          <p:cNvSpPr/>
          <p:nvPr/>
        </p:nvSpPr>
        <p:spPr>
          <a:xfrm rot="5400000">
            <a:off x="7913700" y="-1054200"/>
            <a:ext cx="176100" cy="22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3165025" y="487775"/>
            <a:ext cx="28122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/>
        </p:nvSpPr>
        <p:spPr>
          <a:xfrm rot="10800000">
            <a:off x="896610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  <a:defRPr b="1" sz="30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sz="35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45.png"/><Relationship Id="rId10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41.png"/><Relationship Id="rId9" Type="http://schemas.openxmlformats.org/officeDocument/2006/relationships/image" Target="../media/image32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Relationship Id="rId11" Type="http://schemas.openxmlformats.org/officeDocument/2006/relationships/image" Target="../media/image33.png"/><Relationship Id="rId10" Type="http://schemas.openxmlformats.org/officeDocument/2006/relationships/image" Target="../media/image31.png"/><Relationship Id="rId13" Type="http://schemas.openxmlformats.org/officeDocument/2006/relationships/image" Target="../media/image38.png"/><Relationship Id="rId12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Relationship Id="rId6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5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Relationship Id="rId5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Relationship Id="rId5" Type="http://schemas.openxmlformats.org/officeDocument/2006/relationships/image" Target="../media/image56.png"/><Relationship Id="rId6" Type="http://schemas.openxmlformats.org/officeDocument/2006/relationships/image" Target="../media/image61.png"/><Relationship Id="rId7" Type="http://schemas.openxmlformats.org/officeDocument/2006/relationships/image" Target="../media/image6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30"/>
          <p:cNvCxnSpPr/>
          <p:nvPr/>
        </p:nvCxnSpPr>
        <p:spPr>
          <a:xfrm rot="10800000">
            <a:off x="3636300" y="2930775"/>
            <a:ext cx="1871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0"/>
          <p:cNvSpPr txBox="1"/>
          <p:nvPr>
            <p:ph type="ctrTitle"/>
          </p:nvPr>
        </p:nvSpPr>
        <p:spPr>
          <a:xfrm>
            <a:off x="580125" y="1164650"/>
            <a:ext cx="7852200" cy="23682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Medindo e Modelando o Desempenho de Aplicações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um Ambiente Virtual</a:t>
            </a:r>
            <a:endParaRPr/>
          </a:p>
        </p:txBody>
      </p:sp>
      <p:sp>
        <p:nvSpPr>
          <p:cNvPr id="243" name="Google Shape;243;p30"/>
          <p:cNvSpPr txBox="1"/>
          <p:nvPr>
            <p:ph idx="1" type="subTitle"/>
          </p:nvPr>
        </p:nvSpPr>
        <p:spPr>
          <a:xfrm>
            <a:off x="6109725" y="3460028"/>
            <a:ext cx="2322600" cy="1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Caio Igor</a:t>
            </a:r>
            <a:br>
              <a:rPr lang="en"/>
            </a:br>
            <a:r>
              <a:rPr lang="en"/>
              <a:t>Carolina Lima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Heleny Bessa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Luana Lins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type="title"/>
          </p:nvPr>
        </p:nvSpPr>
        <p:spPr>
          <a:xfrm>
            <a:off x="304800" y="283175"/>
            <a:ext cx="5812800" cy="9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722C"/>
                </a:solidFill>
              </a:rPr>
              <a:t>TRABALHOS RELACIONADOS</a:t>
            </a:r>
            <a:endParaRPr>
              <a:solidFill>
                <a:srgbClr val="F3722C"/>
              </a:solidFill>
            </a:endParaRPr>
          </a:p>
        </p:txBody>
      </p:sp>
      <p:sp>
        <p:nvSpPr>
          <p:cNvPr id="353" name="Google Shape;353;p39"/>
          <p:cNvSpPr txBox="1"/>
          <p:nvPr>
            <p:ph idx="1" type="subTitle"/>
          </p:nvPr>
        </p:nvSpPr>
        <p:spPr>
          <a:xfrm>
            <a:off x="5054800" y="1328950"/>
            <a:ext cx="40893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Desafio anterior:</a:t>
            </a:r>
            <a:r>
              <a:rPr lang="en">
                <a:solidFill>
                  <a:srgbClr val="212121"/>
                </a:solidFill>
              </a:rPr>
              <a:t> aumentar nível de compartilhamento de mainframes</a:t>
            </a:r>
            <a:endParaRPr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>
                <a:solidFill>
                  <a:srgbClr val="212121"/>
                </a:solidFill>
              </a:rPr>
              <a:t>Y. Bard. Performance Analysis of Virtual Memory Time-Sharing Systems. Proc. of IBM Systems Journal. 1975.</a:t>
            </a:r>
            <a:endParaRPr>
              <a:solidFill>
                <a:srgbClr val="21212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>
                <a:solidFill>
                  <a:srgbClr val="212121"/>
                </a:solidFill>
              </a:rPr>
              <a:t>Y. Bard. An analytic Model of the VM/370 System. Proc. of IBM Journal of Research and Development. 1978.</a:t>
            </a:r>
            <a:endParaRPr>
              <a:solidFill>
                <a:srgbClr val="21212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>
                <a:solidFill>
                  <a:srgbClr val="212121"/>
                </a:solidFill>
              </a:rPr>
              <a:t>Y. Bard. The VM/370 Performance Predictor. Proc. of ACM Computer Surveys. 1978.</a:t>
            </a:r>
            <a:endParaRPr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Desafios atuais</a:t>
            </a:r>
            <a:r>
              <a:rPr lang="en">
                <a:solidFill>
                  <a:srgbClr val="212121"/>
                </a:solidFill>
              </a:rPr>
              <a:t>: segurança, consumo de energia, alto custo administrativo…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11875" y="0"/>
            <a:ext cx="4568400" cy="163800"/>
          </a:xfrm>
          <a:prstGeom prst="rect">
            <a:avLst/>
          </a:prstGeom>
          <a:solidFill>
            <a:srgbClr val="F372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 rot="5400000">
            <a:off x="8799450" y="4798875"/>
            <a:ext cx="525300" cy="163800"/>
          </a:xfrm>
          <a:prstGeom prst="rect">
            <a:avLst/>
          </a:prstGeom>
          <a:solidFill>
            <a:srgbClr val="F372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28950"/>
            <a:ext cx="4750000" cy="35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304800" y="283175"/>
            <a:ext cx="5812800" cy="9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722C"/>
                </a:solidFill>
              </a:rPr>
              <a:t>TRABALHOS RELACIONADOS</a:t>
            </a:r>
            <a:endParaRPr>
              <a:solidFill>
                <a:srgbClr val="F3722C"/>
              </a:solidFill>
            </a:endParaRPr>
          </a:p>
        </p:txBody>
      </p:sp>
      <p:sp>
        <p:nvSpPr>
          <p:cNvPr id="363" name="Google Shape;363;p40"/>
          <p:cNvSpPr txBox="1"/>
          <p:nvPr>
            <p:ph idx="1" type="subTitle"/>
          </p:nvPr>
        </p:nvSpPr>
        <p:spPr>
          <a:xfrm>
            <a:off x="248550" y="1597250"/>
            <a:ext cx="86469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</a:rPr>
              <a:t>Alocação dinâmica:</a:t>
            </a:r>
            <a:r>
              <a:rPr lang="en" sz="1800">
                <a:solidFill>
                  <a:srgbClr val="212121"/>
                </a:solidFill>
              </a:rPr>
              <a:t> análise de aplicações já implantadas em ambientes </a:t>
            </a:r>
            <a:r>
              <a:rPr lang="en" sz="1800" u="sng">
                <a:solidFill>
                  <a:srgbClr val="212121"/>
                </a:solidFill>
              </a:rPr>
              <a:t>virtuais</a:t>
            </a:r>
            <a:endParaRPr sz="1800" u="sng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>
                <a:solidFill>
                  <a:srgbClr val="212121"/>
                </a:solidFill>
              </a:rPr>
              <a:t> P. Garbacki and V. Naik. Efficient Resource Virtualization and Sharing Strategies for Heterogeneous Grid Environments. 2007.</a:t>
            </a:r>
            <a:endParaRPr>
              <a:solidFill>
                <a:srgbClr val="21212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>
                <a:solidFill>
                  <a:srgbClr val="212121"/>
                </a:solidFill>
              </a:rPr>
              <a:t> G. Rodosek, M. Gohner, M. Golling, and M. Kretzschmar. Towards an Accounting System for Multi-Provider Grid Environments. 2007.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</a:rPr>
              <a:t>Artigo atual: </a:t>
            </a:r>
            <a:r>
              <a:rPr lang="en" sz="1800">
                <a:solidFill>
                  <a:srgbClr val="212121"/>
                </a:solidFill>
              </a:rPr>
              <a:t>análise de aplicações implantadas em ambiente </a:t>
            </a:r>
            <a:r>
              <a:rPr lang="en" sz="1800" u="sng">
                <a:solidFill>
                  <a:srgbClr val="212121"/>
                </a:solidFill>
              </a:rPr>
              <a:t>real</a:t>
            </a:r>
            <a:endParaRPr sz="1800" u="sng">
              <a:solidFill>
                <a:srgbClr val="212121"/>
              </a:solidFill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11875" y="0"/>
            <a:ext cx="4568400" cy="163800"/>
          </a:xfrm>
          <a:prstGeom prst="rect">
            <a:avLst/>
          </a:prstGeom>
          <a:solidFill>
            <a:srgbClr val="F372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 rot="5400000">
            <a:off x="8799450" y="4798875"/>
            <a:ext cx="525300" cy="163800"/>
          </a:xfrm>
          <a:prstGeom prst="rect">
            <a:avLst/>
          </a:prstGeom>
          <a:solidFill>
            <a:srgbClr val="F372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304800" y="283175"/>
            <a:ext cx="5812800" cy="9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722C"/>
                </a:solidFill>
              </a:rPr>
              <a:t>TRABALHOS RELACIONADOS</a:t>
            </a:r>
            <a:endParaRPr>
              <a:solidFill>
                <a:srgbClr val="F3722C"/>
              </a:solidFill>
            </a:endParaRPr>
          </a:p>
        </p:txBody>
      </p:sp>
      <p:sp>
        <p:nvSpPr>
          <p:cNvPr id="372" name="Google Shape;372;p41"/>
          <p:cNvSpPr txBox="1"/>
          <p:nvPr>
            <p:ph idx="1" type="subTitle"/>
          </p:nvPr>
        </p:nvSpPr>
        <p:spPr>
          <a:xfrm>
            <a:off x="4942375" y="1209575"/>
            <a:ext cx="40893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>
                <a:solidFill>
                  <a:srgbClr val="212121"/>
                </a:solidFill>
              </a:rPr>
              <a:t>D. Menascé. Virtualization: Concepts, Applications, and Performance. 2006.</a:t>
            </a:r>
            <a:endParaRPr>
              <a:solidFill>
                <a:srgbClr val="21212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>
                <a:solidFill>
                  <a:srgbClr val="212121"/>
                </a:solidFill>
              </a:rPr>
              <a:t>D. A. Menascé, L. W. Dowdy, and V. A. F. Almeida. Performance by Design: Computer Capacity Planning By Example. 2004.</a:t>
            </a:r>
            <a:endParaRPr>
              <a:solidFill>
                <a:srgbClr val="21212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>
                <a:solidFill>
                  <a:srgbClr val="212121"/>
                </a:solidFill>
              </a:rPr>
              <a:t>F. Benevenuto, C. Teixeira, M. Caldas, V. Almeida, J. Almeida, J. R. Santos, and G. Janakiraman. Performance Models for Applications on Xen. 2006.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</a:rPr>
              <a:t>Artigo atual: </a:t>
            </a:r>
            <a:r>
              <a:rPr lang="en">
                <a:solidFill>
                  <a:srgbClr val="212121"/>
                </a:solidFill>
              </a:rPr>
              <a:t>tem</a:t>
            </a:r>
            <a:r>
              <a:rPr b="1" lang="en">
                <a:solidFill>
                  <a:srgbClr val="212121"/>
                </a:solidFill>
              </a:rPr>
              <a:t> </a:t>
            </a:r>
            <a:r>
              <a:rPr lang="en">
                <a:solidFill>
                  <a:srgbClr val="212121"/>
                </a:solidFill>
              </a:rPr>
              <a:t>equações detalhadas, parâmetros importantes da configuração e captura características reais das camadas de virtualização</a:t>
            </a:r>
            <a:endParaRPr u="sng">
              <a:solidFill>
                <a:srgbClr val="212121"/>
              </a:solidFill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11875" y="0"/>
            <a:ext cx="4568400" cy="163800"/>
          </a:xfrm>
          <a:prstGeom prst="rect">
            <a:avLst/>
          </a:prstGeom>
          <a:solidFill>
            <a:srgbClr val="F372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1"/>
          <p:cNvSpPr/>
          <p:nvPr/>
        </p:nvSpPr>
        <p:spPr>
          <a:xfrm rot="5400000">
            <a:off x="8799450" y="4798875"/>
            <a:ext cx="525300" cy="163800"/>
          </a:xfrm>
          <a:prstGeom prst="rect">
            <a:avLst/>
          </a:prstGeom>
          <a:solidFill>
            <a:srgbClr val="F372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28950"/>
            <a:ext cx="4637575" cy="307756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209700" y="372450"/>
            <a:ext cx="89343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961E"/>
                </a:solidFill>
              </a:rPr>
              <a:t>O AMBIENTE VIRTUAL XEN</a:t>
            </a:r>
            <a:endParaRPr>
              <a:solidFill>
                <a:srgbClr val="F8961E"/>
              </a:solidFill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6850225" y="6825"/>
            <a:ext cx="2293800" cy="157200"/>
          </a:xfrm>
          <a:prstGeom prst="rect">
            <a:avLst/>
          </a:prstGeom>
          <a:solidFill>
            <a:srgbClr val="F896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2"/>
          <p:cNvSpPr/>
          <p:nvPr/>
        </p:nvSpPr>
        <p:spPr>
          <a:xfrm>
            <a:off x="6850225" y="4945625"/>
            <a:ext cx="2293800" cy="1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2"/>
          <p:cNvSpPr/>
          <p:nvPr/>
        </p:nvSpPr>
        <p:spPr>
          <a:xfrm>
            <a:off x="6850225" y="4932525"/>
            <a:ext cx="2293800" cy="210900"/>
          </a:xfrm>
          <a:prstGeom prst="rect">
            <a:avLst/>
          </a:prstGeom>
          <a:solidFill>
            <a:srgbClr val="F896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2"/>
          <p:cNvSpPr txBox="1"/>
          <p:nvPr>
            <p:ph idx="1" type="subTitle"/>
          </p:nvPr>
        </p:nvSpPr>
        <p:spPr>
          <a:xfrm>
            <a:off x="209700" y="1136625"/>
            <a:ext cx="4776000" cy="3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Monitor de máquinas virtuais  (VMM)</a:t>
            </a:r>
            <a:br>
              <a:rPr lang="en" sz="1800">
                <a:solidFill>
                  <a:srgbClr val="212121"/>
                </a:solidFill>
              </a:rPr>
            </a:b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Permite que múltiplas instâncias operacionais executem concorrentemente em uma única máquina física</a:t>
            </a:r>
            <a:endParaRPr sz="18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</a:rPr>
              <a:t>Obs: </a:t>
            </a:r>
            <a:r>
              <a:rPr lang="en" sz="1800">
                <a:solidFill>
                  <a:srgbClr val="000000"/>
                </a:solidFill>
              </a:rPr>
              <a:t>concorrência é dado ao sistema operacional que é capaz de usar o processador para executar tarefas ao mesmo tempo que outras operações.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Foi um dos primeiros a utilizar o conceito de </a:t>
            </a:r>
            <a:r>
              <a:rPr lang="en" sz="1800">
                <a:solidFill>
                  <a:srgbClr val="212121"/>
                </a:solidFill>
              </a:rPr>
              <a:t>paravirtualização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86" name="Google Shape;3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525" y="2014850"/>
            <a:ext cx="3728600" cy="15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209700" y="372450"/>
            <a:ext cx="89343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961E"/>
                </a:solidFill>
              </a:rPr>
              <a:t>ARQUITETURA DO VMM</a:t>
            </a:r>
            <a:endParaRPr>
              <a:solidFill>
                <a:srgbClr val="F8961E"/>
              </a:solidFill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6850225" y="6825"/>
            <a:ext cx="2293800" cy="157200"/>
          </a:xfrm>
          <a:prstGeom prst="rect">
            <a:avLst/>
          </a:prstGeom>
          <a:solidFill>
            <a:srgbClr val="F896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3"/>
          <p:cNvSpPr/>
          <p:nvPr/>
        </p:nvSpPr>
        <p:spPr>
          <a:xfrm>
            <a:off x="6850225" y="4945625"/>
            <a:ext cx="2293800" cy="1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3"/>
          <p:cNvSpPr/>
          <p:nvPr/>
        </p:nvSpPr>
        <p:spPr>
          <a:xfrm>
            <a:off x="6850225" y="4932525"/>
            <a:ext cx="2293800" cy="210900"/>
          </a:xfrm>
          <a:prstGeom prst="rect">
            <a:avLst/>
          </a:prstGeom>
          <a:solidFill>
            <a:srgbClr val="F896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3"/>
          <p:cNvSpPr txBox="1"/>
          <p:nvPr>
            <p:ph idx="1" type="subTitle"/>
          </p:nvPr>
        </p:nvSpPr>
        <p:spPr>
          <a:xfrm>
            <a:off x="209700" y="818275"/>
            <a:ext cx="5981400" cy="3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Cada aplicação executando em um S.O acessa dispositivos de hardware através do IDD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As outras VMs executam dispositivos que se comunicam com o IDD para acessar os verdadeiros dispositivos de hardware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Uma VM acessa o hardware indiretamente através de um dispositivo virtual no domínio vif conectado ao IDD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Para evitar cópia de dados, referências às páginas são transferidas através do IDD ao invés dos verdadeiros dados de E/S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</a:endParaRPr>
          </a:p>
        </p:txBody>
      </p:sp>
      <p:pic>
        <p:nvPicPr>
          <p:cNvPr id="397" name="Google Shape;3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188" y="1264313"/>
            <a:ext cx="2625362" cy="238523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5781552" y="3925900"/>
            <a:ext cx="32478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Didact Gothic"/>
              <a:buChar char="●"/>
            </a:pPr>
            <a:r>
              <a:rPr b="1" lang="en" sz="11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IDD: Vm especial com acessos ao hardware</a:t>
            </a:r>
            <a:endParaRPr b="1" sz="11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Didact Gothic"/>
              <a:buChar char="●"/>
            </a:pPr>
            <a:r>
              <a:rPr b="1" lang="en" sz="11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NIC: Interface de Rede</a:t>
            </a:r>
            <a:endParaRPr b="1" sz="11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Font typeface="Didact Gothic"/>
              <a:buChar char="●"/>
            </a:pPr>
            <a:r>
              <a:rPr b="1" lang="en" sz="11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Vif: Dispositivo virtual </a:t>
            </a:r>
            <a:endParaRPr b="1" sz="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idx="4" type="title"/>
          </p:nvPr>
        </p:nvSpPr>
        <p:spPr>
          <a:xfrm>
            <a:off x="1603450" y="492648"/>
            <a:ext cx="59352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74F"/>
                </a:solidFill>
              </a:rPr>
              <a:t>ARCABOUÇO PARA PREVISÃO DE DESEMPENHO</a:t>
            </a:r>
            <a:endParaRPr>
              <a:solidFill>
                <a:srgbClr val="F9C74F"/>
              </a:solidFill>
            </a:endParaRPr>
          </a:p>
        </p:txBody>
      </p:sp>
      <p:sp>
        <p:nvSpPr>
          <p:cNvPr id="405" name="Google Shape;405;p44"/>
          <p:cNvSpPr/>
          <p:nvPr/>
        </p:nvSpPr>
        <p:spPr>
          <a:xfrm>
            <a:off x="8946600" y="186780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4"/>
          <p:cNvSpPr/>
          <p:nvPr/>
        </p:nvSpPr>
        <p:spPr>
          <a:xfrm>
            <a:off x="0" y="0"/>
            <a:ext cx="197400" cy="14478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4"/>
          <p:cNvSpPr/>
          <p:nvPr/>
        </p:nvSpPr>
        <p:spPr>
          <a:xfrm rot="5400000">
            <a:off x="4473300" y="497000"/>
            <a:ext cx="197400" cy="91440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739538"/>
            <a:ext cx="7725763" cy="25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 txBox="1"/>
          <p:nvPr/>
        </p:nvSpPr>
        <p:spPr>
          <a:xfrm>
            <a:off x="1407800" y="2213225"/>
            <a:ext cx="13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0" name="Google Shape;410;p44"/>
          <p:cNvSpPr txBox="1"/>
          <p:nvPr>
            <p:ph idx="1" type="subTitle"/>
          </p:nvPr>
        </p:nvSpPr>
        <p:spPr>
          <a:xfrm>
            <a:off x="1066825" y="2139725"/>
            <a:ext cx="16860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</a:rPr>
              <a:t>Número de requisições</a:t>
            </a:r>
            <a:endParaRPr sz="1100"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</a:rPr>
              <a:t>Demanda de recursos</a:t>
            </a:r>
            <a:endParaRPr sz="1100">
              <a:solidFill>
                <a:srgbClr val="212121"/>
              </a:solidFill>
            </a:endParaRPr>
          </a:p>
        </p:txBody>
      </p:sp>
      <p:sp>
        <p:nvSpPr>
          <p:cNvPr id="411" name="Google Shape;411;p44"/>
          <p:cNvSpPr txBox="1"/>
          <p:nvPr>
            <p:ph idx="1" type="subTitle"/>
          </p:nvPr>
        </p:nvSpPr>
        <p:spPr>
          <a:xfrm>
            <a:off x="4158975" y="1447800"/>
            <a:ext cx="16860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</a:rPr>
              <a:t>Custos medidos em um ambiente base</a:t>
            </a:r>
            <a:endParaRPr sz="1100">
              <a:solidFill>
                <a:srgbClr val="212121"/>
              </a:solidFill>
            </a:endParaRPr>
          </a:p>
        </p:txBody>
      </p:sp>
      <p:sp>
        <p:nvSpPr>
          <p:cNvPr id="412" name="Google Shape;412;p44"/>
          <p:cNvSpPr txBox="1"/>
          <p:nvPr>
            <p:ph idx="1" type="subTitle"/>
          </p:nvPr>
        </p:nvSpPr>
        <p:spPr>
          <a:xfrm>
            <a:off x="4483875" y="3783700"/>
            <a:ext cx="2475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</a:rPr>
              <a:t>Alocação de recursos para cada VM </a:t>
            </a:r>
            <a:endParaRPr sz="1100"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212121"/>
                </a:solidFill>
              </a:rPr>
              <a:t>Speedup</a:t>
            </a:r>
            <a:r>
              <a:rPr lang="en" sz="1100">
                <a:solidFill>
                  <a:srgbClr val="212121"/>
                </a:solidFill>
              </a:rPr>
              <a:t> da nova plataforma de hardware relativo à plataforma antiga</a:t>
            </a:r>
            <a:endParaRPr sz="1100">
              <a:solidFill>
                <a:srgbClr val="212121"/>
              </a:solidFill>
            </a:endParaRPr>
          </a:p>
        </p:txBody>
      </p:sp>
      <p:sp>
        <p:nvSpPr>
          <p:cNvPr id="413" name="Google Shape;413;p44"/>
          <p:cNvSpPr txBox="1"/>
          <p:nvPr>
            <p:ph idx="1" type="subTitle"/>
          </p:nvPr>
        </p:nvSpPr>
        <p:spPr>
          <a:xfrm>
            <a:off x="7379700" y="2613425"/>
            <a:ext cx="17643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9C74F"/>
                </a:highlight>
              </a:rPr>
              <a:t>Tempo de resposta</a:t>
            </a:r>
            <a:endParaRPr sz="1100">
              <a:solidFill>
                <a:srgbClr val="212121"/>
              </a:solidFill>
              <a:highlight>
                <a:srgbClr val="F9C74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9C74F"/>
                </a:highlight>
              </a:rPr>
              <a:t>Taxa de saída de requisições</a:t>
            </a:r>
            <a:endParaRPr sz="1100">
              <a:solidFill>
                <a:srgbClr val="212121"/>
              </a:solidFill>
              <a:highlight>
                <a:srgbClr val="F9C74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9C74F"/>
                </a:highlight>
              </a:rPr>
              <a:t>Utilização de recursos</a:t>
            </a:r>
            <a:endParaRPr sz="1100">
              <a:solidFill>
                <a:srgbClr val="212121"/>
              </a:solidFill>
              <a:highlight>
                <a:srgbClr val="F9C74F"/>
              </a:highlight>
            </a:endParaRPr>
          </a:p>
        </p:txBody>
      </p:sp>
      <p:sp>
        <p:nvSpPr>
          <p:cNvPr id="414" name="Google Shape;41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idx="4" type="title"/>
          </p:nvPr>
        </p:nvSpPr>
        <p:spPr>
          <a:xfrm>
            <a:off x="1603450" y="492648"/>
            <a:ext cx="59352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74F"/>
                </a:solidFill>
              </a:rPr>
              <a:t>MODELOS DE DESEMPENHO</a:t>
            </a:r>
            <a:endParaRPr>
              <a:solidFill>
                <a:srgbClr val="F9C74F"/>
              </a:solidFill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8946600" y="186780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5"/>
          <p:cNvSpPr/>
          <p:nvPr/>
        </p:nvSpPr>
        <p:spPr>
          <a:xfrm>
            <a:off x="0" y="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5"/>
          <p:cNvSpPr/>
          <p:nvPr/>
        </p:nvSpPr>
        <p:spPr>
          <a:xfrm rot="5400000">
            <a:off x="4473300" y="497000"/>
            <a:ext cx="197400" cy="91440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5"/>
          <p:cNvSpPr txBox="1"/>
          <p:nvPr/>
        </p:nvSpPr>
        <p:spPr>
          <a:xfrm>
            <a:off x="701800" y="1496300"/>
            <a:ext cx="773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ESTRATÉGIA: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C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onsiste em definir um fator para representar o </a:t>
            </a:r>
            <a:r>
              <a:rPr i="1"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overhead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introduzido pela camada de virtualização na execução de uma aplicação em uma VM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4" name="Google Shape;424;p45"/>
          <p:cNvSpPr txBox="1"/>
          <p:nvPr/>
        </p:nvSpPr>
        <p:spPr>
          <a:xfrm>
            <a:off x="702750" y="2646225"/>
            <a:ext cx="773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PREMISSA</a:t>
            </a: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: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Cada VM executa uma 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aplicação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classe diferente, onde uma classe de aplicações representa um tipo de aplicação para o qual o </a:t>
            </a:r>
            <a:r>
              <a:rPr b="1" i="1" lang="en" sz="1800" u="sng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overhead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virtualização foi calculado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1083712" y="3654209"/>
            <a:ext cx="5689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calculado em uma plataforma de hardware base,</a:t>
            </a:r>
            <a:br>
              <a:rPr lang="en" sz="16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" sz="16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para o qual se sabe o </a:t>
            </a:r>
            <a:r>
              <a:rPr i="1" lang="en" sz="16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speedup</a:t>
            </a:r>
            <a:r>
              <a:rPr lang="en" sz="16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em relação à outras máquinas</a:t>
            </a:r>
            <a:endParaRPr sz="1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6" name="Google Shape;42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/>
          <p:nvPr>
            <p:ph idx="4" type="title"/>
          </p:nvPr>
        </p:nvSpPr>
        <p:spPr>
          <a:xfrm>
            <a:off x="1603450" y="492648"/>
            <a:ext cx="59352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74F"/>
                </a:solidFill>
              </a:rPr>
              <a:t>MODELOS DE DESEMPENHO</a:t>
            </a:r>
            <a:endParaRPr>
              <a:solidFill>
                <a:srgbClr val="F9C74F"/>
              </a:solidFill>
            </a:endParaRPr>
          </a:p>
        </p:txBody>
      </p:sp>
      <p:sp>
        <p:nvSpPr>
          <p:cNvPr id="432" name="Google Shape;432;p46"/>
          <p:cNvSpPr/>
          <p:nvPr/>
        </p:nvSpPr>
        <p:spPr>
          <a:xfrm>
            <a:off x="8946600" y="186780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6"/>
          <p:cNvSpPr/>
          <p:nvPr/>
        </p:nvSpPr>
        <p:spPr>
          <a:xfrm>
            <a:off x="0" y="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6"/>
          <p:cNvSpPr/>
          <p:nvPr/>
        </p:nvSpPr>
        <p:spPr>
          <a:xfrm rot="5400000">
            <a:off x="4473300" y="497000"/>
            <a:ext cx="197400" cy="91440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6"/>
          <p:cNvSpPr txBox="1"/>
          <p:nvPr>
            <p:ph type="title"/>
          </p:nvPr>
        </p:nvSpPr>
        <p:spPr>
          <a:xfrm>
            <a:off x="96838" y="2209019"/>
            <a:ext cx="2902500" cy="1152900"/>
          </a:xfrm>
          <a:prstGeom prst="rect">
            <a:avLst/>
          </a:prstGeom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957"/>
                </a:solidFill>
              </a:rPr>
              <a:t>MODELANDO O DESEMPENHO EM VMs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436" name="Google Shape;436;p46"/>
          <p:cNvSpPr txBox="1"/>
          <p:nvPr>
            <p:ph idx="2" type="title"/>
          </p:nvPr>
        </p:nvSpPr>
        <p:spPr>
          <a:xfrm>
            <a:off x="3242150" y="2209025"/>
            <a:ext cx="2902500" cy="1152900"/>
          </a:xfrm>
          <a:prstGeom prst="rect">
            <a:avLst/>
          </a:prstGeom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957"/>
                </a:solidFill>
              </a:rPr>
              <a:t>MODELANDO O DESEMPENHO DE OPERAÇÕES DE E/S</a:t>
            </a:r>
            <a:endParaRPr>
              <a:solidFill>
                <a:srgbClr val="374957"/>
              </a:solidFill>
            </a:endParaRPr>
          </a:p>
        </p:txBody>
      </p:sp>
      <p:cxnSp>
        <p:nvCxnSpPr>
          <p:cNvPr id="437" name="Google Shape;437;p46"/>
          <p:cNvCxnSpPr/>
          <p:nvPr/>
        </p:nvCxnSpPr>
        <p:spPr>
          <a:xfrm>
            <a:off x="3128460" y="2116469"/>
            <a:ext cx="0" cy="133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6"/>
          <p:cNvCxnSpPr/>
          <p:nvPr/>
        </p:nvCxnSpPr>
        <p:spPr>
          <a:xfrm>
            <a:off x="6258335" y="2116469"/>
            <a:ext cx="0" cy="133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46"/>
          <p:cNvSpPr txBox="1"/>
          <p:nvPr>
            <p:ph idx="2" type="title"/>
          </p:nvPr>
        </p:nvSpPr>
        <p:spPr>
          <a:xfrm>
            <a:off x="6144663" y="2351825"/>
            <a:ext cx="2902500" cy="867300"/>
          </a:xfrm>
          <a:prstGeom prst="rect">
            <a:avLst/>
          </a:prstGeom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957"/>
                </a:solidFill>
              </a:rPr>
              <a:t>LIMITES ASSINTÓTICOS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440" name="Google Shape;44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>
            <p:ph idx="4" type="title"/>
          </p:nvPr>
        </p:nvSpPr>
        <p:spPr>
          <a:xfrm>
            <a:off x="197400" y="492650"/>
            <a:ext cx="87492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74F"/>
                </a:solidFill>
              </a:rPr>
              <a:t>MODELANDO O DESEMPENHO EM VMs</a:t>
            </a:r>
            <a:endParaRPr>
              <a:solidFill>
                <a:srgbClr val="F9C74F"/>
              </a:solidFill>
            </a:endParaRPr>
          </a:p>
        </p:txBody>
      </p:sp>
      <p:sp>
        <p:nvSpPr>
          <p:cNvPr id="446" name="Google Shape;446;p47"/>
          <p:cNvSpPr/>
          <p:nvPr/>
        </p:nvSpPr>
        <p:spPr>
          <a:xfrm>
            <a:off x="8946600" y="186780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7"/>
          <p:cNvSpPr/>
          <p:nvPr/>
        </p:nvSpPr>
        <p:spPr>
          <a:xfrm>
            <a:off x="0" y="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7"/>
          <p:cNvSpPr/>
          <p:nvPr/>
        </p:nvSpPr>
        <p:spPr>
          <a:xfrm rot="5400000">
            <a:off x="4473300" y="497000"/>
            <a:ext cx="197400" cy="91440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7"/>
          <p:cNvSpPr txBox="1"/>
          <p:nvPr/>
        </p:nvSpPr>
        <p:spPr>
          <a:xfrm>
            <a:off x="1088400" y="2285788"/>
            <a:ext cx="696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Didact Gothic"/>
              <a:buChar char="●"/>
            </a:pPr>
            <a:r>
              <a:rPr b="1" lang="en" sz="1800">
                <a:solidFill>
                  <a:srgbClr val="F9C74F"/>
                </a:solidFill>
                <a:latin typeface="Didact Gothic"/>
                <a:ea typeface="Didact Gothic"/>
                <a:cs typeface="Didact Gothic"/>
                <a:sym typeface="Didact Gothic"/>
              </a:rPr>
              <a:t>i </a:t>
            </a:r>
            <a:r>
              <a:rPr b="1"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= 0 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é o IDD</a:t>
            </a:r>
            <a:endParaRPr sz="18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Didact Gothic"/>
              <a:buChar char="●"/>
            </a:pPr>
            <a:r>
              <a:rPr b="1"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Todas 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as VMs compartilham a mesma plataforma de hardware</a:t>
            </a:r>
            <a:endParaRPr sz="18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Didact Gothic"/>
              <a:buChar char="●"/>
            </a:pPr>
            <a:r>
              <a:rPr b="1"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Cada 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VM executa uma aplicação de classe diferente (</a:t>
            </a:r>
            <a:r>
              <a:rPr b="1" lang="en" sz="1800">
                <a:solidFill>
                  <a:srgbClr val="F9C74F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  <a:endParaRPr sz="18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0" name="Google Shape;450;p47"/>
          <p:cNvSpPr txBox="1"/>
          <p:nvPr>
            <p:ph idx="4294967295" type="title"/>
          </p:nvPr>
        </p:nvSpPr>
        <p:spPr>
          <a:xfrm>
            <a:off x="2652150" y="1407900"/>
            <a:ext cx="4484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74957"/>
                </a:solidFill>
              </a:rPr>
              <a:t>vm</a:t>
            </a:r>
            <a:r>
              <a:rPr baseline="-25000" lang="en">
                <a:solidFill>
                  <a:srgbClr val="F9C74F"/>
                </a:solidFill>
              </a:rPr>
              <a:t>i</a:t>
            </a:r>
            <a:r>
              <a:rPr lang="en">
                <a:solidFill>
                  <a:srgbClr val="374957"/>
                </a:solidFill>
              </a:rPr>
              <a:t> , sendo </a:t>
            </a:r>
            <a:r>
              <a:rPr lang="en">
                <a:solidFill>
                  <a:srgbClr val="F9C74F"/>
                </a:solidFill>
              </a:rPr>
              <a:t>i</a:t>
            </a:r>
            <a:r>
              <a:rPr lang="en">
                <a:solidFill>
                  <a:srgbClr val="374957"/>
                </a:solidFill>
              </a:rPr>
              <a:t> = {</a:t>
            </a:r>
            <a:r>
              <a:rPr lang="en">
                <a:solidFill>
                  <a:srgbClr val="F9C74F"/>
                </a:solidFill>
              </a:rPr>
              <a:t>0…n</a:t>
            </a:r>
            <a:r>
              <a:rPr lang="en">
                <a:solidFill>
                  <a:srgbClr val="374957"/>
                </a:solidFill>
              </a:rPr>
              <a:t>}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451" name="Google Shape;451;p47"/>
          <p:cNvSpPr txBox="1"/>
          <p:nvPr>
            <p:ph idx="4294967295" type="title"/>
          </p:nvPr>
        </p:nvSpPr>
        <p:spPr>
          <a:xfrm>
            <a:off x="2007150" y="3361100"/>
            <a:ext cx="5129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957"/>
                </a:solidFill>
              </a:rPr>
              <a:t>recurso </a:t>
            </a:r>
            <a:r>
              <a:rPr lang="en">
                <a:solidFill>
                  <a:srgbClr val="F9C74F"/>
                </a:solidFill>
              </a:rPr>
              <a:t>k</a:t>
            </a:r>
            <a:r>
              <a:rPr lang="en">
                <a:solidFill>
                  <a:srgbClr val="374957"/>
                </a:solidFill>
              </a:rPr>
              <a:t>, sendo</a:t>
            </a:r>
            <a:r>
              <a:rPr lang="en">
                <a:solidFill>
                  <a:srgbClr val="F9C74F"/>
                </a:solidFill>
              </a:rPr>
              <a:t> </a:t>
            </a:r>
            <a:r>
              <a:rPr lang="en">
                <a:solidFill>
                  <a:srgbClr val="F9C74F"/>
                </a:solidFill>
              </a:rPr>
              <a:t>k</a:t>
            </a:r>
            <a:r>
              <a:rPr lang="en">
                <a:solidFill>
                  <a:srgbClr val="374957"/>
                </a:solidFill>
              </a:rPr>
              <a:t> = {</a:t>
            </a:r>
            <a:r>
              <a:rPr lang="en">
                <a:solidFill>
                  <a:srgbClr val="F9C74F"/>
                </a:solidFill>
              </a:rPr>
              <a:t>1</a:t>
            </a:r>
            <a:r>
              <a:rPr lang="en">
                <a:solidFill>
                  <a:srgbClr val="F9C74F"/>
                </a:solidFill>
              </a:rPr>
              <a:t>…m</a:t>
            </a:r>
            <a:r>
              <a:rPr lang="en">
                <a:solidFill>
                  <a:srgbClr val="374957"/>
                </a:solidFill>
              </a:rPr>
              <a:t>}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452" name="Google Shape;45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8946600" y="186780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8"/>
          <p:cNvSpPr/>
          <p:nvPr/>
        </p:nvSpPr>
        <p:spPr>
          <a:xfrm>
            <a:off x="0" y="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8"/>
          <p:cNvSpPr/>
          <p:nvPr/>
        </p:nvSpPr>
        <p:spPr>
          <a:xfrm rot="5400000">
            <a:off x="4473300" y="497000"/>
            <a:ext cx="197400" cy="91440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25" y="1566825"/>
            <a:ext cx="17049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525" y="2989288"/>
            <a:ext cx="22383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8"/>
          <p:cNvSpPr txBox="1"/>
          <p:nvPr/>
        </p:nvSpPr>
        <p:spPr>
          <a:xfrm>
            <a:off x="304800" y="2918588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DEMANDA DE SERVIÇO</a:t>
            </a: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: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/>
          </a:p>
        </p:txBody>
      </p:sp>
      <p:sp>
        <p:nvSpPr>
          <p:cNvPr id="463" name="Google Shape;463;p48"/>
          <p:cNvSpPr txBox="1"/>
          <p:nvPr/>
        </p:nvSpPr>
        <p:spPr>
          <a:xfrm>
            <a:off x="361825" y="1853925"/>
            <a:ext cx="194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SLOWDOWN</a:t>
            </a: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: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/>
          </a:p>
        </p:txBody>
      </p:sp>
      <p:sp>
        <p:nvSpPr>
          <p:cNvPr id="464" name="Google Shape;464;p48"/>
          <p:cNvSpPr txBox="1"/>
          <p:nvPr>
            <p:ph idx="4" type="title"/>
          </p:nvPr>
        </p:nvSpPr>
        <p:spPr>
          <a:xfrm>
            <a:off x="914100" y="345300"/>
            <a:ext cx="73158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74F"/>
                </a:solidFill>
              </a:rPr>
              <a:t>CÁLCULO DO OVERHEAD DE VM</a:t>
            </a:r>
            <a:r>
              <a:rPr baseline="-25000" lang="en">
                <a:solidFill>
                  <a:srgbClr val="F9C74F"/>
                </a:solidFill>
              </a:rPr>
              <a:t>i</a:t>
            </a:r>
            <a:endParaRPr baseline="-25000">
              <a:solidFill>
                <a:srgbClr val="F9C74F"/>
              </a:solidFill>
            </a:endParaRPr>
          </a:p>
        </p:txBody>
      </p:sp>
      <p:graphicFrame>
        <p:nvGraphicFramePr>
          <p:cNvPr id="465" name="Google Shape;465;p48"/>
          <p:cNvGraphicFramePr/>
          <p:nvPr/>
        </p:nvGraphicFramePr>
        <p:xfrm>
          <a:off x="5113650" y="15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{EB73BACC-1773-419A-A049-6D2831F2800C}</a:tableStyleId>
              </a:tblPr>
              <a:tblGrid>
                <a:gridCol w="796250"/>
                <a:gridCol w="2676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Slowdown da classe i no recurso k</a:t>
                      </a:r>
                      <a:endParaRPr sz="13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Tempo ocupado do recurso k para executar vm</a:t>
                      </a:r>
                      <a:r>
                        <a:rPr b="1" baseline="-25000"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</a:t>
                      </a:r>
                      <a:endParaRPr b="1" baseline="-25000" sz="13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Tempo ocupado do recurso k para a classe i no ambiente real</a:t>
                      </a:r>
                      <a:endParaRPr sz="13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Demanda do recurso k pela vm</a:t>
                      </a:r>
                      <a:r>
                        <a:rPr b="1" baseline="-25000"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</a:t>
                      </a:r>
                      <a:endParaRPr b="1" baseline="-25000" sz="13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Demanda do recurso k para a classe i no ambiente real</a:t>
                      </a:r>
                      <a:endParaRPr sz="13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Speedup da classe i no recurso k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66" name="Google Shape;46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925" y="2045388"/>
            <a:ext cx="473250" cy="3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4012" y="2678750"/>
            <a:ext cx="301150" cy="3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1587" y="1597475"/>
            <a:ext cx="245943" cy="3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9050" y="3128576"/>
            <a:ext cx="411022" cy="3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53988" y="3623338"/>
            <a:ext cx="301150" cy="30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3975" y="4123200"/>
            <a:ext cx="301150" cy="30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2774075" y="487775"/>
            <a:ext cx="3708000" cy="71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INICIAIS</a:t>
            </a:r>
            <a:endParaRPr/>
          </a:p>
        </p:txBody>
      </p:sp>
      <p:sp>
        <p:nvSpPr>
          <p:cNvPr id="249" name="Google Shape;249;p31"/>
          <p:cNvSpPr txBox="1"/>
          <p:nvPr>
            <p:ph idx="2" type="title"/>
          </p:nvPr>
        </p:nvSpPr>
        <p:spPr>
          <a:xfrm>
            <a:off x="890100" y="2212275"/>
            <a:ext cx="23289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VIRTUALIZAÇÃO</a:t>
            </a:r>
            <a:endParaRPr/>
          </a:p>
        </p:txBody>
      </p:sp>
      <p:sp>
        <p:nvSpPr>
          <p:cNvPr id="250" name="Google Shape;250;p31"/>
          <p:cNvSpPr txBox="1"/>
          <p:nvPr>
            <p:ph idx="3" type="title"/>
          </p:nvPr>
        </p:nvSpPr>
        <p:spPr>
          <a:xfrm>
            <a:off x="2976925" y="2212275"/>
            <a:ext cx="3451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PARAVIRTUALIZAÇÃO</a:t>
            </a:r>
            <a:endParaRPr/>
          </a:p>
        </p:txBody>
      </p:sp>
      <p:sp>
        <p:nvSpPr>
          <p:cNvPr id="251" name="Google Shape;251;p31"/>
          <p:cNvSpPr txBox="1"/>
          <p:nvPr>
            <p:ph idx="5" type="title"/>
          </p:nvPr>
        </p:nvSpPr>
        <p:spPr>
          <a:xfrm>
            <a:off x="6224400" y="2212264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OVERHEAD</a:t>
            </a:r>
            <a:endParaRPr/>
          </a:p>
        </p:txBody>
      </p:sp>
      <p:sp>
        <p:nvSpPr>
          <p:cNvPr id="252" name="Google Shape;252;p31"/>
          <p:cNvSpPr txBox="1"/>
          <p:nvPr>
            <p:ph idx="7" type="title"/>
          </p:nvPr>
        </p:nvSpPr>
        <p:spPr>
          <a:xfrm>
            <a:off x="2291238" y="3623179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SLOWDOWN</a:t>
            </a:r>
            <a:endParaRPr/>
          </a:p>
        </p:txBody>
      </p:sp>
      <p:sp>
        <p:nvSpPr>
          <p:cNvPr id="253" name="Google Shape;253;p31"/>
          <p:cNvSpPr txBox="1"/>
          <p:nvPr>
            <p:ph idx="9" type="title"/>
          </p:nvPr>
        </p:nvSpPr>
        <p:spPr>
          <a:xfrm>
            <a:off x="4823256" y="3623179"/>
            <a:ext cx="20295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GARGALOS</a:t>
            </a:r>
            <a:endParaRPr/>
          </a:p>
        </p:txBody>
      </p:sp>
      <p:sp>
        <p:nvSpPr>
          <p:cNvPr id="254" name="Google Shape;254;p31"/>
          <p:cNvSpPr txBox="1"/>
          <p:nvPr>
            <p:ph idx="16" type="title"/>
          </p:nvPr>
        </p:nvSpPr>
        <p:spPr>
          <a:xfrm>
            <a:off x="1451856" y="1722768"/>
            <a:ext cx="12054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5" name="Google Shape;255;p31"/>
          <p:cNvSpPr txBox="1"/>
          <p:nvPr>
            <p:ph idx="17" type="title"/>
          </p:nvPr>
        </p:nvSpPr>
        <p:spPr>
          <a:xfrm>
            <a:off x="4044164" y="1722768"/>
            <a:ext cx="12054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6" name="Google Shape;256;p31"/>
          <p:cNvSpPr txBox="1"/>
          <p:nvPr>
            <p:ph idx="18" type="title"/>
          </p:nvPr>
        </p:nvSpPr>
        <p:spPr>
          <a:xfrm>
            <a:off x="6636496" y="1722768"/>
            <a:ext cx="12054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7" name="Google Shape;257;p31"/>
          <p:cNvSpPr txBox="1"/>
          <p:nvPr>
            <p:ph idx="19" type="title"/>
          </p:nvPr>
        </p:nvSpPr>
        <p:spPr>
          <a:xfrm>
            <a:off x="2643243" y="3132579"/>
            <a:ext cx="12054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8" name="Google Shape;258;p31"/>
          <p:cNvSpPr txBox="1"/>
          <p:nvPr>
            <p:ph idx="20" type="title"/>
          </p:nvPr>
        </p:nvSpPr>
        <p:spPr>
          <a:xfrm>
            <a:off x="5235577" y="3132579"/>
            <a:ext cx="12054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/>
          <p:nvPr/>
        </p:nvSpPr>
        <p:spPr>
          <a:xfrm>
            <a:off x="8946600" y="186780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9"/>
          <p:cNvSpPr/>
          <p:nvPr/>
        </p:nvSpPr>
        <p:spPr>
          <a:xfrm>
            <a:off x="0" y="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"/>
          <p:cNvSpPr/>
          <p:nvPr/>
        </p:nvSpPr>
        <p:spPr>
          <a:xfrm rot="5400000">
            <a:off x="4473300" y="497000"/>
            <a:ext cx="197400" cy="91440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9"/>
          <p:cNvSpPr txBox="1"/>
          <p:nvPr/>
        </p:nvSpPr>
        <p:spPr>
          <a:xfrm>
            <a:off x="304800" y="2918588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TEMPO DE RESIDÊNCIA</a:t>
            </a:r>
            <a:b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MÉDIO</a:t>
            </a: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: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/>
          </a:p>
        </p:txBody>
      </p:sp>
      <p:sp>
        <p:nvSpPr>
          <p:cNvPr id="481" name="Google Shape;481;p49"/>
          <p:cNvSpPr txBox="1"/>
          <p:nvPr/>
        </p:nvSpPr>
        <p:spPr>
          <a:xfrm>
            <a:off x="361825" y="1853925"/>
            <a:ext cx="194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UTILIZAÇÃO</a:t>
            </a: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: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/>
          </a:p>
        </p:txBody>
      </p:sp>
      <p:sp>
        <p:nvSpPr>
          <p:cNvPr id="482" name="Google Shape;482;p49"/>
          <p:cNvSpPr txBox="1"/>
          <p:nvPr>
            <p:ph idx="4" type="title"/>
          </p:nvPr>
        </p:nvSpPr>
        <p:spPr>
          <a:xfrm>
            <a:off x="914100" y="345300"/>
            <a:ext cx="73158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74F"/>
                </a:solidFill>
              </a:rPr>
              <a:t>CÁLCULO DO OVERHEAD DE VM</a:t>
            </a:r>
            <a:r>
              <a:rPr baseline="-25000" lang="en">
                <a:solidFill>
                  <a:srgbClr val="F9C74F"/>
                </a:solidFill>
              </a:rPr>
              <a:t>i</a:t>
            </a:r>
            <a:endParaRPr baseline="-25000">
              <a:solidFill>
                <a:srgbClr val="F9C74F"/>
              </a:solidFill>
            </a:endParaRPr>
          </a:p>
        </p:txBody>
      </p:sp>
      <p:graphicFrame>
        <p:nvGraphicFramePr>
          <p:cNvPr id="483" name="Google Shape;483;p49"/>
          <p:cNvGraphicFramePr/>
          <p:nvPr/>
        </p:nvGraphicFramePr>
        <p:xfrm>
          <a:off x="5113650" y="15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{EB73BACC-1773-419A-A049-6D2831F2800C}</a:tableStyleId>
              </a:tblPr>
              <a:tblGrid>
                <a:gridCol w="796250"/>
                <a:gridCol w="2676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Utilização do recurso k pela vm</a:t>
                      </a:r>
                      <a:r>
                        <a:rPr b="1" baseline="-25000"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 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do ponto de vista da 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r>
                        <a:rPr b="1" baseline="-25000"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 </a:t>
                      </a:r>
                      <a:endParaRPr sz="13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Taxa de chegada de 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requisições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na 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r>
                        <a:rPr b="1" baseline="-25000"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</a:t>
                      </a:r>
                      <a:endParaRPr b="1" baseline="-25000" sz="13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Demanda do recurso k pela 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r>
                        <a:rPr b="1" baseline="-25000"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</a:t>
                      </a:r>
                      <a:endParaRPr sz="13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Porção do total de recursos que 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r>
                        <a:rPr b="1" baseline="-25000"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 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pode utilizar</a:t>
                      </a:r>
                      <a:endParaRPr b="1" baseline="-25000" sz="13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Tempo de 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residência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médio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do recurso k pela </a:t>
                      </a:r>
                      <a:r>
                        <a:rPr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r>
                        <a:rPr b="1" baseline="-25000" lang="en" sz="13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</a:t>
                      </a:r>
                      <a:endParaRPr sz="13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84" name="Google Shape;4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25" y="1709788"/>
            <a:ext cx="1911486" cy="7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875" y="3137838"/>
            <a:ext cx="1648770" cy="63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300" y="2192963"/>
            <a:ext cx="3905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6000" y="1639085"/>
            <a:ext cx="617125" cy="40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2775" y="2743264"/>
            <a:ext cx="563575" cy="3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5688" y="3182135"/>
            <a:ext cx="737760" cy="40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06300" y="3773460"/>
            <a:ext cx="596524" cy="40704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"/>
          <p:cNvSpPr/>
          <p:nvPr/>
        </p:nvSpPr>
        <p:spPr>
          <a:xfrm>
            <a:off x="8946600" y="186780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0"/>
          <p:cNvSpPr/>
          <p:nvPr/>
        </p:nvSpPr>
        <p:spPr>
          <a:xfrm>
            <a:off x="0" y="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0"/>
          <p:cNvSpPr/>
          <p:nvPr/>
        </p:nvSpPr>
        <p:spPr>
          <a:xfrm rot="5400000">
            <a:off x="4473300" y="497000"/>
            <a:ext cx="197400" cy="91440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0"/>
          <p:cNvSpPr txBox="1"/>
          <p:nvPr/>
        </p:nvSpPr>
        <p:spPr>
          <a:xfrm>
            <a:off x="339875" y="1407900"/>
            <a:ext cx="414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TEMPO DE RESPOSTA EM VM</a:t>
            </a:r>
            <a:r>
              <a:rPr b="1" baseline="-25000" lang="en" sz="3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i:</a:t>
            </a:r>
            <a:endParaRPr/>
          </a:p>
        </p:txBody>
      </p:sp>
      <p:sp>
        <p:nvSpPr>
          <p:cNvPr id="500" name="Google Shape;500;p50"/>
          <p:cNvSpPr txBox="1"/>
          <p:nvPr>
            <p:ph idx="4" type="title"/>
          </p:nvPr>
        </p:nvSpPr>
        <p:spPr>
          <a:xfrm>
            <a:off x="914100" y="345300"/>
            <a:ext cx="73158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74F"/>
                </a:solidFill>
              </a:rPr>
              <a:t>CÁLCULO DO OVERHEAD DE VM</a:t>
            </a:r>
            <a:r>
              <a:rPr baseline="-25000" lang="en">
                <a:solidFill>
                  <a:srgbClr val="F9C74F"/>
                </a:solidFill>
              </a:rPr>
              <a:t>i</a:t>
            </a:r>
            <a:endParaRPr baseline="-25000">
              <a:solidFill>
                <a:srgbClr val="F9C74F"/>
              </a:solidFill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750" y="2619988"/>
            <a:ext cx="23717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475" y="2596163"/>
            <a:ext cx="26384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1974" y="2865087"/>
            <a:ext cx="529000" cy="5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7175" y="2790888"/>
            <a:ext cx="4000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1"/>
          <p:cNvSpPr txBox="1"/>
          <p:nvPr>
            <p:ph idx="4" type="title"/>
          </p:nvPr>
        </p:nvSpPr>
        <p:spPr>
          <a:xfrm>
            <a:off x="197400" y="492650"/>
            <a:ext cx="87492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74F"/>
                </a:solidFill>
              </a:rPr>
              <a:t>MODELANDO O DESEMPENHO DE OPERAÇÕES DE E/S</a:t>
            </a:r>
            <a:endParaRPr>
              <a:solidFill>
                <a:srgbClr val="F9C74F"/>
              </a:solidFill>
            </a:endParaRPr>
          </a:p>
        </p:txBody>
      </p:sp>
      <p:sp>
        <p:nvSpPr>
          <p:cNvPr id="511" name="Google Shape;511;p51"/>
          <p:cNvSpPr/>
          <p:nvPr/>
        </p:nvSpPr>
        <p:spPr>
          <a:xfrm>
            <a:off x="8946600" y="186780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1"/>
          <p:cNvSpPr/>
          <p:nvPr/>
        </p:nvSpPr>
        <p:spPr>
          <a:xfrm>
            <a:off x="0" y="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1"/>
          <p:cNvSpPr/>
          <p:nvPr/>
        </p:nvSpPr>
        <p:spPr>
          <a:xfrm rot="5400000">
            <a:off x="4473300" y="497000"/>
            <a:ext cx="197400" cy="91440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1"/>
          <p:cNvSpPr txBox="1"/>
          <p:nvPr/>
        </p:nvSpPr>
        <p:spPr>
          <a:xfrm>
            <a:off x="1088400" y="1751075"/>
            <a:ext cx="7146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O 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IDD (</a:t>
            </a:r>
            <a:r>
              <a:rPr i="1"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vm</a:t>
            </a:r>
            <a:r>
              <a:rPr b="1" baseline="-25000" i="1" lang="en" sz="1800">
                <a:solidFill>
                  <a:srgbClr val="F9C74F"/>
                </a:solidFill>
                <a:latin typeface="Didact Gothic"/>
                <a:ea typeface="Didact Gothic"/>
                <a:cs typeface="Didact Gothic"/>
                <a:sym typeface="Didact Gothic"/>
              </a:rPr>
              <a:t>0</a:t>
            </a:r>
            <a:r>
              <a:rPr lang="en" sz="18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rPr>
              <a:t>) é o componente do Xen responsável por executar operações de entrada e saída (E/S) para outras VMs</a:t>
            </a:r>
            <a:endParaRPr sz="1800">
              <a:solidFill>
                <a:srgbClr val="37495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95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rPr>
              <a:t>Abordagem para prever utilização de CPU do IDD</a:t>
            </a:r>
            <a:endParaRPr sz="1800">
              <a:solidFill>
                <a:srgbClr val="37495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Didact Gothic"/>
              <a:buAutoNum type="arabicPeriod"/>
            </a:pP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Determinar o custo de processar um pacote (</a:t>
            </a:r>
            <a:r>
              <a:rPr i="1"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cp</a:t>
            </a:r>
            <a:r>
              <a:rPr b="1" baseline="30000" i="1" lang="en" sz="1800">
                <a:solidFill>
                  <a:srgbClr val="F9C74F"/>
                </a:solidFill>
                <a:latin typeface="Didact Gothic"/>
                <a:ea typeface="Didact Gothic"/>
                <a:cs typeface="Didact Gothic"/>
                <a:sym typeface="Didact Gothic"/>
              </a:rPr>
              <a:t>i </a:t>
            </a:r>
            <a:r>
              <a:rPr lang="en" sz="18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no ambiente virtual para a classe </a:t>
            </a:r>
            <a:r>
              <a:rPr b="1" i="1" lang="en" sz="1800">
                <a:solidFill>
                  <a:srgbClr val="F9C74F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aplicações</a:t>
            </a:r>
            <a:endParaRPr sz="18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Didact Gothic"/>
              <a:buAutoNum type="arabicPeriod"/>
            </a:pP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Analisar a carga gerada pela aplicação alvo no ambiente real medindo o número médio de pacotes por requisição (</a:t>
            </a:r>
            <a:r>
              <a:rPr i="1"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pr</a:t>
            </a:r>
            <a:r>
              <a:rPr b="1" baseline="30000" i="1" lang="en" sz="1800">
                <a:solidFill>
                  <a:srgbClr val="F9C74F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r>
              <a:rPr b="1" baseline="-25000" i="1" lang="en" sz="1800">
                <a:solidFill>
                  <a:srgbClr val="F9C74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8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rPr>
              <a:t>)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para a classe </a:t>
            </a:r>
            <a:r>
              <a:rPr b="1" i="1" lang="en" sz="1800">
                <a:solidFill>
                  <a:srgbClr val="F9C74F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endParaRPr sz="18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15" name="Google Shape;51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2"/>
          <p:cNvSpPr/>
          <p:nvPr/>
        </p:nvSpPr>
        <p:spPr>
          <a:xfrm>
            <a:off x="8946600" y="186780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2"/>
          <p:cNvSpPr/>
          <p:nvPr/>
        </p:nvSpPr>
        <p:spPr>
          <a:xfrm>
            <a:off x="0" y="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2"/>
          <p:cNvSpPr/>
          <p:nvPr/>
        </p:nvSpPr>
        <p:spPr>
          <a:xfrm rot="5400000">
            <a:off x="4473300" y="472800"/>
            <a:ext cx="197400" cy="91440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2"/>
          <p:cNvSpPr txBox="1"/>
          <p:nvPr/>
        </p:nvSpPr>
        <p:spPr>
          <a:xfrm>
            <a:off x="197400" y="2536700"/>
            <a:ext cx="182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UTILIZAÇÃO</a:t>
            </a:r>
            <a:b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DE CPU:</a:t>
            </a:r>
            <a:endParaRPr/>
          </a:p>
        </p:txBody>
      </p:sp>
      <p:sp>
        <p:nvSpPr>
          <p:cNvPr id="524" name="Google Shape;524;p52"/>
          <p:cNvSpPr txBox="1"/>
          <p:nvPr/>
        </p:nvSpPr>
        <p:spPr>
          <a:xfrm>
            <a:off x="197400" y="1472025"/>
            <a:ext cx="171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DEMANDA DE CPU:</a:t>
            </a:r>
            <a:endParaRPr/>
          </a:p>
        </p:txBody>
      </p:sp>
      <p:sp>
        <p:nvSpPr>
          <p:cNvPr id="525" name="Google Shape;525;p52"/>
          <p:cNvSpPr txBox="1"/>
          <p:nvPr>
            <p:ph idx="4" type="title"/>
          </p:nvPr>
        </p:nvSpPr>
        <p:spPr>
          <a:xfrm>
            <a:off x="251100" y="345300"/>
            <a:ext cx="86418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74F"/>
                </a:solidFill>
              </a:rPr>
              <a:t>PREVISÃO DA UTILIZAÇÃO DE CPU DO IDD</a:t>
            </a:r>
            <a:endParaRPr baseline="-25000">
              <a:solidFill>
                <a:srgbClr val="F9C74F"/>
              </a:solidFill>
            </a:endParaRPr>
          </a:p>
        </p:txBody>
      </p:sp>
      <p:graphicFrame>
        <p:nvGraphicFramePr>
          <p:cNvPr id="526" name="Google Shape;526;p52"/>
          <p:cNvGraphicFramePr/>
          <p:nvPr/>
        </p:nvGraphicFramePr>
        <p:xfrm>
          <a:off x="5282275" y="106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{EB73BACC-1773-419A-A049-6D2831F2800C}</a:tableStyleId>
              </a:tblPr>
              <a:tblGrid>
                <a:gridCol w="806050"/>
                <a:gridCol w="2709900"/>
              </a:tblGrid>
              <a:tr h="5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Demanda de CPU no IDD devido a atividade de E/S na </a:t>
                      </a: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i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r>
                        <a:rPr b="1" baseline="-25000" i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</a:t>
                      </a:r>
                      <a:endParaRPr i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5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Tempo de CPU para o IDD processar um pacote da classe </a:t>
                      </a:r>
                      <a:r>
                        <a:rPr i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</a:t>
                      </a:r>
                      <a:endParaRPr i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5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Número</a:t>
                      </a: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de pacotes por </a:t>
                      </a: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requisição</a:t>
                      </a: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da classe </a:t>
                      </a:r>
                      <a:r>
                        <a:rPr i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</a:t>
                      </a:r>
                      <a:endParaRPr i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34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Speedup </a:t>
                      </a: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 classe </a:t>
                      </a:r>
                      <a:r>
                        <a:rPr i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 </a:t>
                      </a: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na CPU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33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Utilização de CPU no IDD</a:t>
                      </a:r>
                      <a:endParaRPr b="1" baseline="-25000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3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Taxa de chegada de </a:t>
                      </a: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requisições</a:t>
                      </a: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na </a:t>
                      </a:r>
                      <a:r>
                        <a:rPr i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r>
                        <a:rPr b="1" baseline="-25000" i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</a:t>
                      </a:r>
                      <a:endParaRPr i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53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Porção do total de recursos que o IDD pode utilizar</a:t>
                      </a:r>
                      <a:endParaRPr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  <a:tr h="53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Tempo de </a:t>
                      </a: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Residência</a:t>
                      </a: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no IDD para a classe de </a:t>
                      </a: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aplicações</a:t>
                      </a:r>
                      <a:r>
                        <a:rPr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i="1" lang="en" sz="11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</a:t>
                      </a:r>
                      <a:endParaRPr i="1" sz="11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27" name="Google Shape;5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00" y="1472588"/>
            <a:ext cx="2193359" cy="7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2"/>
          <p:cNvSpPr txBox="1"/>
          <p:nvPr/>
        </p:nvSpPr>
        <p:spPr>
          <a:xfrm>
            <a:off x="251100" y="3441550"/>
            <a:ext cx="19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TEMPO DE RESIDÊNCIA</a:t>
            </a:r>
            <a:b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MÉDIO:</a:t>
            </a:r>
            <a:endParaRPr/>
          </a:p>
        </p:txBody>
      </p:sp>
      <p:pic>
        <p:nvPicPr>
          <p:cNvPr id="529" name="Google Shape;52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500" y="3547975"/>
            <a:ext cx="24955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3137" y="2554850"/>
            <a:ext cx="2954275" cy="762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950" y="1145875"/>
            <a:ext cx="709425" cy="3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3675" y="1679875"/>
            <a:ext cx="363964" cy="3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03675" y="2213875"/>
            <a:ext cx="363975" cy="31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5513" y="2721375"/>
            <a:ext cx="440310" cy="2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65525" y="3069375"/>
            <a:ext cx="440300" cy="26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90775" y="3455950"/>
            <a:ext cx="189774" cy="2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05816" y="3872825"/>
            <a:ext cx="559699" cy="2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30949" y="4380325"/>
            <a:ext cx="709425" cy="37704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3"/>
          <p:cNvSpPr/>
          <p:nvPr/>
        </p:nvSpPr>
        <p:spPr>
          <a:xfrm>
            <a:off x="8946600" y="186780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3"/>
          <p:cNvSpPr/>
          <p:nvPr/>
        </p:nvSpPr>
        <p:spPr>
          <a:xfrm>
            <a:off x="0" y="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3"/>
          <p:cNvSpPr/>
          <p:nvPr/>
        </p:nvSpPr>
        <p:spPr>
          <a:xfrm rot="5400000">
            <a:off x="4473300" y="472800"/>
            <a:ext cx="197400" cy="91440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3"/>
          <p:cNvSpPr txBox="1"/>
          <p:nvPr>
            <p:ph idx="4" type="title"/>
          </p:nvPr>
        </p:nvSpPr>
        <p:spPr>
          <a:xfrm>
            <a:off x="251100" y="345300"/>
            <a:ext cx="86418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74F"/>
                </a:solidFill>
              </a:rPr>
              <a:t>LIMITES ASSINTÓTICOS</a:t>
            </a:r>
            <a:endParaRPr baseline="-25000">
              <a:solidFill>
                <a:srgbClr val="F9C74F"/>
              </a:solidFill>
            </a:endParaRPr>
          </a:p>
        </p:txBody>
      </p:sp>
      <p:sp>
        <p:nvSpPr>
          <p:cNvPr id="548" name="Google Shape;548;p53"/>
          <p:cNvSpPr txBox="1"/>
          <p:nvPr/>
        </p:nvSpPr>
        <p:spPr>
          <a:xfrm>
            <a:off x="290550" y="1407900"/>
            <a:ext cx="8562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Qual o valor máximo de taxa de chegada de requisições que um determinado serviço consegue suportar ao ser migrado para um ambiente virtual?</a:t>
            </a:r>
            <a:endParaRPr sz="18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Depende:</a:t>
            </a:r>
            <a:endParaRPr sz="18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Das demandas de todos os recursos</a:t>
            </a:r>
            <a:endParaRPr sz="18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Do parâmetro do escalonador </a:t>
            </a:r>
            <a:r>
              <a:rPr i="1"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cap</a:t>
            </a:r>
            <a:r>
              <a:rPr baseline="-25000" i="1"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i</a:t>
            </a:r>
            <a:endParaRPr baseline="-25000" i="1" sz="18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 taxa de chegada de 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requisições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em cada VM</a:t>
            </a:r>
            <a:endParaRPr sz="1800">
              <a:solidFill>
                <a:srgbClr val="21212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/>
          <p:nvPr/>
        </p:nvSpPr>
        <p:spPr>
          <a:xfrm>
            <a:off x="8946600" y="1867800"/>
            <a:ext cx="197400" cy="14079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4"/>
          <p:cNvSpPr/>
          <p:nvPr/>
        </p:nvSpPr>
        <p:spPr>
          <a:xfrm>
            <a:off x="0" y="0"/>
            <a:ext cx="197400" cy="14337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4"/>
          <p:cNvSpPr/>
          <p:nvPr/>
        </p:nvSpPr>
        <p:spPr>
          <a:xfrm rot="5400000">
            <a:off x="4464300" y="487950"/>
            <a:ext cx="215400" cy="9144000"/>
          </a:xfrm>
          <a:prstGeom prst="rect">
            <a:avLst/>
          </a:prstGeom>
          <a:solidFill>
            <a:srgbClr val="F9C74F"/>
          </a:solidFill>
          <a:ln cap="flat" cmpd="sng" w="9525">
            <a:solidFill>
              <a:srgbClr val="F9C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4"/>
          <p:cNvSpPr txBox="1"/>
          <p:nvPr/>
        </p:nvSpPr>
        <p:spPr>
          <a:xfrm>
            <a:off x="370425" y="2690575"/>
            <a:ext cx="236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IDD É GARGALO</a:t>
            </a: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: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/>
          </a:p>
        </p:txBody>
      </p:sp>
      <p:sp>
        <p:nvSpPr>
          <p:cNvPr id="558" name="Google Shape;558;p54"/>
          <p:cNvSpPr txBox="1"/>
          <p:nvPr/>
        </p:nvSpPr>
        <p:spPr>
          <a:xfrm>
            <a:off x="370425" y="1693150"/>
            <a:ext cx="245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VM É GARGALO</a:t>
            </a: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:</a:t>
            </a:r>
            <a:r>
              <a:rPr lang="en" sz="1800">
                <a:solidFill>
                  <a:srgbClr val="21212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/>
          </a:p>
        </p:txBody>
      </p:sp>
      <p:sp>
        <p:nvSpPr>
          <p:cNvPr id="559" name="Google Shape;559;p54"/>
          <p:cNvSpPr txBox="1"/>
          <p:nvPr>
            <p:ph idx="4" type="title"/>
          </p:nvPr>
        </p:nvSpPr>
        <p:spPr>
          <a:xfrm>
            <a:off x="1778250" y="371200"/>
            <a:ext cx="55875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74F"/>
                </a:solidFill>
              </a:rPr>
              <a:t>LIMITES ASSINTÓTICOS</a:t>
            </a:r>
            <a:endParaRPr baseline="-25000">
              <a:solidFill>
                <a:srgbClr val="F9C74F"/>
              </a:solidFill>
            </a:endParaRPr>
          </a:p>
        </p:txBody>
      </p:sp>
      <p:pic>
        <p:nvPicPr>
          <p:cNvPr id="560" name="Google Shape;5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125" y="1517375"/>
            <a:ext cx="2251555" cy="8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874" y="1685800"/>
            <a:ext cx="2450700" cy="46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0625" y="2787112"/>
            <a:ext cx="3871025" cy="8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8613" y="3903700"/>
            <a:ext cx="4755049" cy="772833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4"/>
          <p:cNvSpPr txBox="1"/>
          <p:nvPr/>
        </p:nvSpPr>
        <p:spPr>
          <a:xfrm>
            <a:off x="468100" y="3903700"/>
            <a:ext cx="139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74F"/>
                </a:solidFill>
                <a:latin typeface="Josefin Sans"/>
                <a:ea typeface="Josefin Sans"/>
                <a:cs typeface="Josefin Sans"/>
                <a:sym typeface="Josefin Sans"/>
              </a:rPr>
              <a:t>POR FIM:</a:t>
            </a:r>
            <a:endParaRPr/>
          </a:p>
        </p:txBody>
      </p:sp>
      <p:sp>
        <p:nvSpPr>
          <p:cNvPr id="565" name="Google Shape;56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  <p:sp>
        <p:nvSpPr>
          <p:cNvPr id="566" name="Google Shape;566;p54"/>
          <p:cNvSpPr txBox="1"/>
          <p:nvPr/>
        </p:nvSpPr>
        <p:spPr>
          <a:xfrm>
            <a:off x="2821125" y="3549688"/>
            <a:ext cx="51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77590"/>
                </a:solidFill>
                <a:latin typeface="Didact Gothic"/>
                <a:ea typeface="Didact Gothic"/>
                <a:cs typeface="Didact Gothic"/>
                <a:sym typeface="Didact Gothic"/>
              </a:rPr>
              <a:t>soma das utilizações de CPU no IDD devido a todas as VMs  exceto a vmi.</a:t>
            </a:r>
            <a:endParaRPr>
              <a:solidFill>
                <a:srgbClr val="57759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5"/>
          <p:cNvSpPr txBox="1"/>
          <p:nvPr>
            <p:ph type="title"/>
          </p:nvPr>
        </p:nvSpPr>
        <p:spPr>
          <a:xfrm>
            <a:off x="2552600" y="487775"/>
            <a:ext cx="40368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PRICING</a:t>
            </a:r>
            <a:endParaRPr/>
          </a:p>
        </p:txBody>
      </p:sp>
      <p:graphicFrame>
        <p:nvGraphicFramePr>
          <p:cNvPr id="572" name="Google Shape;572;p55"/>
          <p:cNvGraphicFramePr/>
          <p:nvPr/>
        </p:nvGraphicFramePr>
        <p:xfrm>
          <a:off x="184525" y="15634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{EB73BACC-1773-419A-A049-6D2831F2800C}</a:tableStyleId>
              </a:tblPr>
              <a:tblGrid>
                <a:gridCol w="2924950"/>
                <a:gridCol w="2924950"/>
                <a:gridCol w="2924950"/>
              </a:tblGrid>
              <a:tr h="66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90BE6D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Servidor Xen</a:t>
                      </a:r>
                      <a:endParaRPr b="1" sz="2000">
                        <a:solidFill>
                          <a:srgbClr val="90BE6D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90BE6D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VMs</a:t>
                      </a:r>
                      <a:endParaRPr b="1" sz="2000">
                        <a:solidFill>
                          <a:srgbClr val="90BE6D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90BE6D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90BE6D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Servidor Linux</a:t>
                      </a:r>
                      <a:endParaRPr b="1" sz="2000">
                        <a:solidFill>
                          <a:srgbClr val="90BE6D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9575">
                <a:tc>
                  <a:txBody>
                    <a:bodyPr/>
                    <a:lstStyle/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500"/>
                        <a:buFont typeface="Didact Gothic"/>
                        <a:buChar char="●"/>
                      </a:pPr>
                      <a:r>
                        <a:rPr lang="en" sz="1500">
                          <a:solidFill>
                            <a:srgbClr val="21212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Intel Xen 64-bit versão 3.0.4</a:t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500"/>
                        <a:buFont typeface="Didact Gothic"/>
                        <a:buChar char="●"/>
                      </a:pPr>
                      <a:r>
                        <a:rPr lang="en" sz="1500">
                          <a:solidFill>
                            <a:srgbClr val="21212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Duas CPUs 3.2 GHz com 2GB de RAM</a:t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500"/>
                        <a:buFont typeface="Didact Gothic"/>
                        <a:buChar char="●"/>
                      </a:pPr>
                      <a:r>
                        <a:rPr lang="en" sz="1500">
                          <a:solidFill>
                            <a:srgbClr val="21212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Disco com 7200 RPM e 8MB de cache L2</a:t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500"/>
                        <a:buFont typeface="Didact Gothic"/>
                        <a:buChar char="●"/>
                      </a:pPr>
                      <a:r>
                        <a:rPr lang="en" sz="1500">
                          <a:solidFill>
                            <a:srgbClr val="21212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Duas placas de rede Ethernet Gigabit Broadcom Realtek</a:t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500"/>
                        <a:buFont typeface="Didact Gothic"/>
                        <a:buChar char="●"/>
                      </a:pPr>
                      <a:r>
                        <a:rPr lang="en" sz="1500">
                          <a:solidFill>
                            <a:srgbClr val="21212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VMs com XenoLinux derivado de uma distro Debian, kernel 2.6.16</a:t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500"/>
                        <a:buFont typeface="Didact Gothic"/>
                        <a:buChar char="●"/>
                      </a:pPr>
                      <a:r>
                        <a:rPr lang="en" sz="1500">
                          <a:solidFill>
                            <a:srgbClr val="21212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Máquina do cliente com a mesma distribuição Linux</a:t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500"/>
                        <a:buFont typeface="Didact Gothic"/>
                        <a:buChar char="●"/>
                      </a:pPr>
                      <a:r>
                        <a:rPr lang="en" sz="1500">
                          <a:solidFill>
                            <a:srgbClr val="21212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Configurado com 1024 MB de RAM</a:t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500"/>
                        <a:buFont typeface="Didact Gothic"/>
                        <a:buChar char="●"/>
                      </a:pPr>
                      <a:r>
                        <a:rPr lang="en" sz="1500">
                          <a:solidFill>
                            <a:srgbClr val="21212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Cada VM é configurada com 512 MB de RAM</a:t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121"/>
                        </a:buClr>
                        <a:buSzPts val="1500"/>
                        <a:buFont typeface="Didact Gothic"/>
                        <a:buChar char="●"/>
                      </a:pPr>
                      <a:r>
                        <a:rPr lang="en" sz="1500">
                          <a:solidFill>
                            <a:srgbClr val="21212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IDD tal qual a VM</a:t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21212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3" name="Google Shape;573;p55"/>
          <p:cNvSpPr/>
          <p:nvPr/>
        </p:nvSpPr>
        <p:spPr>
          <a:xfrm>
            <a:off x="0" y="0"/>
            <a:ext cx="184500" cy="17514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5"/>
          <p:cNvSpPr/>
          <p:nvPr/>
        </p:nvSpPr>
        <p:spPr>
          <a:xfrm>
            <a:off x="8959375" y="2561375"/>
            <a:ext cx="184500" cy="25821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5"/>
          <p:cNvSpPr txBox="1"/>
          <p:nvPr>
            <p:ph type="title"/>
          </p:nvPr>
        </p:nvSpPr>
        <p:spPr>
          <a:xfrm>
            <a:off x="2552600" y="487775"/>
            <a:ext cx="40368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BE6D"/>
                </a:solidFill>
              </a:rPr>
              <a:t>EXPERIMENTAÇÃO</a:t>
            </a:r>
            <a:endParaRPr>
              <a:solidFill>
                <a:srgbClr val="90BE6D"/>
              </a:solidFill>
            </a:endParaRPr>
          </a:p>
        </p:txBody>
      </p:sp>
      <p:sp>
        <p:nvSpPr>
          <p:cNvPr id="576" name="Google Shape;57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77" name="Google Shape;577;p55"/>
          <p:cNvSpPr txBox="1"/>
          <p:nvPr/>
        </p:nvSpPr>
        <p:spPr>
          <a:xfrm>
            <a:off x="597475" y="1039100"/>
            <a:ext cx="733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idact Gothic"/>
                <a:ea typeface="Didact Gothic"/>
                <a:cs typeface="Didact Gothic"/>
                <a:sym typeface="Didact Gothic"/>
              </a:rPr>
              <a:t>Para todos os experimentos, foram utilizados</a:t>
            </a:r>
            <a:endParaRPr sz="26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6"/>
          <p:cNvSpPr txBox="1"/>
          <p:nvPr>
            <p:ph type="title"/>
          </p:nvPr>
        </p:nvSpPr>
        <p:spPr>
          <a:xfrm>
            <a:off x="391775" y="487775"/>
            <a:ext cx="8345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BE6D"/>
                </a:solidFill>
              </a:rPr>
              <a:t>AVALIAÇÃO DE DESEMPENHO</a:t>
            </a:r>
            <a:endParaRPr>
              <a:solidFill>
                <a:srgbClr val="90BE6D"/>
              </a:solidFill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8959375" y="2561375"/>
            <a:ext cx="184500" cy="25821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6"/>
          <p:cNvSpPr/>
          <p:nvPr/>
        </p:nvSpPr>
        <p:spPr>
          <a:xfrm>
            <a:off x="0" y="0"/>
            <a:ext cx="184500" cy="17514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6"/>
          <p:cNvSpPr txBox="1"/>
          <p:nvPr/>
        </p:nvSpPr>
        <p:spPr>
          <a:xfrm>
            <a:off x="391775" y="1425725"/>
            <a:ext cx="83451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idact Gothic"/>
              <a:buChar char="●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Para avaliar o desempenho de aplicações em ambientes virtuais, é necessário coletar medidas de desempenho no ambiente virtual.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idact Gothic"/>
              <a:buChar char="●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Como parte do arcabouço de monitoramento do trabalho, os autores desenvolveram uma aplicação chamada XenCPU para medir o tempo 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de CPU 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ocupado no Xen.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86" name="Google Shape;58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"/>
          <p:cNvSpPr txBox="1"/>
          <p:nvPr>
            <p:ph idx="1" type="body"/>
          </p:nvPr>
        </p:nvSpPr>
        <p:spPr>
          <a:xfrm>
            <a:off x="220800" y="3101575"/>
            <a:ext cx="4261200" cy="17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Utilização do Xenoprof</a:t>
            </a:r>
            <a:endParaRPr sz="1900">
              <a:solidFill>
                <a:srgbClr val="000000"/>
              </a:solidFill>
            </a:endParaRPr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➔"/>
            </a:pPr>
            <a:r>
              <a:rPr lang="en" sz="1700">
                <a:solidFill>
                  <a:srgbClr val="000000"/>
                </a:solidFill>
              </a:rPr>
              <a:t>ferramenta que, periodicamente, coleta eventos de hardware do sistema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592" name="Google Shape;592;p57"/>
          <p:cNvSpPr txBox="1"/>
          <p:nvPr>
            <p:ph type="title"/>
          </p:nvPr>
        </p:nvSpPr>
        <p:spPr>
          <a:xfrm>
            <a:off x="1512301" y="2528886"/>
            <a:ext cx="25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BE6D"/>
                </a:solidFill>
              </a:rPr>
              <a:t>XEN</a:t>
            </a:r>
            <a:endParaRPr>
              <a:solidFill>
                <a:srgbClr val="90BE6D"/>
              </a:solidFill>
            </a:endParaRPr>
          </a:p>
        </p:txBody>
      </p:sp>
      <p:sp>
        <p:nvSpPr>
          <p:cNvPr id="593" name="Google Shape;593;p57"/>
          <p:cNvSpPr txBox="1"/>
          <p:nvPr>
            <p:ph idx="3" type="title"/>
          </p:nvPr>
        </p:nvSpPr>
        <p:spPr>
          <a:xfrm>
            <a:off x="5275842" y="2656786"/>
            <a:ext cx="25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BE6D"/>
                </a:solidFill>
              </a:rPr>
              <a:t>LINUX</a:t>
            </a:r>
            <a:endParaRPr>
              <a:solidFill>
                <a:srgbClr val="90BE6D"/>
              </a:solidFill>
            </a:endParaRPr>
          </a:p>
        </p:txBody>
      </p:sp>
      <p:cxnSp>
        <p:nvCxnSpPr>
          <p:cNvPr id="594" name="Google Shape;594;p57"/>
          <p:cNvCxnSpPr/>
          <p:nvPr/>
        </p:nvCxnSpPr>
        <p:spPr>
          <a:xfrm flipH="1">
            <a:off x="4481225" y="2656775"/>
            <a:ext cx="600" cy="2148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57"/>
          <p:cNvSpPr/>
          <p:nvPr/>
        </p:nvSpPr>
        <p:spPr>
          <a:xfrm>
            <a:off x="0" y="0"/>
            <a:ext cx="981300" cy="2292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5775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7"/>
          <p:cNvSpPr/>
          <p:nvPr/>
        </p:nvSpPr>
        <p:spPr>
          <a:xfrm>
            <a:off x="0" y="4914325"/>
            <a:ext cx="9144000" cy="2292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5775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7"/>
          <p:cNvSpPr/>
          <p:nvPr/>
        </p:nvSpPr>
        <p:spPr>
          <a:xfrm rot="5400000">
            <a:off x="7802700" y="1063025"/>
            <a:ext cx="2391900" cy="2907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5775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7"/>
          <p:cNvSpPr txBox="1"/>
          <p:nvPr>
            <p:ph idx="4" type="title"/>
          </p:nvPr>
        </p:nvSpPr>
        <p:spPr>
          <a:xfrm>
            <a:off x="399450" y="489725"/>
            <a:ext cx="8345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BE6D"/>
                </a:solidFill>
              </a:rPr>
              <a:t>AVALIAÇÃO DE DESEMPENHO</a:t>
            </a:r>
            <a:endParaRPr>
              <a:solidFill>
                <a:srgbClr val="90BE6D"/>
              </a:solidFill>
            </a:endParaRPr>
          </a:p>
        </p:txBody>
      </p:sp>
      <p:sp>
        <p:nvSpPr>
          <p:cNvPr id="599" name="Google Shape;599;p57"/>
          <p:cNvSpPr txBox="1"/>
          <p:nvPr/>
        </p:nvSpPr>
        <p:spPr>
          <a:xfrm>
            <a:off x="-6125" y="1313838"/>
            <a:ext cx="8562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Didact Gothic"/>
                <a:ea typeface="Didact Gothic"/>
                <a:cs typeface="Didact Gothic"/>
                <a:sym typeface="Didact Gothic"/>
              </a:rPr>
              <a:t>Métricas que foram avaliadas: </a:t>
            </a:r>
            <a:b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número de instruções executadas e misses (falhas)  nas caches do processador e na TLB1</a:t>
            </a:r>
            <a:endParaRPr sz="3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00" name="Google Shape;600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  <p:sp>
        <p:nvSpPr>
          <p:cNvPr id="601" name="Google Shape;601;p57"/>
          <p:cNvSpPr txBox="1"/>
          <p:nvPr>
            <p:ph idx="1" type="body"/>
          </p:nvPr>
        </p:nvSpPr>
        <p:spPr>
          <a:xfrm>
            <a:off x="4592100" y="3101575"/>
            <a:ext cx="4261200" cy="17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Utilização do Oprofile</a:t>
            </a:r>
            <a:endParaRPr sz="1900">
              <a:solidFill>
                <a:srgbClr val="000000"/>
              </a:solidFill>
            </a:endParaRPr>
          </a:p>
          <a:p>
            <a:pPr indent="-4254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Char char="➔"/>
            </a:pPr>
            <a:r>
              <a:rPr lang="en" sz="1700">
                <a:solidFill>
                  <a:srgbClr val="000000"/>
                </a:solidFill>
              </a:rPr>
              <a:t>possui a mesma funcionalidade do Xenoprof para máquinas executando Linux.</a:t>
            </a:r>
            <a:endParaRPr sz="3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8"/>
          <p:cNvSpPr txBox="1"/>
          <p:nvPr>
            <p:ph type="title"/>
          </p:nvPr>
        </p:nvSpPr>
        <p:spPr>
          <a:xfrm>
            <a:off x="391775" y="487775"/>
            <a:ext cx="8345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BE6D"/>
                </a:solidFill>
              </a:rPr>
              <a:t>OVERHEAD DO XENOPROF E OPROFILE</a:t>
            </a:r>
            <a:endParaRPr>
              <a:solidFill>
                <a:srgbClr val="90BE6D"/>
              </a:solidFill>
            </a:endParaRPr>
          </a:p>
        </p:txBody>
      </p:sp>
      <p:sp>
        <p:nvSpPr>
          <p:cNvPr id="607" name="Google Shape;607;p58"/>
          <p:cNvSpPr/>
          <p:nvPr/>
        </p:nvSpPr>
        <p:spPr>
          <a:xfrm>
            <a:off x="8959375" y="2561375"/>
            <a:ext cx="184500" cy="25821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8"/>
          <p:cNvSpPr/>
          <p:nvPr/>
        </p:nvSpPr>
        <p:spPr>
          <a:xfrm>
            <a:off x="0" y="0"/>
            <a:ext cx="184500" cy="17514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9" name="Google Shape;6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00" y="1382375"/>
            <a:ext cx="4244637" cy="291629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  <p:sp>
        <p:nvSpPr>
          <p:cNvPr id="611" name="Google Shape;611;p58"/>
          <p:cNvSpPr txBox="1"/>
          <p:nvPr/>
        </p:nvSpPr>
        <p:spPr>
          <a:xfrm>
            <a:off x="4572000" y="1382375"/>
            <a:ext cx="43875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●"/>
            </a:pP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Foi definido um período de amostragem no qual o Xenoprof e o Oprofile não causasse um grande overhead ao sistema, para realizar uma comparação justa.</a:t>
            </a:r>
            <a:endParaRPr sz="15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●"/>
            </a:pP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Para o Linux, plotaram valores obtidos executando o Oprofile em relação ao sistema sem executar o Oprofile. </a:t>
            </a:r>
            <a:endParaRPr sz="15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Didact Gothic"/>
              <a:buChar char="●"/>
            </a:pP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Para a VM, plotaram valores executando o Xenoprof em relação à VM executando o mesmo benchmark sem executar o Xenoprof.</a:t>
            </a:r>
            <a:endParaRPr sz="15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12" name="Google Shape;612;p58"/>
          <p:cNvSpPr txBox="1"/>
          <p:nvPr/>
        </p:nvSpPr>
        <p:spPr>
          <a:xfrm>
            <a:off x="246775" y="4298675"/>
            <a:ext cx="8546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idact Gothic"/>
                <a:ea typeface="Didact Gothic"/>
                <a:cs typeface="Didact Gothic"/>
                <a:sym typeface="Didact Gothic"/>
              </a:rPr>
              <a:t>Imagem: 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 compara o tempo de CPU para executar uma compilação de kernel em uma máquina com Linux e o tempo d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e CPU na mesma máquina em uma VM do Xen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20725" y="1339450"/>
            <a:ext cx="42240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 txBox="1"/>
          <p:nvPr>
            <p:ph idx="2" type="title"/>
          </p:nvPr>
        </p:nvSpPr>
        <p:spPr>
          <a:xfrm>
            <a:off x="650275" y="251349"/>
            <a:ext cx="2172900" cy="10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822625" y="2392300"/>
            <a:ext cx="2474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Particionar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Ambientes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Indireção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0" l="119" r="129" t="0"/>
          <a:stretch/>
        </p:blipFill>
        <p:spPr>
          <a:xfrm>
            <a:off x="3732525" y="1952050"/>
            <a:ext cx="47244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9"/>
          <p:cNvSpPr txBox="1"/>
          <p:nvPr>
            <p:ph type="title"/>
          </p:nvPr>
        </p:nvSpPr>
        <p:spPr>
          <a:xfrm>
            <a:off x="391775" y="487775"/>
            <a:ext cx="8345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0BE6D"/>
                </a:solidFill>
              </a:rPr>
              <a:t>SLOWDOWN PARA CLASSES DE APLICAÇÕES</a:t>
            </a:r>
            <a:endParaRPr sz="2800">
              <a:solidFill>
                <a:srgbClr val="90BE6D"/>
              </a:solidFill>
            </a:endParaRPr>
          </a:p>
        </p:txBody>
      </p:sp>
      <p:sp>
        <p:nvSpPr>
          <p:cNvPr id="618" name="Google Shape;618;p59"/>
          <p:cNvSpPr/>
          <p:nvPr/>
        </p:nvSpPr>
        <p:spPr>
          <a:xfrm>
            <a:off x="8959375" y="2561375"/>
            <a:ext cx="184500" cy="25821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9"/>
          <p:cNvSpPr/>
          <p:nvPr/>
        </p:nvSpPr>
        <p:spPr>
          <a:xfrm>
            <a:off x="0" y="0"/>
            <a:ext cx="184500" cy="17514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9"/>
          <p:cNvSpPr txBox="1"/>
          <p:nvPr/>
        </p:nvSpPr>
        <p:spPr>
          <a:xfrm>
            <a:off x="290538" y="1779863"/>
            <a:ext cx="8562900" cy="23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Didact Gothic"/>
                <a:ea typeface="Didact Gothic"/>
                <a:cs typeface="Didact Gothic"/>
                <a:sym typeface="Didact Gothic"/>
              </a:rPr>
              <a:t>Para prover suporte experimental à abordagem de criar um slowdown para representar o custo da virtualização para diferentes tipos de aplicações, eles avaliaram o slowdown de um servidor Web que utiliza apenas conteúdo estático.</a:t>
            </a:r>
            <a:endParaRPr sz="2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1" name="Google Shape;621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0"/>
          <p:cNvSpPr txBox="1"/>
          <p:nvPr>
            <p:ph idx="4" type="title"/>
          </p:nvPr>
        </p:nvSpPr>
        <p:spPr>
          <a:xfrm>
            <a:off x="1376526" y="487775"/>
            <a:ext cx="63855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BE6D"/>
                </a:solidFill>
              </a:rPr>
              <a:t>CONSIDERAÇÕES FINAIS</a:t>
            </a:r>
            <a:endParaRPr>
              <a:solidFill>
                <a:srgbClr val="90BE6D"/>
              </a:solidFill>
            </a:endParaRPr>
          </a:p>
        </p:txBody>
      </p:sp>
      <p:sp>
        <p:nvSpPr>
          <p:cNvPr id="627" name="Google Shape;627;p60"/>
          <p:cNvSpPr txBox="1"/>
          <p:nvPr>
            <p:ph idx="1" type="body"/>
          </p:nvPr>
        </p:nvSpPr>
        <p:spPr>
          <a:xfrm>
            <a:off x="1142587" y="1969240"/>
            <a:ext cx="2866200" cy="20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Httperf</a:t>
            </a:r>
            <a:endParaRPr sz="2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Permite várias requisições http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628" name="Google Shape;628;p60"/>
          <p:cNvSpPr txBox="1"/>
          <p:nvPr>
            <p:ph type="title"/>
          </p:nvPr>
        </p:nvSpPr>
        <p:spPr>
          <a:xfrm>
            <a:off x="920613" y="1446186"/>
            <a:ext cx="25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BE6D"/>
                </a:solidFill>
              </a:rPr>
              <a:t>CLIENTE</a:t>
            </a:r>
            <a:endParaRPr>
              <a:solidFill>
                <a:srgbClr val="90BE6D"/>
              </a:solidFill>
            </a:endParaRPr>
          </a:p>
        </p:txBody>
      </p:sp>
      <p:sp>
        <p:nvSpPr>
          <p:cNvPr id="629" name="Google Shape;629;p60"/>
          <p:cNvSpPr txBox="1"/>
          <p:nvPr>
            <p:ph idx="3" type="title"/>
          </p:nvPr>
        </p:nvSpPr>
        <p:spPr>
          <a:xfrm>
            <a:off x="5160092" y="1417623"/>
            <a:ext cx="25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BE6D"/>
                </a:solidFill>
              </a:rPr>
              <a:t>SERVIDOR WEB</a:t>
            </a:r>
            <a:endParaRPr>
              <a:solidFill>
                <a:srgbClr val="90BE6D"/>
              </a:solidFill>
            </a:endParaRPr>
          </a:p>
        </p:txBody>
      </p:sp>
      <p:cxnSp>
        <p:nvCxnSpPr>
          <p:cNvPr id="630" name="Google Shape;630;p60"/>
          <p:cNvCxnSpPr/>
          <p:nvPr/>
        </p:nvCxnSpPr>
        <p:spPr>
          <a:xfrm flipH="1">
            <a:off x="4153675" y="1484450"/>
            <a:ext cx="13200" cy="1432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60"/>
          <p:cNvSpPr/>
          <p:nvPr/>
        </p:nvSpPr>
        <p:spPr>
          <a:xfrm>
            <a:off x="0" y="0"/>
            <a:ext cx="981300" cy="2292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5775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0"/>
          <p:cNvSpPr/>
          <p:nvPr/>
        </p:nvSpPr>
        <p:spPr>
          <a:xfrm>
            <a:off x="0" y="4914325"/>
            <a:ext cx="9144000" cy="2292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5775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0"/>
          <p:cNvSpPr/>
          <p:nvPr/>
        </p:nvSpPr>
        <p:spPr>
          <a:xfrm rot="5400000">
            <a:off x="7802700" y="1067775"/>
            <a:ext cx="2391900" cy="2907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5775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0"/>
          <p:cNvSpPr txBox="1"/>
          <p:nvPr>
            <p:ph idx="4" type="title"/>
          </p:nvPr>
        </p:nvSpPr>
        <p:spPr>
          <a:xfrm>
            <a:off x="391775" y="487775"/>
            <a:ext cx="8345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BE6D"/>
                </a:solidFill>
              </a:rPr>
              <a:t>AVALIAÇÃO DE DESEMPENHO</a:t>
            </a:r>
            <a:endParaRPr>
              <a:solidFill>
                <a:srgbClr val="90BE6D"/>
              </a:solidFill>
            </a:endParaRPr>
          </a:p>
        </p:txBody>
      </p:sp>
      <p:sp>
        <p:nvSpPr>
          <p:cNvPr id="635" name="Google Shape;635;p60"/>
          <p:cNvSpPr txBox="1"/>
          <p:nvPr>
            <p:ph idx="1" type="body"/>
          </p:nvPr>
        </p:nvSpPr>
        <p:spPr>
          <a:xfrm>
            <a:off x="4517937" y="1969250"/>
            <a:ext cx="3826200" cy="20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Apache versão 2.0.55</a:t>
            </a:r>
            <a:endParaRPr sz="2300">
              <a:solidFill>
                <a:srgbClr val="000000"/>
              </a:solidFill>
            </a:endParaRPr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Software de código aberto e distribuição gratuita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36" name="Google Shape;636;p60"/>
          <p:cNvSpPr txBox="1"/>
          <p:nvPr/>
        </p:nvSpPr>
        <p:spPr>
          <a:xfrm>
            <a:off x="224600" y="2933649"/>
            <a:ext cx="8562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idact Gothic"/>
                <a:ea typeface="Didact Gothic"/>
                <a:cs typeface="Didact Gothic"/>
                <a:sym typeface="Didact Gothic"/>
              </a:rPr>
              <a:t>A VM hospeda o servidor apache em uma única CPU e o IDD executa em outra CPU separadamente. As duas cargas de trabalho utilizadas pelos clientes e o conteúdo do servidor foram geradas pelo SPECWeb99.</a:t>
            </a:r>
            <a:endParaRPr sz="20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37" name="Google Shape;637;p60"/>
          <p:cNvSpPr txBox="1"/>
          <p:nvPr>
            <p:ph idx="4" type="title"/>
          </p:nvPr>
        </p:nvSpPr>
        <p:spPr>
          <a:xfrm>
            <a:off x="391775" y="487775"/>
            <a:ext cx="8345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0BE6D"/>
                </a:solidFill>
              </a:rPr>
              <a:t>SLOWDOWN PARA CLASSES DE APLICAÇÕES</a:t>
            </a:r>
            <a:endParaRPr sz="2800">
              <a:solidFill>
                <a:srgbClr val="90BE6D"/>
              </a:solidFill>
            </a:endParaRPr>
          </a:p>
        </p:txBody>
      </p:sp>
      <p:sp>
        <p:nvSpPr>
          <p:cNvPr id="638" name="Google Shape;638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"/>
          <p:cNvSpPr txBox="1"/>
          <p:nvPr>
            <p:ph type="title"/>
          </p:nvPr>
        </p:nvSpPr>
        <p:spPr>
          <a:xfrm>
            <a:off x="391775" y="487775"/>
            <a:ext cx="8345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0BE6D"/>
                </a:solidFill>
              </a:rPr>
              <a:t>ANÁLISE DE </a:t>
            </a:r>
            <a:r>
              <a:rPr lang="en" sz="2500">
                <a:solidFill>
                  <a:srgbClr val="90BE6D"/>
                </a:solidFill>
              </a:rPr>
              <a:t>SLOWDOWN</a:t>
            </a:r>
            <a:r>
              <a:rPr lang="en" sz="2500">
                <a:solidFill>
                  <a:srgbClr val="90BE6D"/>
                </a:solidFill>
              </a:rPr>
              <a:t> E CUSTO POR PACOTE</a:t>
            </a:r>
            <a:endParaRPr sz="2500">
              <a:solidFill>
                <a:srgbClr val="90BE6D"/>
              </a:solidFill>
            </a:endParaRPr>
          </a:p>
        </p:txBody>
      </p:sp>
      <p:sp>
        <p:nvSpPr>
          <p:cNvPr id="644" name="Google Shape;644;p61"/>
          <p:cNvSpPr/>
          <p:nvPr/>
        </p:nvSpPr>
        <p:spPr>
          <a:xfrm>
            <a:off x="8959375" y="2561375"/>
            <a:ext cx="184500" cy="25821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0" y="0"/>
            <a:ext cx="184500" cy="17514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6" name="Google Shape;646;p61"/>
          <p:cNvPicPr preferRelativeResize="0"/>
          <p:nvPr/>
        </p:nvPicPr>
        <p:blipFill rotWithShape="1">
          <a:blip r:embed="rId3">
            <a:alphaModFix/>
          </a:blip>
          <a:srcRect b="0" l="0" r="66632" t="0"/>
          <a:stretch/>
        </p:blipFill>
        <p:spPr>
          <a:xfrm>
            <a:off x="439675" y="1751400"/>
            <a:ext cx="3395200" cy="29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61"/>
          <p:cNvSpPr txBox="1"/>
          <p:nvPr/>
        </p:nvSpPr>
        <p:spPr>
          <a:xfrm>
            <a:off x="3834875" y="1620277"/>
            <a:ext cx="49020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Char char="●"/>
            </a:pPr>
            <a:r>
              <a:rPr lang="en" sz="2100">
                <a:latin typeface="Didact Gothic"/>
                <a:ea typeface="Didact Gothic"/>
                <a:cs typeface="Didact Gothic"/>
                <a:sym typeface="Didact Gothic"/>
              </a:rPr>
              <a:t>Slowdown da CPU da VM para as duas cargas de trabalho como uma função da taxa de requisições</a:t>
            </a:r>
            <a:endParaRPr sz="21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Char char="●"/>
            </a:pPr>
            <a:r>
              <a:rPr lang="en" sz="2100">
                <a:latin typeface="Didact Gothic"/>
                <a:ea typeface="Didact Gothic"/>
                <a:cs typeface="Didact Gothic"/>
                <a:sym typeface="Didact Gothic"/>
              </a:rPr>
              <a:t>Os valores para as duas cargas de trabalho são bem próximos</a:t>
            </a:r>
            <a:endParaRPr sz="21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Char char="●"/>
            </a:pPr>
            <a:r>
              <a:rPr lang="en" sz="2100">
                <a:latin typeface="Didact Gothic"/>
                <a:ea typeface="Didact Gothic"/>
                <a:cs typeface="Didact Gothic"/>
                <a:sym typeface="Didact Gothic"/>
              </a:rPr>
              <a:t>Não dependem da taxa de chegada de requisições</a:t>
            </a:r>
            <a:endParaRPr sz="21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Char char="●"/>
            </a:pPr>
            <a:r>
              <a:rPr lang="en" sz="2100">
                <a:latin typeface="Didact Gothic"/>
                <a:ea typeface="Didact Gothic"/>
                <a:cs typeface="Didact Gothic"/>
                <a:sym typeface="Didact Gothic"/>
              </a:rPr>
              <a:t>O slowdown médio para ambas as cargas é aproximadamente 0.92</a:t>
            </a:r>
            <a:endParaRPr sz="21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48" name="Google Shape;64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1003475" y="1204775"/>
            <a:ext cx="712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Didact Gothic"/>
                <a:ea typeface="Didact Gothic"/>
                <a:cs typeface="Didact Gothic"/>
                <a:sym typeface="Didact Gothic"/>
              </a:rPr>
              <a:t>resultados experimentais que guiaram a elaboração dos modelos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2"/>
          <p:cNvSpPr txBox="1"/>
          <p:nvPr>
            <p:ph type="title"/>
          </p:nvPr>
        </p:nvSpPr>
        <p:spPr>
          <a:xfrm>
            <a:off x="391775" y="487775"/>
            <a:ext cx="8345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0BE6D"/>
                </a:solidFill>
              </a:rPr>
              <a:t>OVERHEAD NO IDD</a:t>
            </a:r>
            <a:endParaRPr sz="2500">
              <a:solidFill>
                <a:srgbClr val="90BE6D"/>
              </a:solidFill>
            </a:endParaRPr>
          </a:p>
        </p:txBody>
      </p:sp>
      <p:sp>
        <p:nvSpPr>
          <p:cNvPr id="655" name="Google Shape;655;p62"/>
          <p:cNvSpPr/>
          <p:nvPr/>
        </p:nvSpPr>
        <p:spPr>
          <a:xfrm>
            <a:off x="8959375" y="2561375"/>
            <a:ext cx="184500" cy="25821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62"/>
          <p:cNvSpPr/>
          <p:nvPr/>
        </p:nvSpPr>
        <p:spPr>
          <a:xfrm>
            <a:off x="0" y="0"/>
            <a:ext cx="184500" cy="17514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7" name="Google Shape;657;p62"/>
          <p:cNvPicPr preferRelativeResize="0"/>
          <p:nvPr/>
        </p:nvPicPr>
        <p:blipFill rotWithShape="1">
          <a:blip r:embed="rId3">
            <a:alphaModFix/>
          </a:blip>
          <a:srcRect b="0" l="0" r="50112" t="0"/>
          <a:stretch/>
        </p:blipFill>
        <p:spPr>
          <a:xfrm>
            <a:off x="490700" y="1436475"/>
            <a:ext cx="3160994" cy="25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62"/>
          <p:cNvSpPr txBox="1"/>
          <p:nvPr/>
        </p:nvSpPr>
        <p:spPr>
          <a:xfrm>
            <a:off x="3815375" y="1134950"/>
            <a:ext cx="49833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 sz="1800">
                <a:latin typeface="Didact Gothic"/>
                <a:ea typeface="Didact Gothic"/>
                <a:cs typeface="Didact Gothic"/>
                <a:sym typeface="Didact Gothic"/>
              </a:rPr>
              <a:t>O</a:t>
            </a:r>
            <a:r>
              <a:rPr lang="en" sz="1800">
                <a:latin typeface="Didact Gothic"/>
                <a:ea typeface="Didact Gothic"/>
                <a:cs typeface="Didact Gothic"/>
                <a:sym typeface="Didact Gothic"/>
              </a:rPr>
              <a:t>s autores proveram uma avaliação experimental para entenderem os principais fatores que envolvem a modelagem do overhead de E/S no Xen.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 sz="1800">
                <a:latin typeface="Didact Gothic"/>
                <a:ea typeface="Didact Gothic"/>
                <a:cs typeface="Didact Gothic"/>
                <a:sym typeface="Didact Gothic"/>
              </a:rPr>
              <a:t>A configuração utilizada neste experimento é a mesma utilizada na análise do slowdown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 sz="1800">
                <a:latin typeface="Didact Gothic"/>
                <a:ea typeface="Didact Gothic"/>
                <a:cs typeface="Didact Gothic"/>
                <a:sym typeface="Didact Gothic"/>
              </a:rPr>
              <a:t>O gráfico mostra o custo de CPU no IDD por pacote da                   como uma função da taxa de requisições para as cargas utilizadas. 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 sz="1800">
                <a:latin typeface="Didact Gothic"/>
                <a:ea typeface="Didact Gothic"/>
                <a:cs typeface="Didact Gothic"/>
                <a:sym typeface="Didact Gothic"/>
              </a:rPr>
              <a:t>O cpi é constante, mesmo para grandes taxas de chegadas de requisições.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59" name="Google Shape;65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825" y="3457175"/>
            <a:ext cx="805125" cy="2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"/>
          <p:cNvSpPr txBox="1"/>
          <p:nvPr>
            <p:ph type="title"/>
          </p:nvPr>
        </p:nvSpPr>
        <p:spPr>
          <a:xfrm>
            <a:off x="391775" y="487775"/>
            <a:ext cx="8345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0BE6D"/>
                </a:solidFill>
              </a:rPr>
              <a:t>OVERHEAD NO IDD</a:t>
            </a:r>
            <a:endParaRPr sz="2500">
              <a:solidFill>
                <a:srgbClr val="90BE6D"/>
              </a:solidFill>
            </a:endParaRPr>
          </a:p>
        </p:txBody>
      </p:sp>
      <p:sp>
        <p:nvSpPr>
          <p:cNvPr id="666" name="Google Shape;666;p63"/>
          <p:cNvSpPr/>
          <p:nvPr/>
        </p:nvSpPr>
        <p:spPr>
          <a:xfrm>
            <a:off x="8959375" y="2561375"/>
            <a:ext cx="184500" cy="25821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3"/>
          <p:cNvSpPr/>
          <p:nvPr/>
        </p:nvSpPr>
        <p:spPr>
          <a:xfrm>
            <a:off x="0" y="0"/>
            <a:ext cx="184500" cy="17514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3"/>
          <p:cNvSpPr txBox="1"/>
          <p:nvPr/>
        </p:nvSpPr>
        <p:spPr>
          <a:xfrm>
            <a:off x="3916600" y="1120725"/>
            <a:ext cx="4820400" cy="4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 sz="1800">
                <a:latin typeface="Didact Gothic"/>
                <a:ea typeface="Didact Gothic"/>
                <a:cs typeface="Didact Gothic"/>
                <a:sym typeface="Didact Gothic"/>
              </a:rPr>
              <a:t>Esse gráfico mostra o cpi como uma função do tamanho do pacote.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 sz="1800">
                <a:latin typeface="Didact Gothic"/>
                <a:ea typeface="Didact Gothic"/>
                <a:cs typeface="Didact Gothic"/>
                <a:sym typeface="Didact Gothic"/>
              </a:rPr>
              <a:t>Podemos ver que o cpi para pacotes de chegada e de saída aumenta com o tamanho do pacote.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 sz="1800">
                <a:latin typeface="Didact Gothic"/>
                <a:ea typeface="Didact Gothic"/>
                <a:cs typeface="Didact Gothic"/>
                <a:sym typeface="Didact Gothic"/>
              </a:rPr>
              <a:t>Analisando o número de interrupções por pacote, entenderam que existe menos de uma interrupção por pacote quando pacotes são pequenos, diminuindo o cpi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lang="en" sz="1800">
                <a:latin typeface="Didact Gothic"/>
                <a:ea typeface="Didact Gothic"/>
                <a:cs typeface="Didact Gothic"/>
                <a:sym typeface="Didact Gothic"/>
              </a:rPr>
              <a:t>O componente principal que varia o número de interrupções por pacote é a taxa entre chegadas de pacotes.</a:t>
            </a:r>
            <a:endParaRPr sz="18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669" name="Google Shape;66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0" y="1342475"/>
            <a:ext cx="3280098" cy="27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4"/>
          <p:cNvSpPr txBox="1"/>
          <p:nvPr>
            <p:ph type="title"/>
          </p:nvPr>
        </p:nvSpPr>
        <p:spPr>
          <a:xfrm>
            <a:off x="391775" y="487775"/>
            <a:ext cx="8345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0BE6D"/>
                </a:solidFill>
              </a:rPr>
              <a:t>PREMISSA</a:t>
            </a:r>
            <a:endParaRPr sz="2800">
              <a:solidFill>
                <a:srgbClr val="90BE6D"/>
              </a:solidFill>
            </a:endParaRPr>
          </a:p>
        </p:txBody>
      </p:sp>
      <p:sp>
        <p:nvSpPr>
          <p:cNvPr id="676" name="Google Shape;676;p64"/>
          <p:cNvSpPr/>
          <p:nvPr/>
        </p:nvSpPr>
        <p:spPr>
          <a:xfrm>
            <a:off x="8959375" y="2561375"/>
            <a:ext cx="184500" cy="25821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4"/>
          <p:cNvSpPr/>
          <p:nvPr/>
        </p:nvSpPr>
        <p:spPr>
          <a:xfrm>
            <a:off x="0" y="0"/>
            <a:ext cx="184500" cy="17514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4"/>
          <p:cNvSpPr txBox="1"/>
          <p:nvPr/>
        </p:nvSpPr>
        <p:spPr>
          <a:xfrm>
            <a:off x="249600" y="1086525"/>
            <a:ext cx="8562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Sendo assim, uma premissa de modelos é que a carga de trabalho utilizada para medir o número de pacotes por requisição da classe           e calcular                utilizando a equação 5, tenha as mesmas características da carga de trabalho 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da aplicação alvo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0BE6D"/>
                </a:solidFill>
                <a:latin typeface="Didact Gothic"/>
                <a:ea typeface="Didact Gothic"/>
                <a:cs typeface="Didact Gothic"/>
                <a:sym typeface="Didact Gothic"/>
              </a:rPr>
              <a:t>Ex: </a:t>
            </a: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distribuição do tamanho, tempo entre chegadas, etc</a:t>
            </a:r>
            <a:endParaRPr b="1" sz="2400">
              <a:solidFill>
                <a:srgbClr val="90BE6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79" name="Google Shape;67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000" y="2071975"/>
            <a:ext cx="595050" cy="282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275" y="1978862"/>
            <a:ext cx="894052" cy="4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4"/>
          <p:cNvSpPr txBox="1"/>
          <p:nvPr/>
        </p:nvSpPr>
        <p:spPr>
          <a:xfrm>
            <a:off x="1830050" y="3925325"/>
            <a:ext cx="209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0BE6D"/>
                </a:solidFill>
                <a:latin typeface="Didact Gothic"/>
                <a:ea typeface="Didact Gothic"/>
                <a:cs typeface="Didact Gothic"/>
                <a:sym typeface="Didact Gothic"/>
              </a:rPr>
              <a:t>Equação 5:</a:t>
            </a:r>
            <a:endParaRPr b="1" sz="2400">
              <a:solidFill>
                <a:srgbClr val="90BE6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82" name="Google Shape;682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7825" y="3830475"/>
            <a:ext cx="21717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  <p:sp>
        <p:nvSpPr>
          <p:cNvPr id="684" name="Google Shape;684;p64"/>
          <p:cNvSpPr txBox="1"/>
          <p:nvPr/>
        </p:nvSpPr>
        <p:spPr>
          <a:xfrm>
            <a:off x="6474325" y="4057138"/>
            <a:ext cx="20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demanda de cpu do idd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5" name="Google Shape;685;p64"/>
          <p:cNvSpPr/>
          <p:nvPr/>
        </p:nvSpPr>
        <p:spPr>
          <a:xfrm>
            <a:off x="6262575" y="3691000"/>
            <a:ext cx="188700" cy="1132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0BE6D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5"/>
          <p:cNvSpPr txBox="1"/>
          <p:nvPr>
            <p:ph type="title"/>
          </p:nvPr>
        </p:nvSpPr>
        <p:spPr>
          <a:xfrm>
            <a:off x="391775" y="487775"/>
            <a:ext cx="8345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0BE6D"/>
                </a:solidFill>
              </a:rPr>
              <a:t>INTERFERÊNCIA ENTRE VMs</a:t>
            </a:r>
            <a:endParaRPr sz="2800">
              <a:solidFill>
                <a:srgbClr val="90BE6D"/>
              </a:solidFill>
            </a:endParaRPr>
          </a:p>
        </p:txBody>
      </p:sp>
      <p:sp>
        <p:nvSpPr>
          <p:cNvPr id="691" name="Google Shape;691;p65"/>
          <p:cNvSpPr/>
          <p:nvPr/>
        </p:nvSpPr>
        <p:spPr>
          <a:xfrm>
            <a:off x="8959375" y="2561375"/>
            <a:ext cx="184500" cy="25821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5"/>
          <p:cNvSpPr/>
          <p:nvPr/>
        </p:nvSpPr>
        <p:spPr>
          <a:xfrm>
            <a:off x="0" y="0"/>
            <a:ext cx="184500" cy="17514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  <p:sp>
        <p:nvSpPr>
          <p:cNvPr id="694" name="Google Shape;694;p65"/>
          <p:cNvSpPr txBox="1"/>
          <p:nvPr/>
        </p:nvSpPr>
        <p:spPr>
          <a:xfrm>
            <a:off x="976313" y="1891600"/>
            <a:ext cx="37374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idact Gothic"/>
              <a:buChar char="-"/>
            </a:pPr>
            <a:r>
              <a:rPr lang="en" sz="2000">
                <a:latin typeface="Didact Gothic"/>
                <a:ea typeface="Didact Gothic"/>
                <a:cs typeface="Didact Gothic"/>
                <a:sym typeface="Didact Gothic"/>
              </a:rPr>
              <a:t>Motivo</a:t>
            </a:r>
            <a:endParaRPr sz="20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Char char="-"/>
            </a:pPr>
            <a:r>
              <a:rPr lang="en" sz="2000">
                <a:latin typeface="Didact Gothic"/>
                <a:ea typeface="Didact Gothic"/>
                <a:cs typeface="Didact Gothic"/>
                <a:sym typeface="Didact Gothic"/>
              </a:rPr>
              <a:t>Situações</a:t>
            </a:r>
            <a:endParaRPr sz="20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Char char="-"/>
            </a:pPr>
            <a:r>
              <a:rPr lang="en" sz="2000">
                <a:latin typeface="Didact Gothic"/>
                <a:ea typeface="Didact Gothic"/>
                <a:cs typeface="Didact Gothic"/>
                <a:sym typeface="Didact Gothic"/>
              </a:rPr>
              <a:t>Overhead</a:t>
            </a:r>
            <a:endParaRPr sz="20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Char char="-"/>
            </a:pPr>
            <a:r>
              <a:rPr lang="en" sz="2000">
                <a:latin typeface="Didact Gothic"/>
                <a:ea typeface="Didact Gothic"/>
                <a:cs typeface="Didact Gothic"/>
                <a:sym typeface="Didact Gothic"/>
              </a:rPr>
              <a:t>Capturar</a:t>
            </a:r>
            <a:endParaRPr sz="2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6"/>
          <p:cNvSpPr txBox="1"/>
          <p:nvPr>
            <p:ph type="title"/>
          </p:nvPr>
        </p:nvSpPr>
        <p:spPr>
          <a:xfrm>
            <a:off x="391775" y="487775"/>
            <a:ext cx="8345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0BE6D"/>
                </a:solidFill>
              </a:rPr>
              <a:t>Aumento do Tempo de CPU</a:t>
            </a:r>
            <a:endParaRPr sz="2800">
              <a:solidFill>
                <a:srgbClr val="90BE6D"/>
              </a:solidFill>
            </a:endParaRPr>
          </a:p>
        </p:txBody>
      </p:sp>
      <p:sp>
        <p:nvSpPr>
          <p:cNvPr id="700" name="Google Shape;700;p66"/>
          <p:cNvSpPr/>
          <p:nvPr/>
        </p:nvSpPr>
        <p:spPr>
          <a:xfrm>
            <a:off x="8959375" y="2561375"/>
            <a:ext cx="184500" cy="25821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6"/>
          <p:cNvSpPr/>
          <p:nvPr/>
        </p:nvSpPr>
        <p:spPr>
          <a:xfrm>
            <a:off x="0" y="0"/>
            <a:ext cx="184500" cy="1751400"/>
          </a:xfrm>
          <a:prstGeom prst="rect">
            <a:avLst/>
          </a:prstGeom>
          <a:solidFill>
            <a:srgbClr val="90BE6D"/>
          </a:solidFill>
          <a:ln cap="flat" cmpd="sng" w="9525">
            <a:solidFill>
              <a:srgbClr val="90BE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  <p:sp>
        <p:nvSpPr>
          <p:cNvPr id="703" name="Google Shape;703;p66"/>
          <p:cNvSpPr txBox="1"/>
          <p:nvPr/>
        </p:nvSpPr>
        <p:spPr>
          <a:xfrm>
            <a:off x="4939538" y="1360775"/>
            <a:ext cx="3737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Char char="-"/>
            </a:pPr>
            <a:r>
              <a:rPr lang="en" sz="2000">
                <a:latin typeface="Didact Gothic"/>
                <a:ea typeface="Didact Gothic"/>
                <a:cs typeface="Didact Gothic"/>
                <a:sym typeface="Didact Gothic"/>
              </a:rPr>
              <a:t>AI Aumento de Instruções</a:t>
            </a:r>
            <a:endParaRPr sz="20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Char char="-"/>
            </a:pPr>
            <a:r>
              <a:rPr lang="en" sz="2000">
                <a:latin typeface="Didact Gothic"/>
                <a:ea typeface="Didact Gothic"/>
                <a:cs typeface="Didact Gothic"/>
                <a:sym typeface="Didact Gothic"/>
              </a:rPr>
              <a:t>DI Dilatação de Instrução</a:t>
            </a:r>
            <a:endParaRPr sz="20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Char char="-"/>
            </a:pPr>
            <a:r>
              <a:rPr lang="en" sz="2000">
                <a:latin typeface="Didact Gothic"/>
                <a:ea typeface="Didact Gothic"/>
                <a:cs typeface="Didact Gothic"/>
                <a:sym typeface="Didact Gothic"/>
              </a:rPr>
              <a:t>I Interferência</a:t>
            </a:r>
            <a:endParaRPr sz="2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704" name="Google Shape;70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00" y="1709000"/>
            <a:ext cx="45339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47" y="2561375"/>
            <a:ext cx="8493425" cy="24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0" name="Google Shape;710;p67"/>
          <p:cNvCxnSpPr/>
          <p:nvPr/>
        </p:nvCxnSpPr>
        <p:spPr>
          <a:xfrm flipH="1">
            <a:off x="713800" y="239525"/>
            <a:ext cx="30000" cy="4924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67"/>
          <p:cNvSpPr txBox="1"/>
          <p:nvPr>
            <p:ph type="title"/>
          </p:nvPr>
        </p:nvSpPr>
        <p:spPr>
          <a:xfrm>
            <a:off x="4571875" y="487775"/>
            <a:ext cx="3971100" cy="717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AA8B"/>
                </a:solidFill>
              </a:rPr>
              <a:t>ESTUDO DE CASO E VALIDAÇÃO DO MODELO</a:t>
            </a:r>
            <a:endParaRPr>
              <a:solidFill>
                <a:srgbClr val="43AA8B"/>
              </a:solidFill>
            </a:endParaRPr>
          </a:p>
        </p:txBody>
      </p:sp>
      <p:sp>
        <p:nvSpPr>
          <p:cNvPr id="712" name="Google Shape;712;p67"/>
          <p:cNvSpPr txBox="1"/>
          <p:nvPr>
            <p:ph idx="4294967295" type="title"/>
          </p:nvPr>
        </p:nvSpPr>
        <p:spPr>
          <a:xfrm>
            <a:off x="1296743" y="17300"/>
            <a:ext cx="20388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AA8B"/>
                </a:solidFill>
              </a:rPr>
              <a:t>PASSO</a:t>
            </a:r>
            <a:r>
              <a:rPr lang="en" sz="2000">
                <a:solidFill>
                  <a:srgbClr val="43AA8B"/>
                </a:solidFill>
              </a:rPr>
              <a:t> 1</a:t>
            </a:r>
            <a:endParaRPr sz="2000">
              <a:solidFill>
                <a:srgbClr val="43AA8B"/>
              </a:solidFill>
            </a:endParaRPr>
          </a:p>
        </p:txBody>
      </p:sp>
      <p:sp>
        <p:nvSpPr>
          <p:cNvPr id="713" name="Google Shape;713;p67"/>
          <p:cNvSpPr txBox="1"/>
          <p:nvPr>
            <p:ph idx="4294967295" type="subTitle"/>
          </p:nvPr>
        </p:nvSpPr>
        <p:spPr>
          <a:xfrm>
            <a:off x="1163575" y="335375"/>
            <a:ext cx="32613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Criação da base de dados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714" name="Google Shape;714;p67"/>
          <p:cNvSpPr txBox="1"/>
          <p:nvPr>
            <p:ph idx="4294967295" type="title"/>
          </p:nvPr>
        </p:nvSpPr>
        <p:spPr>
          <a:xfrm>
            <a:off x="1296743" y="1546259"/>
            <a:ext cx="20388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AA8B"/>
                </a:solidFill>
              </a:rPr>
              <a:t>PASSO</a:t>
            </a:r>
            <a:r>
              <a:rPr lang="en" sz="2000">
                <a:solidFill>
                  <a:srgbClr val="43AA8B"/>
                </a:solidFill>
              </a:rPr>
              <a:t> 3</a:t>
            </a:r>
            <a:endParaRPr sz="2000">
              <a:solidFill>
                <a:srgbClr val="43AA8B"/>
              </a:solidFill>
            </a:endParaRPr>
          </a:p>
        </p:txBody>
      </p:sp>
      <p:sp>
        <p:nvSpPr>
          <p:cNvPr id="715" name="Google Shape;715;p67"/>
          <p:cNvSpPr txBox="1"/>
          <p:nvPr>
            <p:ph idx="4294967295" type="subTitle"/>
          </p:nvPr>
        </p:nvSpPr>
        <p:spPr>
          <a:xfrm>
            <a:off x="1163575" y="1889175"/>
            <a:ext cx="32613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Escolha da plataforma de hardware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716" name="Google Shape;716;p67"/>
          <p:cNvSpPr txBox="1"/>
          <p:nvPr>
            <p:ph idx="4294967295" type="title"/>
          </p:nvPr>
        </p:nvSpPr>
        <p:spPr>
          <a:xfrm>
            <a:off x="1296762" y="629375"/>
            <a:ext cx="20388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AA8B"/>
                </a:solidFill>
              </a:rPr>
              <a:t>PASSO</a:t>
            </a:r>
            <a:r>
              <a:rPr lang="en" sz="2000">
                <a:solidFill>
                  <a:srgbClr val="43AA8B"/>
                </a:solidFill>
              </a:rPr>
              <a:t> 2</a:t>
            </a:r>
            <a:endParaRPr sz="2000">
              <a:solidFill>
                <a:srgbClr val="43AA8B"/>
              </a:solidFill>
            </a:endParaRPr>
          </a:p>
        </p:txBody>
      </p:sp>
      <p:sp>
        <p:nvSpPr>
          <p:cNvPr id="717" name="Google Shape;717;p67"/>
          <p:cNvSpPr txBox="1"/>
          <p:nvPr>
            <p:ph idx="4294967295" type="subTitle"/>
          </p:nvPr>
        </p:nvSpPr>
        <p:spPr>
          <a:xfrm>
            <a:off x="1163575" y="956125"/>
            <a:ext cx="32613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Medição das aplicações alvo no ambiente virtual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718" name="Google Shape;718;p67"/>
          <p:cNvSpPr txBox="1"/>
          <p:nvPr>
            <p:ph idx="4294967295" type="title"/>
          </p:nvPr>
        </p:nvSpPr>
        <p:spPr>
          <a:xfrm>
            <a:off x="1296762" y="2234546"/>
            <a:ext cx="20388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AA8B"/>
                </a:solidFill>
              </a:rPr>
              <a:t>PASSO</a:t>
            </a:r>
            <a:r>
              <a:rPr lang="en" sz="2000">
                <a:solidFill>
                  <a:srgbClr val="43AA8B"/>
                </a:solidFill>
              </a:rPr>
              <a:t> 4</a:t>
            </a:r>
            <a:endParaRPr sz="2000">
              <a:solidFill>
                <a:srgbClr val="43AA8B"/>
              </a:solidFill>
            </a:endParaRPr>
          </a:p>
        </p:txBody>
      </p:sp>
      <p:sp>
        <p:nvSpPr>
          <p:cNvPr id="719" name="Google Shape;719;p67"/>
          <p:cNvSpPr txBox="1"/>
          <p:nvPr>
            <p:ph idx="4294967295" type="subTitle"/>
          </p:nvPr>
        </p:nvSpPr>
        <p:spPr>
          <a:xfrm>
            <a:off x="1163575" y="2554600"/>
            <a:ext cx="32613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Escolha da classe de aplicações que melhor representa a aplicação alvo</a:t>
            </a:r>
            <a:endParaRPr sz="1600">
              <a:solidFill>
                <a:srgbClr val="212121"/>
              </a:solidFill>
            </a:endParaRPr>
          </a:p>
        </p:txBody>
      </p:sp>
      <p:cxnSp>
        <p:nvCxnSpPr>
          <p:cNvPr id="720" name="Google Shape;720;p67"/>
          <p:cNvCxnSpPr/>
          <p:nvPr/>
        </p:nvCxnSpPr>
        <p:spPr>
          <a:xfrm rot="10800000">
            <a:off x="940681" y="2218650"/>
            <a:ext cx="0" cy="445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67"/>
          <p:cNvCxnSpPr/>
          <p:nvPr/>
        </p:nvCxnSpPr>
        <p:spPr>
          <a:xfrm rot="10800000">
            <a:off x="940681" y="1530366"/>
            <a:ext cx="0" cy="445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67"/>
          <p:cNvCxnSpPr/>
          <p:nvPr/>
        </p:nvCxnSpPr>
        <p:spPr>
          <a:xfrm rot="10800000">
            <a:off x="940681" y="613483"/>
            <a:ext cx="0" cy="445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67"/>
          <p:cNvCxnSpPr/>
          <p:nvPr/>
        </p:nvCxnSpPr>
        <p:spPr>
          <a:xfrm rot="10800000">
            <a:off x="940681" y="1400"/>
            <a:ext cx="0" cy="445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67"/>
          <p:cNvSpPr/>
          <p:nvPr/>
        </p:nvSpPr>
        <p:spPr>
          <a:xfrm>
            <a:off x="8959375" y="2574475"/>
            <a:ext cx="184500" cy="2589600"/>
          </a:xfrm>
          <a:prstGeom prst="rect">
            <a:avLst/>
          </a:prstGeom>
          <a:solidFill>
            <a:srgbClr val="43AA8B"/>
          </a:solidFill>
          <a:ln cap="flat" cmpd="sng" w="9525">
            <a:solidFill>
              <a:srgbClr val="43A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7"/>
          <p:cNvSpPr/>
          <p:nvPr/>
        </p:nvSpPr>
        <p:spPr>
          <a:xfrm>
            <a:off x="-1225" y="6825"/>
            <a:ext cx="184500" cy="1637400"/>
          </a:xfrm>
          <a:prstGeom prst="rect">
            <a:avLst/>
          </a:prstGeom>
          <a:solidFill>
            <a:srgbClr val="43AA8B"/>
          </a:solidFill>
          <a:ln cap="flat" cmpd="sng" w="9525">
            <a:solidFill>
              <a:srgbClr val="43A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6" name="Google Shape;726;p67"/>
          <p:cNvCxnSpPr/>
          <p:nvPr/>
        </p:nvCxnSpPr>
        <p:spPr>
          <a:xfrm rot="10800000">
            <a:off x="940681" y="3437850"/>
            <a:ext cx="0" cy="445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67"/>
          <p:cNvCxnSpPr/>
          <p:nvPr/>
        </p:nvCxnSpPr>
        <p:spPr>
          <a:xfrm rot="10800000">
            <a:off x="940681" y="4276050"/>
            <a:ext cx="0" cy="445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67"/>
          <p:cNvSpPr txBox="1"/>
          <p:nvPr>
            <p:ph idx="4294967295" type="title"/>
          </p:nvPr>
        </p:nvSpPr>
        <p:spPr>
          <a:xfrm>
            <a:off x="1296762" y="3453746"/>
            <a:ext cx="20388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AA8B"/>
                </a:solidFill>
              </a:rPr>
              <a:t>PASSO</a:t>
            </a:r>
            <a:r>
              <a:rPr lang="en" sz="2000">
                <a:solidFill>
                  <a:srgbClr val="43AA8B"/>
                </a:solidFill>
              </a:rPr>
              <a:t> 5</a:t>
            </a:r>
            <a:endParaRPr sz="2000">
              <a:solidFill>
                <a:srgbClr val="43AA8B"/>
              </a:solidFill>
            </a:endParaRPr>
          </a:p>
        </p:txBody>
      </p:sp>
      <p:sp>
        <p:nvSpPr>
          <p:cNvPr id="729" name="Google Shape;729;p67"/>
          <p:cNvSpPr txBox="1"/>
          <p:nvPr>
            <p:ph idx="4294967295" type="title"/>
          </p:nvPr>
        </p:nvSpPr>
        <p:spPr>
          <a:xfrm>
            <a:off x="1296762" y="4291946"/>
            <a:ext cx="20388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AA8B"/>
                </a:solidFill>
              </a:rPr>
              <a:t>PASSO</a:t>
            </a:r>
            <a:r>
              <a:rPr lang="en" sz="2000">
                <a:solidFill>
                  <a:srgbClr val="43AA8B"/>
                </a:solidFill>
              </a:rPr>
              <a:t> 6</a:t>
            </a:r>
            <a:endParaRPr sz="2000">
              <a:solidFill>
                <a:srgbClr val="43AA8B"/>
              </a:solidFill>
            </a:endParaRPr>
          </a:p>
        </p:txBody>
      </p:sp>
      <p:pic>
        <p:nvPicPr>
          <p:cNvPr id="730" name="Google Shape;73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75" y="3923975"/>
            <a:ext cx="34083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575" y="4699350"/>
            <a:ext cx="4082700" cy="309158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8"/>
          <p:cNvSpPr txBox="1"/>
          <p:nvPr>
            <p:ph type="title"/>
          </p:nvPr>
        </p:nvSpPr>
        <p:spPr>
          <a:xfrm>
            <a:off x="232850" y="595975"/>
            <a:ext cx="8482800" cy="117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AA8B"/>
                </a:solidFill>
              </a:rPr>
              <a:t>ESTUDO DE CASO E VALIDAÇÃO DO MODELO</a:t>
            </a:r>
            <a:endParaRPr>
              <a:solidFill>
                <a:srgbClr val="43AA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8" name="Google Shape;73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025" y="1489850"/>
            <a:ext cx="4798783" cy="77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9" name="Google Shape;739;p68"/>
          <p:cNvCxnSpPr/>
          <p:nvPr/>
        </p:nvCxnSpPr>
        <p:spPr>
          <a:xfrm flipH="1" rot="10800000">
            <a:off x="1260650" y="1842075"/>
            <a:ext cx="3015300" cy="36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68"/>
          <p:cNvCxnSpPr/>
          <p:nvPr/>
        </p:nvCxnSpPr>
        <p:spPr>
          <a:xfrm flipH="1" rot="10800000">
            <a:off x="4273650" y="2081425"/>
            <a:ext cx="4800" cy="427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68"/>
          <p:cNvCxnSpPr/>
          <p:nvPr/>
        </p:nvCxnSpPr>
        <p:spPr>
          <a:xfrm rot="10800000">
            <a:off x="1263075" y="1878375"/>
            <a:ext cx="10200" cy="529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2" name="Google Shape;74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75" y="2407875"/>
            <a:ext cx="3549750" cy="2433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3" name="Google Shape;743;p68"/>
          <p:cNvCxnSpPr/>
          <p:nvPr/>
        </p:nvCxnSpPr>
        <p:spPr>
          <a:xfrm flipH="1" rot="10800000">
            <a:off x="4273650" y="2508625"/>
            <a:ext cx="3015300" cy="36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68"/>
          <p:cNvCxnSpPr/>
          <p:nvPr/>
        </p:nvCxnSpPr>
        <p:spPr>
          <a:xfrm flipH="1" rot="10800000">
            <a:off x="7286625" y="2508625"/>
            <a:ext cx="2400" cy="403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5" name="Google Shape;745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6325" y="2976275"/>
            <a:ext cx="5195274" cy="1801457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8"/>
          <p:cNvSpPr/>
          <p:nvPr/>
        </p:nvSpPr>
        <p:spPr>
          <a:xfrm rot="5400000">
            <a:off x="2205025" y="2753850"/>
            <a:ext cx="184500" cy="4594800"/>
          </a:xfrm>
          <a:prstGeom prst="rect">
            <a:avLst/>
          </a:prstGeom>
          <a:solidFill>
            <a:srgbClr val="43AA8B"/>
          </a:solidFill>
          <a:ln cap="flat" cmpd="sng" w="9525">
            <a:solidFill>
              <a:srgbClr val="43A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175" y="1339446"/>
            <a:ext cx="4278925" cy="246460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>
            <p:ph type="title"/>
          </p:nvPr>
        </p:nvSpPr>
        <p:spPr>
          <a:xfrm>
            <a:off x="229025" y="1509750"/>
            <a:ext cx="54159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PARAVIRTUALIZAÇÃO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>
            <p:ph idx="2" type="title"/>
          </p:nvPr>
        </p:nvSpPr>
        <p:spPr>
          <a:xfrm>
            <a:off x="650275" y="251349"/>
            <a:ext cx="2172900" cy="10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02</a:t>
            </a:r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1002575" y="2250800"/>
            <a:ext cx="247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Hadware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SO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Modificações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Hipervisor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9"/>
          <p:cNvSpPr txBox="1"/>
          <p:nvPr>
            <p:ph type="title"/>
          </p:nvPr>
        </p:nvSpPr>
        <p:spPr>
          <a:xfrm>
            <a:off x="232850" y="595975"/>
            <a:ext cx="8482800" cy="1179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AA8B"/>
                </a:solidFill>
              </a:rPr>
              <a:t>ESTUDO DE CASO E VALIDAÇÃO DO MODELO</a:t>
            </a:r>
            <a:endParaRPr>
              <a:solidFill>
                <a:srgbClr val="43AA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3" name="Google Shape;753;p69"/>
          <p:cNvCxnSpPr/>
          <p:nvPr/>
        </p:nvCxnSpPr>
        <p:spPr>
          <a:xfrm flipH="1" rot="10800000">
            <a:off x="1260650" y="1842075"/>
            <a:ext cx="3015300" cy="36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69"/>
          <p:cNvCxnSpPr/>
          <p:nvPr/>
        </p:nvCxnSpPr>
        <p:spPr>
          <a:xfrm flipH="1" rot="10800000">
            <a:off x="4273650" y="2081475"/>
            <a:ext cx="4800" cy="351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69"/>
          <p:cNvCxnSpPr/>
          <p:nvPr/>
        </p:nvCxnSpPr>
        <p:spPr>
          <a:xfrm flipH="1" rot="10800000">
            <a:off x="1260650" y="1878325"/>
            <a:ext cx="2400" cy="453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69"/>
          <p:cNvCxnSpPr/>
          <p:nvPr/>
        </p:nvCxnSpPr>
        <p:spPr>
          <a:xfrm flipH="1" rot="10800000">
            <a:off x="4266325" y="2453175"/>
            <a:ext cx="4185300" cy="23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69"/>
          <p:cNvCxnSpPr/>
          <p:nvPr/>
        </p:nvCxnSpPr>
        <p:spPr>
          <a:xfrm flipH="1" rot="10800000">
            <a:off x="8446425" y="2508575"/>
            <a:ext cx="300" cy="302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69"/>
          <p:cNvSpPr/>
          <p:nvPr/>
        </p:nvSpPr>
        <p:spPr>
          <a:xfrm rot="5400000">
            <a:off x="2205025" y="2753850"/>
            <a:ext cx="184500" cy="4594800"/>
          </a:xfrm>
          <a:prstGeom prst="rect">
            <a:avLst/>
          </a:prstGeom>
          <a:solidFill>
            <a:srgbClr val="43AA8B"/>
          </a:solidFill>
          <a:ln cap="flat" cmpd="sng" w="9525">
            <a:solidFill>
              <a:srgbClr val="43A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0" name="Google Shape;76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650" y="1714638"/>
            <a:ext cx="4170653" cy="2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45" y="2332220"/>
            <a:ext cx="2521325" cy="95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2" name="Google Shape;762;p69"/>
          <p:cNvCxnSpPr/>
          <p:nvPr/>
        </p:nvCxnSpPr>
        <p:spPr>
          <a:xfrm flipH="1" rot="10800000">
            <a:off x="3025600" y="1878425"/>
            <a:ext cx="3600" cy="177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3" name="Google Shape;76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250" y="3645613"/>
            <a:ext cx="2597407" cy="95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4" name="Google Shape;764;p69"/>
          <p:cNvCxnSpPr/>
          <p:nvPr/>
        </p:nvCxnSpPr>
        <p:spPr>
          <a:xfrm rot="10800000">
            <a:off x="5363825" y="2496975"/>
            <a:ext cx="6600" cy="1650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5" name="Google Shape;76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2975" y="4077100"/>
            <a:ext cx="2196375" cy="8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8543" y="2836025"/>
            <a:ext cx="3431281" cy="8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0"/>
          <p:cNvSpPr txBox="1"/>
          <p:nvPr>
            <p:ph idx="4" type="title"/>
          </p:nvPr>
        </p:nvSpPr>
        <p:spPr>
          <a:xfrm>
            <a:off x="1376526" y="487775"/>
            <a:ext cx="63855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7590"/>
                </a:solidFill>
              </a:rPr>
              <a:t>CONCLUSÕES E TRABALHOS FUTUROS</a:t>
            </a:r>
            <a:endParaRPr>
              <a:solidFill>
                <a:srgbClr val="577590"/>
              </a:solidFill>
            </a:endParaRPr>
          </a:p>
        </p:txBody>
      </p:sp>
      <p:sp>
        <p:nvSpPr>
          <p:cNvPr id="772" name="Google Shape;772;p70"/>
          <p:cNvSpPr txBox="1"/>
          <p:nvPr>
            <p:ph idx="1" type="body"/>
          </p:nvPr>
        </p:nvSpPr>
        <p:spPr>
          <a:xfrm>
            <a:off x="981300" y="2491475"/>
            <a:ext cx="30744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 sz="1600">
                <a:solidFill>
                  <a:srgbClr val="212121"/>
                </a:solidFill>
              </a:rPr>
              <a:t>O overhead de virtualização aumenta quando VMs compartilham a mesma CPU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773" name="Google Shape;773;p70"/>
          <p:cNvSpPr txBox="1"/>
          <p:nvPr>
            <p:ph idx="2" type="body"/>
          </p:nvPr>
        </p:nvSpPr>
        <p:spPr>
          <a:xfrm>
            <a:off x="5002000" y="2404325"/>
            <a:ext cx="3303000" cy="21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 sz="1600">
                <a:solidFill>
                  <a:srgbClr val="212121"/>
                </a:solidFill>
              </a:rPr>
              <a:t>Validar os modelos sugeridos</a:t>
            </a:r>
            <a:endParaRPr sz="16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 sz="1600">
                <a:solidFill>
                  <a:srgbClr val="212121"/>
                </a:solidFill>
              </a:rPr>
              <a:t>Desenvolver modelos para aplicações de classe fechada</a:t>
            </a:r>
            <a:endParaRPr sz="16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 sz="1600">
                <a:solidFill>
                  <a:srgbClr val="212121"/>
                </a:solidFill>
              </a:rPr>
              <a:t>Avaliar o arcabouço para diferentes ambientes virtuais</a:t>
            </a:r>
            <a:endParaRPr sz="16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 sz="1600">
                <a:solidFill>
                  <a:srgbClr val="212121"/>
                </a:solidFill>
              </a:rPr>
              <a:t>Desenvolver uma ferramenta que utilize nosso modelo</a:t>
            </a:r>
            <a:endParaRPr sz="1600">
              <a:solidFill>
                <a:srgbClr val="212121"/>
              </a:solidFill>
            </a:endParaRPr>
          </a:p>
        </p:txBody>
      </p:sp>
      <p:sp>
        <p:nvSpPr>
          <p:cNvPr id="774" name="Google Shape;774;p70"/>
          <p:cNvSpPr txBox="1"/>
          <p:nvPr>
            <p:ph type="title"/>
          </p:nvPr>
        </p:nvSpPr>
        <p:spPr>
          <a:xfrm>
            <a:off x="1399826" y="1804361"/>
            <a:ext cx="25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7590"/>
                </a:solidFill>
              </a:rPr>
              <a:t>Conclusões</a:t>
            </a:r>
            <a:endParaRPr>
              <a:solidFill>
                <a:srgbClr val="577590"/>
              </a:solidFill>
            </a:endParaRPr>
          </a:p>
        </p:txBody>
      </p:sp>
      <p:sp>
        <p:nvSpPr>
          <p:cNvPr id="775" name="Google Shape;775;p70"/>
          <p:cNvSpPr txBox="1"/>
          <p:nvPr>
            <p:ph idx="3" type="title"/>
          </p:nvPr>
        </p:nvSpPr>
        <p:spPr>
          <a:xfrm>
            <a:off x="5382542" y="1804361"/>
            <a:ext cx="25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7590"/>
                </a:solidFill>
              </a:rPr>
              <a:t>Trabalhos Futuros</a:t>
            </a:r>
            <a:endParaRPr>
              <a:solidFill>
                <a:srgbClr val="577590"/>
              </a:solidFill>
            </a:endParaRPr>
          </a:p>
        </p:txBody>
      </p:sp>
      <p:cxnSp>
        <p:nvCxnSpPr>
          <p:cNvPr id="776" name="Google Shape;776;p70"/>
          <p:cNvCxnSpPr/>
          <p:nvPr/>
        </p:nvCxnSpPr>
        <p:spPr>
          <a:xfrm>
            <a:off x="4566750" y="2199725"/>
            <a:ext cx="9600" cy="2439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70"/>
          <p:cNvSpPr/>
          <p:nvPr/>
        </p:nvSpPr>
        <p:spPr>
          <a:xfrm>
            <a:off x="0" y="0"/>
            <a:ext cx="981300" cy="229200"/>
          </a:xfrm>
          <a:prstGeom prst="rect">
            <a:avLst/>
          </a:prstGeom>
          <a:solidFill>
            <a:srgbClr val="577590"/>
          </a:solidFill>
          <a:ln cap="flat" cmpd="sng" w="9525">
            <a:solidFill>
              <a:srgbClr val="5775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70"/>
          <p:cNvSpPr/>
          <p:nvPr/>
        </p:nvSpPr>
        <p:spPr>
          <a:xfrm>
            <a:off x="0" y="4914325"/>
            <a:ext cx="9144000" cy="229200"/>
          </a:xfrm>
          <a:prstGeom prst="rect">
            <a:avLst/>
          </a:prstGeom>
          <a:solidFill>
            <a:srgbClr val="577590"/>
          </a:solidFill>
          <a:ln cap="flat" cmpd="sng" w="9525">
            <a:solidFill>
              <a:srgbClr val="5775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70"/>
          <p:cNvSpPr/>
          <p:nvPr/>
        </p:nvSpPr>
        <p:spPr>
          <a:xfrm rot="5400000">
            <a:off x="7833450" y="1093775"/>
            <a:ext cx="2391900" cy="229200"/>
          </a:xfrm>
          <a:prstGeom prst="rect">
            <a:avLst/>
          </a:prstGeom>
          <a:solidFill>
            <a:srgbClr val="577590"/>
          </a:solidFill>
          <a:ln cap="flat" cmpd="sng" w="9525">
            <a:solidFill>
              <a:srgbClr val="5775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1"/>
          <p:cNvSpPr txBox="1"/>
          <p:nvPr>
            <p:ph type="title"/>
          </p:nvPr>
        </p:nvSpPr>
        <p:spPr>
          <a:xfrm>
            <a:off x="2774075" y="487775"/>
            <a:ext cx="3708000" cy="717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</a:t>
            </a:r>
            <a:endParaRPr/>
          </a:p>
        </p:txBody>
      </p:sp>
      <p:sp>
        <p:nvSpPr>
          <p:cNvPr id="786" name="Google Shape;786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  <p:sp>
        <p:nvSpPr>
          <p:cNvPr id="787" name="Google Shape;787;p71"/>
          <p:cNvSpPr txBox="1"/>
          <p:nvPr>
            <p:ph idx="4294967295" type="body"/>
          </p:nvPr>
        </p:nvSpPr>
        <p:spPr>
          <a:xfrm>
            <a:off x="916475" y="1999375"/>
            <a:ext cx="74232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BENEVENUTO, F. et al. Medindo e Modelando o Desempenho de Aplicações em um Ambiente Virtual. [s.l: s.n.]. Disponível em: &lt;https://homepages.dcc.ufmg.br/~fabricio/download/sbrc08.pdf&gt;.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175" y="1339446"/>
            <a:ext cx="4278925" cy="246460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4"/>
          <p:cNvSpPr txBox="1"/>
          <p:nvPr>
            <p:ph type="title"/>
          </p:nvPr>
        </p:nvSpPr>
        <p:spPr>
          <a:xfrm>
            <a:off x="268325" y="1339450"/>
            <a:ext cx="40797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OVERHEAD</a:t>
            </a:r>
            <a:endParaRPr sz="5000"/>
          </a:p>
        </p:txBody>
      </p:sp>
      <p:sp>
        <p:nvSpPr>
          <p:cNvPr id="284" name="Google Shape;284;p34"/>
          <p:cNvSpPr txBox="1"/>
          <p:nvPr>
            <p:ph idx="2" type="title"/>
          </p:nvPr>
        </p:nvSpPr>
        <p:spPr>
          <a:xfrm>
            <a:off x="650275" y="251349"/>
            <a:ext cx="2172900" cy="10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03</a:t>
            </a:r>
            <a:endParaRPr/>
          </a:p>
        </p:txBody>
      </p:sp>
      <p:sp>
        <p:nvSpPr>
          <p:cNvPr id="285" name="Google Shape;285;p34"/>
          <p:cNvSpPr txBox="1"/>
          <p:nvPr/>
        </p:nvSpPr>
        <p:spPr>
          <a:xfrm>
            <a:off x="923650" y="2337200"/>
            <a:ext cx="247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Processo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Armazenamento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Sobrecarga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Recurso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175" y="1339446"/>
            <a:ext cx="4278925" cy="246460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>
            <p:ph type="title"/>
          </p:nvPr>
        </p:nvSpPr>
        <p:spPr>
          <a:xfrm>
            <a:off x="-190925" y="1339450"/>
            <a:ext cx="61428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SLOWDOWN/SPEEDUP</a:t>
            </a:r>
            <a:endParaRPr sz="5000"/>
          </a:p>
        </p:txBody>
      </p:sp>
      <p:sp>
        <p:nvSpPr>
          <p:cNvPr id="293" name="Google Shape;293;p35"/>
          <p:cNvSpPr txBox="1"/>
          <p:nvPr>
            <p:ph idx="2" type="title"/>
          </p:nvPr>
        </p:nvSpPr>
        <p:spPr>
          <a:xfrm>
            <a:off x="650275" y="251349"/>
            <a:ext cx="2172900" cy="10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04</a:t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923650" y="2337200"/>
            <a:ext cx="2474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Deliberar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Simular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175" y="1339446"/>
            <a:ext cx="4278925" cy="24646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 txBox="1"/>
          <p:nvPr>
            <p:ph type="title"/>
          </p:nvPr>
        </p:nvSpPr>
        <p:spPr>
          <a:xfrm>
            <a:off x="268325" y="1339450"/>
            <a:ext cx="40797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GARGALOS</a:t>
            </a:r>
            <a:endParaRPr sz="6500"/>
          </a:p>
        </p:txBody>
      </p:sp>
      <p:sp>
        <p:nvSpPr>
          <p:cNvPr id="302" name="Google Shape;302;p36"/>
          <p:cNvSpPr txBox="1"/>
          <p:nvPr>
            <p:ph idx="2" type="title"/>
          </p:nvPr>
        </p:nvSpPr>
        <p:spPr>
          <a:xfrm>
            <a:off x="650275" y="251349"/>
            <a:ext cx="2172900" cy="10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05</a:t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923650" y="2337200"/>
            <a:ext cx="247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Desempenho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Processo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Componente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4" name="Google Shape;30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21" type="title"/>
          </p:nvPr>
        </p:nvSpPr>
        <p:spPr>
          <a:xfrm>
            <a:off x="598023" y="493325"/>
            <a:ext cx="24510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310" name="Google Shape;310;p37"/>
          <p:cNvSpPr txBox="1"/>
          <p:nvPr>
            <p:ph idx="4" type="title"/>
          </p:nvPr>
        </p:nvSpPr>
        <p:spPr>
          <a:xfrm>
            <a:off x="824710" y="155120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4144"/>
                </a:solidFill>
              </a:rPr>
              <a:t>01</a:t>
            </a:r>
            <a:endParaRPr>
              <a:solidFill>
                <a:srgbClr val="F94144"/>
              </a:solidFill>
            </a:endParaRPr>
          </a:p>
        </p:txBody>
      </p:sp>
      <p:sp>
        <p:nvSpPr>
          <p:cNvPr id="311" name="Google Shape;311;p37"/>
          <p:cNvSpPr txBox="1"/>
          <p:nvPr>
            <p:ph type="title"/>
          </p:nvPr>
        </p:nvSpPr>
        <p:spPr>
          <a:xfrm>
            <a:off x="1670332" y="1696244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12" name="Google Shape;312;p37"/>
          <p:cNvSpPr txBox="1"/>
          <p:nvPr>
            <p:ph idx="2" type="title"/>
          </p:nvPr>
        </p:nvSpPr>
        <p:spPr>
          <a:xfrm>
            <a:off x="1566987" y="4012225"/>
            <a:ext cx="34233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ARCABOUÇO PARA PREVISÃO DO DESEMPENHO</a:t>
            </a:r>
            <a:endParaRPr/>
          </a:p>
        </p:txBody>
      </p:sp>
      <p:sp>
        <p:nvSpPr>
          <p:cNvPr id="313" name="Google Shape;313;p37"/>
          <p:cNvSpPr txBox="1"/>
          <p:nvPr>
            <p:ph idx="5" type="title"/>
          </p:nvPr>
        </p:nvSpPr>
        <p:spPr>
          <a:xfrm>
            <a:off x="824698" y="3678425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74F"/>
                </a:solidFill>
              </a:rPr>
              <a:t>04</a:t>
            </a:r>
            <a:endParaRPr>
              <a:solidFill>
                <a:srgbClr val="F9C74F"/>
              </a:solidFill>
            </a:endParaRPr>
          </a:p>
        </p:txBody>
      </p:sp>
      <p:sp>
        <p:nvSpPr>
          <p:cNvPr id="314" name="Google Shape;314;p37"/>
          <p:cNvSpPr txBox="1"/>
          <p:nvPr>
            <p:ph idx="6" type="title"/>
          </p:nvPr>
        </p:nvSpPr>
        <p:spPr>
          <a:xfrm>
            <a:off x="1670324" y="2408913"/>
            <a:ext cx="32166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TRABALHOS RELACIONADOS</a:t>
            </a:r>
            <a:endParaRPr/>
          </a:p>
        </p:txBody>
      </p:sp>
      <p:sp>
        <p:nvSpPr>
          <p:cNvPr id="315" name="Google Shape;315;p37"/>
          <p:cNvSpPr txBox="1"/>
          <p:nvPr>
            <p:ph idx="8" type="title"/>
          </p:nvPr>
        </p:nvSpPr>
        <p:spPr>
          <a:xfrm>
            <a:off x="824710" y="2234287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722C"/>
                </a:solidFill>
              </a:rPr>
              <a:t>02</a:t>
            </a:r>
            <a:endParaRPr>
              <a:solidFill>
                <a:srgbClr val="F3722C"/>
              </a:solidFill>
            </a:endParaRPr>
          </a:p>
        </p:txBody>
      </p:sp>
      <p:sp>
        <p:nvSpPr>
          <p:cNvPr id="316" name="Google Shape;316;p37"/>
          <p:cNvSpPr txBox="1"/>
          <p:nvPr>
            <p:ph idx="9" type="title"/>
          </p:nvPr>
        </p:nvSpPr>
        <p:spPr>
          <a:xfrm>
            <a:off x="5935952" y="2086766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EXPERIMENTAÇÃO</a:t>
            </a:r>
            <a:endParaRPr/>
          </a:p>
        </p:txBody>
      </p:sp>
      <p:sp>
        <p:nvSpPr>
          <p:cNvPr id="317" name="Google Shape;317;p37"/>
          <p:cNvSpPr txBox="1"/>
          <p:nvPr>
            <p:ph idx="14" type="title"/>
          </p:nvPr>
        </p:nvSpPr>
        <p:spPr>
          <a:xfrm>
            <a:off x="5093635" y="1941725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0BE6D"/>
                </a:solidFill>
              </a:rPr>
              <a:t>05</a:t>
            </a:r>
            <a:endParaRPr>
              <a:solidFill>
                <a:srgbClr val="90BE6D"/>
              </a:solidFill>
            </a:endParaRPr>
          </a:p>
        </p:txBody>
      </p:sp>
      <p:sp>
        <p:nvSpPr>
          <p:cNvPr id="318" name="Google Shape;318;p37"/>
          <p:cNvSpPr txBox="1"/>
          <p:nvPr>
            <p:ph idx="15" type="title"/>
          </p:nvPr>
        </p:nvSpPr>
        <p:spPr>
          <a:xfrm>
            <a:off x="1670324" y="3121600"/>
            <a:ext cx="32166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AMBIENTE VIRTUAL XEN</a:t>
            </a:r>
            <a:endParaRPr/>
          </a:p>
        </p:txBody>
      </p:sp>
      <p:sp>
        <p:nvSpPr>
          <p:cNvPr id="319" name="Google Shape;319;p37"/>
          <p:cNvSpPr txBox="1"/>
          <p:nvPr>
            <p:ph idx="17" type="title"/>
          </p:nvPr>
        </p:nvSpPr>
        <p:spPr>
          <a:xfrm>
            <a:off x="824710" y="295635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961E"/>
                </a:solidFill>
              </a:rPr>
              <a:t>03</a:t>
            </a:r>
            <a:endParaRPr>
              <a:solidFill>
                <a:srgbClr val="F8961E"/>
              </a:solidFill>
            </a:endParaRPr>
          </a:p>
        </p:txBody>
      </p:sp>
      <p:sp>
        <p:nvSpPr>
          <p:cNvPr id="320" name="Google Shape;320;p37"/>
          <p:cNvSpPr txBox="1"/>
          <p:nvPr>
            <p:ph idx="18" type="title"/>
          </p:nvPr>
        </p:nvSpPr>
        <p:spPr>
          <a:xfrm>
            <a:off x="5896950" y="3084400"/>
            <a:ext cx="2810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 DE CASO E VALIDAÇÃO DO MODELO</a:t>
            </a:r>
            <a:endParaRPr/>
          </a:p>
        </p:txBody>
      </p:sp>
      <p:sp>
        <p:nvSpPr>
          <p:cNvPr id="321" name="Google Shape;321;p37"/>
          <p:cNvSpPr txBox="1"/>
          <p:nvPr>
            <p:ph idx="20" type="title"/>
          </p:nvPr>
        </p:nvSpPr>
        <p:spPr>
          <a:xfrm>
            <a:off x="5093623" y="270870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AA8B"/>
                </a:solidFill>
              </a:rPr>
              <a:t>06</a:t>
            </a:r>
            <a:endParaRPr>
              <a:solidFill>
                <a:srgbClr val="43AA8B"/>
              </a:solidFill>
            </a:endParaRPr>
          </a:p>
        </p:txBody>
      </p:sp>
      <p:sp>
        <p:nvSpPr>
          <p:cNvPr id="322" name="Google Shape;322;p37"/>
          <p:cNvSpPr txBox="1"/>
          <p:nvPr>
            <p:ph idx="18" type="title"/>
          </p:nvPr>
        </p:nvSpPr>
        <p:spPr>
          <a:xfrm>
            <a:off x="5935952" y="3871112"/>
            <a:ext cx="27327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 E TRABALHOS FUTUROS</a:t>
            </a:r>
            <a:endParaRPr/>
          </a:p>
        </p:txBody>
      </p:sp>
      <p:sp>
        <p:nvSpPr>
          <p:cNvPr id="323" name="Google Shape;323;p37"/>
          <p:cNvSpPr txBox="1"/>
          <p:nvPr>
            <p:ph idx="20" type="title"/>
          </p:nvPr>
        </p:nvSpPr>
        <p:spPr>
          <a:xfrm>
            <a:off x="5112135" y="3529000"/>
            <a:ext cx="7974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7590"/>
                </a:solidFill>
              </a:rPr>
              <a:t>07</a:t>
            </a:r>
            <a:endParaRPr>
              <a:solidFill>
                <a:srgbClr val="577590"/>
              </a:solidFill>
            </a:endParaRPr>
          </a:p>
        </p:txBody>
      </p:sp>
      <p:sp>
        <p:nvSpPr>
          <p:cNvPr id="324" name="Google Shape;32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8"/>
          <p:cNvGrpSpPr/>
          <p:nvPr/>
        </p:nvGrpSpPr>
        <p:grpSpPr>
          <a:xfrm>
            <a:off x="2015050" y="1953187"/>
            <a:ext cx="5221700" cy="610800"/>
            <a:chOff x="1957200" y="2570850"/>
            <a:chExt cx="5221700" cy="610800"/>
          </a:xfrm>
        </p:grpSpPr>
        <p:cxnSp>
          <p:nvCxnSpPr>
            <p:cNvPr id="330" name="Google Shape;330;p38"/>
            <p:cNvCxnSpPr/>
            <p:nvPr/>
          </p:nvCxnSpPr>
          <p:spPr>
            <a:xfrm rot="5400000">
              <a:off x="1652700" y="2876250"/>
              <a:ext cx="60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38"/>
            <p:cNvCxnSpPr/>
            <p:nvPr/>
          </p:nvCxnSpPr>
          <p:spPr>
            <a:xfrm>
              <a:off x="1957200" y="2574100"/>
              <a:ext cx="5219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38"/>
            <p:cNvCxnSpPr/>
            <p:nvPr/>
          </p:nvCxnSpPr>
          <p:spPr>
            <a:xfrm rot="-5400000">
              <a:off x="6873500" y="2876250"/>
              <a:ext cx="610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38"/>
            <p:cNvCxnSpPr/>
            <p:nvPr/>
          </p:nvCxnSpPr>
          <p:spPr>
            <a:xfrm rot="-5400000">
              <a:off x="4259650" y="2876250"/>
              <a:ext cx="610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4" name="Google Shape;334;p38"/>
          <p:cNvSpPr txBox="1"/>
          <p:nvPr/>
        </p:nvSpPr>
        <p:spPr>
          <a:xfrm>
            <a:off x="979750" y="2761288"/>
            <a:ext cx="20706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Lexend Giga"/>
                <a:ea typeface="Lexend Giga"/>
                <a:cs typeface="Lexend Giga"/>
                <a:sym typeface="Lexend Giga"/>
              </a:rPr>
              <a:t>redução de custos</a:t>
            </a:r>
            <a:endParaRPr sz="1800">
              <a:solidFill>
                <a:schemeClr val="accent3"/>
              </a:solidFill>
              <a:latin typeface="Lexend Giga"/>
              <a:ea typeface="Lexend Giga"/>
              <a:cs typeface="Lexend Giga"/>
              <a:sym typeface="Lexend Giga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1014400" y="3208413"/>
            <a:ext cx="20013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4144"/>
              </a:buClr>
              <a:buSzPts val="1400"/>
              <a:buFont typeface="Didact Gothic"/>
              <a:buAutoNum type="arabicPeriod"/>
            </a:pPr>
            <a:r>
              <a:rPr lang="en">
                <a:solidFill>
                  <a:srgbClr val="F94144"/>
                </a:solidFill>
                <a:latin typeface="Didact Gothic"/>
                <a:ea typeface="Didact Gothic"/>
                <a:cs typeface="Didact Gothic"/>
                <a:sym typeface="Didact Gothic"/>
              </a:rPr>
              <a:t>Gerenciamento</a:t>
            </a:r>
            <a:endParaRPr>
              <a:solidFill>
                <a:srgbClr val="F9414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4144"/>
              </a:buClr>
              <a:buSzPts val="1400"/>
              <a:buFont typeface="Didact Gothic"/>
              <a:buAutoNum type="arabicPeriod"/>
            </a:pPr>
            <a:r>
              <a:rPr lang="en">
                <a:solidFill>
                  <a:srgbClr val="F94144"/>
                </a:solidFill>
                <a:latin typeface="Didact Gothic"/>
                <a:ea typeface="Didact Gothic"/>
                <a:cs typeface="Didact Gothic"/>
                <a:sym typeface="Didact Gothic"/>
              </a:rPr>
              <a:t>Aquisição</a:t>
            </a:r>
            <a:endParaRPr>
              <a:solidFill>
                <a:srgbClr val="F94144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4144"/>
              </a:buClr>
              <a:buSzPts val="1400"/>
              <a:buFont typeface="Didact Gothic"/>
              <a:buAutoNum type="arabicPeriod"/>
            </a:pPr>
            <a:r>
              <a:rPr lang="en">
                <a:solidFill>
                  <a:srgbClr val="F94144"/>
                </a:solidFill>
                <a:latin typeface="Didact Gothic"/>
                <a:ea typeface="Didact Gothic"/>
                <a:cs typeface="Didact Gothic"/>
                <a:sym typeface="Didact Gothic"/>
              </a:rPr>
              <a:t>Energia</a:t>
            </a:r>
            <a:endParaRPr>
              <a:solidFill>
                <a:srgbClr val="F9414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6225059" y="2761288"/>
            <a:ext cx="19392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Lexend Giga"/>
                <a:ea typeface="Lexend Giga"/>
                <a:cs typeface="Lexend Giga"/>
                <a:sym typeface="Lexend Giga"/>
              </a:rPr>
              <a:t>ambiente flexível</a:t>
            </a:r>
            <a:endParaRPr sz="1800">
              <a:solidFill>
                <a:schemeClr val="accent3"/>
              </a:solidFill>
              <a:latin typeface="Lexend Giga"/>
              <a:ea typeface="Lexend Giga"/>
              <a:cs typeface="Lexend Giga"/>
              <a:sym typeface="Lexend Giga"/>
            </a:endParaRPr>
          </a:p>
        </p:txBody>
      </p:sp>
      <p:sp>
        <p:nvSpPr>
          <p:cNvPr id="337" name="Google Shape;337;p38"/>
          <p:cNvSpPr txBox="1"/>
          <p:nvPr/>
        </p:nvSpPr>
        <p:spPr>
          <a:xfrm>
            <a:off x="3373150" y="2761288"/>
            <a:ext cx="2401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Lexend Giga"/>
                <a:ea typeface="Lexend Giga"/>
                <a:cs typeface="Lexend Giga"/>
                <a:sym typeface="Lexend Giga"/>
              </a:rPr>
              <a:t>redução de complexidade</a:t>
            </a:r>
            <a:endParaRPr sz="1800">
              <a:solidFill>
                <a:schemeClr val="accent3"/>
              </a:solidFill>
              <a:latin typeface="Lexend Giga"/>
              <a:ea typeface="Lexend Giga"/>
              <a:cs typeface="Lexend Giga"/>
              <a:sym typeface="Lexend Giga"/>
            </a:endParaRPr>
          </a:p>
        </p:txBody>
      </p:sp>
      <p:sp>
        <p:nvSpPr>
          <p:cNvPr id="338" name="Google Shape;338;p38"/>
          <p:cNvSpPr txBox="1"/>
          <p:nvPr>
            <p:ph type="title"/>
          </p:nvPr>
        </p:nvSpPr>
        <p:spPr>
          <a:xfrm>
            <a:off x="2807200" y="1552113"/>
            <a:ext cx="3645300" cy="7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4144"/>
                </a:solidFill>
              </a:rPr>
              <a:t>VIRTUALIZAÇÃO</a:t>
            </a:r>
            <a:endParaRPr>
              <a:solidFill>
                <a:srgbClr val="F94144"/>
              </a:solidFill>
            </a:endParaRPr>
          </a:p>
        </p:txBody>
      </p:sp>
      <p:grpSp>
        <p:nvGrpSpPr>
          <p:cNvPr id="339" name="Google Shape;339;p38"/>
          <p:cNvGrpSpPr/>
          <p:nvPr/>
        </p:nvGrpSpPr>
        <p:grpSpPr>
          <a:xfrm>
            <a:off x="4428183" y="1049183"/>
            <a:ext cx="409185" cy="349215"/>
            <a:chOff x="1190625" y="620575"/>
            <a:chExt cx="5219200" cy="4454275"/>
          </a:xfrm>
        </p:grpSpPr>
        <p:sp>
          <p:nvSpPr>
            <p:cNvPr id="340" name="Google Shape;340;p38"/>
            <p:cNvSpPr/>
            <p:nvPr/>
          </p:nvSpPr>
          <p:spPr>
            <a:xfrm>
              <a:off x="1955550" y="4310700"/>
              <a:ext cx="3690150" cy="764150"/>
            </a:xfrm>
            <a:custGeom>
              <a:rect b="b" l="l" r="r" t="t"/>
              <a:pathLst>
                <a:path extrusionOk="0" h="30566" w="147606">
                  <a:moveTo>
                    <a:pt x="42798" y="1"/>
                  </a:moveTo>
                  <a:cubicBezTo>
                    <a:pt x="42798" y="10113"/>
                    <a:pt x="34577" y="18333"/>
                    <a:pt x="24465" y="18333"/>
                  </a:cubicBezTo>
                  <a:lnTo>
                    <a:pt x="0" y="18333"/>
                  </a:lnTo>
                  <a:lnTo>
                    <a:pt x="0" y="30565"/>
                  </a:lnTo>
                  <a:lnTo>
                    <a:pt x="147605" y="30565"/>
                  </a:lnTo>
                  <a:lnTo>
                    <a:pt x="147605" y="18333"/>
                  </a:lnTo>
                  <a:lnTo>
                    <a:pt x="123140" y="18333"/>
                  </a:lnTo>
                  <a:cubicBezTo>
                    <a:pt x="112996" y="18333"/>
                    <a:pt x="104775" y="10113"/>
                    <a:pt x="104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6103975" y="3699075"/>
              <a:ext cx="305850" cy="305850"/>
            </a:xfrm>
            <a:custGeom>
              <a:rect b="b" l="l" r="r" t="t"/>
              <a:pathLst>
                <a:path extrusionOk="0" h="12234" w="12234">
                  <a:moveTo>
                    <a:pt x="1" y="1"/>
                  </a:moveTo>
                  <a:lnTo>
                    <a:pt x="1" y="12233"/>
                  </a:lnTo>
                  <a:lnTo>
                    <a:pt x="12233" y="12233"/>
                  </a:lnTo>
                  <a:lnTo>
                    <a:pt x="12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190625" y="620575"/>
              <a:ext cx="5219200" cy="2772725"/>
            </a:xfrm>
            <a:custGeom>
              <a:rect b="b" l="l" r="r" t="t"/>
              <a:pathLst>
                <a:path extrusionOk="0" h="110909" w="208768">
                  <a:moveTo>
                    <a:pt x="0" y="1"/>
                  </a:moveTo>
                  <a:lnTo>
                    <a:pt x="0" y="110908"/>
                  </a:lnTo>
                  <a:lnTo>
                    <a:pt x="208767" y="110908"/>
                  </a:lnTo>
                  <a:lnTo>
                    <a:pt x="208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190625" y="3699075"/>
              <a:ext cx="4607575" cy="305850"/>
            </a:xfrm>
            <a:custGeom>
              <a:rect b="b" l="l" r="r" t="t"/>
              <a:pathLst>
                <a:path extrusionOk="0" h="12234" w="184303">
                  <a:moveTo>
                    <a:pt x="0" y="1"/>
                  </a:moveTo>
                  <a:lnTo>
                    <a:pt x="0" y="12233"/>
                  </a:lnTo>
                  <a:lnTo>
                    <a:pt x="184302" y="12233"/>
                  </a:lnTo>
                  <a:lnTo>
                    <a:pt x="1843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8"/>
          <p:cNvSpPr/>
          <p:nvPr/>
        </p:nvSpPr>
        <p:spPr>
          <a:xfrm>
            <a:off x="0" y="0"/>
            <a:ext cx="197400" cy="1939800"/>
          </a:xfrm>
          <a:prstGeom prst="rect">
            <a:avLst/>
          </a:prstGeom>
          <a:solidFill>
            <a:srgbClr val="F9414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8946600" y="4361775"/>
            <a:ext cx="197400" cy="781800"/>
          </a:xfrm>
          <a:prstGeom prst="rect">
            <a:avLst/>
          </a:prstGeom>
          <a:solidFill>
            <a:srgbClr val="F9414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 txBox="1"/>
          <p:nvPr>
            <p:ph type="title"/>
          </p:nvPr>
        </p:nvSpPr>
        <p:spPr>
          <a:xfrm>
            <a:off x="275800" y="177875"/>
            <a:ext cx="3478500" cy="7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4144"/>
                </a:solidFill>
              </a:rPr>
              <a:t>INTRODUÇÃO</a:t>
            </a:r>
            <a:endParaRPr>
              <a:solidFill>
                <a:srgbClr val="F94144"/>
              </a:solidFill>
            </a:endParaRPr>
          </a:p>
        </p:txBody>
      </p:sp>
      <p:sp>
        <p:nvSpPr>
          <p:cNvPr id="347" name="Google Shape;34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12121"/>
                </a:solidFill>
              </a:rPr>
              <a:t>‹#›</a:t>
            </a:fld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Campaign by Slidesgo">
  <a:themeElements>
    <a:clrScheme name="Simple Light">
      <a:dk1>
        <a:srgbClr val="B75442"/>
      </a:dk1>
      <a:lt1>
        <a:srgbClr val="FFFFFF"/>
      </a:lt1>
      <a:dk2>
        <a:srgbClr val="DB7563"/>
      </a:dk2>
      <a:lt2>
        <a:srgbClr val="DB7563"/>
      </a:lt2>
      <a:accent1>
        <a:srgbClr val="FFFFFF"/>
      </a:accent1>
      <a:accent2>
        <a:srgbClr val="FFFFFF"/>
      </a:accent2>
      <a:accent3>
        <a:srgbClr val="434343"/>
      </a:accent3>
      <a:accent4>
        <a:srgbClr val="B75442"/>
      </a:accent4>
      <a:accent5>
        <a:srgbClr val="B75442"/>
      </a:accent5>
      <a:accent6>
        <a:srgbClr val="B75442"/>
      </a:accent6>
      <a:hlink>
        <a:srgbClr val="B75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