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77" r:id="rId3"/>
    <p:sldId id="269" r:id="rId4"/>
    <p:sldId id="278" r:id="rId5"/>
    <p:sldId id="258" r:id="rId6"/>
    <p:sldId id="259" r:id="rId7"/>
    <p:sldId id="279" r:id="rId8"/>
    <p:sldId id="260" r:id="rId9"/>
    <p:sldId id="280" r:id="rId10"/>
    <p:sldId id="270" r:id="rId11"/>
    <p:sldId id="272" r:id="rId12"/>
    <p:sldId id="273" r:id="rId13"/>
    <p:sldId id="281" r:id="rId14"/>
    <p:sldId id="274" r:id="rId15"/>
    <p:sldId id="276" r:id="rId16"/>
    <p:sldId id="282" r:id="rId17"/>
    <p:sldId id="283" r:id="rId18"/>
    <p:sldId id="267" r:id="rId19"/>
    <p:sldId id="284" r:id="rId20"/>
    <p:sldId id="285" r:id="rId21"/>
    <p:sldId id="286" r:id="rId22"/>
    <p:sldId id="288" r:id="rId23"/>
    <p:sldId id="287" r:id="rId24"/>
    <p:sldId id="289" r:id="rId25"/>
    <p:sldId id="290" r:id="rId26"/>
    <p:sldId id="292" r:id="rId27"/>
    <p:sldId id="295" r:id="rId28"/>
    <p:sldId id="291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3C127-1BEC-6BA8-E12F-C63E39656040}" v="3146" dt="2020-10-21T21:38:08.754"/>
    <p1510:client id="{24B993C5-2BDB-4534-899C-44ED50209597}" v="1823" dt="2020-10-22T01:57:18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596" y="1121496"/>
            <a:ext cx="6499159" cy="45817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pt-BR" sz="8800" cap="all">
                <a:latin typeface="Biome"/>
                <a:cs typeface="Biome"/>
              </a:rPr>
              <a:t>TaoÍsmo</a:t>
            </a:r>
            <a:endParaRPr lang="pt-BR" sz="8800" cap="all" dirty="0">
              <a:latin typeface="Biome"/>
              <a:cs typeface="Biome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41989A76-70E1-47C7-924C-16700A373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" r="455" b="467"/>
          <a:stretch/>
        </p:blipFill>
        <p:spPr>
          <a:xfrm>
            <a:off x="7744370" y="1895205"/>
            <a:ext cx="3067862" cy="30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1A2744-0D1D-4461-84B9-FBA30645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2" y="-4313"/>
            <a:ext cx="7389361" cy="10689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400">
                <a:latin typeface="Biome"/>
                <a:cs typeface="Biome"/>
              </a:rPr>
              <a:t>Yin e Yang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B316F-F605-445C-B68F-A1222FE3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012" y="1063925"/>
            <a:ext cx="7389361" cy="2330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2400">
                <a:solidFill>
                  <a:srgbClr val="212529"/>
                </a:solidFill>
                <a:latin typeface="Biome"/>
                <a:cs typeface="Arial"/>
              </a:rPr>
              <a:t>Elementos que representam as duas forças fundamentais opostas e complementares que fazem parte natureza.</a:t>
            </a:r>
            <a:endParaRPr lang="en-US" sz="2400">
              <a:latin typeface="Biome"/>
              <a:ea typeface="+mn-lt"/>
              <a:cs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704C3E82-8C89-4FC6-AD0E-2E7752A7E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" r="455" b="467"/>
          <a:stretch/>
        </p:blipFill>
        <p:spPr>
          <a:xfrm>
            <a:off x="8880182" y="529357"/>
            <a:ext cx="2205221" cy="2276879"/>
          </a:xfrm>
          <a:prstGeom prst="rect">
            <a:avLst/>
          </a:prstGeom>
        </p:spPr>
      </p:pic>
      <p:pic>
        <p:nvPicPr>
          <p:cNvPr id="10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500628E7-9E90-4413-9A95-DCC96B7C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351" y="3970488"/>
            <a:ext cx="2506692" cy="2554497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31F5EC49-C3DE-4132-AAF9-9EEC1B0EDC49}"/>
              </a:ext>
            </a:extLst>
          </p:cNvPr>
          <p:cNvSpPr txBox="1">
            <a:spLocks/>
          </p:cNvSpPr>
          <p:nvPr/>
        </p:nvSpPr>
        <p:spPr>
          <a:xfrm>
            <a:off x="2614" y="3426125"/>
            <a:ext cx="7389361" cy="1068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9000"/>
              </a:lnSpc>
            </a:pPr>
            <a:r>
              <a:rPr lang="en-US" sz="4400">
                <a:latin typeface="Biome"/>
                <a:cs typeface="Biome"/>
              </a:rPr>
              <a:t>I Ching</a:t>
            </a:r>
            <a:endParaRPr lang="pt-BR"/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7E4DD456-4772-4F08-AF2D-53747E1AEB68}"/>
              </a:ext>
            </a:extLst>
          </p:cNvPr>
          <p:cNvSpPr txBox="1">
            <a:spLocks/>
          </p:cNvSpPr>
          <p:nvPr/>
        </p:nvSpPr>
        <p:spPr>
          <a:xfrm>
            <a:off x="-11763" y="4508740"/>
            <a:ext cx="7389361" cy="2330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400">
                <a:solidFill>
                  <a:schemeClr val="tx1"/>
                </a:solidFill>
                <a:latin typeface="Biome"/>
                <a:cs typeface="Arial"/>
              </a:rPr>
              <a:t>Texto clássico correntemente usado </a:t>
            </a:r>
            <a:r>
              <a:rPr lang="pt-BR" sz="2400" dirty="0">
                <a:solidFill>
                  <a:schemeClr val="tx1"/>
                </a:solidFill>
                <a:latin typeface="Biome"/>
                <a:cs typeface="Arial"/>
              </a:rPr>
              <a:t>no campo da adivinhação.</a:t>
            </a:r>
            <a:endParaRPr lang="pt-BR" dirty="0">
              <a:solidFill>
                <a:schemeClr val="tx1"/>
              </a:solidFill>
              <a:latin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4596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6" descr="Uma imagem contendo Forma&#10;&#10;Descrição gerada automaticamente">
            <a:extLst>
              <a:ext uri="{FF2B5EF4-FFF2-40B4-BE49-F238E27FC236}">
                <a16:creationId xmlns:a16="http://schemas.microsoft.com/office/drawing/2014/main" id="{7746D149-02D1-4E3A-B0BF-F6113117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277" y="3998264"/>
            <a:ext cx="1957478" cy="195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Uma imagem contendo árvore&#10;&#10;Descrição gerada automaticamente">
            <a:extLst>
              <a:ext uri="{FF2B5EF4-FFF2-40B4-BE49-F238E27FC236}">
                <a16:creationId xmlns:a16="http://schemas.microsoft.com/office/drawing/2014/main" id="{ED09C710-9A99-438F-9AE8-2ABA1515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667" y="533220"/>
            <a:ext cx="1824666" cy="221159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C3059DF-0FE8-459F-9B0D-7385B051508B}"/>
              </a:ext>
            </a:extLst>
          </p:cNvPr>
          <p:cNvSpPr txBox="1">
            <a:spLocks/>
          </p:cNvSpPr>
          <p:nvPr/>
        </p:nvSpPr>
        <p:spPr>
          <a:xfrm>
            <a:off x="-6012" y="-4313"/>
            <a:ext cx="7389361" cy="1068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9000"/>
              </a:lnSpc>
            </a:pPr>
            <a:r>
              <a:rPr lang="en-US" sz="4400">
                <a:latin typeface="Biome"/>
                <a:cs typeface="Biome"/>
              </a:rPr>
              <a:t>Jade</a:t>
            </a:r>
            <a:endParaRPr lang="pt-BR"/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BFA716A7-121D-4D72-8F6E-67DAA8231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012" y="1063925"/>
            <a:ext cx="7389361" cy="2330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2999"/>
              </a:lnSpc>
            </a:pPr>
            <a:r>
              <a:rPr lang="pt-BR" sz="2400" dirty="0">
                <a:solidFill>
                  <a:srgbClr val="404040"/>
                </a:solidFill>
                <a:latin typeface="Arial"/>
                <a:cs typeface="Arial"/>
              </a:rPr>
              <a:t> </a:t>
            </a:r>
            <a:r>
              <a:rPr lang="pt-BR" sz="2400">
                <a:solidFill>
                  <a:schemeClr val="tx1"/>
                </a:solidFill>
                <a:latin typeface="Biome"/>
                <a:cs typeface="Arial"/>
              </a:rPr>
              <a:t>Dá sorte e simboliza perfeição e imortalidade.</a:t>
            </a:r>
            <a:endParaRPr lang="pt-BR" sz="2400">
              <a:solidFill>
                <a:schemeClr val="tx1"/>
              </a:solidFill>
              <a:latin typeface="Biome"/>
              <a:ea typeface="+mn-lt"/>
              <a:cs typeface="+mn-lt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4BEEC7C-A8DA-44B6-9F90-076B19EBB0ED}"/>
              </a:ext>
            </a:extLst>
          </p:cNvPr>
          <p:cNvSpPr txBox="1">
            <a:spLocks/>
          </p:cNvSpPr>
          <p:nvPr/>
        </p:nvSpPr>
        <p:spPr>
          <a:xfrm>
            <a:off x="-6013" y="3460630"/>
            <a:ext cx="7389361" cy="1068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9000"/>
              </a:lnSpc>
            </a:pPr>
            <a:r>
              <a:rPr lang="en-US" sz="4400">
                <a:latin typeface="Biome"/>
                <a:cs typeface="Biome"/>
              </a:rPr>
              <a:t>Tao</a:t>
            </a:r>
            <a:endParaRPr lang="pt-BR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34B992C7-D835-4490-A2AD-426C31DA92AF}"/>
              </a:ext>
            </a:extLst>
          </p:cNvPr>
          <p:cNvSpPr txBox="1">
            <a:spLocks/>
          </p:cNvSpPr>
          <p:nvPr/>
        </p:nvSpPr>
        <p:spPr>
          <a:xfrm>
            <a:off x="-11763" y="4523117"/>
            <a:ext cx="7389361" cy="2330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2999"/>
              </a:lnSpc>
            </a:pPr>
            <a:r>
              <a:rPr lang="pt-BR" sz="2400">
                <a:solidFill>
                  <a:schemeClr val="tx1"/>
                </a:solidFill>
                <a:latin typeface="Biome"/>
                <a:cs typeface="Arial"/>
              </a:rPr>
              <a:t>Conceito fundamental do taoísmo.</a:t>
            </a:r>
            <a:endParaRPr lang="pt-BR" sz="2400">
              <a:solidFill>
                <a:schemeClr val="tx1"/>
              </a:solidFill>
              <a:latin typeface="Biom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126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C724EA-33AC-488D-AB66-E3694972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2" y="-4313"/>
            <a:ext cx="7389361" cy="2291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400">
                <a:solidFill>
                  <a:schemeClr val="tx1"/>
                </a:solidFill>
                <a:latin typeface="Biome"/>
                <a:cs typeface="Arial"/>
              </a:rPr>
              <a:t>Lao-Tsé</a:t>
            </a:r>
            <a:endParaRPr lang="en-US" sz="4400">
              <a:solidFill>
                <a:schemeClr val="tx1"/>
              </a:solidFill>
              <a:latin typeface="Biome"/>
              <a:ea typeface="+mj-lt"/>
              <a:cs typeface="+mj-lt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DEA9DA-0654-45D2-9FB3-24EEE838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012" y="2286000"/>
            <a:ext cx="7389361" cy="4573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2999"/>
              </a:lnSpc>
            </a:pPr>
            <a:r>
              <a:rPr lang="pt-BR" sz="2400">
                <a:solidFill>
                  <a:srgbClr val="000000"/>
                </a:solidFill>
                <a:latin typeface="Biome"/>
                <a:cs typeface="Arial"/>
              </a:rPr>
              <a:t>Estátua representando Lao-Tsé.</a:t>
            </a:r>
            <a:endParaRPr lang="en-US" sz="2400">
              <a:latin typeface="Biom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2" descr="Uma imagem contendo edifício, templo, homem, em pé&#10;&#10;Descrição gerada automaticamente">
            <a:extLst>
              <a:ext uri="{FF2B5EF4-FFF2-40B4-BE49-F238E27FC236}">
                <a16:creationId xmlns:a16="http://schemas.microsoft.com/office/drawing/2014/main" id="{460C3F9D-AB40-4EE9-9DC5-AD47A2155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" r="9172" b="-1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7000" cap="all" dirty="0">
                <a:latin typeface="Biome"/>
                <a:cs typeface="Biome"/>
              </a:rPr>
              <a:t>RITUAIS</a:t>
            </a:r>
            <a:endParaRPr lang="pt-BR" dirty="0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6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2EC216-E1EA-45B1-BC11-E98F8C4C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2" y="-4313"/>
            <a:ext cx="7389361" cy="16152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latin typeface="Biome"/>
                <a:cs typeface="Arial"/>
              </a:rPr>
              <a:t>Rituais de Iniciação</a:t>
            </a:r>
            <a:endParaRPr lang="pt-BR" dirty="0">
              <a:latin typeface="Biome"/>
              <a:cs typeface="Biome"/>
            </a:endParaRP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54A115-0980-4F4F-8F4B-C5E2E746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12" y="1610264"/>
            <a:ext cx="7389361" cy="5249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 algn="just">
              <a:lnSpc>
                <a:spcPct val="150000"/>
              </a:lnSpc>
              <a:buFont typeface="Wingdings" panose="020B0503020102020204" pitchFamily="34" charset="0"/>
              <a:buChar char="§"/>
            </a:pPr>
            <a:r>
              <a:rPr lang="pt-BR" sz="2400" dirty="0">
                <a:latin typeface="Biome"/>
                <a:cs typeface="Arial"/>
              </a:rPr>
              <a:t>Elaborada com o objetivo do novo seguidor possa firmar compromisso.</a:t>
            </a:r>
            <a:endParaRPr lang="pt-BR" sz="2400" dirty="0">
              <a:latin typeface="Biome"/>
              <a:cs typeface="Biome"/>
            </a:endParaRPr>
          </a:p>
          <a:p>
            <a:pPr marL="383540" indent="-383540" algn="just">
              <a:lnSpc>
                <a:spcPct val="150000"/>
              </a:lnSpc>
              <a:buFont typeface="Wingdings" panose="020B0503020102020204" pitchFamily="34" charset="0"/>
              <a:buChar char="§"/>
            </a:pPr>
            <a:r>
              <a:rPr lang="pt-BR" sz="2400" dirty="0">
                <a:latin typeface="Biome"/>
                <a:ea typeface="+mn-lt"/>
                <a:cs typeface="Arial"/>
              </a:rPr>
              <a:t>São estabelecidos os compromissos entre o mestre e o discípulo.</a:t>
            </a:r>
          </a:p>
          <a:p>
            <a:pPr marL="383540" indent="-383540" algn="just">
              <a:lnSpc>
                <a:spcPct val="150000"/>
              </a:lnSpc>
              <a:buFont typeface="Wingdings" panose="020B0503020102020204" pitchFamily="34" charset="0"/>
              <a:buChar char="§"/>
            </a:pPr>
            <a:r>
              <a:rPr lang="pt-BR" sz="2400" dirty="0">
                <a:latin typeface="Biome"/>
                <a:ea typeface="+mn-lt"/>
                <a:cs typeface="Arial"/>
              </a:rPr>
              <a:t>Os iniciados passam a receber proteção e orientação espiritual dos mestres.</a:t>
            </a:r>
          </a:p>
          <a:p>
            <a:pPr marL="383540" indent="-383540" algn="just">
              <a:lnSpc>
                <a:spcPct val="150000"/>
              </a:lnSpc>
              <a:buFont typeface="Wingdings" panose="020B0503020102020204" pitchFamily="34" charset="0"/>
              <a:buChar char="§"/>
            </a:pPr>
            <a:r>
              <a:rPr lang="pt-BR" sz="2400" dirty="0">
                <a:latin typeface="Biome"/>
                <a:ea typeface="+mn-lt"/>
                <a:cs typeface="Arial"/>
              </a:rPr>
              <a:t>Os antigos iniciados podem renovar seus votos e receber novamente as bênçãos.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Uma imagem contendo pessoa, edifício, no interior, mesa&#10;&#10;Descrição gerada automaticamente">
            <a:extLst>
              <a:ext uri="{FF2B5EF4-FFF2-40B4-BE49-F238E27FC236}">
                <a16:creationId xmlns:a16="http://schemas.microsoft.com/office/drawing/2014/main" id="{13BE2D7F-66B1-47F2-9A5A-0D20C815A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3" r="22281" b="-1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9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EC1CA-3405-4EB4-BEEE-609C7429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2" y="-4313"/>
            <a:ext cx="7389361" cy="1485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Biome"/>
                <a:cs typeface="Arial"/>
              </a:rPr>
              <a:t>Rituais da Salvação dos Homens </a:t>
            </a:r>
            <a:endParaRPr lang="pt-BR" dirty="0">
              <a:latin typeface="Biome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0CB65-A71B-4701-8ABB-C9B33655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12" y="1480868"/>
            <a:ext cx="7389361" cy="53785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 algn="just">
              <a:buFont typeface="Wingdings" panose="020B0503020102020204" pitchFamily="34" charset="0"/>
              <a:buChar char="§"/>
            </a:pPr>
            <a:r>
              <a:rPr lang="pt-BR" sz="2400" dirty="0">
                <a:solidFill>
                  <a:srgbClr val="212529"/>
                </a:solidFill>
                <a:latin typeface="Biome"/>
                <a:cs typeface="Arial"/>
              </a:rPr>
              <a:t>Restaurar o equilíbrio com a família ao eliminar os laços com os ancestrais;</a:t>
            </a:r>
            <a:endParaRPr lang="pt-BR" sz="2400" dirty="0">
              <a:latin typeface="Biom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Sociedade Taoista do Brasil » Rituais Taoístas">
            <a:extLst>
              <a:ext uri="{FF2B5EF4-FFF2-40B4-BE49-F238E27FC236}">
                <a16:creationId xmlns:a16="http://schemas.microsoft.com/office/drawing/2014/main" id="{589DA417-253F-47BA-8651-4FC1D50B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5765" y="111505"/>
            <a:ext cx="2364614" cy="332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ituais Taoístas – Sociedade Taoista SP">
            <a:extLst>
              <a:ext uri="{FF2B5EF4-FFF2-40B4-BE49-F238E27FC236}">
                <a16:creationId xmlns:a16="http://schemas.microsoft.com/office/drawing/2014/main" id="{D876D7C3-AC23-40AD-A82A-3381116A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434" y="3523811"/>
            <a:ext cx="2431391" cy="32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2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F82C4-9F9D-419B-AC06-853EF570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64" y="-4313"/>
            <a:ext cx="11441501" cy="1644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latin typeface="Biome"/>
                <a:cs typeface="Biome"/>
              </a:rPr>
              <a:t>Outros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D7864-7C38-49D6-B330-06BB10AC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64" y="1639019"/>
            <a:ext cx="11499010" cy="52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dirty="0">
                <a:solidFill>
                  <a:srgbClr val="212529"/>
                </a:solidFill>
                <a:latin typeface="Biome"/>
                <a:cs typeface="Arial"/>
              </a:rPr>
              <a:t>Purificação.</a:t>
            </a:r>
            <a:endParaRPr lang="pt-BR" sz="2400">
              <a:latin typeface="Biome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dirty="0">
                <a:solidFill>
                  <a:srgbClr val="212529"/>
                </a:solidFill>
                <a:latin typeface="Biome"/>
                <a:cs typeface="Arial"/>
              </a:rPr>
              <a:t>Culto aos Ancestrais.</a:t>
            </a:r>
            <a:endParaRPr lang="pt-BR" sz="2400">
              <a:latin typeface="Biome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dirty="0">
                <a:solidFill>
                  <a:srgbClr val="212529"/>
                </a:solidFill>
                <a:latin typeface="Biome"/>
                <a:cs typeface="Arial"/>
              </a:rPr>
              <a:t>Oferenda.</a:t>
            </a:r>
            <a:endParaRPr lang="pt-BR" sz="2400">
              <a:latin typeface="Biome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dirty="0">
                <a:solidFill>
                  <a:srgbClr val="212529"/>
                </a:solidFill>
                <a:latin typeface="Biome"/>
                <a:cs typeface="Arial"/>
              </a:rPr>
              <a:t>Distribuição.</a:t>
            </a:r>
            <a:endParaRPr lang="pt-BR" sz="2400">
              <a:latin typeface="Biome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dirty="0">
                <a:solidFill>
                  <a:srgbClr val="212529"/>
                </a:solidFill>
                <a:latin typeface="Biome"/>
                <a:cs typeface="Arial"/>
              </a:rPr>
              <a:t>Alquimia para Curar Males Físicos.</a:t>
            </a:r>
            <a:endParaRPr lang="pt-BR" sz="2400">
              <a:latin typeface="Biome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dirty="0">
                <a:solidFill>
                  <a:srgbClr val="212529"/>
                </a:solidFill>
                <a:latin typeface="Biome"/>
                <a:cs typeface="Arial"/>
              </a:rPr>
              <a:t>Necromancia para Antecipar o Futuro.</a:t>
            </a:r>
            <a:endParaRPr lang="pt-BR" sz="2400">
              <a:latin typeface="Biome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dirty="0">
                <a:solidFill>
                  <a:srgbClr val="212529"/>
                </a:solidFill>
                <a:latin typeface="Biome"/>
                <a:cs typeface="Arial"/>
              </a:rPr>
              <a:t>Magia para ter Poder sobre os Aspectos da Natureza.</a:t>
            </a:r>
            <a:endParaRPr lang="pt-BR" sz="2400" dirty="0">
              <a:latin typeface="Biom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51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7000" cap="all" dirty="0">
                <a:latin typeface="Biome"/>
                <a:cs typeface="Biome"/>
              </a:rPr>
              <a:t>Papel Masculino e feminino</a:t>
            </a:r>
            <a:endParaRPr lang="pt-BR" dirty="0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2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6649-93B5-40F5-BFB5-C111FE1D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-4313"/>
            <a:ext cx="11383992" cy="1485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Biome"/>
                <a:cs typeface="Biome"/>
              </a:rPr>
              <a:t>QUATRO ESTÁGIOS DE CULTIVO</a:t>
            </a:r>
            <a:endParaRPr lang="pt-BR" dirty="0"/>
          </a:p>
        </p:txBody>
      </p:sp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845E0BEC-8210-44A2-A6C7-6AC867AF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41" y="1474951"/>
            <a:ext cx="11458699" cy="5377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Primeiro estágio: </a:t>
            </a: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Construção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 das fundações</a:t>
            </a: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.</a:t>
            </a:r>
            <a:endParaRPr lang="pt-BR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     -Similares.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b="0" i="0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egundo estágio: </a:t>
            </a: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Fortalecer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 o corpo</a:t>
            </a: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     - </a:t>
            </a:r>
            <a:r>
              <a:rPr lang="pt-BR" sz="2400" dirty="0">
                <a:latin typeface="Biome"/>
                <a:ea typeface="+mn-lt"/>
                <a:cs typeface="+mn-lt"/>
              </a:rPr>
              <a:t>Estrutura corporal e energética (Chi) diferente.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Biome"/>
              <a:cs typeface="Biome"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b="0" i="0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Terceiro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 estágio: </a:t>
            </a: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Circulação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 da energia</a:t>
            </a: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.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Biome"/>
              <a:cs typeface="Biome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     -</a:t>
            </a:r>
            <a:r>
              <a:rPr lang="pt-BR" sz="2400" dirty="0">
                <a:latin typeface="Biome"/>
                <a:ea typeface="+mn-lt"/>
                <a:cs typeface="+mn-lt"/>
              </a:rPr>
              <a:t>O Chi para homens tem sua forma externa no liquido seminal, já nas mulheres possui seu formato no sangue do ciclo menstrual.</a:t>
            </a:r>
            <a:endParaRPr lang="pt-BR" sz="2400" dirty="0">
              <a:solidFill>
                <a:srgbClr val="000000"/>
              </a:solidFill>
              <a:latin typeface="Biome"/>
              <a:cs typeface="Biome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20B0503020102020204" pitchFamily="34" charset="0"/>
              <a:buChar char="§"/>
            </a:pPr>
            <a:r>
              <a:rPr lang="pt-BR" sz="2400" b="0" i="0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Quarto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 estágio: </a:t>
            </a:r>
            <a:r>
              <a:rPr lang="pt-BR" sz="2400" dirty="0">
                <a:solidFill>
                  <a:srgbClr val="000000"/>
                </a:solidFill>
                <a:latin typeface="Biome"/>
                <a:cs typeface="Biome"/>
              </a:rPr>
              <a:t>Retorno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/>
                <a:cs typeface="Biome"/>
              </a:rPr>
              <a:t> ao Tao.</a:t>
            </a:r>
            <a:endParaRPr lang="pt-BR" sz="2400" dirty="0">
              <a:solidFill>
                <a:srgbClr val="191B0E"/>
              </a:solidFill>
              <a:latin typeface="Biome"/>
              <a:cs typeface="Biome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Biome"/>
              </a:rPr>
              <a:t>   -Similares.</a:t>
            </a:r>
            <a:endParaRPr lang="pt-BR" sz="2400" dirty="0"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40396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7000" cap="all" dirty="0">
                <a:latin typeface="Biome"/>
                <a:cs typeface="Biome"/>
              </a:rPr>
              <a:t>Deuses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9000"/>
              </a:lnSpc>
            </a:pPr>
            <a:r>
              <a:rPr lang="pt-BR" sz="7000" cap="all" dirty="0">
                <a:latin typeface="Biome"/>
                <a:cs typeface="Biome"/>
              </a:rPr>
              <a:t>Origem cultural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2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4823829-76AE-4EA1-81DC-EB65D06B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4CA801-A656-40C0-B8EC-B0EEDC5C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AE84DD9-6C2C-4A03-B6E3-686271391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577C700-F3F0-4006-8F05-313628559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B1EA5A8D-37C3-46F1-83E4-9097CF2B9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11" b="16163"/>
          <a:stretch/>
        </p:blipFill>
        <p:spPr>
          <a:xfrm>
            <a:off x="1000462" y="968188"/>
            <a:ext cx="10194046" cy="48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F7A9A53-DBCD-470B-A87D-037B86AF59BC}"/>
              </a:ext>
            </a:extLst>
          </p:cNvPr>
          <p:cNvSpPr txBox="1"/>
          <p:nvPr/>
        </p:nvSpPr>
        <p:spPr>
          <a:xfrm>
            <a:off x="684362" y="1740985"/>
            <a:ext cx="11513388" cy="3358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pt-BR" sz="2400" dirty="0">
                <a:latin typeface="Biome"/>
                <a:cs typeface="Arial"/>
              </a:rPr>
              <a:t>Possui 16 deuses e deusas considerados imortais. </a:t>
            </a:r>
            <a:endParaRPr lang="pt-BR" dirty="0"/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pt-BR" sz="2400" dirty="0">
                <a:latin typeface="Biome"/>
                <a:cs typeface="Arial"/>
              </a:rPr>
              <a:t>Os principais: Os Três Puros. 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pt-BR" sz="2400" dirty="0">
                <a:latin typeface="Biome"/>
                <a:cs typeface="Arial"/>
              </a:rPr>
              <a:t>Os deuses atuam como administradores e controlam cada coisa no Universo. 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pt-BR" sz="2400" dirty="0">
                <a:latin typeface="Biome"/>
                <a:cs typeface="Arial"/>
              </a:rPr>
              <a:t>O Deus de Origem Primitiva, o Deus da Pedra Sagrada e o Deus do Caminho da Energia (</a:t>
            </a:r>
            <a:r>
              <a:rPr lang="pt-BR" sz="2400" dirty="0" err="1">
                <a:latin typeface="Biome"/>
                <a:cs typeface="Arial"/>
              </a:rPr>
              <a:t>Lao</a:t>
            </a:r>
            <a:r>
              <a:rPr lang="pt-BR" sz="2400" dirty="0">
                <a:latin typeface="Biome"/>
                <a:cs typeface="Arial"/>
              </a:rPr>
              <a:t> </a:t>
            </a:r>
            <a:r>
              <a:rPr lang="pt-BR" sz="2400" dirty="0" err="1">
                <a:latin typeface="Biome"/>
                <a:cs typeface="Arial"/>
              </a:rPr>
              <a:t>Tzu</a:t>
            </a:r>
            <a:r>
              <a:rPr lang="pt-BR" sz="2400" dirty="0">
                <a:latin typeface="Biome"/>
                <a:cs typeface="Arial"/>
              </a:rPr>
              <a:t>) são considerados os deuses supremos.</a:t>
            </a:r>
            <a:endParaRPr lang="pt-BR" sz="2400" dirty="0">
              <a:latin typeface="Biome"/>
              <a:cs typeface="Biom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DAA83-70E3-4A32-8199-55E92D32F616}"/>
              </a:ext>
            </a:extLst>
          </p:cNvPr>
          <p:cNvSpPr txBox="1"/>
          <p:nvPr/>
        </p:nvSpPr>
        <p:spPr>
          <a:xfrm>
            <a:off x="684363" y="540588"/>
            <a:ext cx="1151338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dirty="0">
                <a:latin typeface="Biome"/>
                <a:cs typeface="Biome"/>
              </a:rPr>
              <a:t>Deuses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5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7000" cap="all" dirty="0">
                <a:latin typeface="Biome"/>
                <a:cs typeface="Biome"/>
              </a:rPr>
              <a:t>Mitos originais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E1350-5474-4652-A0ED-C83F9C82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5644"/>
            <a:ext cx="11455879" cy="1485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latin typeface="Biome"/>
                <a:cs typeface="Biome"/>
              </a:rPr>
              <a:t>MITOS ORIGINAIS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EB195-C2B6-41EB-B450-1393E8F7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96" y="1480868"/>
            <a:ext cx="11455879" cy="53785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 algn="just">
              <a:buFont typeface="Wingdings" panose="020B0503020102020204" pitchFamily="34" charset="0"/>
              <a:buChar char="§"/>
            </a:pPr>
            <a:r>
              <a:rPr lang="pt-BR" sz="2400" dirty="0">
                <a:latin typeface="Biome"/>
                <a:ea typeface="+mn-lt"/>
                <a:cs typeface="+mn-lt"/>
              </a:rPr>
              <a:t>Yuanshi Tianzun, o Primeiro Senhor do Céu, teve sua existência no começo do Universo, </a:t>
            </a:r>
            <a:r>
              <a:rPr lang="pt-BR" sz="2400">
                <a:latin typeface="Biome"/>
                <a:ea typeface="+mn-lt"/>
                <a:cs typeface="+mn-lt"/>
              </a:rPr>
              <a:t>resultado da união de sopros divinos.  Logo após, ele criou o Céu e a Terra.</a:t>
            </a:r>
            <a:endParaRPr lang="pt-BR" sz="2400">
              <a:latin typeface="Biome"/>
              <a:cs typeface="Biome"/>
            </a:endParaRPr>
          </a:p>
          <a:p>
            <a:pPr marL="383540" indent="-383540" algn="just">
              <a:buFont typeface="Wingdings" panose="020B0503020102020204" pitchFamily="34" charset="0"/>
              <a:buChar char="§"/>
            </a:pPr>
            <a:r>
              <a:rPr lang="pt-BR" sz="2400">
                <a:latin typeface="Biome"/>
                <a:ea typeface="+mn-lt"/>
                <a:cs typeface="+mn-lt"/>
              </a:rPr>
              <a:t>Yuanshi foi o administrador supremo do Céu, porém, mais tarde, confiou a tarefa a seu assistente Yu Huang. </a:t>
            </a:r>
            <a:endParaRPr lang="pt-BR" sz="2400">
              <a:latin typeface="Biome"/>
              <a:ea typeface="+mn-lt"/>
              <a:cs typeface="Biome"/>
            </a:endParaRPr>
          </a:p>
          <a:p>
            <a:pPr marL="383540" indent="-383540" algn="just">
              <a:buFont typeface="Wingdings" panose="020B0503020102020204" pitchFamily="34" charset="0"/>
              <a:buChar char="§"/>
            </a:pPr>
            <a:r>
              <a:rPr lang="pt-BR" sz="2400">
                <a:latin typeface="Biome"/>
                <a:ea typeface="+mn-lt"/>
                <a:cs typeface="+mn-lt"/>
              </a:rPr>
              <a:t>No início de cada era, Yuanshi Tianzun transporta as Escrituras da Jóia Mágica, até seus estudantes, os deuses menores, que guiam a humanidade no ensino do Tao.</a:t>
            </a:r>
            <a:endParaRPr lang="pt-BR" sz="2400">
              <a:latin typeface="Biome"/>
              <a:cs typeface="Biome"/>
            </a:endParaRPr>
          </a:p>
          <a:p>
            <a:pPr marL="383540" indent="-383540" algn="just">
              <a:buFont typeface="Wingdings" panose="020B0503020102020204" pitchFamily="34" charset="0"/>
              <a:buChar char="§"/>
            </a:pPr>
            <a:r>
              <a:rPr lang="pt-BR" sz="2400">
                <a:latin typeface="Biome"/>
                <a:ea typeface="+mn-lt"/>
                <a:cs typeface="+mn-lt"/>
              </a:rPr>
              <a:t>Yuanshi Tianzun é eterno,</a:t>
            </a:r>
            <a:r>
              <a:rPr lang="pt-BR" sz="2400">
                <a:solidFill>
                  <a:srgbClr val="191B0E"/>
                </a:solidFill>
                <a:latin typeface="Biome"/>
                <a:ea typeface="+mn-lt"/>
                <a:cs typeface="+mn-lt"/>
              </a:rPr>
              <a:t> ilimitado e amorfo.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7000" cap="all" dirty="0">
                <a:latin typeface="Biome"/>
                <a:ea typeface="+mj-lt"/>
                <a:cs typeface="+mj-lt"/>
              </a:rPr>
              <a:t>Orientações para </a:t>
            </a:r>
            <a:r>
              <a:rPr lang="pt-BR" sz="7000" cap="all">
                <a:latin typeface="Biome"/>
                <a:ea typeface="+mj-lt"/>
                <a:cs typeface="+mj-lt"/>
              </a:rPr>
              <a:t>vida e morte</a:t>
            </a:r>
            <a:r>
              <a:rPr lang="pt-BR" sz="7000" cap="all" dirty="0">
                <a:latin typeface="Biome"/>
                <a:ea typeface="+mj-lt"/>
                <a:cs typeface="+mj-lt"/>
              </a:rPr>
              <a:t> </a:t>
            </a:r>
            <a:endParaRPr lang="pt-BR" sz="7000">
              <a:latin typeface="Biome"/>
              <a:cs typeface="Biome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40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35F2E-E043-4730-9C6B-39CBF2ED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2" y="-4313"/>
            <a:ext cx="7396572" cy="1485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400">
                <a:latin typeface="Biome"/>
                <a:cs typeface="Biome"/>
              </a:rPr>
              <a:t>Orientações para vida e morte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8A6A24-6585-49CC-89D8-2F7174BAC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012" y="1480868"/>
            <a:ext cx="7396572" cy="53785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lnSpc>
                <a:spcPct val="112999"/>
              </a:lnSpc>
              <a:buFont typeface="Wingdings" panose="020B0503020102020204" pitchFamily="34" charset="0"/>
              <a:buChar char="§"/>
            </a:pPr>
            <a:r>
              <a:rPr lang="pt-PT" sz="2400">
                <a:latin typeface="Biome"/>
                <a:ea typeface="+mn-lt"/>
                <a:cs typeface="+mn-lt"/>
              </a:rPr>
              <a:t>Noção de vida é centrada em encontrar o Tao (Caminho) a realidade imutável que constitui a origem e o fim das coisas. </a:t>
            </a:r>
            <a:endParaRPr lang="pt-PT" sz="2400">
              <a:latin typeface="Biome"/>
              <a:ea typeface="+mn-lt"/>
              <a:cs typeface="Biome"/>
            </a:endParaRPr>
          </a:p>
          <a:p>
            <a:pPr marL="342900" indent="-342900" algn="just">
              <a:lnSpc>
                <a:spcPct val="112999"/>
              </a:lnSpc>
              <a:buFont typeface="Wingdings" panose="020B0503020102020204" pitchFamily="34" charset="0"/>
              <a:buChar char="§"/>
            </a:pPr>
            <a:r>
              <a:rPr lang="pt-PT" sz="2400">
                <a:latin typeface="Biome"/>
                <a:ea typeface="+mn-lt"/>
                <a:cs typeface="+mn-lt"/>
              </a:rPr>
              <a:t>Entende-se vida e morte como conceito único e </a:t>
            </a:r>
            <a:r>
              <a:rPr lang="pt-PT" sz="2400" dirty="0">
                <a:latin typeface="Biome"/>
                <a:ea typeface="+mn-lt"/>
                <a:cs typeface="+mn-lt"/>
              </a:rPr>
              <a:t>cíclico, não temendo a morte visto </a:t>
            </a:r>
            <a:r>
              <a:rPr lang="pt-PT" sz="2400">
                <a:latin typeface="Biome"/>
                <a:ea typeface="+mn-lt"/>
                <a:cs typeface="+mn-lt"/>
              </a:rPr>
              <a:t>que é apenas um processo a se </a:t>
            </a:r>
            <a:r>
              <a:rPr lang="pt-PT" sz="2400" dirty="0">
                <a:latin typeface="Biome"/>
                <a:ea typeface="+mn-lt"/>
                <a:cs typeface="+mn-lt"/>
              </a:rPr>
              <a:t>passar.</a:t>
            </a:r>
            <a:endParaRPr lang="pt-PT" sz="2400" dirty="0">
              <a:latin typeface="Biome"/>
              <a:cs typeface="Biom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C29BF3A0-C224-4FBC-9AA5-1453F3CDD7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73" r="2873"/>
          <a:stretch/>
        </p:blipFill>
        <p:spPr>
          <a:xfrm>
            <a:off x="8252340" y="1730770"/>
            <a:ext cx="3299579" cy="33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44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7000" cap="all">
                <a:latin typeface="Biome"/>
                <a:ea typeface="+mj-lt"/>
                <a:cs typeface="+mj-lt"/>
              </a:rPr>
              <a:t>VALORES </a:t>
            </a:r>
            <a:endParaRPr lang="pt-BR" sz="7000">
              <a:latin typeface="Biome"/>
              <a:cs typeface="Biome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53218-3CD2-4E09-808E-20FCDFD9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2" y="-4313"/>
            <a:ext cx="11398369" cy="10545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400">
                <a:latin typeface="Biome"/>
                <a:cs typeface="Biome"/>
              </a:rPr>
              <a:t>Valores</a:t>
            </a:r>
            <a:endParaRPr lang="pt-BR" sz="440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C0EC29-18B7-4751-B6EE-9ED4E167E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950" y="1164566"/>
            <a:ext cx="11478313" cy="5694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lnSpc>
                <a:spcPct val="112999"/>
              </a:lnSpc>
              <a:buFont typeface="Arial" panose="020B0503020102020204" pitchFamily="34" charset="0"/>
              <a:buChar char="•"/>
            </a:pPr>
            <a:r>
              <a:rPr lang="pt-BR" sz="2400" dirty="0">
                <a:latin typeface="Biome"/>
                <a:ea typeface="+mn-lt"/>
                <a:cs typeface="+mn-lt"/>
              </a:rPr>
              <a:t>Prega serenidade, a não ação, o vazio, a moderação dos </a:t>
            </a:r>
            <a:r>
              <a:rPr lang="pt-BR" sz="2400">
                <a:latin typeface="Biome"/>
                <a:ea typeface="+mn-lt"/>
                <a:cs typeface="+mn-lt"/>
              </a:rPr>
              <a:t>desejos, a simplicidade, a espontaneidade e a contemplação da natureza. </a:t>
            </a:r>
            <a:endParaRPr lang="pt-BR" sz="2400" dirty="0">
              <a:latin typeface="Biome"/>
              <a:ea typeface="+mn-lt"/>
              <a:cs typeface="+mn-lt"/>
            </a:endParaRPr>
          </a:p>
          <a:p>
            <a:pPr marL="342900" indent="-342900" algn="just">
              <a:lnSpc>
                <a:spcPct val="112999"/>
              </a:lnSpc>
              <a:buFont typeface="Arial" panose="020B0503020102020204" pitchFamily="34" charset="0"/>
              <a:buChar char="•"/>
            </a:pPr>
            <a:r>
              <a:rPr lang="pt-BR" sz="2400">
                <a:latin typeface="Biome"/>
                <a:ea typeface="+mn-lt"/>
                <a:cs typeface="+mn-lt"/>
              </a:rPr>
              <a:t>Três tesouros: A misericórdia, a moderação e a humildade.</a:t>
            </a:r>
            <a:r>
              <a:rPr lang="pt-BR" sz="2400" dirty="0">
                <a:latin typeface="Biome"/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001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8120D5-41D8-48D1-9F08-42418EAC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562" y="0"/>
            <a:ext cx="9142899" cy="6859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 algn="just">
              <a:buNone/>
            </a:pPr>
            <a:r>
              <a:rPr lang="pt-BR">
                <a:latin typeface="Biome"/>
                <a:ea typeface="+mn-lt"/>
                <a:cs typeface="+mn-lt"/>
              </a:rPr>
              <a:t>“Três jóias aprecio e preservo: </a:t>
            </a:r>
            <a:endParaRPr lang="pt-BR">
              <a:latin typeface="Biome"/>
              <a:cs typeface="Biome"/>
            </a:endParaRPr>
          </a:p>
          <a:p>
            <a:pPr marL="383540" indent="-383540" algn="just">
              <a:buNone/>
            </a:pPr>
            <a:r>
              <a:rPr lang="pt-BR">
                <a:latin typeface="Biome"/>
                <a:ea typeface="+mn-lt"/>
                <a:cs typeface="+mn-lt"/>
              </a:rPr>
              <a:t>A primeira chama-se misericórdia; </a:t>
            </a:r>
          </a:p>
          <a:p>
            <a:pPr marL="383540" indent="-383540" algn="just">
              <a:buNone/>
            </a:pPr>
            <a:r>
              <a:rPr lang="pt-BR">
                <a:latin typeface="Biome"/>
                <a:ea typeface="+mn-lt"/>
                <a:cs typeface="+mn-lt"/>
              </a:rPr>
              <a:t>A segunda chama-se moderação; </a:t>
            </a:r>
          </a:p>
          <a:p>
            <a:pPr marL="383540" indent="-383540" algn="just">
              <a:buNone/>
            </a:pPr>
            <a:r>
              <a:rPr lang="pt-BR">
                <a:latin typeface="Biome"/>
                <a:ea typeface="+mn-lt"/>
                <a:cs typeface="+mn-lt"/>
              </a:rPr>
              <a:t>A terceira chama-se não buscar o poder. </a:t>
            </a:r>
          </a:p>
          <a:p>
            <a:pPr marL="383540" indent="-383540" algn="just">
              <a:buNone/>
            </a:pPr>
            <a:r>
              <a:rPr lang="pt-BR">
                <a:latin typeface="Biome"/>
                <a:ea typeface="+mn-lt"/>
                <a:cs typeface="+mn-lt"/>
              </a:rPr>
              <a:t>Antes a misericórdia, depois coragem; </a:t>
            </a:r>
          </a:p>
          <a:p>
            <a:pPr marL="383540" indent="-383540" algn="just">
              <a:buNone/>
            </a:pPr>
            <a:r>
              <a:rPr lang="pt-BR">
                <a:latin typeface="Biome"/>
                <a:ea typeface="+mn-lt"/>
                <a:cs typeface="+mn-lt"/>
              </a:rPr>
              <a:t>Antes moderação, depois generosidade. </a:t>
            </a:r>
          </a:p>
          <a:p>
            <a:pPr marL="383540" indent="-383540" algn="just">
              <a:buNone/>
            </a:pPr>
            <a:r>
              <a:rPr lang="pt-BR">
                <a:latin typeface="Biome"/>
                <a:ea typeface="+mn-lt"/>
                <a:cs typeface="+mn-lt"/>
              </a:rPr>
              <a:t>Antes não buscar o poder, depois liderar homens de talento.” </a:t>
            </a:r>
          </a:p>
        </p:txBody>
      </p:sp>
    </p:spTree>
    <p:extLst>
      <p:ext uri="{BB962C8B-B14F-4D97-AF65-F5344CB8AC3E}">
        <p14:creationId xmlns:p14="http://schemas.microsoft.com/office/powerpoint/2010/main" val="1836485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7000" cap="all">
                <a:latin typeface="Biome"/>
                <a:ea typeface="+mj-lt"/>
                <a:cs typeface="+mj-lt"/>
              </a:rPr>
              <a:t>Localização e número de adeptos</a:t>
            </a:r>
            <a:r>
              <a:rPr lang="pt-BR" sz="7000" cap="all" dirty="0">
                <a:latin typeface="Biome"/>
                <a:ea typeface="+mj-lt"/>
                <a:cs typeface="+mj-lt"/>
              </a:rPr>
              <a:t> </a:t>
            </a:r>
            <a:endParaRPr lang="pt-BR" sz="7000" dirty="0">
              <a:latin typeface="Biome"/>
              <a:cs typeface="Biome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8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91F54-D574-46F6-92B5-BD1BC315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5644"/>
            <a:ext cx="11449755" cy="116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cap="all">
                <a:latin typeface="Biome"/>
                <a:cs typeface="Biome"/>
              </a:rPr>
              <a:t>Origem cULTURAL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65500-8B37-4063-AE87-25700503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1146208"/>
            <a:ext cx="5036651" cy="5708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 algn="just">
              <a:lnSpc>
                <a:spcPct val="150000"/>
              </a:lnSpc>
              <a:buFont typeface="Wingdings" panose="020B0503020102020204" pitchFamily="34" charset="0"/>
              <a:buChar char="§"/>
            </a:pPr>
            <a:r>
              <a:rPr lang="pt-BR" sz="1800">
                <a:latin typeface="Biome"/>
                <a:cs typeface="Biome"/>
              </a:rPr>
              <a:t>Religião chinesa milenar.</a:t>
            </a:r>
            <a:endParaRPr lang="pt-BR"/>
          </a:p>
          <a:p>
            <a:pPr marL="383540" indent="-383540" algn="just">
              <a:lnSpc>
                <a:spcPct val="150000"/>
              </a:lnSpc>
              <a:buFont typeface="Wingdings" panose="020B0503020102020204" pitchFamily="34" charset="0"/>
              <a:buChar char="§"/>
            </a:pPr>
            <a:r>
              <a:rPr lang="pt-BR" sz="1800">
                <a:solidFill>
                  <a:srgbClr val="000000"/>
                </a:solidFill>
                <a:latin typeface="Biome"/>
                <a:cs typeface="Biome"/>
              </a:rPr>
              <a:t>Surgiu do xamanismo e budismo. </a:t>
            </a:r>
            <a:endParaRPr lang="pt-BR" sz="1800" dirty="0">
              <a:latin typeface="Biome"/>
              <a:cs typeface="Biome"/>
            </a:endParaRPr>
          </a:p>
          <a:p>
            <a:pPr marL="383540" indent="-383540" algn="just">
              <a:lnSpc>
                <a:spcPct val="150000"/>
              </a:lnSpc>
              <a:buFont typeface="Wingdings" panose="020B0503020102020204" pitchFamily="34" charset="0"/>
              <a:buChar char="§"/>
            </a:pPr>
            <a:r>
              <a:rPr lang="pt-BR" sz="1800">
                <a:solidFill>
                  <a:srgbClr val="000000"/>
                </a:solidFill>
                <a:latin typeface="Biome"/>
                <a:ea typeface="+mn-lt"/>
                <a:cs typeface="Arial"/>
              </a:rPr>
              <a:t>Principios: Sutileza acima da força.</a:t>
            </a:r>
            <a:endParaRPr lang="pt-BR" sz="1800" dirty="0">
              <a:solidFill>
                <a:srgbClr val="000000"/>
              </a:solidFill>
              <a:latin typeface="Biome"/>
              <a:ea typeface="+mn-lt"/>
              <a:cs typeface="Arial"/>
            </a:endParaRPr>
          </a:p>
          <a:p>
            <a:pPr marL="383540" indent="-383540" algn="just">
              <a:lnSpc>
                <a:spcPct val="150000"/>
              </a:lnSpc>
              <a:buFont typeface="Wingdings" panose="020B0503020102020204" pitchFamily="34" charset="0"/>
              <a:buChar char="§"/>
            </a:pPr>
            <a:r>
              <a:rPr lang="pt-BR" sz="1800">
                <a:solidFill>
                  <a:srgbClr val="000000"/>
                </a:solidFill>
                <a:latin typeface="Biome"/>
                <a:ea typeface="+mn-lt"/>
                <a:cs typeface="Arial"/>
              </a:rPr>
              <a:t>Leis da Natureza: Tudo vem do Tao (Caminho/Trilha/Estrada).</a:t>
            </a:r>
            <a:endParaRPr lang="pt-BR" sz="1800" dirty="0">
              <a:solidFill>
                <a:srgbClr val="000000"/>
              </a:solidFill>
              <a:latin typeface="Biome"/>
              <a:ea typeface="+mn-lt"/>
              <a:cs typeface="Arial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240CAD6-F41A-4709-8B22-EB4C1DEFABDA}"/>
              </a:ext>
            </a:extLst>
          </p:cNvPr>
          <p:cNvSpPr txBox="1">
            <a:spLocks/>
          </p:cNvSpPr>
          <p:nvPr/>
        </p:nvSpPr>
        <p:spPr>
          <a:xfrm>
            <a:off x="6462889" y="1157497"/>
            <a:ext cx="5332985" cy="5694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,Sans-Serif" panose="020B0503020102020204" pitchFamily="34" charset="0"/>
              <a:buChar char="•"/>
            </a:pPr>
            <a:r>
              <a:rPr lang="pt-BR" sz="1800">
                <a:latin typeface="Biome"/>
                <a:cs typeface="Biome"/>
              </a:rPr>
              <a:t>Filosofia de vida: O homem deve estar vivendo em harmonia com a natureza com o objetivo de atingir o equilibrio.</a:t>
            </a:r>
            <a:endParaRPr lang="pt-BR" sz="1800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Wingdings,Sans-Serif" panose="020B0503020102020204" pitchFamily="34" charset="0"/>
              <a:buChar char="§"/>
            </a:pPr>
            <a:r>
              <a:rPr lang="pt-BR" sz="1800">
                <a:latin typeface="Biome"/>
                <a:ea typeface="+mn-lt"/>
                <a:cs typeface="Biome"/>
              </a:rPr>
              <a:t>Considerado uma religião anarquista.</a:t>
            </a:r>
          </a:p>
        </p:txBody>
      </p:sp>
    </p:spTree>
    <p:extLst>
      <p:ext uri="{BB962C8B-B14F-4D97-AF65-F5344CB8AC3E}">
        <p14:creationId xmlns:p14="http://schemas.microsoft.com/office/powerpoint/2010/main" val="3475851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CF6D6-4B72-41C5-B73B-B3A4F953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64" y="-4313"/>
            <a:ext cx="11412747" cy="1241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cap="all">
                <a:latin typeface="Biome"/>
                <a:cs typeface="Biome"/>
              </a:rPr>
              <a:t>LOCALIZAÇÃO E NÚMERO DE ADEPTOS</a:t>
            </a:r>
            <a:endParaRPr lang="pt-BR">
              <a:latin typeface="Biome"/>
              <a:cs typeface="Biome"/>
            </a:endParaRP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7802EC-5BF4-4C26-A1AF-B38FA936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64" y="1236453"/>
            <a:ext cx="11484633" cy="5622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pt-BR" sz="2400">
                <a:latin typeface="Biome"/>
                <a:ea typeface="+mn-lt"/>
                <a:cs typeface="+mn-lt"/>
              </a:rPr>
              <a:t>Antes do Comunismo tomar a China, para cada 11 chineses, um era taoísta.</a:t>
            </a:r>
            <a:endParaRPr lang="pt-BR"/>
          </a:p>
          <a:p>
            <a:pPr marL="383540" indent="-383540" algn="just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pt-BR" sz="2400">
                <a:latin typeface="Biome"/>
                <a:ea typeface="+mn-lt"/>
                <a:cs typeface="+mn-lt"/>
              </a:rPr>
              <a:t>A religião conta com cerca de três mil monges e 20 milhões de adeptos em todo o mundo, sendo muito popular em Hong Kong, com mais de 360 templos.</a:t>
            </a:r>
          </a:p>
          <a:p>
            <a:pPr marL="0" indent="0">
              <a:buNone/>
            </a:pPr>
            <a:endParaRPr lang="pt-BR" dirty="0">
              <a:latin typeface="Franklin Gothic Book" panose="020B0503020102020204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27612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9000"/>
              </a:lnSpc>
            </a:pPr>
            <a:r>
              <a:rPr lang="pt-BR" sz="7000" cap="all" dirty="0">
                <a:latin typeface="Biome"/>
                <a:cs typeface="Biome"/>
              </a:rPr>
              <a:t>FUNDADOR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426BB2-94BD-47F7-8A03-CCAEC59F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2" y="-4313"/>
            <a:ext cx="7346229" cy="1442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400">
                <a:latin typeface="Biome"/>
                <a:cs typeface="Biome"/>
              </a:rPr>
              <a:t>FUNDADOR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AD9119-5F00-447A-8149-C2C3B9A1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012" y="1495245"/>
            <a:ext cx="7346229" cy="5364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20B0503020102020204" pitchFamily="34" charset="0"/>
              <a:buChar char="§"/>
            </a:pPr>
            <a:r>
              <a:rPr lang="en-US" sz="1800">
                <a:latin typeface="Biome"/>
                <a:cs typeface="Biome"/>
              </a:rPr>
              <a:t>Lao Zi, ou Laozi, filósofo e escritor, é reconhecido como autor do livro principal da religião Taoísmo Filosófico. </a:t>
            </a:r>
            <a:endParaRPr lang="pt-BR" sz="1800">
              <a:latin typeface="Biome"/>
              <a:cs typeface="Biome"/>
            </a:endParaRP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20B0503020102020204" pitchFamily="34" charset="0"/>
              <a:buChar char="§"/>
            </a:pPr>
            <a:r>
              <a:rPr lang="en-US" sz="1800">
                <a:latin typeface="Biome"/>
                <a:cs typeface="Biome"/>
              </a:rPr>
              <a:t>Referido por volta do século VI a.C. ou durante a época de Confúcio.</a:t>
            </a:r>
            <a:endParaRPr lang="pt-BR" sz="1800">
              <a:latin typeface="Biome"/>
              <a:cs typeface="Biome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5" descr="Desenho de rosto de pessoa&#10;&#10;Descrição gerada automaticamente">
            <a:extLst>
              <a:ext uri="{FF2B5EF4-FFF2-40B4-BE49-F238E27FC236}">
                <a16:creationId xmlns:a16="http://schemas.microsoft.com/office/drawing/2014/main" id="{111837D2-40E2-4A99-8BBC-932F17656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" r="31431" b="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24DAB-51F0-4E89-9D0A-4172797B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77" y="-5644"/>
            <a:ext cx="11477978" cy="1083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latin typeface="Biome"/>
                <a:cs typeface="Biome"/>
              </a:rPr>
              <a:t>VISÕES HISTÓRICAS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576D2-4610-4C37-A22A-180CA2E56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378" y="1068197"/>
            <a:ext cx="11485427" cy="57869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70000"/>
              </a:lnSpc>
              <a:buFont typeface="Wingdings" panose="020B0503020102020204" pitchFamily="34" charset="0"/>
              <a:buChar char="§"/>
            </a:pPr>
            <a:r>
              <a:rPr lang="pt-BR" sz="1800" b="0" i="0" u="none" strike="noStrike">
                <a:solidFill>
                  <a:srgbClr val="000000"/>
                </a:solidFill>
                <a:effectLst/>
                <a:latin typeface="Biome"/>
                <a:cs typeface="Arial"/>
              </a:rPr>
              <a:t>A </a:t>
            </a:r>
            <a:r>
              <a:rPr lang="pt-BR" sz="1800">
                <a:solidFill>
                  <a:srgbClr val="000000"/>
                </a:solidFill>
                <a:latin typeface="Biome"/>
                <a:cs typeface="Arial"/>
              </a:rPr>
              <a:t>1</a:t>
            </a:r>
            <a:r>
              <a:rPr lang="pt-BR" sz="1800">
                <a:latin typeface="Biome"/>
                <a:ea typeface="+mn-lt"/>
                <a:cs typeface="+mn-lt"/>
              </a:rPr>
              <a:t>º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Biome"/>
                <a:cs typeface="Arial"/>
              </a:rPr>
              <a:t> referência feita </a:t>
            </a:r>
            <a:r>
              <a:rPr lang="pt-BR" sz="1800">
                <a:solidFill>
                  <a:srgbClr val="000000"/>
                </a:solidFill>
                <a:latin typeface="Biome"/>
                <a:cs typeface="Arial"/>
              </a:rPr>
              <a:t>é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Biome"/>
                <a:cs typeface="Arial"/>
              </a:rPr>
              <a:t> no 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Biome"/>
                <a:cs typeface="Arial"/>
              </a:rPr>
              <a:t>livro "Registro do Historiador" do século I a.C</a:t>
            </a:r>
            <a:r>
              <a:rPr lang="pt-BR" sz="1800">
                <a:solidFill>
                  <a:srgbClr val="000000"/>
                </a:solidFill>
                <a:latin typeface="Biome"/>
                <a:cs typeface="Arial"/>
              </a:rPr>
              <a:t>., feita pelo historiador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Biome"/>
                <a:cs typeface="Arial"/>
              </a:rPr>
              <a:t> </a:t>
            </a:r>
            <a:r>
              <a:rPr lang="pt-BR" sz="1800" b="0" i="0" u="none" strike="noStrike" err="1">
                <a:solidFill>
                  <a:srgbClr val="000000"/>
                </a:solidFill>
                <a:effectLst/>
                <a:latin typeface="Biome"/>
                <a:cs typeface="Arial"/>
              </a:rPr>
              <a:t>Sima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Biome"/>
                <a:cs typeface="Arial"/>
              </a:rPr>
              <a:t> Qian</a:t>
            </a:r>
            <a:r>
              <a:rPr lang="pt-BR" sz="1800">
                <a:solidFill>
                  <a:srgbClr val="000000"/>
                </a:solidFill>
                <a:latin typeface="Biome"/>
                <a:cs typeface="Arial"/>
              </a:rPr>
              <a:t>. </a:t>
            </a:r>
            <a:endParaRPr lang="pt-BR" sz="1800">
              <a:solidFill>
                <a:srgbClr val="191B0E"/>
              </a:solidFill>
              <a:latin typeface="Biome"/>
              <a:cs typeface="Arial"/>
            </a:endParaRPr>
          </a:p>
          <a:p>
            <a:pPr marL="285750" indent="-285750" algn="just">
              <a:lnSpc>
                <a:spcPct val="170000"/>
              </a:lnSpc>
              <a:buFont typeface="Wingdings" panose="020B0503020102020204" pitchFamily="34" charset="0"/>
              <a:buChar char="§"/>
            </a:pPr>
            <a:r>
              <a:rPr lang="pt-BR" sz="1800">
                <a:solidFill>
                  <a:srgbClr val="000000"/>
                </a:solidFill>
                <a:latin typeface="Biome"/>
                <a:cs typeface="Arial"/>
              </a:rPr>
              <a:t>Nessas citações o filósofo era:</a:t>
            </a:r>
            <a:endParaRPr lang="pt-BR" sz="1800">
              <a:solidFill>
                <a:srgbClr val="191B0E"/>
              </a:solidFill>
              <a:latin typeface="Biome"/>
              <a:cs typeface="Arial"/>
            </a:endParaRPr>
          </a:p>
          <a:p>
            <a:pPr marL="816610" lvl="1" indent="0" algn="just">
              <a:lnSpc>
                <a:spcPct val="170000"/>
              </a:lnSpc>
              <a:buNone/>
            </a:pPr>
            <a:r>
              <a:rPr lang="pt-BR" sz="1800">
                <a:solidFill>
                  <a:srgbClr val="000000"/>
                </a:solidFill>
                <a:latin typeface="Biome"/>
                <a:cs typeface="Arial"/>
              </a:rPr>
              <a:t>- </a:t>
            </a:r>
            <a:r>
              <a:rPr lang="pt-BR" sz="1800" i="0">
                <a:solidFill>
                  <a:srgbClr val="000000"/>
                </a:solidFill>
                <a:latin typeface="Biome"/>
                <a:cs typeface="Arial"/>
              </a:rPr>
              <a:t>Contemporâneo de Confúcio </a:t>
            </a:r>
            <a:r>
              <a:rPr lang="pt-BR" sz="1800" i="0">
                <a:latin typeface="Biome"/>
                <a:cs typeface="Arial"/>
              </a:rPr>
              <a:t>e funcionário dos arquivos do Império </a:t>
            </a:r>
            <a:r>
              <a:rPr lang="pt-BR" sz="1800" i="0">
                <a:latin typeface="Biome"/>
                <a:cs typeface="Biome"/>
              </a:rPr>
              <a:t>durante o século VI ou V a.C.</a:t>
            </a:r>
            <a:endParaRPr lang="pt-BR" sz="1800" i="0">
              <a:latin typeface="Franklin Gothic Book"/>
              <a:cs typeface="Arial"/>
            </a:endParaRPr>
          </a:p>
          <a:p>
            <a:pPr marL="816610" lvl="1" indent="0" algn="just">
              <a:lnSpc>
                <a:spcPct val="170000"/>
              </a:lnSpc>
              <a:buNone/>
            </a:pPr>
            <a:r>
              <a:rPr lang="pt-BR" sz="1800" i="0">
                <a:latin typeface="Biome"/>
                <a:cs typeface="Biome"/>
              </a:rPr>
              <a:t>-</a:t>
            </a:r>
            <a:r>
              <a:rPr lang="pt-BR" sz="1800" i="0" dirty="0">
                <a:solidFill>
                  <a:srgbClr val="191B0E"/>
                </a:solidFill>
                <a:latin typeface="Biome"/>
                <a:cs typeface="Biome"/>
              </a:rPr>
              <a:t> </a:t>
            </a:r>
            <a:r>
              <a:rPr lang="pt-BR" sz="1800" i="0">
                <a:solidFill>
                  <a:srgbClr val="000000"/>
                </a:solidFill>
                <a:latin typeface="Biome"/>
                <a:cs typeface="Biome"/>
              </a:rPr>
              <a:t>C</a:t>
            </a:r>
            <a:r>
              <a:rPr lang="pt-BR" sz="1800" i="0">
                <a:latin typeface="Biome"/>
                <a:cs typeface="Biome"/>
              </a:rPr>
              <a:t>ontemporâneo de Confúcio, porém chamado de Lao Laizi.</a:t>
            </a:r>
            <a:endParaRPr lang="pt-BR" sz="1800" i="0">
              <a:latin typeface="Franklin Gothic Book" panose="020B0503020102020204"/>
              <a:cs typeface="Biome"/>
            </a:endParaRPr>
          </a:p>
          <a:p>
            <a:pPr marL="816610" lvl="1" indent="0" algn="just">
              <a:lnSpc>
                <a:spcPct val="170000"/>
              </a:lnSpc>
              <a:buNone/>
            </a:pPr>
            <a:r>
              <a:rPr lang="pt-BR" sz="1800" i="0">
                <a:latin typeface="Biome"/>
                <a:cs typeface="Biome"/>
              </a:rPr>
              <a:t>- Astrólogo da corte, durante o século IV a.C.</a:t>
            </a:r>
            <a:endParaRPr lang="pt-BR" sz="1800" i="0">
              <a:ea typeface="+mn-lt"/>
              <a:cs typeface="+mn-lt"/>
            </a:endParaRPr>
          </a:p>
          <a:p>
            <a:pPr marL="383540" indent="-383540" algn="just">
              <a:lnSpc>
                <a:spcPct val="150000"/>
              </a:lnSpc>
              <a:buFont typeface="Wingdings,Sans-Serif"/>
              <a:buChar char="§"/>
            </a:pPr>
            <a:r>
              <a:rPr lang="pt-BR" sz="1800">
                <a:latin typeface="Biome"/>
                <a:cs typeface="Biome"/>
              </a:rPr>
              <a:t>Os registros tradicionais tratam Lao Zi como um erudito que trabalhou como curador dos arquivos da corte real de Zhou. </a:t>
            </a:r>
            <a:endParaRPr lang="pt-BR" sz="1800">
              <a:ea typeface="+mn-lt"/>
              <a:cs typeface="+mn-lt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pt-BR" sz="1800" dirty="0"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0076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9000"/>
              </a:lnSpc>
            </a:pPr>
            <a:r>
              <a:rPr lang="pt-BR" sz="7000" cap="all" dirty="0">
                <a:latin typeface="Biome"/>
                <a:cs typeface="Biome"/>
              </a:rPr>
              <a:t>LIVROS SAGRADOS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1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3023E-BBCC-41DB-B0F1-B2E7A2D2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2" y="-4313"/>
            <a:ext cx="7389361" cy="1126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400">
                <a:latin typeface="Biome"/>
                <a:cs typeface="Biome"/>
              </a:rPr>
              <a:t>LIVROS SAGRADOS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1DA1DE-1A23-4491-93B8-0905AE5FC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012" y="1121435"/>
            <a:ext cx="7389361" cy="57380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just">
              <a:lnSpc>
                <a:spcPct val="160000"/>
              </a:lnSpc>
              <a:buFont typeface="Wingdings" panose="020B0503020102020204" pitchFamily="34" charset="0"/>
              <a:buChar char="§"/>
            </a:pPr>
            <a:r>
              <a:rPr lang="en-US" sz="1800">
                <a:latin typeface="Biome"/>
                <a:ea typeface="+mn-lt"/>
                <a:cs typeface="+mn-lt"/>
              </a:rPr>
              <a:t>Tao Te Ching, "O Livro do Caminho e da Virtude".</a:t>
            </a:r>
            <a:endParaRPr lang="en-US" sz="1800" dirty="0">
              <a:latin typeface="Biome"/>
              <a:ea typeface="+mn-lt"/>
              <a:cs typeface="+mn-lt"/>
            </a:endParaRPr>
          </a:p>
          <a:p>
            <a:pPr marL="285750" indent="-285750" algn="just">
              <a:lnSpc>
                <a:spcPct val="160000"/>
              </a:lnSpc>
              <a:buFont typeface="Wingdings" panose="020B0503020102020204" pitchFamily="34" charset="0"/>
              <a:buChar char="§"/>
            </a:pPr>
            <a:r>
              <a:rPr lang="en-US" sz="1800">
                <a:latin typeface="Biome"/>
                <a:ea typeface="+mn-lt"/>
                <a:cs typeface="+mn-lt"/>
              </a:rPr>
              <a:t>Tema principal: "O Tao que pode ser dito não é o tao verdadeiro".</a:t>
            </a:r>
            <a:endParaRPr lang="pt-BR" sz="1800">
              <a:latin typeface="Biome"/>
              <a:ea typeface="+mn-lt"/>
              <a:cs typeface="+mn-lt"/>
            </a:endParaRPr>
          </a:p>
          <a:p>
            <a:pPr marL="285750" indent="-285750" algn="just">
              <a:lnSpc>
                <a:spcPct val="160000"/>
              </a:lnSpc>
              <a:buFont typeface="Wingdings" panose="020B0503020102020204" pitchFamily="34" charset="0"/>
              <a:buChar char="§"/>
            </a:pPr>
            <a:r>
              <a:rPr lang="en-US" sz="1800">
                <a:latin typeface="Biome"/>
                <a:ea typeface="+mn-lt"/>
                <a:cs typeface="+mn-lt"/>
              </a:rPr>
              <a:t>Princípio inimaginável, inenarrável, eterno e absoluto, </a:t>
            </a:r>
            <a:r>
              <a:rPr lang="en-US" sz="1800" dirty="0">
                <a:latin typeface="Biome"/>
                <a:ea typeface="+mn-lt"/>
                <a:cs typeface="+mn-lt"/>
              </a:rPr>
              <a:t>que não pode ser compreendido nem manipulado.</a:t>
            </a:r>
            <a:endParaRPr lang="pt-BR" sz="1800">
              <a:latin typeface="Biome"/>
              <a:ea typeface="+mn-lt"/>
              <a:cs typeface="+mn-lt"/>
            </a:endParaRPr>
          </a:p>
          <a:p>
            <a:pPr marL="285750" indent="-285750" algn="just">
              <a:lnSpc>
                <a:spcPct val="160000"/>
              </a:lnSpc>
              <a:buFont typeface="Wingdings" panose="020B0503020102020204" pitchFamily="34" charset="0"/>
              <a:buChar char="§"/>
            </a:pPr>
            <a:r>
              <a:rPr lang="en-US" sz="1800">
                <a:latin typeface="Biome"/>
                <a:ea typeface="+mn-lt"/>
                <a:cs typeface="+mn-lt"/>
              </a:rPr>
              <a:t>O</a:t>
            </a:r>
            <a:r>
              <a:rPr lang="en-US" sz="1800">
                <a:latin typeface="Biome"/>
                <a:ea typeface="+mn-lt"/>
                <a:cs typeface="Biome"/>
              </a:rPr>
              <a:t>s seres devem viver uma vida simples, sem grandes questionamentos morais ou filosóficos.</a:t>
            </a:r>
            <a:endParaRPr lang="pt-BR" sz="1800">
              <a:latin typeface="Biome"/>
              <a:ea typeface="+mn-lt"/>
              <a:cs typeface="Biome"/>
            </a:endParaRPr>
          </a:p>
          <a:p>
            <a:pPr marL="285750" indent="-285750" algn="just">
              <a:lnSpc>
                <a:spcPct val="160000"/>
              </a:lnSpc>
              <a:buFont typeface="Wingdings" panose="020B0503020102020204" pitchFamily="34" charset="0"/>
              <a:buChar char="§"/>
            </a:pPr>
            <a:r>
              <a:rPr lang="en-US" sz="1800">
                <a:latin typeface="Biome"/>
                <a:ea typeface="+mn-lt"/>
                <a:cs typeface="+mn-lt"/>
              </a:rPr>
              <a:t>Quebra todos as </a:t>
            </a:r>
            <a:r>
              <a:rPr lang="en-US" sz="1800" dirty="0">
                <a:latin typeface="Biome"/>
                <a:ea typeface="+mn-lt"/>
                <a:cs typeface="+mn-lt"/>
              </a:rPr>
              <a:t>tentativas </a:t>
            </a:r>
            <a:r>
              <a:rPr lang="en-US" sz="1800">
                <a:latin typeface="Biome"/>
                <a:ea typeface="+mn-lt"/>
                <a:cs typeface="+mn-lt"/>
              </a:rPr>
              <a:t>do homem de controlar o seu destino.</a:t>
            </a:r>
          </a:p>
          <a:p>
            <a:pPr marL="285750" indent="-285750" algn="just">
              <a:lnSpc>
                <a:spcPct val="160000"/>
              </a:lnSpc>
              <a:buFont typeface="Wingdings" panose="020B0503020102020204" pitchFamily="34" charset="0"/>
              <a:buChar char="§"/>
            </a:pPr>
            <a:r>
              <a:rPr lang="en-US" sz="1800">
                <a:latin typeface="Biome"/>
                <a:ea typeface="+mn-lt"/>
                <a:cs typeface="+mn-lt"/>
              </a:rPr>
              <a:t>A tentativa de criar religião, sociedade política ou moral acaba sendo infrutífera.</a:t>
            </a:r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Tao Te Ching: O Livro Do Caminho E Da Virtude, Ed. Comentada | Amazon.com.br">
            <a:extLst>
              <a:ext uri="{FF2B5EF4-FFF2-40B4-BE49-F238E27FC236}">
                <a16:creationId xmlns:a16="http://schemas.microsoft.com/office/drawing/2014/main" id="{09761FD4-A7B3-4886-8447-CB10A8BA2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0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5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95EF3-DA59-45DD-9EE3-6F0E7C5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3" y="824148"/>
            <a:ext cx="11389176" cy="5637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7000" cap="all" dirty="0">
                <a:latin typeface="Biome"/>
                <a:cs typeface="Biome"/>
              </a:rPr>
              <a:t>ASPECTOS SIMBÓLICOS</a:t>
            </a:r>
            <a:endParaRPr lang="pt-BR" sz="7000" cap="all" dirty="0">
              <a:ea typeface="+mj-lt"/>
              <a:cs typeface="+mj-lt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0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422</TotalTime>
  <Words>369</Words>
  <Application>Microsoft Office PowerPoint</Application>
  <PresentationFormat>Widescreen</PresentationFormat>
  <Paragraphs>48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Cortar</vt:lpstr>
      <vt:lpstr>TaoÍsmo</vt:lpstr>
      <vt:lpstr>Origem cultural</vt:lpstr>
      <vt:lpstr>Origem cULTURAL</vt:lpstr>
      <vt:lpstr>FUNDADOR</vt:lpstr>
      <vt:lpstr>FUNDADOR</vt:lpstr>
      <vt:lpstr>VISÕES HISTÓRICAS</vt:lpstr>
      <vt:lpstr>LIVROS SAGRADOS</vt:lpstr>
      <vt:lpstr>LIVROS SAGRADOS</vt:lpstr>
      <vt:lpstr>ASPECTOS SIMBÓLICOS</vt:lpstr>
      <vt:lpstr>Yin e Yang</vt:lpstr>
      <vt:lpstr>Apresentação do PowerPoint</vt:lpstr>
      <vt:lpstr>Lao-Tsé</vt:lpstr>
      <vt:lpstr>RITUAIS</vt:lpstr>
      <vt:lpstr>Rituais de Iniciação</vt:lpstr>
      <vt:lpstr>Rituais da Salvação dos Homens </vt:lpstr>
      <vt:lpstr>Outros</vt:lpstr>
      <vt:lpstr>Papel Masculino e feminino</vt:lpstr>
      <vt:lpstr>QUATRO ESTÁGIOS DE CULTIVO</vt:lpstr>
      <vt:lpstr>Deuses</vt:lpstr>
      <vt:lpstr>Apresentação do PowerPoint</vt:lpstr>
      <vt:lpstr>Apresentação do PowerPoint</vt:lpstr>
      <vt:lpstr>Mitos originais</vt:lpstr>
      <vt:lpstr>MITOS ORIGINAIS</vt:lpstr>
      <vt:lpstr>Orientações para vida e morte </vt:lpstr>
      <vt:lpstr>Orientações para vida e morte</vt:lpstr>
      <vt:lpstr>VALORES </vt:lpstr>
      <vt:lpstr>Valores</vt:lpstr>
      <vt:lpstr>Apresentação do PowerPoint</vt:lpstr>
      <vt:lpstr>Localização e número de adeptos </vt:lpstr>
      <vt:lpstr>LOCALIZAÇÃO E NÚMERO DE ADEPTOS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TAOÍSMO</dc:title>
  <dc:creator>Carolina Lima</dc:creator>
  <cp:lastModifiedBy>Carolina Lima</cp:lastModifiedBy>
  <cp:revision>1306</cp:revision>
  <dcterms:created xsi:type="dcterms:W3CDTF">2020-10-15T17:09:07Z</dcterms:created>
  <dcterms:modified xsi:type="dcterms:W3CDTF">2020-10-22T01:57:45Z</dcterms:modified>
</cp:coreProperties>
</file>