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1748" r:id="rId3"/>
    <p:sldId id="1844" r:id="rId4"/>
    <p:sldId id="1847" r:id="rId5"/>
    <p:sldId id="1771" r:id="rId6"/>
    <p:sldId id="1774" r:id="rId7"/>
    <p:sldId id="1773" r:id="rId8"/>
    <p:sldId id="1772" r:id="rId9"/>
    <p:sldId id="1768" r:id="rId10"/>
    <p:sldId id="1770" r:id="rId11"/>
    <p:sldId id="1776" r:id="rId12"/>
    <p:sldId id="1775" r:id="rId13"/>
    <p:sldId id="1848" r:id="rId14"/>
    <p:sldId id="1868" r:id="rId15"/>
    <p:sldId id="1867" r:id="rId16"/>
    <p:sldId id="1798" r:id="rId17"/>
    <p:sldId id="1797" r:id="rId18"/>
    <p:sldId id="1799" r:id="rId19"/>
    <p:sldId id="1814" r:id="rId20"/>
    <p:sldId id="1746" r:id="rId21"/>
    <p:sldId id="1767" r:id="rId22"/>
    <p:sldId id="1796" r:id="rId23"/>
    <p:sldId id="1777" r:id="rId24"/>
    <p:sldId id="1769" r:id="rId25"/>
    <p:sldId id="1780" r:id="rId26"/>
    <p:sldId id="1781" r:id="rId27"/>
    <p:sldId id="1782" r:id="rId28"/>
    <p:sldId id="1779" r:id="rId29"/>
    <p:sldId id="1783" r:id="rId30"/>
    <p:sldId id="1784" r:id="rId31"/>
    <p:sldId id="1785" r:id="rId32"/>
    <p:sldId id="1786" r:id="rId33"/>
    <p:sldId id="1787" r:id="rId34"/>
    <p:sldId id="1788" r:id="rId35"/>
    <p:sldId id="1789" r:id="rId36"/>
    <p:sldId id="1790" r:id="rId37"/>
    <p:sldId id="1791" r:id="rId38"/>
    <p:sldId id="1778" r:id="rId39"/>
    <p:sldId id="1800" r:id="rId40"/>
    <p:sldId id="1801" r:id="rId41"/>
    <p:sldId id="1802" r:id="rId42"/>
    <p:sldId id="1803" r:id="rId43"/>
    <p:sldId id="1804" r:id="rId44"/>
    <p:sldId id="1805" r:id="rId45"/>
    <p:sldId id="1806" r:id="rId46"/>
    <p:sldId id="1807" r:id="rId47"/>
    <p:sldId id="1809" r:id="rId48"/>
    <p:sldId id="1808" r:id="rId49"/>
    <p:sldId id="1810" r:id="rId50"/>
    <p:sldId id="1812" r:id="rId51"/>
    <p:sldId id="1811" r:id="rId52"/>
    <p:sldId id="1792" r:id="rId53"/>
    <p:sldId id="1793" r:id="rId54"/>
    <p:sldId id="1794" r:id="rId55"/>
    <p:sldId id="1813" r:id="rId56"/>
    <p:sldId id="1765" r:id="rId57"/>
    <p:sldId id="1766" r:id="rId58"/>
    <p:sldId id="1764" r:id="rId59"/>
    <p:sldId id="1760" r:id="rId60"/>
    <p:sldId id="1762" r:id="rId61"/>
    <p:sldId id="1758" r:id="rId62"/>
    <p:sldId id="1759" r:id="rId63"/>
    <p:sldId id="1761" r:id="rId64"/>
    <p:sldId id="1816" r:id="rId65"/>
    <p:sldId id="1822" r:id="rId66"/>
    <p:sldId id="1823" r:id="rId67"/>
    <p:sldId id="1824" r:id="rId68"/>
    <p:sldId id="1825" r:id="rId69"/>
    <p:sldId id="1817" r:id="rId70"/>
    <p:sldId id="1818" r:id="rId71"/>
    <p:sldId id="1821" r:id="rId72"/>
    <p:sldId id="1753" r:id="rId73"/>
    <p:sldId id="1820" r:id="rId74"/>
  </p:sldIdLst>
  <p:sldSz cx="12192000" cy="6858000"/>
  <p:notesSz cx="6858000" cy="9144000"/>
  <p:embeddedFontLst>
    <p:embeddedFont>
      <p:font typeface="Calibri" panose="020F0502020204030204" pitchFamily="34" charset="0"/>
      <p:regular r:id="rId76"/>
      <p:bold r:id="rId77"/>
      <p:italic r:id="rId78"/>
      <p:boldItalic r:id="rId79"/>
    </p:embeddedFont>
    <p:embeddedFont>
      <p:font typeface="Consolas" panose="020B0609020204030204" pitchFamily="49" charset="0"/>
      <p:regular r:id="rId80"/>
      <p:bold r:id="rId81"/>
      <p:italic r:id="rId82"/>
      <p:boldItalic r:id="rId83"/>
    </p:embeddedFont>
    <p:embeddedFont>
      <p:font typeface="Segoe UI Symbol" panose="020B0502040204020203" pitchFamily="34" charset="0"/>
      <p:regular r:id="rId8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gress Indicator" initials="pi" lastIdx="7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5CA"/>
    <a:srgbClr val="4472C4"/>
    <a:srgbClr val="F5FFFC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6"/>
    <p:restoredTop sz="92812"/>
  </p:normalViewPr>
  <p:slideViewPr>
    <p:cSldViewPr snapToGrid="0" snapToObjects="1">
      <p:cViewPr varScale="1">
        <p:scale>
          <a:sx n="92" d="100"/>
          <a:sy n="92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80C36-52D9-9945-82C0-AAEFB7D33D6E}" type="datetimeFigureOut">
              <a:rPr lang="en-US" smtClean="0"/>
              <a:t>3/28/23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2E568-DD6C-D84B-8198-9382282CC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22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B2E568-DD6C-D84B-8198-9382282CCFB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A04A3B-479E-4548-9DA2-31852495F073}"/>
              </a:ext>
            </a:extLst>
          </p:cNvPr>
          <p:cNvSpPr/>
          <p:nvPr userDrawn="1"/>
        </p:nvSpPr>
        <p:spPr>
          <a:xfrm>
            <a:off x="0" y="1453020"/>
            <a:ext cx="12192000" cy="2056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DE413-2D38-D741-8E97-6294535AF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3019"/>
            <a:ext cx="9144000" cy="205694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C2706-0B4B-2547-8ACE-E5CA3875D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908D-25EA-4F44-BE60-A7024CD7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8D7B-28D2-6440-BE9A-9697D5B2206E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0A21-4E45-0D4E-B507-EE4FD726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8B706-8239-6D41-AEA3-13BF0DB0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9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40B2-74C2-1D47-B83E-288365BF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3C53B-2D0E-834A-9FC8-1D89F29A4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1F4E-9242-394F-BA8C-CA60107F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685B2-D2BD-C046-8AC0-3AB3C784DA3E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75C83-8273-6E41-BA01-0C9821B1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FBDC0-F9B5-9641-ADD0-8FDB1BE3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3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9DE769-4846-B549-B08C-51BBA0679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C2199-053B-534A-A162-9B8D91277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46D1F-A1FC-C244-90D9-5309E8D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74C3-C677-3448-B7DD-154D818BA092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5294-6783-6048-97E7-EDF1BB3F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32DE-B1A3-9647-931D-9042BD1A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3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A20D-EB3A-8F4F-BF49-418C990D3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86C1-95F6-944D-BBE2-18386241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ECF8-0DB0-9544-9691-262ED276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04834-7D19-1B45-B0B4-7C584551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2978-C207-E149-91B2-0A4BDDEA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8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3B32-7C65-5747-ADFB-554687FA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47026-ADB8-BB47-98E9-EACCC0879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27FE6-A857-7047-AA58-F13173D5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A291-8A70-2E4E-8443-399CE7FBBED6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6E65-3F52-084A-8054-4215D3D8B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56FB-1F0D-5741-9466-555AD0D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5D5E1-AF7A-8A4F-A643-1EF91718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09DE-DC14-8542-889E-40B5A755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FCDDB-6B2C-7142-8CE2-6E6C9AE5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C884-8F3B-6648-8F2F-20AFD5AB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3E449-5B7B-2F4E-90FA-FCF04E5BCD4A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0BCD-D789-BE4B-B119-C4576B361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B39D7-2EC2-014E-A0B5-5F2A2135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0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D067-2035-3647-B73D-E436A1410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57B32-4A46-4149-9B16-BEBCF705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FA39D-8567-164F-B6AA-3D39453DF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64750-930B-D34B-A019-D2F8F70BD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586F8-8A63-274A-B2DF-4544D1C0C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774843-853A-6146-BE87-A7EC0A6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5B98D-4B16-8044-955D-C369DD420EB7}" type="datetime1">
              <a:rPr lang="en-US" smtClean="0"/>
              <a:t>3/28/23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3BB5B-E89A-C443-A026-4794DE8C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E670E-5980-754A-82C7-C78FBE9B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7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A5B7-3C4B-3A41-9386-081751D9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DCD00-FEF1-734C-9198-4172C8F3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501B7-4EC3-C74F-85AA-4BB37F4E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C050-3CE6-364E-9A6F-4DD581E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84DF7-844E-614C-9932-DE4A417B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22483-0CAF-0348-B1CA-5CCE7DA6C54C}" type="datetime1">
              <a:rPr lang="en-US" smtClean="0"/>
              <a:t>3/28/23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908BE-A643-3D49-9387-07EAED9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3A24A-FFE1-DE4E-BB2D-D2D7FC90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2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22D4-0F13-524E-B767-27F14964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526F5-3488-C643-84CA-74CB223C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FABF3-BB2B-3F41-A617-7675DFA5C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8943-4F4D-1C4A-A4A3-A55B1E11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F7BD-D46F-894F-9B77-068BABC4E572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CF474-0064-BA4F-B53E-4B1B8F68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7CBE-A898-4E43-BB01-F5AB27BF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8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008E-1AF9-D248-86A5-9CAF60AD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2807B-0F83-224B-80E9-F73B19F52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D3A0E-EA54-464D-952C-732BEBA9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3CD94-8BBE-1140-9D15-B5F7F7004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CDC2C-894D-0747-A276-BB25C7C72E39}" type="datetime1">
              <a:rPr lang="en-US" smtClean="0"/>
              <a:t>3/28/23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DA4D-EC63-B24C-9D35-A55D80BF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A7BAF-7595-234C-ADAA-4A0861265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8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0460D20-41B7-0A4B-93A1-6EAC3D8A3834}"/>
              </a:ext>
            </a:extLst>
          </p:cNvPr>
          <p:cNvSpPr/>
          <p:nvPr userDrawn="1"/>
        </p:nvSpPr>
        <p:spPr>
          <a:xfrm>
            <a:off x="0" y="6604419"/>
            <a:ext cx="12192000" cy="253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0A959-E11F-3F46-A840-D0DDA4E34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91F88-6675-184D-BD8B-E30E941CC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BAD13-320C-F447-83E9-86179DA73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627590"/>
            <a:ext cx="27432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fld id="{60C421AD-4815-C046-A569-8DF8A79BB261}" type="datetime1">
              <a:rPr lang="en-US" smtClean="0"/>
              <a:t>3/28/23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F70C-2343-4944-90E7-DA5B4B845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27590"/>
            <a:ext cx="4114800" cy="219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/>
              <a:t>Caroline Lemieux --- Expanding the Reach of Fuzzing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2999-2E22-634E-8018-44C2D87A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04419"/>
            <a:ext cx="2743200" cy="223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defRPr>
            </a:lvl1pPr>
          </a:lstStyle>
          <a:p>
            <a:fld id="{F069A0EA-CFA7-AC46-B8D1-7520C822D2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FA17C2-F448-9F45-93C5-CB766FC592D4}"/>
              </a:ext>
            </a:extLst>
          </p:cNvPr>
          <p:cNvSpPr/>
          <p:nvPr userDrawn="1"/>
        </p:nvSpPr>
        <p:spPr>
          <a:xfrm>
            <a:off x="0" y="0"/>
            <a:ext cx="12192000" cy="981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 Symbol" panose="020B0502040204020203" pitchFamily="34" charset="0"/>
          <a:ea typeface="Segoe UI Symbol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1F14-AB13-0242-9AA3-3B57C8A18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3019"/>
            <a:ext cx="12192000" cy="2056943"/>
          </a:xfrm>
        </p:spPr>
        <p:txBody>
          <a:bodyPr anchor="ctr">
            <a:noAutofit/>
          </a:bodyPr>
          <a:lstStyle/>
          <a:p>
            <a:r>
              <a:rPr lang="en-US" sz="4400" dirty="0" err="1"/>
              <a:t>CodaMOSA</a:t>
            </a:r>
            <a:r>
              <a:rPr lang="en-US" sz="4400" dirty="0"/>
              <a:t>: Escaping Coverage Plateaus in Test Generation with 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472E3C-4F0C-6341-9546-8D790AC6D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12143" y="3826324"/>
            <a:ext cx="3651849" cy="8578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Caroline Lemieux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University of British Columbia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187C3F1-5206-0115-0215-F474B4E8E967}"/>
              </a:ext>
            </a:extLst>
          </p:cNvPr>
          <p:cNvSpPr txBox="1">
            <a:spLocks/>
          </p:cNvSpPr>
          <p:nvPr/>
        </p:nvSpPr>
        <p:spPr>
          <a:xfrm>
            <a:off x="3033625" y="3826322"/>
            <a:ext cx="3651849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Jeevana</a:t>
            </a:r>
            <a:r>
              <a:rPr lang="en-US" dirty="0"/>
              <a:t> Priya Inala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Research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34A0F11-1B75-7546-EF4F-83D9EFD271AA}"/>
              </a:ext>
            </a:extLst>
          </p:cNvPr>
          <p:cNvSpPr txBox="1">
            <a:spLocks/>
          </p:cNvSpPr>
          <p:nvPr/>
        </p:nvSpPr>
        <p:spPr>
          <a:xfrm>
            <a:off x="5888967" y="3826322"/>
            <a:ext cx="3651849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Shuvendu</a:t>
            </a:r>
            <a:r>
              <a:rPr lang="en-US" dirty="0"/>
              <a:t> K. </a:t>
            </a:r>
            <a:r>
              <a:rPr lang="en-US" dirty="0" err="1"/>
              <a:t>Lahiri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Research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D06C9AC-78BD-308D-10CF-5DC9A8C627F3}"/>
              </a:ext>
            </a:extLst>
          </p:cNvPr>
          <p:cNvSpPr txBox="1">
            <a:spLocks/>
          </p:cNvSpPr>
          <p:nvPr/>
        </p:nvSpPr>
        <p:spPr>
          <a:xfrm>
            <a:off x="8813321" y="3826322"/>
            <a:ext cx="3651849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Siddhartha Sen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Microsoft Research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A965058-D5E5-ED0B-0D19-3D2E72715B73}"/>
              </a:ext>
            </a:extLst>
          </p:cNvPr>
          <p:cNvSpPr txBox="1">
            <a:spLocks/>
          </p:cNvSpPr>
          <p:nvPr/>
        </p:nvSpPr>
        <p:spPr>
          <a:xfrm>
            <a:off x="927652" y="4870053"/>
            <a:ext cx="10151165" cy="857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be presented at </a:t>
            </a:r>
            <a:r>
              <a:rPr lang="en-US" i="1" dirty="0"/>
              <a:t>45</a:t>
            </a:r>
            <a:r>
              <a:rPr lang="en-US" i="1" baseline="30000" dirty="0"/>
              <a:t>th</a:t>
            </a:r>
            <a:r>
              <a:rPr lang="en-US" i="1" dirty="0"/>
              <a:t> IEEE/ACM International Conference on Software Engineering (ICSE’23)</a:t>
            </a:r>
            <a:r>
              <a:rPr lang="en-US" dirty="0"/>
              <a:t>, Melbourne, Australia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12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009F5-8126-4FA9-A248-3771974AE1BF}"/>
              </a:ext>
            </a:extLst>
          </p:cNvPr>
          <p:cNvSpPr/>
          <p:nvPr/>
        </p:nvSpPr>
        <p:spPr>
          <a:xfrm rot="20151049">
            <a:off x="1726475" y="3364765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93ACD-3C5B-CA56-EC14-CFC4D14DCD0F}"/>
              </a:ext>
            </a:extLst>
          </p:cNvPr>
          <p:cNvSpPr/>
          <p:nvPr/>
        </p:nvSpPr>
        <p:spPr>
          <a:xfrm>
            <a:off x="723880" y="3701246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4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D009F5-8126-4FA9-A248-3771974AE1BF}"/>
              </a:ext>
            </a:extLst>
          </p:cNvPr>
          <p:cNvSpPr/>
          <p:nvPr/>
        </p:nvSpPr>
        <p:spPr>
          <a:xfrm rot="20151049">
            <a:off x="1726475" y="3364765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93ACD-3C5B-CA56-EC14-CFC4D14DCD0F}"/>
              </a:ext>
            </a:extLst>
          </p:cNvPr>
          <p:cNvSpPr/>
          <p:nvPr/>
        </p:nvSpPr>
        <p:spPr>
          <a:xfrm>
            <a:off x="723880" y="3701246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5EDE-CC70-06B1-3F38-4EEFF313BB22}"/>
              </a:ext>
            </a:extLst>
          </p:cNvPr>
          <p:cNvSpPr/>
          <p:nvPr/>
        </p:nvSpPr>
        <p:spPr>
          <a:xfrm>
            <a:off x="118147" y="1738485"/>
            <a:ext cx="7280475" cy="475438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AC1BA-B2A8-2A20-AE32-CC2F5F6B24B4}"/>
              </a:ext>
            </a:extLst>
          </p:cNvPr>
          <p:cNvSpPr txBox="1"/>
          <p:nvPr/>
        </p:nvSpPr>
        <p:spPr>
          <a:xfrm>
            <a:off x="1609368" y="3350741"/>
            <a:ext cx="379225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Repeat until full coverage, 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or time limit reached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83126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MUT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392178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87B-4B32-4741-B272-A78C21A55937}" type="datetime1">
              <a:rPr lang="en-CA" smtClean="0"/>
              <a:t>2023-03-28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12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</p:spTree>
    <p:extLst>
      <p:ext uri="{BB962C8B-B14F-4D97-AF65-F5344CB8AC3E}">
        <p14:creationId xmlns:p14="http://schemas.microsoft.com/office/powerpoint/2010/main" val="1018316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87B-4B32-4741-B272-A78C21A55937}" type="datetime1">
              <a:rPr lang="en-CA" smtClean="0"/>
              <a:t>2023-03-28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13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40E76-977D-4BA6-AFE4-D2C7977D5C2F}"/>
              </a:ext>
            </a:extLst>
          </p:cNvPr>
          <p:cNvSpPr/>
          <p:nvPr/>
        </p:nvSpPr>
        <p:spPr>
          <a:xfrm>
            <a:off x="3586719" y="3268087"/>
            <a:ext cx="4416013" cy="2114039"/>
          </a:xfrm>
          <a:prstGeom prst="rect">
            <a:avLst/>
          </a:prstGeom>
          <a:solidFill>
            <a:srgbClr val="FFFFFF">
              <a:alpha val="8996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B825F-E581-19D1-49EE-AE16B98B4D67}"/>
              </a:ext>
            </a:extLst>
          </p:cNvPr>
          <p:cNvSpPr txBox="1"/>
          <p:nvPr/>
        </p:nvSpPr>
        <p:spPr>
          <a:xfrm>
            <a:off x="3670607" y="3565859"/>
            <a:ext cx="420980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‘0.0.1'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8EC50-CE28-3CF8-7C14-76C38E53DDCC}"/>
              </a:ext>
            </a:extLst>
          </p:cNvPr>
          <p:cNvSpPr txBox="1"/>
          <p:nvPr/>
        </p:nvSpPr>
        <p:spPr>
          <a:xfrm>
            <a:off x="3511654" y="4110572"/>
            <a:ext cx="458971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C4CCAF-E6B0-E908-E0D6-D0920461FECF}"/>
              </a:ext>
            </a:extLst>
          </p:cNvPr>
          <p:cNvSpPr txBox="1"/>
          <p:nvPr/>
        </p:nvSpPr>
        <p:spPr>
          <a:xfrm>
            <a:off x="3131742" y="4639130"/>
            <a:ext cx="53495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0.0.0’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8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‘a’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‘0.1.0a'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9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B87B-4B32-4741-B272-A78C21A55937}" type="datetime1">
              <a:rPr lang="en-CA" smtClean="0"/>
              <a:t>2023-03-28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14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</p:spTree>
    <p:extLst>
      <p:ext uri="{BB962C8B-B14F-4D97-AF65-F5344CB8AC3E}">
        <p14:creationId xmlns:p14="http://schemas.microsoft.com/office/powerpoint/2010/main" val="92731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Population has Low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15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</p:spTree>
    <p:extLst>
      <p:ext uri="{BB962C8B-B14F-4D97-AF65-F5344CB8AC3E}">
        <p14:creationId xmlns:p14="http://schemas.microsoft.com/office/powerpoint/2010/main" val="260828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Test Cases via Mutation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16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</p:spTree>
    <p:extLst>
      <p:ext uri="{BB962C8B-B14F-4D97-AF65-F5344CB8AC3E}">
        <p14:creationId xmlns:p14="http://schemas.microsoft.com/office/powerpoint/2010/main" val="335583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Unable to Increase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17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68AB-7C35-935B-272D-F79F8E2232C5}"/>
              </a:ext>
            </a:extLst>
          </p:cNvPr>
          <p:cNvSpPr txBox="1"/>
          <p:nvPr/>
        </p:nvSpPr>
        <p:spPr>
          <a:xfrm>
            <a:off x="1034909" y="5087692"/>
            <a:ext cx="1189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36353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stalled. What to do now?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18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16D20-AC46-77DE-19BE-86D6CF35AD4A}"/>
              </a:ext>
            </a:extLst>
          </p:cNvPr>
          <p:cNvSpPr/>
          <p:nvPr/>
        </p:nvSpPr>
        <p:spPr>
          <a:xfrm>
            <a:off x="1521874" y="2319912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  <a:endCxn id="13" idx="2"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8F9D6FC-AE89-1929-1AF9-F3F5737CA4B4}"/>
              </a:ext>
            </a:extLst>
          </p:cNvPr>
          <p:cNvCxnSpPr>
            <a:cxnSpLocks/>
            <a:stCxn id="12" idx="0"/>
            <a:endCxn id="18" idx="0"/>
          </p:cNvCxnSpPr>
          <p:nvPr/>
        </p:nvCxnSpPr>
        <p:spPr>
          <a:xfrm rot="16200000" flipH="1">
            <a:off x="5796281" y="-1873327"/>
            <a:ext cx="20465" cy="8406943"/>
          </a:xfrm>
          <a:prstGeom prst="curvedConnector3">
            <a:avLst>
              <a:gd name="adj1" fmla="val -3707242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364795" y="5637367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D2134F-415D-A063-26F7-F3F4BC4DB0DF}"/>
              </a:ext>
            </a:extLst>
          </p:cNvPr>
          <p:cNvSpPr txBox="1"/>
          <p:nvPr/>
        </p:nvSpPr>
        <p:spPr>
          <a:xfrm>
            <a:off x="6587015" y="3235418"/>
            <a:ext cx="1451230" cy="221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txBody>
          <a:bodyPr wrap="none" tIns="18000" bIns="18000" rtlCol="0">
            <a:spAutoFit/>
          </a:bodyPr>
          <a:lstStyle/>
          <a:p>
            <a:pPr algn="ctr"/>
            <a:r>
              <a:rPr lang="en-US" sz="12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Module under Test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3F4EF0-435A-1D61-D54D-64DEF91C5F77}"/>
              </a:ext>
            </a:extLst>
          </p:cNvPr>
          <p:cNvSpPr txBox="1"/>
          <p:nvPr/>
        </p:nvSpPr>
        <p:spPr>
          <a:xfrm>
            <a:off x="4887832" y="1575914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368AB-7C35-935B-272D-F79F8E2232C5}"/>
              </a:ext>
            </a:extLst>
          </p:cNvPr>
          <p:cNvSpPr txBox="1"/>
          <p:nvPr/>
        </p:nvSpPr>
        <p:spPr>
          <a:xfrm>
            <a:off x="1034909" y="5087692"/>
            <a:ext cx="11897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199966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BF8E-BEB4-4084-3FF1-64DFF3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 Suite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74E28-1D9B-67FC-3718-ECD7FD8CE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test suites for a given program under test</a:t>
            </a:r>
          </a:p>
          <a:p>
            <a:r>
              <a:rPr lang="en-US" dirty="0"/>
              <a:t>Test suite should cover diverse behaviors of PUT</a:t>
            </a:r>
          </a:p>
          <a:p>
            <a:r>
              <a:rPr lang="en-US" dirty="0"/>
              <a:t>State-of-the-art solutions are </a:t>
            </a:r>
            <a:r>
              <a:rPr lang="en-US" i="1" dirty="0"/>
              <a:t>search-based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9908-6156-43EF-7B64-43FC1F8B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F2BCB-D678-3F07-11EF-4509FF56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6BFF-DA2E-4C68-D54D-4CE9758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462-92D6-B646-9E33-54702C230275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19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</p:spTree>
    <p:extLst>
      <p:ext uri="{BB962C8B-B14F-4D97-AF65-F5344CB8AC3E}">
        <p14:creationId xmlns:p14="http://schemas.microsoft.com/office/powerpoint/2010/main" val="233657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462-92D6-B646-9E33-54702C230275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20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1257300" y="2779850"/>
            <a:ext cx="10039576" cy="281008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86402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 Approach</a:t>
            </a:r>
            <a:br>
              <a:rPr lang="en-US" dirty="0"/>
            </a:b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03255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8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ED6E6-2895-5CFD-320F-733E2A0027D9}"/>
              </a:ext>
            </a:extLst>
          </p:cNvPr>
          <p:cNvSpPr/>
          <p:nvPr/>
        </p:nvSpPr>
        <p:spPr>
          <a:xfrm>
            <a:off x="118147" y="2769702"/>
            <a:ext cx="7280475" cy="3723172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66E8E-279F-6A8C-DBB5-F9C061A2E25E}"/>
              </a:ext>
            </a:extLst>
          </p:cNvPr>
          <p:cNvSpPr txBox="1"/>
          <p:nvPr/>
        </p:nvSpPr>
        <p:spPr>
          <a:xfrm>
            <a:off x="5637824" y="2686865"/>
            <a:ext cx="604299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iterations without increasing coverage of program under test</a:t>
            </a:r>
          </a:p>
        </p:txBody>
      </p:sp>
    </p:spTree>
    <p:extLst>
      <p:ext uri="{BB962C8B-B14F-4D97-AF65-F5344CB8AC3E}">
        <p14:creationId xmlns:p14="http://schemas.microsoft.com/office/powerpoint/2010/main" val="397177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ED6E6-2895-5CFD-320F-733E2A0027D9}"/>
              </a:ext>
            </a:extLst>
          </p:cNvPr>
          <p:cNvSpPr/>
          <p:nvPr/>
        </p:nvSpPr>
        <p:spPr>
          <a:xfrm>
            <a:off x="118147" y="2769702"/>
            <a:ext cx="7280475" cy="3723172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D66E8E-279F-6A8C-DBB5-F9C061A2E25E}"/>
              </a:ext>
            </a:extLst>
          </p:cNvPr>
          <p:cNvSpPr txBox="1"/>
          <p:nvPr/>
        </p:nvSpPr>
        <p:spPr>
          <a:xfrm>
            <a:off x="5637824" y="2686865"/>
            <a:ext cx="604299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</a:t>
            </a:r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N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iterations without increasing coverage of program under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6EAE3-C3CF-5476-8871-0077B4307881}"/>
              </a:ext>
            </a:extLst>
          </p:cNvPr>
          <p:cNvSpPr txBox="1"/>
          <p:nvPr/>
        </p:nvSpPr>
        <p:spPr>
          <a:xfrm>
            <a:off x="5626699" y="3671835"/>
            <a:ext cx="604299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We use</a:t>
            </a:r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N=25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 in our experiments</a:t>
            </a:r>
          </a:p>
        </p:txBody>
      </p:sp>
    </p:spTree>
    <p:extLst>
      <p:ext uri="{BB962C8B-B14F-4D97-AF65-F5344CB8AC3E}">
        <p14:creationId xmlns:p14="http://schemas.microsoft.com/office/powerpoint/2010/main" val="1284173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6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 stalls: proceed as usual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406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Stall: Invoke Codex for a Hint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7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4603-35A8-B983-12CB-B49B4035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Input 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24D5C-2107-6325-68BD-8A7EADBA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F2C90-5D4D-004B-9F42-CADDF87C2D35}" type="datetime1">
              <a:rPr lang="en-CA" smtClean="0"/>
              <a:t>2023-03-28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D073E-F895-1B37-F06E-CB5FC983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D5BF-F095-B432-2AAB-F2ED3FC3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</a:t>
            </a:fld>
            <a:endParaRPr lang="en-US"/>
          </a:p>
        </p:txBody>
      </p:sp>
      <p:sp>
        <p:nvSpPr>
          <p:cNvPr id="6" name="!!force">
            <a:extLst>
              <a:ext uri="{FF2B5EF4-FFF2-40B4-BE49-F238E27FC236}">
                <a16:creationId xmlns:a16="http://schemas.microsoft.com/office/drawing/2014/main" id="{9DD7D7BD-46A9-01E7-DF38-BFD237D2C133}"/>
              </a:ext>
            </a:extLst>
          </p:cNvPr>
          <p:cNvSpPr/>
          <p:nvPr/>
        </p:nvSpPr>
        <p:spPr>
          <a:xfrm>
            <a:off x="5667873" y="3156381"/>
            <a:ext cx="5902804" cy="22834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test_insert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tree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to_add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assume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is_BST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(tree))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	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BST_insert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(tree,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to_add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chemeClr val="tx2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is_BST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nsolas" panose="020B0609020204030204" pitchFamily="49" charset="0"/>
              </a:rPr>
              <a:t>(tree))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6DCDE-9A6F-21B6-5746-73B53DA54B62}"/>
              </a:ext>
            </a:extLst>
          </p:cNvPr>
          <p:cNvSpPr txBox="1"/>
          <p:nvPr/>
        </p:nvSpPr>
        <p:spPr>
          <a:xfrm>
            <a:off x="1371600" y="1868646"/>
            <a:ext cx="9812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Generate </a:t>
            </a:r>
            <a:r>
              <a:rPr lang="en-US" sz="3600" b="1" dirty="0"/>
              <a:t>inputs</a:t>
            </a:r>
            <a:r>
              <a:rPr lang="en-US" sz="3600" dirty="0"/>
              <a:t> to a </a:t>
            </a:r>
            <a:r>
              <a:rPr lang="en-US" sz="3600" b="1" dirty="0"/>
              <a:t>parameterized</a:t>
            </a:r>
            <a:r>
              <a:rPr lang="en-US" sz="3600" dirty="0"/>
              <a:t> test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328B-501E-1F84-4860-2AC08B8E594F}"/>
              </a:ext>
            </a:extLst>
          </p:cNvPr>
          <p:cNvSpPr txBox="1"/>
          <p:nvPr/>
        </p:nvSpPr>
        <p:spPr>
          <a:xfrm>
            <a:off x="6596085" y="2692935"/>
            <a:ext cx="3718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Parameterized Test Function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024C9D-A173-4186-9329-175C33BD5CA8}"/>
              </a:ext>
            </a:extLst>
          </p:cNvPr>
          <p:cNvGrpSpPr/>
          <p:nvPr/>
        </p:nvGrpSpPr>
        <p:grpSpPr>
          <a:xfrm>
            <a:off x="2251451" y="3488836"/>
            <a:ext cx="1156351" cy="1748992"/>
            <a:chOff x="2256782" y="3445601"/>
            <a:chExt cx="1156351" cy="17489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3290301-FAAF-C5BD-71B4-823039E9D92B}"/>
                </a:ext>
              </a:extLst>
            </p:cNvPr>
            <p:cNvSpPr/>
            <p:nvPr/>
          </p:nvSpPr>
          <p:spPr>
            <a:xfrm>
              <a:off x="2256782" y="3445601"/>
              <a:ext cx="712922" cy="712922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F0BC5A-BF53-2EA1-EB1B-135C2C7DF519}"/>
                </a:ext>
              </a:extLst>
            </p:cNvPr>
            <p:cNvSpPr/>
            <p:nvPr/>
          </p:nvSpPr>
          <p:spPr>
            <a:xfrm>
              <a:off x="2700211" y="4481671"/>
              <a:ext cx="712922" cy="7129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5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936B5C3-8594-D041-8290-1DBA7F07D937}"/>
                </a:ext>
              </a:extLst>
            </p:cNvPr>
            <p:cNvCxnSpPr>
              <a:cxnSpLocks/>
              <a:stCxn id="11" idx="5"/>
              <a:endCxn id="12" idx="0"/>
            </p:cNvCxnSpPr>
            <p:nvPr/>
          </p:nvCxnSpPr>
          <p:spPr>
            <a:xfrm>
              <a:off x="2865299" y="4054118"/>
              <a:ext cx="191373" cy="427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5730D9-0DE6-58F0-FC12-D21524B52F1A}"/>
              </a:ext>
            </a:extLst>
          </p:cNvPr>
          <p:cNvGrpSpPr/>
          <p:nvPr/>
        </p:nvGrpSpPr>
        <p:grpSpPr>
          <a:xfrm>
            <a:off x="421748" y="3460646"/>
            <a:ext cx="1192355" cy="1764755"/>
            <a:chOff x="8735878" y="2173572"/>
            <a:chExt cx="1192355" cy="176475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E961B4F-F751-7A6D-D063-C0FD3314AAAC}"/>
                </a:ext>
              </a:extLst>
            </p:cNvPr>
            <p:cNvSpPr/>
            <p:nvPr/>
          </p:nvSpPr>
          <p:spPr>
            <a:xfrm>
              <a:off x="9215311" y="2173572"/>
              <a:ext cx="712922" cy="712922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B05B5C1-2B3B-3195-BBE1-AEBA761895A2}"/>
                </a:ext>
              </a:extLst>
            </p:cNvPr>
            <p:cNvSpPr/>
            <p:nvPr/>
          </p:nvSpPr>
          <p:spPr>
            <a:xfrm>
              <a:off x="8735878" y="3225405"/>
              <a:ext cx="712922" cy="71292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1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D9B674-418F-F475-FBEA-D50433EFEAB4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 flipH="1">
              <a:off x="9092339" y="2782089"/>
              <a:ext cx="227377" cy="443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1DCE7B-F097-2F22-4404-EA20117B19CE}"/>
              </a:ext>
            </a:extLst>
          </p:cNvPr>
          <p:cNvGrpSpPr/>
          <p:nvPr/>
        </p:nvGrpSpPr>
        <p:grpSpPr>
          <a:xfrm>
            <a:off x="3828751" y="3294667"/>
            <a:ext cx="1317080" cy="2096713"/>
            <a:chOff x="1688237" y="1959090"/>
            <a:chExt cx="1317080" cy="209671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8D0A32-703F-18D3-22B7-44E4E35D6E6B}"/>
                </a:ext>
              </a:extLst>
            </p:cNvPr>
            <p:cNvSpPr/>
            <p:nvPr/>
          </p:nvSpPr>
          <p:spPr>
            <a:xfrm>
              <a:off x="2074087" y="1959090"/>
              <a:ext cx="519725" cy="5197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2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693AD3A-1658-02A9-EF4E-FD0AA0A3D170}"/>
                </a:ext>
              </a:extLst>
            </p:cNvPr>
            <p:cNvSpPr/>
            <p:nvPr/>
          </p:nvSpPr>
          <p:spPr>
            <a:xfrm>
              <a:off x="2485592" y="2770547"/>
              <a:ext cx="519725" cy="5197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7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74A886-2798-5F7E-6D1D-E365C6DBFE0F}"/>
                </a:ext>
              </a:extLst>
            </p:cNvPr>
            <p:cNvCxnSpPr>
              <a:cxnSpLocks/>
              <a:stCxn id="20" idx="5"/>
              <a:endCxn id="21" idx="0"/>
            </p:cNvCxnSpPr>
            <p:nvPr/>
          </p:nvCxnSpPr>
          <p:spPr>
            <a:xfrm>
              <a:off x="2517700" y="2402703"/>
              <a:ext cx="227755" cy="367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C1D513E-644C-4A25-46E7-BE390D149E21}"/>
                </a:ext>
              </a:extLst>
            </p:cNvPr>
            <p:cNvSpPr/>
            <p:nvPr/>
          </p:nvSpPr>
          <p:spPr>
            <a:xfrm>
              <a:off x="1688237" y="2767893"/>
              <a:ext cx="519725" cy="519725"/>
            </a:xfrm>
            <a:prstGeom prst="ellips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0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749E03-9559-F742-3D32-B50FE24A58E6}"/>
                </a:ext>
              </a:extLst>
            </p:cNvPr>
            <p:cNvCxnSpPr>
              <a:cxnSpLocks/>
              <a:stCxn id="20" idx="3"/>
              <a:endCxn id="23" idx="0"/>
            </p:cNvCxnSpPr>
            <p:nvPr/>
          </p:nvCxnSpPr>
          <p:spPr>
            <a:xfrm flipH="1">
              <a:off x="1948100" y="2402703"/>
              <a:ext cx="202099" cy="36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C9ACFC-CF46-972B-3F71-83A39D263371}"/>
                </a:ext>
              </a:extLst>
            </p:cNvPr>
            <p:cNvSpPr/>
            <p:nvPr/>
          </p:nvSpPr>
          <p:spPr>
            <a:xfrm>
              <a:off x="2103454" y="3536078"/>
              <a:ext cx="519725" cy="519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Segoe UI Symbol" panose="020B0502040204020203" pitchFamily="34" charset="0"/>
                  <a:ea typeface="Segoe UI Symbol" panose="020B0502040204020203" pitchFamily="34" charset="0"/>
                </a:rPr>
                <a:t>3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1E0810-5689-9F1C-1B89-DB007D3DF2E3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>
            <a:xfrm flipH="1">
              <a:off x="2363317" y="3214160"/>
              <a:ext cx="198387" cy="3219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504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Coverage Stalls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Stall: Invoke Codex for a Hint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29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56F08-2C6C-6697-4E23-EEF7EE62B6B2}"/>
              </a:ext>
            </a:extLst>
          </p:cNvPr>
          <p:cNvSpPr/>
          <p:nvPr/>
        </p:nvSpPr>
        <p:spPr>
          <a:xfrm>
            <a:off x="4333458" y="1905799"/>
            <a:ext cx="2864572" cy="428296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3FCCE-29E1-010D-402F-C8A9121174DE}"/>
              </a:ext>
            </a:extLst>
          </p:cNvPr>
          <p:cNvSpPr/>
          <p:nvPr/>
        </p:nvSpPr>
        <p:spPr>
          <a:xfrm>
            <a:off x="2700580" y="2201917"/>
            <a:ext cx="1632878" cy="52138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4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Codex Returns Prompt Completions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56F08-2C6C-6697-4E23-EEF7EE62B6B2}"/>
              </a:ext>
            </a:extLst>
          </p:cNvPr>
          <p:cNvSpPr/>
          <p:nvPr/>
        </p:nvSpPr>
        <p:spPr>
          <a:xfrm>
            <a:off x="4333458" y="1905799"/>
            <a:ext cx="2864572" cy="428296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3FCCE-29E1-010D-402F-C8A9121174DE}"/>
              </a:ext>
            </a:extLst>
          </p:cNvPr>
          <p:cNvSpPr/>
          <p:nvPr/>
        </p:nvSpPr>
        <p:spPr>
          <a:xfrm>
            <a:off x="2700580" y="2201917"/>
            <a:ext cx="1632878" cy="52138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354569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Test Cases from Completions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56F08-2C6C-6697-4E23-EEF7EE62B6B2}"/>
              </a:ext>
            </a:extLst>
          </p:cNvPr>
          <p:cNvSpPr/>
          <p:nvPr/>
        </p:nvSpPr>
        <p:spPr>
          <a:xfrm>
            <a:off x="4333458" y="1905799"/>
            <a:ext cx="2864572" cy="428296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3FCCE-29E1-010D-402F-C8A9121174DE}"/>
              </a:ext>
            </a:extLst>
          </p:cNvPr>
          <p:cNvSpPr/>
          <p:nvPr/>
        </p:nvSpPr>
        <p:spPr>
          <a:xfrm>
            <a:off x="2700580" y="2201917"/>
            <a:ext cx="1632878" cy="52138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A776C5-C88B-66EB-328B-EEFBF5782870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0CE80-5997-0491-794D-CCA34EBAB080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7FAA5-FEBC-6F32-F804-7872294D3D07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016C0-23AC-E32A-FEA7-54E924EC969F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33DAB6-C6C9-73BB-3DDB-A43606BA0289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662BBF-03B1-A201-909B-D736574B64B7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3042164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Generated Tests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656F08-2C6C-6697-4E23-EEF7EE62B6B2}"/>
              </a:ext>
            </a:extLst>
          </p:cNvPr>
          <p:cNvSpPr/>
          <p:nvPr/>
        </p:nvSpPr>
        <p:spPr>
          <a:xfrm>
            <a:off x="4333458" y="1905799"/>
            <a:ext cx="2864572" cy="428296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A3FCCE-29E1-010D-402F-C8A9121174DE}"/>
              </a:ext>
            </a:extLst>
          </p:cNvPr>
          <p:cNvSpPr/>
          <p:nvPr/>
        </p:nvSpPr>
        <p:spPr>
          <a:xfrm>
            <a:off x="2700580" y="2201917"/>
            <a:ext cx="1632878" cy="521388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A776C5-C88B-66EB-328B-EEFBF5782870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0CE80-5997-0491-794D-CCA34EBAB080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7FAA5-FEBC-6F32-F804-7872294D3D07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016C0-23AC-E32A-FEA7-54E924EC969F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33DAB6-C6C9-73BB-3DDB-A43606BA0289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662BBF-03B1-A201-909B-D736574B64B7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344B9EE-3E8F-3603-64E3-15986E30CF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455518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Codex-Generated Tests Can be Mutated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Synergy between LLM and Search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A776C5-C88B-66EB-328B-EEFBF5782870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0CE80-5997-0491-794D-CCA34EBAB080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7FAA5-FEBC-6F32-F804-7872294D3D07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016C0-23AC-E32A-FEA7-54E924EC969F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33DAB6-C6C9-73BB-3DDB-A43606BA0289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662BBF-03B1-A201-909B-D736574B64B7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344B9EE-3E8F-3603-64E3-15986E30CF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2539746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Codex-Generated Tests Can be Mutated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Synergy between LLM and Search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A776C5-C88B-66EB-328B-EEFBF5782870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0CE80-5997-0491-794D-CCA34EBAB080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7FAA5-FEBC-6F32-F804-7872294D3D07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016C0-23AC-E32A-FEA7-54E924EC969F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33DAB6-C6C9-73BB-3DDB-A43606BA0289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662BBF-03B1-A201-909B-D736574B64B7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344B9EE-3E8F-3603-64E3-15986E30CF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1F30D-802B-6A24-BB5E-638FFB114D36}"/>
              </a:ext>
            </a:extLst>
          </p:cNvPr>
          <p:cNvSpPr/>
          <p:nvPr/>
        </p:nvSpPr>
        <p:spPr>
          <a:xfrm rot="20151049">
            <a:off x="1425668" y="3410510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05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Codex-Generated Tests Can be Mutated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Synergy between LLM and Search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A776C5-C88B-66EB-328B-EEFBF5782870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0CE80-5997-0491-794D-CCA34EBAB080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7FAA5-FEBC-6F32-F804-7872294D3D07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016C0-23AC-E32A-FEA7-54E924EC969F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33DAB6-C6C9-73BB-3DDB-A43606BA0289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662BBF-03B1-A201-909B-D736574B64B7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344B9EE-3E8F-3603-64E3-15986E30CF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121F30D-802B-6A24-BB5E-638FFB114D36}"/>
              </a:ext>
            </a:extLst>
          </p:cNvPr>
          <p:cNvSpPr/>
          <p:nvPr/>
        </p:nvSpPr>
        <p:spPr>
          <a:xfrm rot="20151049">
            <a:off x="1425668" y="3410510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C7211-4950-3938-D185-7616EBA4CF23}"/>
              </a:ext>
            </a:extLst>
          </p:cNvPr>
          <p:cNvSpPr/>
          <p:nvPr/>
        </p:nvSpPr>
        <p:spPr>
          <a:xfrm>
            <a:off x="4628321" y="1560280"/>
            <a:ext cx="763933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12A964-0BA6-DFC4-07DE-55AA9C0CCCB1}"/>
              </a:ext>
            </a:extLst>
          </p:cNvPr>
          <p:cNvSpPr/>
          <p:nvPr/>
        </p:nvSpPr>
        <p:spPr>
          <a:xfrm rot="1736355">
            <a:off x="5503764" y="3187365"/>
            <a:ext cx="631455" cy="48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Codex-Generated Tests Can be Mutated</a:t>
            </a:r>
            <a:br>
              <a:rPr lang="en-US" dirty="0"/>
            </a:br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Synergy between LLM and Search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DFE709-6AE9-0287-5D41-44BDE3590C2B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68BFD-F371-2316-7C5A-8E62B9DA54CA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2F6A4BA9-DDA6-28C5-FAAB-777A740956F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AE82E03-6E2C-967F-F00E-0C1A5A280BD3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6DB13F-4BB3-DB90-54B7-FF71F5234D33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9FF449-F0FF-94CD-8416-8241EB5348E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D854FA-8630-78CF-5A6C-E6344B2D762A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4B3028D7-8576-BC39-8146-337E394018D3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4075559B-C91D-FA80-25E1-D67221BB5AF7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06AA86-DAA8-B9AC-5E5B-5F382665257D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8A776C5-C88B-66EB-328B-EEFBF5782870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60CE80-5997-0491-794D-CCA34EBAB080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7FAA5-FEBC-6F32-F804-7872294D3D07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016C0-23AC-E32A-FEA7-54E924EC969F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33DAB6-C6C9-73BB-3DDB-A43606BA0289}"/>
              </a:ext>
            </a:extLst>
          </p:cNvPr>
          <p:cNvCxnSpPr>
            <a:cxnSpLocks/>
            <a:endCxn id="22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F662BBF-03B1-A201-909B-D736574B64B7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E344B9EE-3E8F-3603-64E3-15986E30CF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BBC7211-4950-3938-D185-7616EBA4CF23}"/>
              </a:ext>
            </a:extLst>
          </p:cNvPr>
          <p:cNvSpPr/>
          <p:nvPr/>
        </p:nvSpPr>
        <p:spPr>
          <a:xfrm>
            <a:off x="4628321" y="1560280"/>
            <a:ext cx="763933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112A964-0BA6-DFC4-07DE-55AA9C0CCCB1}"/>
              </a:ext>
            </a:extLst>
          </p:cNvPr>
          <p:cNvSpPr/>
          <p:nvPr/>
        </p:nvSpPr>
        <p:spPr>
          <a:xfrm rot="1736355">
            <a:off x="5503764" y="3187365"/>
            <a:ext cx="631455" cy="48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19B63F-B90B-56CF-A7E0-936CDE91A97C}"/>
              </a:ext>
            </a:extLst>
          </p:cNvPr>
          <p:cNvSpPr/>
          <p:nvPr/>
        </p:nvSpPr>
        <p:spPr>
          <a:xfrm rot="1736355">
            <a:off x="1462527" y="3657081"/>
            <a:ext cx="631455" cy="4892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8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Concrete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pop1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pop2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!!mut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MUT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mut2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44034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Concrete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38</a:t>
            </a:fld>
            <a:endParaRPr lang="en-US"/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880655" y="524347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6830810" y="1878454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941996" y="1696970"/>
            <a:ext cx="6705825" cy="111076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9553776" y="137410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38246" y="5905014"/>
            <a:ext cx="6310167" cy="15122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2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4603-35A8-B983-12CB-B49B4035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b="1" i="1" dirty="0"/>
              <a:t>Suite</a:t>
            </a:r>
            <a:r>
              <a:rPr lang="en-US" dirty="0"/>
              <a:t> Generation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F24D5C-2107-6325-68BD-8A7EADBA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0C11-79FB-F941-8DDD-339772DBB53D}" type="datetime1">
              <a:rPr lang="en-CA" smtClean="0"/>
              <a:t>2023-03-28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D073E-F895-1B37-F06E-CB5FC983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— The Promises and Challenges of ML in Automated Software Testing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16D5BF-F095-B432-2AAB-F2ED3FC30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</a:t>
            </a:fld>
            <a:endParaRPr lang="en-US"/>
          </a:p>
        </p:txBody>
      </p:sp>
      <p:sp>
        <p:nvSpPr>
          <p:cNvPr id="6" name="!!force">
            <a:extLst>
              <a:ext uri="{FF2B5EF4-FFF2-40B4-BE49-F238E27FC236}">
                <a16:creationId xmlns:a16="http://schemas.microsoft.com/office/drawing/2014/main" id="{9DD7D7BD-46A9-01E7-DF38-BFD237D2C133}"/>
              </a:ext>
            </a:extLst>
          </p:cNvPr>
          <p:cNvSpPr/>
          <p:nvPr/>
        </p:nvSpPr>
        <p:spPr>
          <a:xfrm>
            <a:off x="5644427" y="2924658"/>
            <a:ext cx="5902804" cy="347499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20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BST_insert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to_add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20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Insert </a:t>
            </a:r>
            <a:r>
              <a:rPr lang="en-CA" sz="2000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to_add</a:t>
            </a:r>
            <a:r>
              <a:rPr lang="en-CA" sz="20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into tree</a:t>
            </a:r>
          </a:p>
          <a:p>
            <a:r>
              <a:rPr lang="en-CA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&lt;...&gt;</a:t>
            </a:r>
            <a:b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CA" sz="20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BST_search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to_search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20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Search tree for </a:t>
            </a:r>
            <a:r>
              <a:rPr lang="en-CA" sz="2000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to_search</a:t>
            </a:r>
            <a:endParaRPr lang="en-CA" sz="20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&lt;...&gt;</a:t>
            </a:r>
          </a:p>
          <a:p>
            <a:endParaRPr lang="en-CA" sz="20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20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BST_delete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to_delete</a:t>
            </a:r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n-CA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20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Delete </a:t>
            </a:r>
            <a:r>
              <a:rPr lang="en-CA" sz="2000" dirty="0" err="1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to_delete</a:t>
            </a:r>
            <a:r>
              <a:rPr lang="en-CA" sz="20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from tree</a:t>
            </a:r>
          </a:p>
          <a:p>
            <a:r>
              <a:rPr lang="en-CA" sz="2000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&lt;...&gt;</a:t>
            </a:r>
            <a:endParaRPr lang="en-CA" sz="20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6DCDE-9A6F-21B6-5746-73B53DA54B62}"/>
              </a:ext>
            </a:extLst>
          </p:cNvPr>
          <p:cNvSpPr txBox="1"/>
          <p:nvPr/>
        </p:nvSpPr>
        <p:spPr>
          <a:xfrm>
            <a:off x="1371600" y="1493646"/>
            <a:ext cx="9812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Generate </a:t>
            </a:r>
            <a:r>
              <a:rPr lang="en-US" sz="3600" b="1" dirty="0"/>
              <a:t>test cases</a:t>
            </a:r>
            <a:r>
              <a:rPr lang="en-US" sz="3600" dirty="0"/>
              <a:t> for a file</a:t>
            </a:r>
            <a:r>
              <a:rPr lang="en-US" sz="3600" b="1" dirty="0"/>
              <a:t> (e.g., python module, java class) </a:t>
            </a:r>
            <a:r>
              <a:rPr lang="en-US" sz="3600" dirty="0"/>
              <a:t>under 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B328B-501E-1F84-4860-2AC08B8E594F}"/>
              </a:ext>
            </a:extLst>
          </p:cNvPr>
          <p:cNvSpPr txBox="1"/>
          <p:nvPr/>
        </p:nvSpPr>
        <p:spPr>
          <a:xfrm>
            <a:off x="7320672" y="2437077"/>
            <a:ext cx="255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Module Under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BE9B4-B190-C17D-9E63-77D35330499B}"/>
              </a:ext>
            </a:extLst>
          </p:cNvPr>
          <p:cNvSpPr txBox="1"/>
          <p:nvPr/>
        </p:nvSpPr>
        <p:spPr>
          <a:xfrm>
            <a:off x="145484" y="3409266"/>
            <a:ext cx="264687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test_BST_insert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CA" sz="1100" dirty="0">
              <a:solidFill>
                <a:srgbClr val="2EAE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tree = </a:t>
            </a:r>
            <a:r>
              <a:rPr lang="en-CA" sz="1100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CA" sz="11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tree =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BST_insert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tree =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BST_insert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tree =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BST_insert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tree.value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endParaRPr lang="en-CA" sz="11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tree.left.value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CA" sz="11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tree.right.value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endParaRPr lang="en-CA" sz="11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24027-4664-1D68-9FB0-A4CA15C9AFCF}"/>
              </a:ext>
            </a:extLst>
          </p:cNvPr>
          <p:cNvSpPr txBox="1"/>
          <p:nvPr/>
        </p:nvSpPr>
        <p:spPr>
          <a:xfrm>
            <a:off x="1525792" y="5002810"/>
            <a:ext cx="2892213" cy="127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test_BST_delete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CA" sz="1100" dirty="0">
              <a:solidFill>
                <a:srgbClr val="2EAE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tree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tree.left.left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tree.left.right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BST_delete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tree.left.right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CA" sz="11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AA3DF2-A1D4-9D62-E5F0-C908D09957DD}"/>
              </a:ext>
            </a:extLst>
          </p:cNvPr>
          <p:cNvSpPr txBox="1"/>
          <p:nvPr/>
        </p:nvSpPr>
        <p:spPr>
          <a:xfrm>
            <a:off x="2971899" y="3656194"/>
            <a:ext cx="2492990" cy="11079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1100" dirty="0" err="1">
                <a:solidFill>
                  <a:srgbClr val="2EAE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test_BST_search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endParaRPr lang="en-CA" sz="1100" dirty="0">
              <a:solidFill>
                <a:srgbClr val="2EAE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tree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tree.left.left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Node(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CA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res =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BST_search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(tree, </a:t>
            </a:r>
            <a:r>
              <a:rPr lang="en-CA" sz="1100" dirty="0">
                <a:solidFill>
                  <a:srgbClr val="B4241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CA" sz="1100" dirty="0">
                <a:solidFill>
                  <a:srgbClr val="C1651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CA" sz="11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 == </a:t>
            </a:r>
            <a:r>
              <a:rPr lang="en-CA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tree.left</a:t>
            </a:r>
            <a:endParaRPr lang="en-CA" sz="11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3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39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520653" y="2340377"/>
            <a:ext cx="2712416" cy="223211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653778" y="2340377"/>
            <a:ext cx="2712416" cy="2701145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8525334" y="4571592"/>
            <a:ext cx="1014722" cy="195458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641986" y="5743060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638031" y="2711813"/>
            <a:ext cx="2138727" cy="7386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1275539" y="3523126"/>
            <a:ext cx="1880643" cy="9002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56" name="!!mut1">
            <a:extLst>
              <a:ext uri="{FF2B5EF4-FFF2-40B4-BE49-F238E27FC236}">
                <a16:creationId xmlns:a16="http://schemas.microsoft.com/office/drawing/2014/main" id="{17E87C01-9788-F863-541D-4968517E47B8}"/>
              </a:ext>
            </a:extLst>
          </p:cNvPr>
          <p:cNvSpPr txBox="1"/>
          <p:nvPr/>
        </p:nvSpPr>
        <p:spPr>
          <a:xfrm>
            <a:off x="8811292" y="2665224"/>
            <a:ext cx="213872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test_case_1m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'a\</a:t>
            </a:r>
            <a:r>
              <a:rPr lang="en-US" sz="1050" dirty="0" err="1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t!sUo~AUUUU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</a:t>
            </a:r>
          </a:p>
        </p:txBody>
      </p:sp>
      <p:sp>
        <p:nvSpPr>
          <p:cNvPr id="57" name="!!mut2">
            <a:extLst>
              <a:ext uri="{FF2B5EF4-FFF2-40B4-BE49-F238E27FC236}">
                <a16:creationId xmlns:a16="http://schemas.microsoft.com/office/drawing/2014/main" id="{6E066028-CFD2-710C-C778-45DA1ACE4C40}"/>
              </a:ext>
            </a:extLst>
          </p:cNvPr>
          <p:cNvSpPr txBox="1"/>
          <p:nvPr/>
        </p:nvSpPr>
        <p:spPr>
          <a:xfrm>
            <a:off x="9369288" y="3476537"/>
            <a:ext cx="1880643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test_case_2p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int_1 = 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int_1)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6941996" y="1696970"/>
            <a:ext cx="3067990" cy="6434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6830810" y="1878454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3647821" y="147481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6512026" y="346430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4348412" y="5293519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92218C-4C59-4110-5553-2F9587F9C9B2}"/>
              </a:ext>
            </a:extLst>
          </p:cNvPr>
          <p:cNvSpPr/>
          <p:nvPr/>
        </p:nvSpPr>
        <p:spPr>
          <a:xfrm rot="688604">
            <a:off x="15952051" y="5790017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846FE2-3CB3-80FC-07F1-95C989D30333}"/>
              </a:ext>
            </a:extLst>
          </p:cNvPr>
          <p:cNvSpPr/>
          <p:nvPr/>
        </p:nvSpPr>
        <p:spPr>
          <a:xfrm rot="20151049">
            <a:off x="15189915" y="5955875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E4D690-68BD-54A1-0E80-588A060D90E6}"/>
              </a:ext>
            </a:extLst>
          </p:cNvPr>
          <p:cNvSpPr/>
          <p:nvPr/>
        </p:nvSpPr>
        <p:spPr>
          <a:xfrm>
            <a:off x="14541426" y="5762483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6233108" y="1808046"/>
            <a:ext cx="1360725" cy="165626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6444073" y="4755255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7257280" y="5323650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7852780" y="242558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7169957" y="242455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6595529" y="1690689"/>
            <a:ext cx="5970484" cy="442170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4656971" y="1436276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6941996" y="1696970"/>
            <a:ext cx="6705825" cy="111076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9553776" y="1374100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1876861" y="4572495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2945213" y="628619"/>
            <a:ext cx="643407" cy="278011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9880655" y="524347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3534049" y="3217263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38246" y="5905014"/>
            <a:ext cx="6310167" cy="15122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891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for a Hint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40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9765693" y="3022305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4C9AF8-849D-E258-0247-A6C15310B996}"/>
              </a:ext>
            </a:extLst>
          </p:cNvPr>
          <p:cNvSpPr/>
          <p:nvPr/>
        </p:nvSpPr>
        <p:spPr>
          <a:xfrm>
            <a:off x="16598123" y="4071986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B714B-5868-C534-E49B-4C10273EF0BA}"/>
              </a:ext>
            </a:extLst>
          </p:cNvPr>
          <p:cNvSpPr/>
          <p:nvPr/>
        </p:nvSpPr>
        <p:spPr>
          <a:xfrm>
            <a:off x="17888026" y="4080484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A6C40D-51AD-99A8-D5C5-C7150796E33A}"/>
              </a:ext>
            </a:extLst>
          </p:cNvPr>
          <p:cNvSpPr/>
          <p:nvPr/>
        </p:nvSpPr>
        <p:spPr>
          <a:xfrm>
            <a:off x="17244731" y="419916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1178943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3"/>
          </p:cNvCxnSpPr>
          <p:nvPr/>
        </p:nvCxnSpPr>
        <p:spPr>
          <a:xfrm rot="5400000">
            <a:off x="10100462" y="4538571"/>
            <a:ext cx="1040312" cy="45376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7FBF72-3B61-DC4B-00F3-317E70CBC7D0}"/>
              </a:ext>
            </a:extLst>
          </p:cNvPr>
          <p:cNvSpPr txBox="1"/>
          <p:nvPr/>
        </p:nvSpPr>
        <p:spPr>
          <a:xfrm>
            <a:off x="10497475" y="5101692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1194882" y="1851600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512059" y="1850577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1233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3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27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Ask for a Hint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41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</p:spTree>
    <p:extLst>
      <p:ext uri="{BB962C8B-B14F-4D97-AF65-F5344CB8AC3E}">
        <p14:creationId xmlns:p14="http://schemas.microsoft.com/office/powerpoint/2010/main" val="10879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Suggested Test Case Increases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42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44" name="!!pop1">
            <a:extLst>
              <a:ext uri="{FF2B5EF4-FFF2-40B4-BE49-F238E27FC236}">
                <a16:creationId xmlns:a16="http://schemas.microsoft.com/office/drawing/2014/main" id="{9F0A3A5F-AD27-8003-B1F6-15CB1A0452AD}"/>
              </a:ext>
            </a:extLst>
          </p:cNvPr>
          <p:cNvSpPr txBox="1"/>
          <p:nvPr/>
        </p:nvSpPr>
        <p:spPr>
          <a:xfrm>
            <a:off x="201940" y="3458760"/>
            <a:ext cx="995786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!!pop2">
            <a:extLst>
              <a:ext uri="{FF2B5EF4-FFF2-40B4-BE49-F238E27FC236}">
                <a16:creationId xmlns:a16="http://schemas.microsoft.com/office/drawing/2014/main" id="{E7ECFE1C-29CA-3A2D-2739-7E7384A841CA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</p:spTree>
    <p:extLst>
      <p:ext uri="{BB962C8B-B14F-4D97-AF65-F5344CB8AC3E}">
        <p14:creationId xmlns:p14="http://schemas.microsoft.com/office/powerpoint/2010/main" val="1610116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Population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43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2594800" y="1780933"/>
            <a:ext cx="5260129" cy="437267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079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44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8498224" y="3022305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9668557" y="1905626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9914392" y="4374737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0689031" y="1899435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0006208" y="1898412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2140275" cy="91179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0" y="5285609"/>
            <a:ext cx="2007903" cy="192376"/>
          </a:xfrm>
          <a:prstGeom prst="curvedConnector3">
            <a:avLst>
              <a:gd name="adj1" fmla="val -419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7083270" y="1572391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8479224" y="3492535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8230122" y="4674112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8345423" y="5126791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5001107" y="1493295"/>
            <a:ext cx="7156048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6425652" y="3184444"/>
            <a:ext cx="1045393" cy="1014723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6265539" y="4174851"/>
            <a:ext cx="658495" cy="70712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2005354" cy="136999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8369" y="4718374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813817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45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</p:spTree>
    <p:extLst>
      <p:ext uri="{BB962C8B-B14F-4D97-AF65-F5344CB8AC3E}">
        <p14:creationId xmlns:p14="http://schemas.microsoft.com/office/powerpoint/2010/main" val="322708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46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</p:spTree>
    <p:extLst>
      <p:ext uri="{BB962C8B-B14F-4D97-AF65-F5344CB8AC3E}">
        <p14:creationId xmlns:p14="http://schemas.microsoft.com/office/powerpoint/2010/main" val="4254273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47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</p:spTree>
    <p:extLst>
      <p:ext uri="{BB962C8B-B14F-4D97-AF65-F5344CB8AC3E}">
        <p14:creationId xmlns:p14="http://schemas.microsoft.com/office/powerpoint/2010/main" val="391545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No Longer Stalled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48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  <a:stCxn id="24" idx="1"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4648770" y="1476905"/>
            <a:ext cx="7983044" cy="4842191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78799-A920-0585-09CF-C2F7AB20C17E}"/>
              </a:ext>
            </a:extLst>
          </p:cNvPr>
          <p:cNvSpPr txBox="1"/>
          <p:nvPr/>
        </p:nvSpPr>
        <p:spPr>
          <a:xfrm>
            <a:off x="813881" y="3571077"/>
            <a:ext cx="86802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98114-8807-93E1-5117-263030634786}"/>
              </a:ext>
            </a:extLst>
          </p:cNvPr>
          <p:cNvSpPr txBox="1"/>
          <p:nvPr/>
        </p:nvSpPr>
        <p:spPr>
          <a:xfrm>
            <a:off x="747979" y="4106196"/>
            <a:ext cx="7658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5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756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9E7A-BDC2-9FB3-1FA8-0CBBD53E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Spoiler: Results on this Benchmark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34FB0-4FF6-7F50-7EDC-79557879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137C2-324C-5375-F92D-2EA405E0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C056F-D774-1ECB-9CC9-BC0D29C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49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476E5DF-6012-15A2-3ACA-C58A39861563}"/>
              </a:ext>
            </a:extLst>
          </p:cNvPr>
          <p:cNvSpPr/>
          <p:nvPr/>
        </p:nvSpPr>
        <p:spPr>
          <a:xfrm>
            <a:off x="125756" y="2794344"/>
            <a:ext cx="1245844" cy="1483750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5D24DC-70C5-981D-DAD6-FF3027F448D6}"/>
              </a:ext>
            </a:extLst>
          </p:cNvPr>
          <p:cNvSpPr txBox="1"/>
          <p:nvPr/>
        </p:nvSpPr>
        <p:spPr>
          <a:xfrm>
            <a:off x="251385" y="5285609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</a:t>
            </a:r>
          </a:p>
          <a:p>
            <a:r>
              <a:rPr lang="en-US" dirty="0"/>
              <a:t>population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682A6B7-6CE2-DE65-650B-3EAE09515027}"/>
              </a:ext>
            </a:extLst>
          </p:cNvPr>
          <p:cNvSpPr/>
          <p:nvPr/>
        </p:nvSpPr>
        <p:spPr>
          <a:xfrm>
            <a:off x="13467710" y="2973151"/>
            <a:ext cx="3431083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6F024255-B112-B122-4425-29C6CF83AECC}"/>
              </a:ext>
            </a:extLst>
          </p:cNvPr>
          <p:cNvCxnSpPr>
            <a:cxnSpLocks/>
            <a:stCxn id="16" idx="3"/>
            <a:endCxn id="20" idx="0"/>
          </p:cNvCxnSpPr>
          <p:nvPr/>
        </p:nvCxnSpPr>
        <p:spPr>
          <a:xfrm>
            <a:off x="14638043" y="1856472"/>
            <a:ext cx="545209" cy="1116679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A9456334-6A8F-7CF7-8A8B-2B2DFA38E72E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 rot="5400000">
            <a:off x="14883878" y="4325583"/>
            <a:ext cx="428815" cy="169934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Callout 35">
            <a:extLst>
              <a:ext uri="{FF2B5EF4-FFF2-40B4-BE49-F238E27FC236}">
                <a16:creationId xmlns:a16="http://schemas.microsoft.com/office/drawing/2014/main" id="{1D7C485C-AEC1-545E-2A60-140B36D54CB4}"/>
              </a:ext>
            </a:extLst>
          </p:cNvPr>
          <p:cNvSpPr/>
          <p:nvPr/>
        </p:nvSpPr>
        <p:spPr>
          <a:xfrm>
            <a:off x="15658517" y="1850281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6AFD9-9839-42EF-DF89-796FE39EEEF2}"/>
              </a:ext>
            </a:extLst>
          </p:cNvPr>
          <p:cNvSpPr txBox="1"/>
          <p:nvPr/>
        </p:nvSpPr>
        <p:spPr>
          <a:xfrm>
            <a:off x="14975694" y="1849258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B880B65B-0003-3BF6-7D2B-0CD4F879E0A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4942995" y="1814447"/>
            <a:ext cx="7109761" cy="42025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589EE7D-06ED-886E-6503-4A0839367F13}"/>
              </a:ext>
            </a:extLst>
          </p:cNvPr>
          <p:cNvSpPr txBox="1"/>
          <p:nvPr/>
        </p:nvSpPr>
        <p:spPr>
          <a:xfrm>
            <a:off x="5167067" y="1406114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1E0D8F06-28CB-6357-B894-FBF2905A7A16}"/>
              </a:ext>
            </a:extLst>
          </p:cNvPr>
          <p:cNvCxnSpPr>
            <a:cxnSpLocks/>
          </p:cNvCxnSpPr>
          <p:nvPr/>
        </p:nvCxnSpPr>
        <p:spPr>
          <a:xfrm rot="10800000">
            <a:off x="447117" y="4262301"/>
            <a:ext cx="1657188" cy="1483749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6EDD53D8-1B84-2C0A-2D72-63382A98D4AB}"/>
              </a:ext>
            </a:extLst>
          </p:cNvPr>
          <p:cNvCxnSpPr>
            <a:cxnSpLocks/>
            <a:stCxn id="13" idx="0"/>
            <a:endCxn id="9" idx="1"/>
          </p:cNvCxnSpPr>
          <p:nvPr/>
        </p:nvCxnSpPr>
        <p:spPr>
          <a:xfrm rot="5400000" flipH="1" flipV="1">
            <a:off x="1213376" y="1349750"/>
            <a:ext cx="979897" cy="1909292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B1C4EF61-7140-4AC6-1941-989629609C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22224" y="5364705"/>
            <a:ext cx="6977385" cy="113280"/>
          </a:xfrm>
          <a:prstGeom prst="curvedConnector3">
            <a:avLst>
              <a:gd name="adj1" fmla="val -2421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CEA1C27-554D-6CF6-7646-315CDD64F6DE}"/>
              </a:ext>
            </a:extLst>
          </p:cNvPr>
          <p:cNvSpPr/>
          <p:nvPr/>
        </p:nvSpPr>
        <p:spPr>
          <a:xfrm>
            <a:off x="12052756" y="152323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004D5-A784-6D1F-72FD-8A746CB20B57}"/>
              </a:ext>
            </a:extLst>
          </p:cNvPr>
          <p:cNvSpPr txBox="1"/>
          <p:nvPr/>
        </p:nvSpPr>
        <p:spPr>
          <a:xfrm>
            <a:off x="13448710" y="3443381"/>
            <a:ext cx="408453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sz="11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sz="11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sz="11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sz="11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F816F14-EE61-C9E6-A448-9073F1EA7D4D}"/>
              </a:ext>
            </a:extLst>
          </p:cNvPr>
          <p:cNvSpPr/>
          <p:nvPr/>
        </p:nvSpPr>
        <p:spPr>
          <a:xfrm>
            <a:off x="13199608" y="4624958"/>
            <a:ext cx="3627420" cy="1479493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8DBEEE-8FAC-DCED-605A-D06A8AE3A6D2}"/>
              </a:ext>
            </a:extLst>
          </p:cNvPr>
          <p:cNvSpPr txBox="1"/>
          <p:nvPr/>
        </p:nvSpPr>
        <p:spPr>
          <a:xfrm>
            <a:off x="13314909" y="5077637"/>
            <a:ext cx="3252604" cy="9002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str_0 = </a:t>
            </a:r>
            <a:r>
              <a:rPr lang="en-US" sz="105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str_1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 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2EAEC-CF7C-B398-CF33-BB74BCB98340}"/>
              </a:ext>
            </a:extLst>
          </p:cNvPr>
          <p:cNvSpPr txBox="1"/>
          <p:nvPr/>
        </p:nvSpPr>
        <p:spPr>
          <a:xfrm>
            <a:off x="34845" y="3311803"/>
            <a:ext cx="1414993" cy="4154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</p:txBody>
      </p:sp>
      <p:sp>
        <p:nvSpPr>
          <p:cNvPr id="15" name="!!pop2">
            <a:extLst>
              <a:ext uri="{FF2B5EF4-FFF2-40B4-BE49-F238E27FC236}">
                <a16:creationId xmlns:a16="http://schemas.microsoft.com/office/drawing/2014/main" id="{59E274FB-7D95-7022-C067-3444119F2802}"/>
              </a:ext>
            </a:extLst>
          </p:cNvPr>
          <p:cNvSpPr txBox="1"/>
          <p:nvPr/>
        </p:nvSpPr>
        <p:spPr>
          <a:xfrm>
            <a:off x="219411" y="3771043"/>
            <a:ext cx="995785" cy="2539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endParaRPr lang="en-US" sz="105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9866E6C-A01B-8562-3750-AFC2464AF0DC}"/>
              </a:ext>
            </a:extLst>
          </p:cNvPr>
          <p:cNvSpPr/>
          <p:nvPr/>
        </p:nvSpPr>
        <p:spPr>
          <a:xfrm>
            <a:off x="8118682" y="2418740"/>
            <a:ext cx="3200400" cy="2072460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F840808D-DCC9-6F69-B0F5-4DD6AEFF2A6E}"/>
              </a:ext>
            </a:extLst>
          </p:cNvPr>
          <p:cNvCxnSpPr>
            <a:cxnSpLocks/>
          </p:cNvCxnSpPr>
          <p:nvPr/>
        </p:nvCxnSpPr>
        <p:spPr>
          <a:xfrm rot="5400000">
            <a:off x="7574314" y="3139110"/>
            <a:ext cx="792479" cy="349665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810CDD9-9A85-3152-6D6E-AE9BE029CDF6}"/>
              </a:ext>
            </a:extLst>
          </p:cNvPr>
          <p:cNvCxnSpPr>
            <a:cxnSpLocks/>
            <a:stCxn id="9" idx="3"/>
            <a:endCxn id="18" idx="0"/>
          </p:cNvCxnSpPr>
          <p:nvPr/>
        </p:nvCxnSpPr>
        <p:spPr>
          <a:xfrm>
            <a:off x="4942995" y="1814447"/>
            <a:ext cx="4775887" cy="604293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8ABED3-1F04-19F7-B7D1-B6E719A7FDFB}"/>
              </a:ext>
            </a:extLst>
          </p:cNvPr>
          <p:cNvSpPr txBox="1"/>
          <p:nvPr/>
        </p:nvSpPr>
        <p:spPr>
          <a:xfrm>
            <a:off x="4082017" y="2269518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9F72E-DB97-418C-EAC2-AA86D5703B16}"/>
              </a:ext>
            </a:extLst>
          </p:cNvPr>
          <p:cNvSpPr/>
          <p:nvPr/>
        </p:nvSpPr>
        <p:spPr>
          <a:xfrm>
            <a:off x="2657970" y="1553753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" name="!!MUT">
            <a:extLst>
              <a:ext uri="{FF2B5EF4-FFF2-40B4-BE49-F238E27FC236}">
                <a16:creationId xmlns:a16="http://schemas.microsoft.com/office/drawing/2014/main" id="{D9914A94-D34E-0192-32CA-67701A5FFB52}"/>
              </a:ext>
            </a:extLst>
          </p:cNvPr>
          <p:cNvSpPr txBox="1"/>
          <p:nvPr/>
        </p:nvSpPr>
        <p:spPr>
          <a:xfrm>
            <a:off x="1719868" y="3207210"/>
            <a:ext cx="4521355" cy="330090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/>
            </a:solidFill>
          </a:ln>
        </p:spPr>
        <p:txBody>
          <a:bodyPr wrap="square" bIns="0">
            <a:spAutoFit/>
          </a:bodyPr>
          <a:lstStyle/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1050" dirty="0">
              <a:solidFill>
                <a:srgbClr val="2C2C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solidFill>
                <a:srgbClr val="2C2C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-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pos_min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&lt;= pos &lt;=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 is </a:t>
            </a:r>
            <a:r>
              <a:rPr lang="en-US" sz="1050" b="1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raise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800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"Invalid position"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i="1" dirty="0">
                <a:solidFill>
                  <a:srgbClr val="0088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Turn position into a positive number</a:t>
            </a:r>
            <a:endParaRPr lang="en-US" sz="1050" dirty="0">
              <a:solidFill>
                <a:srgbClr val="0088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 &lt;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sz="1050" b="1" dirty="0">
                <a:solidFill>
                  <a:srgbClr val="2E8B57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US" sz="1050" dirty="0"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pos_max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+ pos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pos</a:t>
            </a:r>
          </a:p>
          <a:p>
            <a:endParaRPr lang="en-US" sz="400" i="1" dirty="0">
              <a:solidFill>
                <a:srgbClr val="7030A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&lt;...omitted code...&gt;</a:t>
            </a:r>
            <a:endParaRPr lang="en-US" sz="600" i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4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(version: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pos: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2C2C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05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Optional[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]=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n-US" sz="105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05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build_version_info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(version)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   pos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build_version_bump_position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(pos)</a:t>
            </a:r>
          </a:p>
          <a:p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_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build_version_bump_type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(pos, </a:t>
            </a:r>
            <a:r>
              <a:rPr lang="en-US" sz="1050" dirty="0" err="1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pre_release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50" i="1" dirty="0">
              <a:solidFill>
                <a:srgbClr val="7030A0"/>
              </a:solidFill>
              <a:effectLst/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50" i="1" dirty="0">
                <a:solidFill>
                  <a:srgbClr val="7030A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&lt;...omitted code...&gt;</a:t>
            </a:r>
          </a:p>
          <a:p>
            <a:r>
              <a:rPr lang="en-US" sz="1050" dirty="0">
                <a:solidFill>
                  <a:srgbClr val="2C2CFF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2C2CF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050" dirty="0">
                <a:effectLst/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out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DC7CAC-1D97-CACA-0615-B5768CCAD655}"/>
              </a:ext>
            </a:extLst>
          </p:cNvPr>
          <p:cNvSpPr txBox="1"/>
          <p:nvPr/>
        </p:nvSpPr>
        <p:spPr>
          <a:xfrm>
            <a:off x="6306612" y="4499786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914F771-3BDA-19D6-24AA-005A02CF8C00}"/>
              </a:ext>
            </a:extLst>
          </p:cNvPr>
          <p:cNvSpPr txBox="1"/>
          <p:nvPr/>
        </p:nvSpPr>
        <p:spPr>
          <a:xfrm>
            <a:off x="7970553" y="2830834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CDBA3D-9A64-5908-59BC-6C04D3693D18}"/>
              </a:ext>
            </a:extLst>
          </p:cNvPr>
          <p:cNvSpPr txBox="1"/>
          <p:nvPr/>
        </p:nvSpPr>
        <p:spPr>
          <a:xfrm>
            <a:off x="9737666" y="3240505"/>
            <a:ext cx="2086269" cy="11695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str_0 = </a:t>
            </a:r>
            <a:r>
              <a:rPr lang="en-US" sz="10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str_0) </a:t>
            </a: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int_0 = </a:t>
            </a:r>
            <a:r>
              <a:rPr lang="en-US" sz="1000" b="1" dirty="0">
                <a:solidFill>
                  <a:srgbClr val="2E8B5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-2687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str_2 = </a:t>
            </a:r>
            <a:r>
              <a:rPr lang="en-US" sz="1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str_0, int_0)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78799-A920-0585-09CF-C2F7AB20C17E}"/>
              </a:ext>
            </a:extLst>
          </p:cNvPr>
          <p:cNvSpPr txBox="1"/>
          <p:nvPr/>
        </p:nvSpPr>
        <p:spPr>
          <a:xfrm>
            <a:off x="813881" y="3571077"/>
            <a:ext cx="86802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test_case_mutant_0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098114-8807-93E1-5117-263030634786}"/>
              </a:ext>
            </a:extLst>
          </p:cNvPr>
          <p:cNvSpPr txBox="1"/>
          <p:nvPr/>
        </p:nvSpPr>
        <p:spPr>
          <a:xfrm>
            <a:off x="747979" y="4106196"/>
            <a:ext cx="765863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4">
                <a:lumMod val="50000"/>
              </a:schemeClr>
            </a:solidFill>
          </a:ln>
        </p:spPr>
        <p:txBody>
          <a:bodyPr wrap="square" rIns="36000">
            <a:spAutoFit/>
          </a:bodyPr>
          <a:lstStyle/>
          <a:p>
            <a:r>
              <a:rPr lang="en-US" sz="1000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test_case_mutant_</a:t>
            </a:r>
            <a:r>
              <a:rPr lang="en-US" sz="10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endParaRPr lang="en-US" sz="1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!!nope">
            <a:extLst>
              <a:ext uri="{FF2B5EF4-FFF2-40B4-BE49-F238E27FC236}">
                <a16:creationId xmlns:a16="http://schemas.microsoft.com/office/drawing/2014/main" id="{AFD94D70-439A-0CBC-4F27-B2C4E4D95484}"/>
              </a:ext>
            </a:extLst>
          </p:cNvPr>
          <p:cNvSpPr/>
          <p:nvPr/>
        </p:nvSpPr>
        <p:spPr>
          <a:xfrm>
            <a:off x="-24355" y="1437574"/>
            <a:ext cx="13492063" cy="516684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nopee">
            <a:extLst>
              <a:ext uri="{FF2B5EF4-FFF2-40B4-BE49-F238E27FC236}">
                <a16:creationId xmlns:a16="http://schemas.microsoft.com/office/drawing/2014/main" id="{89EE589F-5F7E-BA59-61D3-AD724BE4878D}"/>
              </a:ext>
            </a:extLst>
          </p:cNvPr>
          <p:cNvSpPr txBox="1"/>
          <p:nvPr/>
        </p:nvSpPr>
        <p:spPr>
          <a:xfrm>
            <a:off x="2777285" y="2830834"/>
            <a:ext cx="682391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SBST-only approach: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18.4% Coverage</a:t>
            </a:r>
          </a:p>
          <a:p>
            <a:pPr algn="ctr"/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Codex-only approach: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64.5% Coverage</a:t>
            </a:r>
          </a:p>
          <a:p>
            <a:pPr algn="ctr"/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Our approach: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91.8% Coverage </a:t>
            </a:r>
          </a:p>
          <a:p>
            <a:pPr algn="ctr"/>
            <a:r>
              <a:rPr lang="en-US" sz="24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(better than the sum of its parts!)</a:t>
            </a:r>
          </a:p>
        </p:txBody>
      </p:sp>
    </p:spTree>
    <p:extLst>
      <p:ext uri="{BB962C8B-B14F-4D97-AF65-F5344CB8AC3E}">
        <p14:creationId xmlns:p14="http://schemas.microsoft.com/office/powerpoint/2010/main" val="133230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CodaMOSA</a:t>
            </a:r>
            <a:r>
              <a:rPr lang="en-US" dirty="0"/>
              <a:t>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50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!!pop1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pop2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!!mut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!!MUT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!!mut2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413385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When to ask for a hint?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51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7E6A-3D9A-8F59-C89C-594DB1BAE376}"/>
              </a:ext>
            </a:extLst>
          </p:cNvPr>
          <p:cNvSpPr/>
          <p:nvPr/>
        </p:nvSpPr>
        <p:spPr>
          <a:xfrm>
            <a:off x="109525" y="1381452"/>
            <a:ext cx="11966713" cy="499347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E6733-5F1A-E251-07C4-3D0C9A4DA39F}"/>
              </a:ext>
            </a:extLst>
          </p:cNvPr>
          <p:cNvSpPr/>
          <p:nvPr/>
        </p:nvSpPr>
        <p:spPr>
          <a:xfrm>
            <a:off x="1961302" y="1373842"/>
            <a:ext cx="5431614" cy="1100531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467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ask for a hint?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7E6A-3D9A-8F59-C89C-594DB1BAE376}"/>
              </a:ext>
            </a:extLst>
          </p:cNvPr>
          <p:cNvSpPr/>
          <p:nvPr/>
        </p:nvSpPr>
        <p:spPr>
          <a:xfrm>
            <a:off x="109525" y="1424252"/>
            <a:ext cx="12069503" cy="495067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E6733-5F1A-E251-07C4-3D0C9A4DA39F}"/>
              </a:ext>
            </a:extLst>
          </p:cNvPr>
          <p:cNvSpPr/>
          <p:nvPr/>
        </p:nvSpPr>
        <p:spPr>
          <a:xfrm>
            <a:off x="6824635" y="1424252"/>
            <a:ext cx="4998860" cy="1441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328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handle (potentially) arbitrary output from Codex?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53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4F7E6A-3D9A-8F59-C89C-594DB1BAE376}"/>
              </a:ext>
            </a:extLst>
          </p:cNvPr>
          <p:cNvSpPr/>
          <p:nvPr/>
        </p:nvSpPr>
        <p:spPr>
          <a:xfrm>
            <a:off x="109525" y="1610140"/>
            <a:ext cx="12426543" cy="4764786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3E6733-5F1A-E251-07C4-3D0C9A4DA39F}"/>
              </a:ext>
            </a:extLst>
          </p:cNvPr>
          <p:cNvSpPr/>
          <p:nvPr/>
        </p:nvSpPr>
        <p:spPr>
          <a:xfrm>
            <a:off x="7433356" y="2345732"/>
            <a:ext cx="5102713" cy="4264263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30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Discussed Further in Paper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6" idx="0"/>
            <a:endCxn id="63" idx="1"/>
          </p:cNvCxnSpPr>
          <p:nvPr/>
        </p:nvCxnSpPr>
        <p:spPr>
          <a:xfrm rot="5400000" flipH="1" flipV="1">
            <a:off x="1444840" y="1889974"/>
            <a:ext cx="879863" cy="879594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F10AB97B-06AA-815A-6D05-EFED34E70452}"/>
              </a:ext>
            </a:extLst>
          </p:cNvPr>
          <p:cNvCxnSpPr>
            <a:cxnSpLocks/>
            <a:stCxn id="63" idx="3"/>
            <a:endCxn id="11" idx="0"/>
          </p:cNvCxnSpPr>
          <p:nvPr/>
        </p:nvCxnSpPr>
        <p:spPr>
          <a:xfrm>
            <a:off x="4609593" y="1889839"/>
            <a:ext cx="803920" cy="879865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3127513" y="2254997"/>
            <a:ext cx="220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mutate test cases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6D8E02-4C28-184E-F52F-3EE5ECBFA08A}"/>
              </a:ext>
            </a:extLst>
          </p:cNvPr>
          <p:cNvSpPr/>
          <p:nvPr/>
        </p:nvSpPr>
        <p:spPr>
          <a:xfrm>
            <a:off x="7282145" y="1588527"/>
            <a:ext cx="2585287" cy="66647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to create low-coverage functions tests</a:t>
            </a:r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5C1B8D-A36C-EB14-E059-7282757D8CC0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31C07FA2-7B6C-168C-DDF3-99D160C5EE3D}"/>
              </a:ext>
            </a:extLst>
          </p:cNvPr>
          <p:cNvSpPr/>
          <p:nvPr/>
        </p:nvSpPr>
        <p:spPr>
          <a:xfrm>
            <a:off x="9659881" y="276970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Raw Model Output (“natural” code)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C2E0310-6C8B-07BC-BA6D-E997779B5574}"/>
              </a:ext>
            </a:extLst>
          </p:cNvPr>
          <p:cNvSpPr/>
          <p:nvPr/>
        </p:nvSpPr>
        <p:spPr>
          <a:xfrm>
            <a:off x="9745978" y="3377379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test_case_0():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7 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EE139FF-1B4B-A3D4-8DA6-B1005563283B}"/>
              </a:ext>
            </a:extLst>
          </p:cNvPr>
          <p:cNvSpPr/>
          <p:nvPr/>
        </p:nvSpPr>
        <p:spPr>
          <a:xfrm>
            <a:off x="11035881" y="3385877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test_case_1():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 = </a:t>
            </a:r>
            <a:r>
              <a:rPr lang="en-US" sz="500" dirty="0" err="1">
                <a:solidFill>
                  <a:schemeClr val="tx1"/>
                </a:solidFill>
              </a:rPr>
              <a:t>foo.bar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res2 = </a:t>
            </a:r>
            <a:r>
              <a:rPr lang="en-US" sz="500" dirty="0" err="1">
                <a:solidFill>
                  <a:schemeClr val="tx1"/>
                </a:solidFill>
              </a:rPr>
              <a:t>bax.Bax</a:t>
            </a:r>
            <a:r>
              <a:rPr lang="en-US" sz="500" dirty="0">
                <a:solidFill>
                  <a:schemeClr val="tx1"/>
                </a:solidFill>
              </a:rPr>
              <a:t>(6)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res== res2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303947-E95E-CE2A-B858-3C58D8E2B377}"/>
              </a:ext>
            </a:extLst>
          </p:cNvPr>
          <p:cNvSpPr/>
          <p:nvPr/>
        </p:nvSpPr>
        <p:spPr>
          <a:xfrm>
            <a:off x="10392586" y="3504560"/>
            <a:ext cx="698204" cy="438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00" dirty="0">
                <a:solidFill>
                  <a:schemeClr val="tx1"/>
                </a:solidFill>
              </a:rPr>
              <a:t>def test_case_2():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f = </a:t>
            </a:r>
            <a:r>
              <a:rPr lang="en-US" sz="500" dirty="0" err="1">
                <a:solidFill>
                  <a:schemeClr val="tx1"/>
                </a:solidFill>
              </a:rPr>
              <a:t>foo.Foo</a:t>
            </a:r>
            <a:r>
              <a:rPr lang="en-US" sz="500" dirty="0">
                <a:solidFill>
                  <a:schemeClr val="tx1"/>
                </a:solidFill>
              </a:rPr>
              <a:t>()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f.add</a:t>
            </a:r>
            <a:r>
              <a:rPr lang="en-US" sz="500" dirty="0">
                <a:solidFill>
                  <a:schemeClr val="tx1"/>
                </a:solidFill>
              </a:rPr>
              <a:t>(4)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 </a:t>
            </a:r>
            <a:r>
              <a:rPr lang="en-US" sz="500" dirty="0" err="1">
                <a:solidFill>
                  <a:schemeClr val="tx1"/>
                </a:solidFill>
              </a:rPr>
              <a:t>f.remove</a:t>
            </a:r>
            <a:r>
              <a:rPr lang="en-US" sz="500" dirty="0">
                <a:solidFill>
                  <a:schemeClr val="tx1"/>
                </a:solidFill>
              </a:rPr>
              <a:t>(5)</a:t>
            </a:r>
          </a:p>
          <a:p>
            <a:r>
              <a:rPr lang="en-US" sz="500" dirty="0">
                <a:solidFill>
                  <a:schemeClr val="tx1"/>
                </a:solidFill>
              </a:rPr>
              <a:t>    assert  </a:t>
            </a:r>
            <a:r>
              <a:rPr lang="en-US" sz="500" dirty="0" err="1">
                <a:solidFill>
                  <a:schemeClr val="tx1"/>
                </a:solidFill>
              </a:rPr>
              <a:t>len</a:t>
            </a:r>
            <a:r>
              <a:rPr lang="en-US" sz="500" dirty="0">
                <a:solidFill>
                  <a:schemeClr val="tx1"/>
                </a:solidFill>
              </a:rPr>
              <a:t>(f) == 1 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5F059E5-1C5C-B06D-F3CE-70B56E960334}"/>
              </a:ext>
            </a:extLst>
          </p:cNvPr>
          <p:cNvSpPr/>
          <p:nvPr/>
        </p:nvSpPr>
        <p:spPr>
          <a:xfrm>
            <a:off x="7496267" y="4598912"/>
            <a:ext cx="2163614" cy="1222992"/>
          </a:xfrm>
          <a:prstGeom prst="roundRect">
            <a:avLst>
              <a:gd name="adj" fmla="val 78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Extracted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3CA4A79-F61B-9848-939D-A6F12426B55F}"/>
              </a:ext>
            </a:extLst>
          </p:cNvPr>
          <p:cNvSpPr/>
          <p:nvPr/>
        </p:nvSpPr>
        <p:spPr>
          <a:xfrm rot="688604">
            <a:off x="9099906" y="5095410"/>
            <a:ext cx="434596" cy="4482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2C2BD84-7081-EA9B-A3FC-67B550085EC3}"/>
              </a:ext>
            </a:extLst>
          </p:cNvPr>
          <p:cNvSpPr/>
          <p:nvPr/>
        </p:nvSpPr>
        <p:spPr>
          <a:xfrm rot="20151049">
            <a:off x="8337770" y="5261268"/>
            <a:ext cx="631455" cy="3413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F6302F3-B41A-E57D-4C6C-B09E27CDF328}"/>
              </a:ext>
            </a:extLst>
          </p:cNvPr>
          <p:cNvSpPr/>
          <p:nvPr/>
        </p:nvSpPr>
        <p:spPr>
          <a:xfrm>
            <a:off x="7689281" y="5067876"/>
            <a:ext cx="558057" cy="4086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7EA78DA7-5132-160F-175B-38D669699B59}"/>
              </a:ext>
            </a:extLst>
          </p:cNvPr>
          <p:cNvCxnSpPr>
            <a:cxnSpLocks/>
            <a:stCxn id="74" idx="3"/>
            <a:endCxn id="81" idx="0"/>
          </p:cNvCxnSpPr>
          <p:nvPr/>
        </p:nvCxnSpPr>
        <p:spPr>
          <a:xfrm>
            <a:off x="9867432" y="1921762"/>
            <a:ext cx="874256" cy="847940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082BE5B6-2A5B-CC24-C4DA-DB201EECF1AF}"/>
              </a:ext>
            </a:extLst>
          </p:cNvPr>
          <p:cNvCxnSpPr>
            <a:cxnSpLocks/>
            <a:stCxn id="81" idx="2"/>
            <a:endCxn id="85" idx="3"/>
          </p:cNvCxnSpPr>
          <p:nvPr/>
        </p:nvCxnSpPr>
        <p:spPr>
          <a:xfrm rot="5400000">
            <a:off x="9591928" y="4060648"/>
            <a:ext cx="1217714" cy="1081807"/>
          </a:xfrm>
          <a:prstGeom prst="curvedConnector2">
            <a:avLst/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0B7695A9-33A0-EAEF-1B72-F635517D7310}"/>
              </a:ext>
            </a:extLst>
          </p:cNvPr>
          <p:cNvCxnSpPr>
            <a:cxnSpLocks/>
            <a:stCxn id="85" idx="1"/>
            <a:endCxn id="17" idx="3"/>
          </p:cNvCxnSpPr>
          <p:nvPr/>
        </p:nvCxnSpPr>
        <p:spPr>
          <a:xfrm rot="10800000" flipV="1">
            <a:off x="4333461" y="5210407"/>
            <a:ext cx="3162806" cy="16074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BAB3EEC5-E514-314F-88FC-B1C80CD72B90}"/>
              </a:ext>
            </a:extLst>
          </p:cNvPr>
          <p:cNvSpPr txBox="1"/>
          <p:nvPr/>
        </p:nvSpPr>
        <p:spPr>
          <a:xfrm>
            <a:off x="10405135" y="4629043"/>
            <a:ext cx="1862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Deserialize to </a:t>
            </a:r>
            <a:r>
              <a:rPr lang="en-US" dirty="0" err="1"/>
              <a:t>mutatable</a:t>
            </a:r>
            <a:r>
              <a:rPr lang="en-US" dirty="0"/>
              <a:t> format</a:t>
            </a:r>
          </a:p>
        </p:txBody>
      </p:sp>
      <p:sp>
        <p:nvSpPr>
          <p:cNvPr id="106" name="Oval Callout 105">
            <a:extLst>
              <a:ext uri="{FF2B5EF4-FFF2-40B4-BE49-F238E27FC236}">
                <a16:creationId xmlns:a16="http://schemas.microsoft.com/office/drawing/2014/main" id="{864B5F96-630D-77EF-34C5-6EF406AC6018}"/>
              </a:ext>
            </a:extLst>
          </p:cNvPr>
          <p:cNvSpPr/>
          <p:nvPr/>
        </p:nvSpPr>
        <p:spPr>
          <a:xfrm>
            <a:off x="11000635" y="1730973"/>
            <a:ext cx="591043" cy="487091"/>
          </a:xfrm>
          <a:prstGeom prst="wedgeEllipseCallout">
            <a:avLst>
              <a:gd name="adj1" fmla="val -55688"/>
              <a:gd name="adj2" fmla="val 625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89D9DE7-1AF5-C8CC-A4F9-A4B964E840DA}"/>
              </a:ext>
            </a:extLst>
          </p:cNvPr>
          <p:cNvSpPr txBox="1"/>
          <p:nvPr/>
        </p:nvSpPr>
        <p:spPr>
          <a:xfrm>
            <a:off x="10317812" y="1729950"/>
            <a:ext cx="186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Ask Co</a:t>
            </a:r>
            <a:r>
              <a:rPr lang="en-US" dirty="0">
                <a:solidFill>
                  <a:schemeClr val="bg1"/>
                </a:solidFill>
              </a:rPr>
              <a:t>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3F3B83-CD21-D693-CDF9-6E221B855B67}"/>
              </a:ext>
            </a:extLst>
          </p:cNvPr>
          <p:cNvSpPr/>
          <p:nvPr/>
        </p:nvSpPr>
        <p:spPr>
          <a:xfrm>
            <a:off x="2324568" y="1629145"/>
            <a:ext cx="2285025" cy="521388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Coverage Stalled?</a:t>
            </a:r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632054D1-604C-123C-EDA7-BBECE0B5F2C7}"/>
              </a:ext>
            </a:extLst>
          </p:cNvPr>
          <p:cNvCxnSpPr>
            <a:cxnSpLocks/>
            <a:stCxn id="63" idx="3"/>
            <a:endCxn id="74" idx="1"/>
          </p:cNvCxnSpPr>
          <p:nvPr/>
        </p:nvCxnSpPr>
        <p:spPr>
          <a:xfrm>
            <a:off x="4609593" y="1889839"/>
            <a:ext cx="2672552" cy="31923"/>
          </a:xfrm>
          <a:prstGeom prst="curvedConnector3">
            <a:avLst>
              <a:gd name="adj1" fmla="val 50000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9D6DB1-71A1-E8AD-8233-8A8E37CD3A99}"/>
              </a:ext>
            </a:extLst>
          </p:cNvPr>
          <p:cNvSpPr txBox="1"/>
          <p:nvPr/>
        </p:nvSpPr>
        <p:spPr>
          <a:xfrm>
            <a:off x="5123264" y="1545185"/>
            <a:ext cx="1809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ask for a hint</a:t>
            </a:r>
          </a:p>
        </p:txBody>
      </p:sp>
      <p:sp>
        <p:nvSpPr>
          <p:cNvPr id="13" name="!!nope">
            <a:extLst>
              <a:ext uri="{FF2B5EF4-FFF2-40B4-BE49-F238E27FC236}">
                <a16:creationId xmlns:a16="http://schemas.microsoft.com/office/drawing/2014/main" id="{F5C61246-FE81-3EAD-A403-F04493D469EE}"/>
              </a:ext>
            </a:extLst>
          </p:cNvPr>
          <p:cNvSpPr/>
          <p:nvPr/>
        </p:nvSpPr>
        <p:spPr>
          <a:xfrm>
            <a:off x="-24355" y="1437574"/>
            <a:ext cx="13492063" cy="5166845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nopee">
            <a:extLst>
              <a:ext uri="{FF2B5EF4-FFF2-40B4-BE49-F238E27FC236}">
                <a16:creationId xmlns:a16="http://schemas.microsoft.com/office/drawing/2014/main" id="{06D30EC7-6BFE-FB3D-155D-5663BA01D025}"/>
              </a:ext>
            </a:extLst>
          </p:cNvPr>
          <p:cNvSpPr txBox="1"/>
          <p:nvPr/>
        </p:nvSpPr>
        <p:spPr>
          <a:xfrm>
            <a:off x="1441079" y="2518812"/>
            <a:ext cx="9228450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When to ask for a hint?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After stall, back off when hints not helpful</a:t>
            </a:r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 </a:t>
            </a:r>
          </a:p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to ask for a hint?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Prompt with implementation + </a:t>
            </a:r>
            <a:r>
              <a:rPr lang="en-US" sz="24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fn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header</a:t>
            </a:r>
          </a:p>
          <a:p>
            <a:r>
              <a:rPr lang="en-US" sz="2400" b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How to handle arbitrary output? </a:t>
            </a:r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Add support for importing new functions, arbitrary syntax generated by Codex </a:t>
            </a:r>
            <a:endParaRPr lang="en-US" sz="2400" i="1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2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462-92D6-B646-9E33-54702C230275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55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1076211" y="2872186"/>
            <a:ext cx="10039576" cy="3673523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6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462-92D6-B646-9E33-54702C230275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56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1076211" y="3838084"/>
            <a:ext cx="10039576" cy="177017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76E49-B49E-FBDB-4290-CE2BD1A7B58C}"/>
              </a:ext>
            </a:extLst>
          </p:cNvPr>
          <p:cNvSpPr/>
          <p:nvPr/>
        </p:nvSpPr>
        <p:spPr>
          <a:xfrm>
            <a:off x="1076211" y="1460162"/>
            <a:ext cx="10039576" cy="140656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2190-80E4-33A3-B0DF-1CF2FC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D005-55F9-B179-54C0-EE8D40736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486 Modules from 27 Python Projects</a:t>
            </a:r>
          </a:p>
          <a:p>
            <a:r>
              <a:rPr lang="en-US" dirty="0"/>
              <a:t>Run each technique 16 times, 600s each</a:t>
            </a:r>
          </a:p>
          <a:p>
            <a:r>
              <a:rPr lang="en-US" dirty="0"/>
              <a:t>Compare to baselines:</a:t>
            </a:r>
          </a:p>
          <a:p>
            <a:pPr lvl="1"/>
            <a:r>
              <a:rPr lang="en-US" dirty="0"/>
              <a:t>MOSA (no Codex hints)</a:t>
            </a:r>
          </a:p>
          <a:p>
            <a:pPr lvl="1"/>
            <a:r>
              <a:rPr lang="en-US" dirty="0" err="1"/>
              <a:t>CodexOnly</a:t>
            </a:r>
            <a:r>
              <a:rPr lang="en-US" dirty="0"/>
              <a:t> (no mutative search)</a:t>
            </a:r>
          </a:p>
          <a:p>
            <a:r>
              <a:rPr lang="en-US" dirty="0"/>
              <a:t>Paper: evaluate </a:t>
            </a:r>
            <a:r>
              <a:rPr lang="en-US" dirty="0" err="1"/>
              <a:t>CodaMOSA</a:t>
            </a:r>
            <a:r>
              <a:rPr lang="en-US" dirty="0"/>
              <a:t> design decisions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FF34-C0C0-234E-115E-84E751B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7FA3-DABB-200D-DE63-E261CB6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19C4-D487-F5C0-DA77-499C9A73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06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Coverage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31" y="1896740"/>
            <a:ext cx="4982634" cy="374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6741"/>
            <a:ext cx="4982634" cy="3747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3D254-E4EA-28EF-1B7D-196CC997C8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71" t="62117" r="3365" b="18939"/>
          <a:stretch/>
        </p:blipFill>
        <p:spPr>
          <a:xfrm>
            <a:off x="3001382" y="4217000"/>
            <a:ext cx="2614109" cy="7100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F4C1B8-B21B-D1DD-F708-EC551E42E9D0}"/>
              </a:ext>
            </a:extLst>
          </p:cNvPr>
          <p:cNvSpPr/>
          <p:nvPr/>
        </p:nvSpPr>
        <p:spPr>
          <a:xfrm>
            <a:off x="1527588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DB404-058C-78AC-E602-A5BDF12CB9D5}"/>
              </a:ext>
            </a:extLst>
          </p:cNvPr>
          <p:cNvSpPr/>
          <p:nvPr/>
        </p:nvSpPr>
        <p:spPr>
          <a:xfrm>
            <a:off x="6710979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9A419-AEF9-9BF8-7A88-940435125C56}"/>
              </a:ext>
            </a:extLst>
          </p:cNvPr>
          <p:cNvSpPr/>
          <p:nvPr/>
        </p:nvSpPr>
        <p:spPr>
          <a:xfrm>
            <a:off x="1527588" y="2070844"/>
            <a:ext cx="4087903" cy="285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B9C97-BD38-D002-2027-F00E09DD1004}"/>
              </a:ext>
            </a:extLst>
          </p:cNvPr>
          <p:cNvSpPr/>
          <p:nvPr/>
        </p:nvSpPr>
        <p:spPr>
          <a:xfrm>
            <a:off x="7945900" y="4539239"/>
            <a:ext cx="2814870" cy="32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9F9F5-AAC2-C101-80C1-142B2253C673}"/>
              </a:ext>
            </a:extLst>
          </p:cNvPr>
          <p:cNvSpPr/>
          <p:nvPr/>
        </p:nvSpPr>
        <p:spPr>
          <a:xfrm>
            <a:off x="6764064" y="2070844"/>
            <a:ext cx="4034822" cy="285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8A12A3-C866-31ED-19B6-EEE89AA4F8A9}"/>
              </a:ext>
            </a:extLst>
          </p:cNvPr>
          <p:cNvSpPr/>
          <p:nvPr/>
        </p:nvSpPr>
        <p:spPr>
          <a:xfrm>
            <a:off x="942189" y="1850301"/>
            <a:ext cx="10039576" cy="3747807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8EA0D-26D5-3B56-5CC0-45E5A65D04BB}"/>
              </a:ext>
            </a:extLst>
          </p:cNvPr>
          <p:cNvSpPr txBox="1"/>
          <p:nvPr/>
        </p:nvSpPr>
        <p:spPr>
          <a:xfrm>
            <a:off x="2058805" y="2847388"/>
            <a:ext cx="807439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Measure coverage of techniques at search end time (600s)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Average over all runs presented</a:t>
            </a:r>
          </a:p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Statistical</a:t>
            </a:r>
            <a:r>
              <a:rPr lang="en-US" sz="2400" dirty="0"/>
              <a:t> significance test using Mann-Whitney U-Test, </a:t>
            </a:r>
            <a:r>
              <a:rPr lang="en-US" sz="2400" i="1" dirty="0"/>
              <a:t>p=0.05</a:t>
            </a:r>
          </a:p>
        </p:txBody>
      </p:sp>
    </p:spTree>
    <p:extLst>
      <p:ext uri="{BB962C8B-B14F-4D97-AF65-F5344CB8AC3E}">
        <p14:creationId xmlns:p14="http://schemas.microsoft.com/office/powerpoint/2010/main" val="24911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1FEFF-BEEE-3480-9AB0-DF64749E815A}"/>
              </a:ext>
            </a:extLst>
          </p:cNvPr>
          <p:cNvSpPr txBox="1"/>
          <p:nvPr/>
        </p:nvSpPr>
        <p:spPr>
          <a:xfrm>
            <a:off x="2513406" y="3371884"/>
            <a:ext cx="305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(usually, generate randomly)</a:t>
            </a:r>
          </a:p>
        </p:txBody>
      </p:sp>
    </p:spTree>
    <p:extLst>
      <p:ext uri="{BB962C8B-B14F-4D97-AF65-F5344CB8AC3E}">
        <p14:creationId xmlns:p14="http://schemas.microsoft.com/office/powerpoint/2010/main" val="4171828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Coverage Comparison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31" y="1896740"/>
            <a:ext cx="4982634" cy="374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6741"/>
            <a:ext cx="4982634" cy="37478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3D254-E4EA-28EF-1B7D-196CC997C8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71" t="62117" r="3365" b="18939"/>
          <a:stretch/>
        </p:blipFill>
        <p:spPr>
          <a:xfrm>
            <a:off x="3001382" y="4217000"/>
            <a:ext cx="2614109" cy="71000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F4C1B8-B21B-D1DD-F708-EC551E42E9D0}"/>
              </a:ext>
            </a:extLst>
          </p:cNvPr>
          <p:cNvSpPr/>
          <p:nvPr/>
        </p:nvSpPr>
        <p:spPr>
          <a:xfrm>
            <a:off x="1527588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DB404-058C-78AC-E602-A5BDF12CB9D5}"/>
              </a:ext>
            </a:extLst>
          </p:cNvPr>
          <p:cNvSpPr/>
          <p:nvPr/>
        </p:nvSpPr>
        <p:spPr>
          <a:xfrm>
            <a:off x="6710979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9A419-AEF9-9BF8-7A88-940435125C56}"/>
              </a:ext>
            </a:extLst>
          </p:cNvPr>
          <p:cNvSpPr/>
          <p:nvPr/>
        </p:nvSpPr>
        <p:spPr>
          <a:xfrm>
            <a:off x="1527588" y="2070844"/>
            <a:ext cx="4087903" cy="285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B9C97-BD38-D002-2027-F00E09DD1004}"/>
              </a:ext>
            </a:extLst>
          </p:cNvPr>
          <p:cNvSpPr/>
          <p:nvPr/>
        </p:nvSpPr>
        <p:spPr>
          <a:xfrm>
            <a:off x="7945900" y="4539239"/>
            <a:ext cx="2814870" cy="32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879F9F5-AAC2-C101-80C1-142B2253C673}"/>
              </a:ext>
            </a:extLst>
          </p:cNvPr>
          <p:cNvSpPr/>
          <p:nvPr/>
        </p:nvSpPr>
        <p:spPr>
          <a:xfrm>
            <a:off x="6764064" y="2070844"/>
            <a:ext cx="4034822" cy="2856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931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Some Benchmarks, No Significant Difference in Achieved Coverage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131" y="1896740"/>
            <a:ext cx="4982634" cy="374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96741"/>
            <a:ext cx="4982634" cy="37478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F4C1B8-B21B-D1DD-F708-EC551E42E9D0}"/>
              </a:ext>
            </a:extLst>
          </p:cNvPr>
          <p:cNvSpPr/>
          <p:nvPr/>
        </p:nvSpPr>
        <p:spPr>
          <a:xfrm>
            <a:off x="1527588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DB404-058C-78AC-E602-A5BDF12CB9D5}"/>
              </a:ext>
            </a:extLst>
          </p:cNvPr>
          <p:cNvSpPr/>
          <p:nvPr/>
        </p:nvSpPr>
        <p:spPr>
          <a:xfrm>
            <a:off x="6710979" y="2070844"/>
            <a:ext cx="2216074" cy="32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B9C97-BD38-D002-2027-F00E09DD1004}"/>
              </a:ext>
            </a:extLst>
          </p:cNvPr>
          <p:cNvSpPr/>
          <p:nvPr/>
        </p:nvSpPr>
        <p:spPr>
          <a:xfrm>
            <a:off x="7945900" y="4539239"/>
            <a:ext cx="2814870" cy="32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E8B9A1-FF19-FE94-1020-0EF6664D50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44171" t="62117" r="3365" b="18939"/>
          <a:stretch/>
        </p:blipFill>
        <p:spPr>
          <a:xfrm>
            <a:off x="3038286" y="4224700"/>
            <a:ext cx="2614109" cy="7100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1084A17-FBCB-5BE9-A886-355673024AFB}"/>
              </a:ext>
            </a:extLst>
          </p:cNvPr>
          <p:cNvSpPr/>
          <p:nvPr/>
        </p:nvSpPr>
        <p:spPr>
          <a:xfrm>
            <a:off x="3110754" y="4506439"/>
            <a:ext cx="2482613" cy="3933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4BDB0-5CD5-D2D2-153F-7DC863163C60}"/>
              </a:ext>
            </a:extLst>
          </p:cNvPr>
          <p:cNvSpPr txBox="1"/>
          <p:nvPr/>
        </p:nvSpPr>
        <p:spPr>
          <a:xfrm>
            <a:off x="2144889" y="5695453"/>
            <a:ext cx="8073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Statistical</a:t>
            </a:r>
            <a:r>
              <a:rPr lang="en-US" sz="2400" dirty="0"/>
              <a:t> significance test using Mann-Whitney U-Test, </a:t>
            </a:r>
            <a:r>
              <a:rPr lang="en-US" sz="2400" i="1" dirty="0"/>
              <a:t>p=0.05</a:t>
            </a:r>
          </a:p>
        </p:txBody>
      </p:sp>
    </p:spTree>
    <p:extLst>
      <p:ext uri="{BB962C8B-B14F-4D97-AF65-F5344CB8AC3E}">
        <p14:creationId xmlns:p14="http://schemas.microsoft.com/office/powerpoint/2010/main" val="28155559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Few Benchmarks, Baseline Achieved Higher Coverage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131" y="1896740"/>
            <a:ext cx="4982633" cy="3747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8200" y="1896741"/>
            <a:ext cx="4982633" cy="37478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0F4C1B8-B21B-D1DD-F708-EC551E42E9D0}"/>
              </a:ext>
            </a:extLst>
          </p:cNvPr>
          <p:cNvSpPr/>
          <p:nvPr/>
        </p:nvSpPr>
        <p:spPr>
          <a:xfrm>
            <a:off x="1527588" y="2070844"/>
            <a:ext cx="2698724" cy="570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7DB404-058C-78AC-E602-A5BDF12CB9D5}"/>
              </a:ext>
            </a:extLst>
          </p:cNvPr>
          <p:cNvSpPr/>
          <p:nvPr/>
        </p:nvSpPr>
        <p:spPr>
          <a:xfrm>
            <a:off x="6710978" y="2070844"/>
            <a:ext cx="3057489" cy="510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0B9C97-BD38-D002-2027-F00E09DD1004}"/>
              </a:ext>
            </a:extLst>
          </p:cNvPr>
          <p:cNvSpPr/>
          <p:nvPr/>
        </p:nvSpPr>
        <p:spPr>
          <a:xfrm>
            <a:off x="7945900" y="4716966"/>
            <a:ext cx="2814870" cy="151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58B13-ED9F-047D-0428-8E4A1894F0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l="44171" t="62117" r="3365" b="18939"/>
          <a:stretch/>
        </p:blipFill>
        <p:spPr>
          <a:xfrm>
            <a:off x="3038286" y="4224700"/>
            <a:ext cx="2614109" cy="7100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849A419-AEF9-9BF8-7A88-940435125C56}"/>
              </a:ext>
            </a:extLst>
          </p:cNvPr>
          <p:cNvSpPr/>
          <p:nvPr/>
        </p:nvSpPr>
        <p:spPr>
          <a:xfrm>
            <a:off x="3110754" y="4716966"/>
            <a:ext cx="2482613" cy="1828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047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BA0-53E2-9329-8190-5410FDA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Many More Benchmarks, </a:t>
            </a:r>
            <a:br>
              <a:rPr lang="en-US" dirty="0"/>
            </a:br>
            <a:r>
              <a:rPr lang="en-US" dirty="0" err="1"/>
              <a:t>CodaMOSA</a:t>
            </a:r>
            <a:r>
              <a:rPr lang="en-US" dirty="0"/>
              <a:t> Outperforms Baselines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5E642-3693-2305-67BA-B0FB48FD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52BEB-683C-F6F3-BBA4-3D0D6FAA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11F40-A1FF-5ABC-B7EE-0653E2D8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6B3EA-7F52-BB54-D9CB-1BA64CC4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99131" y="1896740"/>
            <a:ext cx="4982633" cy="37478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C5C40A-56FF-B896-2649-2AE455DD7B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240" t="63511" r="3682" b="18979"/>
          <a:stretch/>
        </p:blipFill>
        <p:spPr>
          <a:xfrm>
            <a:off x="7905079" y="4276178"/>
            <a:ext cx="2893807" cy="6562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AD2C9E-21FB-EC4E-CC1B-D41A694AB1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8200" y="1896741"/>
            <a:ext cx="4982633" cy="374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99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2190-80E4-33A3-B0DF-1CF2FCB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Causes for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4D005-55F9-B179-54C0-EE8D40736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925332"/>
          </a:xfrm>
        </p:spPr>
        <p:txBody>
          <a:bodyPr>
            <a:normAutofit/>
          </a:bodyPr>
          <a:lstStyle/>
          <a:p>
            <a:r>
              <a:rPr lang="en-US" dirty="0"/>
              <a:t>Manually analyze 20 benchmarks w/ biggest coverage increases</a:t>
            </a:r>
          </a:p>
          <a:p>
            <a:pPr lvl="1"/>
            <a:r>
              <a:rPr lang="en-US" dirty="0"/>
              <a:t>15/20 benchmarks: “special strings”</a:t>
            </a:r>
          </a:p>
          <a:p>
            <a:pPr marL="914400" lvl="2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800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/>
          </a:p>
          <a:p>
            <a:pPr lvl="1"/>
            <a:r>
              <a:rPr lang="en-US" dirty="0"/>
              <a:t>7/20 benchmarks: construct data correctly w/o Type Hints</a:t>
            </a:r>
          </a:p>
          <a:p>
            <a:pPr marL="914400" lvl="2" indent="0">
              <a:buNone/>
            </a:pPr>
            <a:r>
              <a:rPr lang="en-US" sz="13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6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‘devbox01'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host_0 = module_2.</a:t>
            </a:r>
            <a:r>
              <a:rPr lang="en-US" sz="16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group_0 = module_0.</a:t>
            </a:r>
            <a:r>
              <a:rPr lang="en-US" sz="1600" dirty="0"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(str_0)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var_0 = [host_0, host_0, host_0, group_0, group_0, group_0]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vars_module_0 = module_1.VarsModule()</a:t>
            </a:r>
          </a:p>
          <a:p>
            <a:pPr marL="914400" lvl="2" indent="0">
              <a:buNone/>
            </a:pP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var_1 = vars_module_0.get_vars(str_0, str_0, var_0)</a:t>
            </a:r>
            <a:endParaRPr lang="en-US" sz="2800" dirty="0"/>
          </a:p>
          <a:p>
            <a:pPr lvl="1"/>
            <a:r>
              <a:rPr lang="en-US" dirty="0"/>
              <a:t>5/20 benchmarks: introduce new syntactical constructs</a:t>
            </a:r>
          </a:p>
          <a:p>
            <a:pPr marL="914400" lvl="2" indent="0">
              <a:buNone/>
            </a:pPr>
            <a:r>
              <a:rPr lang="en-US" sz="2400" dirty="0"/>
              <a:t>    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600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‘c'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var_0 = module_0.join_each(str_0, str_0)</a:t>
            </a:r>
          </a:p>
          <a:p>
            <a:pPr marL="914400" lvl="2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var_1 = 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(var_0)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7FF34-C0C0-234E-115E-84E751B7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7FA3-DABB-200D-DE63-E261CB6B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B19C4-D487-F5C0-DA77-499C9A73C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9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69D1-AE7C-CB31-F621-230FFFB4B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Codex Just Copying Existing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E692-87DD-B3C0-8C1A-B60B27CD5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Example with high similarity (0.713)</a:t>
            </a:r>
          </a:p>
          <a:p>
            <a:pPr marL="0" indent="0">
              <a:buNone/>
            </a:pPr>
            <a:r>
              <a:rPr lang="en-US" dirty="0"/>
              <a:t>Codex generation: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in other part of code base</a:t>
            </a:r>
            <a:r>
              <a:rPr lang="en-US" dirty="0">
                <a:sym typeface="Wingdings" pitchFamily="2" charset="2"/>
              </a:rPr>
              <a:t> (out of prompt):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9A9-12BC-6244-19A8-14EA9951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9912C-3EA2-4892-16A8-733A69A8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02BA-706A-FC2E-8EAF-8D51341C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20800-7DE1-67D8-A5A7-F161E847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3069168"/>
            <a:ext cx="74295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FB381-18AA-BFBF-0457-0AAF251A2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5092182"/>
            <a:ext cx="7772400" cy="9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3149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9F-03B6-AF09-24C4-E7DF818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Generated Tests Not Too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099-E7FD-5865-6AC2-FA54D62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43199"/>
            <a:ext cx="3597729" cy="34150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-axis: cumulative # of Codex-generated tests with max. similarity &lt;= </a:t>
            </a:r>
            <a:r>
              <a:rPr lang="en-US" i="1" dirty="0"/>
              <a:t>x</a:t>
            </a:r>
            <a:r>
              <a:rPr lang="en-US" dirty="0"/>
              <a:t>-axis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C34B-7F79-E366-6848-1B46C2D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A144-0B2F-1CC2-ACDE-A46CE19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68BB-D82B-245C-C013-025303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1972-310A-61B4-9EF6-3E21093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1690688"/>
            <a:ext cx="7081157" cy="446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2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9F-03B6-AF09-24C4-E7DF818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Generated Tests Not Too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099-E7FD-5865-6AC2-FA54D62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43199"/>
            <a:ext cx="3597729" cy="34150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-axis: cumulative # of Codex-generated tests with max. similarity &lt;= </a:t>
            </a:r>
            <a:r>
              <a:rPr lang="en-US" i="1" dirty="0"/>
              <a:t>x</a:t>
            </a:r>
            <a:r>
              <a:rPr lang="en-US" dirty="0"/>
              <a:t>-axis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C34B-7F79-E366-6848-1B46C2D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A144-0B2F-1CC2-ACDE-A46CE19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68BB-D82B-245C-C013-025303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1972-310A-61B4-9EF6-3E21093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1690688"/>
            <a:ext cx="7081157" cy="44676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BA142-CFF9-3F11-D304-BC502A0BCFE4}"/>
              </a:ext>
            </a:extLst>
          </p:cNvPr>
          <p:cNvCxnSpPr/>
          <p:nvPr/>
        </p:nvCxnSpPr>
        <p:spPr>
          <a:xfrm flipV="1">
            <a:off x="9209314" y="1926473"/>
            <a:ext cx="0" cy="3625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830BB7-5CD2-79A9-C035-AFB1BDB3A826}"/>
              </a:ext>
            </a:extLst>
          </p:cNvPr>
          <p:cNvSpPr txBox="1"/>
          <p:nvPr/>
        </p:nvSpPr>
        <p:spPr>
          <a:xfrm>
            <a:off x="9280199" y="2369920"/>
            <a:ext cx="17034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Similarity from last example</a:t>
            </a:r>
          </a:p>
        </p:txBody>
      </p:sp>
    </p:spTree>
    <p:extLst>
      <p:ext uri="{BB962C8B-B14F-4D97-AF65-F5344CB8AC3E}">
        <p14:creationId xmlns:p14="http://schemas.microsoft.com/office/powerpoint/2010/main" val="40571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ED9F-03B6-AF09-24C4-E7DF8186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Generated Tests Not Too Similar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58099-E7FD-5865-6AC2-FA54D62C3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743199"/>
            <a:ext cx="3597729" cy="3415095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y</a:t>
            </a:r>
            <a:r>
              <a:rPr lang="en-US" dirty="0"/>
              <a:t>-axis: cumulative # of Codex-generated tests with max. similarity &lt;= </a:t>
            </a:r>
            <a:r>
              <a:rPr lang="en-US" i="1" dirty="0"/>
              <a:t>x</a:t>
            </a:r>
            <a:r>
              <a:rPr lang="en-US" dirty="0"/>
              <a:t>-axis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CC34B-7F79-E366-6848-1B46C2D7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FA144-0B2F-1CC2-ACDE-A46CE192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68BB-D82B-245C-C013-02530346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381972-310A-61B4-9EF6-3E210930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643" y="1690688"/>
            <a:ext cx="7081157" cy="446760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BA142-CFF9-3F11-D304-BC502A0BCFE4}"/>
              </a:ext>
            </a:extLst>
          </p:cNvPr>
          <p:cNvCxnSpPr/>
          <p:nvPr/>
        </p:nvCxnSpPr>
        <p:spPr>
          <a:xfrm flipV="1">
            <a:off x="9209314" y="1926473"/>
            <a:ext cx="0" cy="362524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A62418-FAC7-56FA-9666-6AEA97B3666C}"/>
              </a:ext>
            </a:extLst>
          </p:cNvPr>
          <p:cNvCxnSpPr/>
          <p:nvPr/>
        </p:nvCxnSpPr>
        <p:spPr>
          <a:xfrm flipV="1">
            <a:off x="7549243" y="1926473"/>
            <a:ext cx="0" cy="36252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830BB7-5CD2-79A9-C035-AFB1BDB3A826}"/>
              </a:ext>
            </a:extLst>
          </p:cNvPr>
          <p:cNvSpPr txBox="1"/>
          <p:nvPr/>
        </p:nvSpPr>
        <p:spPr>
          <a:xfrm>
            <a:off x="9280199" y="2369920"/>
            <a:ext cx="170348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Similarity from last example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693C1-DB87-78F5-C2C0-806567AB0F8D}"/>
              </a:ext>
            </a:extLst>
          </p:cNvPr>
          <p:cNvSpPr txBox="1"/>
          <p:nvPr/>
        </p:nvSpPr>
        <p:spPr>
          <a:xfrm>
            <a:off x="7617594" y="4786822"/>
            <a:ext cx="183120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Most tests have similarity &lt; 0.4</a:t>
            </a:r>
          </a:p>
        </p:txBody>
      </p:sp>
    </p:spTree>
    <p:extLst>
      <p:ext uri="{BB962C8B-B14F-4D97-AF65-F5344CB8AC3E}">
        <p14:creationId xmlns:p14="http://schemas.microsoft.com/office/powerpoint/2010/main" val="10468609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462-92D6-B646-9E33-54702C230275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68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72C57-410F-05DC-3409-BEA1E16CA089}"/>
              </a:ext>
            </a:extLst>
          </p:cNvPr>
          <p:cNvSpPr/>
          <p:nvPr/>
        </p:nvSpPr>
        <p:spPr>
          <a:xfrm>
            <a:off x="780824" y="3811224"/>
            <a:ext cx="10039576" cy="1770179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76E49-B49E-FBDB-4290-CE2BD1A7B58C}"/>
              </a:ext>
            </a:extLst>
          </p:cNvPr>
          <p:cNvSpPr/>
          <p:nvPr/>
        </p:nvSpPr>
        <p:spPr>
          <a:xfrm>
            <a:off x="1076211" y="1460162"/>
            <a:ext cx="10039576" cy="1406560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7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B3266D-01EA-0F41-BE39-9CB79449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92462-92D6-B646-9E33-54702C230275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21C1-B4D4-9042-B429-C2CE647A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88DFB-D69E-6E43-96A2-C6B90171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69</a:t>
            </a:fld>
            <a:endParaRPr lang="en-US"/>
          </a:p>
        </p:txBody>
      </p:sp>
      <p:sp>
        <p:nvSpPr>
          <p:cNvPr id="7" name="!!plz2">
            <a:extLst>
              <a:ext uri="{FF2B5EF4-FFF2-40B4-BE49-F238E27FC236}">
                <a16:creationId xmlns:a16="http://schemas.microsoft.com/office/drawing/2014/main" id="{E82DAE01-E01D-9041-8B40-2562AF0779B2}"/>
              </a:ext>
            </a:extLst>
          </p:cNvPr>
          <p:cNvSpPr/>
          <p:nvPr/>
        </p:nvSpPr>
        <p:spPr>
          <a:xfrm>
            <a:off x="2919350" y="3918373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Remaining Challenges</a:t>
            </a:r>
          </a:p>
        </p:txBody>
      </p:sp>
      <p:sp>
        <p:nvSpPr>
          <p:cNvPr id="11" name="!!perf">
            <a:extLst>
              <a:ext uri="{FF2B5EF4-FFF2-40B4-BE49-F238E27FC236}">
                <a16:creationId xmlns:a16="http://schemas.microsoft.com/office/drawing/2014/main" id="{56BBA310-8D80-E845-9502-E5BC89058E10}"/>
              </a:ext>
            </a:extLst>
          </p:cNvPr>
          <p:cNvSpPr/>
          <p:nvPr/>
        </p:nvSpPr>
        <p:spPr>
          <a:xfrm>
            <a:off x="2919354" y="1825999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Core Approach</a:t>
            </a:r>
          </a:p>
        </p:txBody>
      </p:sp>
      <p:sp>
        <p:nvSpPr>
          <p:cNvPr id="12" name="!!plz">
            <a:extLst>
              <a:ext uri="{FF2B5EF4-FFF2-40B4-BE49-F238E27FC236}">
                <a16:creationId xmlns:a16="http://schemas.microsoft.com/office/drawing/2014/main" id="{519B3489-33E0-6F46-AB55-D815B54D4F09}"/>
              </a:ext>
            </a:extLst>
          </p:cNvPr>
          <p:cNvSpPr/>
          <p:nvPr/>
        </p:nvSpPr>
        <p:spPr>
          <a:xfrm>
            <a:off x="2919351" y="2872186"/>
            <a:ext cx="6353299" cy="847110"/>
          </a:xfrm>
          <a:prstGeom prst="roundRect">
            <a:avLst>
              <a:gd name="adj" fmla="val 406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Evaluation Highlights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76E49-B49E-FBDB-4290-CE2BD1A7B58C}"/>
              </a:ext>
            </a:extLst>
          </p:cNvPr>
          <p:cNvSpPr/>
          <p:nvPr/>
        </p:nvSpPr>
        <p:spPr>
          <a:xfrm>
            <a:off x="1076211" y="1460162"/>
            <a:ext cx="10039576" cy="2259134"/>
          </a:xfrm>
          <a:prstGeom prst="rect">
            <a:avLst/>
          </a:prstGeom>
          <a:solidFill>
            <a:srgbClr val="FFFFFF">
              <a:alpha val="7215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5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6405-F517-A768-01C0-0654350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0DB-025F-D3BB-661C-91E89AFAC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prompts are very simple.</a:t>
            </a:r>
          </a:p>
          <a:p>
            <a:pPr lvl="1"/>
            <a:r>
              <a:rPr lang="en-US" dirty="0"/>
              <a:t>Implementation +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Unit test for function X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22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test_X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r>
              <a:rPr lang="en-US" dirty="0"/>
              <a:t>Our evaluation showed prompts that included example tests sometimes improved performance:</a:t>
            </a:r>
          </a:p>
          <a:p>
            <a:r>
              <a:rPr lang="en-US" dirty="0"/>
              <a:t>Could do substantially more here.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69833-1DAF-CEC5-9005-DFD6C708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568F-499F-3878-A755-BDA8139F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FC49-EA2B-98F5-3D9C-DE2EEDC6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70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F5DFA5-A105-9479-7CF6-C328765D6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72" y="3284195"/>
            <a:ext cx="4066776" cy="29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53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2783-3CAB-222E-70FA-924B74F0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C9C2-C888-E0E2-85DD-A6C0741F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evaluate coverage achieved. </a:t>
            </a:r>
          </a:p>
          <a:p>
            <a:pPr lvl="1"/>
            <a:r>
              <a:rPr lang="en-US" dirty="0"/>
              <a:t>coverage =/= bug-finding ability</a:t>
            </a:r>
          </a:p>
          <a:p>
            <a:r>
              <a:rPr lang="en-US" dirty="0"/>
              <a:t>Codex generations often contain asserts, e.g.: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these assertions help us find bugs with the test suites?</a:t>
            </a:r>
          </a:p>
          <a:p>
            <a:pPr lvl="1"/>
            <a:r>
              <a:rPr lang="en-US" dirty="0"/>
              <a:t>In example above, assertions capture wrong semantics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04CED-5634-E636-83A5-96E47421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E8D48-5DFD-249B-D9CB-EDCCA758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02AD-07D2-00D4-DC32-327EC0D8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71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98AB45-8FB8-70CB-7DA7-3EF587E63B14}"/>
              </a:ext>
            </a:extLst>
          </p:cNvPr>
          <p:cNvSpPr txBox="1"/>
          <p:nvPr/>
        </p:nvSpPr>
        <p:spPr>
          <a:xfrm>
            <a:off x="1757295" y="3235809"/>
            <a:ext cx="639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871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98A9-F454-5FF7-2AEE-70A159FE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Naturalness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45A1-3543-5B8F-0E6D-233D0C205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Codex-generated tests are more natural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Than SBST-generated ones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we better preserve this naturalness?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8138-D905-DBDA-3482-45CDE6AD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BCA2-FD98-AF42-8CB8-59D362F94FB7}" type="datetime1">
              <a:rPr lang="en-US" smtClean="0"/>
              <a:t>3/28/23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99748-7EF6-662B-9B58-A4010B60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7C4D-6F16-83D1-4556-BC41757A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72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07709-040D-8F55-34D5-BF4670545666}"/>
              </a:ext>
            </a:extLst>
          </p:cNvPr>
          <p:cNvSpPr txBox="1"/>
          <p:nvPr/>
        </p:nvSpPr>
        <p:spPr>
          <a:xfrm>
            <a:off x="2743200" y="2293399"/>
            <a:ext cx="63961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‘0.0.0'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‘1.0.0'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</a:t>
            </a:r>
            <a:r>
              <a:rPr lang="en-US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assert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‘0.0.0’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1) == </a:t>
            </a:r>
            <a:r>
              <a:rPr lang="en-US" dirty="0"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‘0.1.0'</a:t>
            </a:r>
            <a:endParaRPr lang="en-US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825D1-08BF-41C5-B2A5-3BBBDA403983}"/>
              </a:ext>
            </a:extLst>
          </p:cNvPr>
          <p:cNvSpPr txBox="1"/>
          <p:nvPr/>
        </p:nvSpPr>
        <p:spPr>
          <a:xfrm>
            <a:off x="2743200" y="3958182"/>
            <a:ext cx="591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test_case_2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str_0 = </a:t>
            </a:r>
            <a:r>
              <a:rPr lang="en-US" sz="1800" b="1" dirty="0">
                <a:solidFill>
                  <a:srgbClr val="2C2C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  <a:endParaRPr lang="en-US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int_0 = </a:t>
            </a:r>
            <a:r>
              <a:rPr lang="en-US" sz="1800" b="1" dirty="0">
                <a:solidFill>
                  <a:srgbClr val="2E8B5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1431</a:t>
            </a:r>
            <a:endParaRPr lang="en-US" sz="18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str_1 = </a:t>
            </a:r>
            <a:r>
              <a:rPr lang="en-US" sz="18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bump_version</a:t>
            </a:r>
            <a:r>
              <a:rPr lang="en-US" sz="18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(str_0, int_0)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2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7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68485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941CF3E1-F37C-DFDC-DC46-88C9CD8FF964}"/>
              </a:ext>
            </a:extLst>
          </p:cNvPr>
          <p:cNvSpPr/>
          <p:nvPr/>
        </p:nvSpPr>
        <p:spPr>
          <a:xfrm>
            <a:off x="1385534" y="2762489"/>
            <a:ext cx="162338" cy="13141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B6B08-D857-0F85-1081-6DBBAA59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Search-Based Test Suite Generation </a:t>
            </a:r>
            <a:br>
              <a:rPr lang="en-US" dirty="0"/>
            </a:br>
            <a:r>
              <a:rPr lang="en-US" sz="3200" dirty="0"/>
              <a:t>(High-level view)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A6E61-D41F-13DA-84CE-E560D438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1D11-795D-9B4A-8C68-D51B9065367F}" type="datetime1">
              <a:rPr lang="en-US" smtClean="0"/>
              <a:t>3/28/23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A0737-5652-096E-F432-4531A622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Caroline Lemieux --- Expanding the Reach of Fuzzing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A11E8-08FD-064E-2CD7-F2A74A4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A0EA-CFA7-AC46-B8D1-7520C822D2F1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D313DAE-ABE6-FA9E-6CF7-21D74B0D2F46}"/>
              </a:ext>
            </a:extLst>
          </p:cNvPr>
          <p:cNvSpPr/>
          <p:nvPr/>
        </p:nvSpPr>
        <p:spPr>
          <a:xfrm>
            <a:off x="384313" y="2769702"/>
            <a:ext cx="2121322" cy="1573697"/>
          </a:xfrm>
          <a:prstGeom prst="roundRect">
            <a:avLst>
              <a:gd name="adj" fmla="val 7844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Test Case Population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855A92-A1BB-2285-152B-A3B0919C3BD6}"/>
              </a:ext>
            </a:extLst>
          </p:cNvPr>
          <p:cNvSpPr/>
          <p:nvPr/>
        </p:nvSpPr>
        <p:spPr>
          <a:xfrm>
            <a:off x="609598" y="3156940"/>
            <a:ext cx="627529" cy="4482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B25DC7-0A4F-D460-C8A0-8147172E209F}"/>
              </a:ext>
            </a:extLst>
          </p:cNvPr>
          <p:cNvSpPr/>
          <p:nvPr/>
        </p:nvSpPr>
        <p:spPr>
          <a:xfrm>
            <a:off x="1450312" y="3178825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F2F112-2953-5CF9-E5BE-8157ECF0BD4F}"/>
              </a:ext>
            </a:extLst>
          </p:cNvPr>
          <p:cNvSpPr/>
          <p:nvPr/>
        </p:nvSpPr>
        <p:spPr>
          <a:xfrm>
            <a:off x="596153" y="3782227"/>
            <a:ext cx="510989" cy="3137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444440-72F0-61E1-6B3E-64E6773B0D1E}"/>
              </a:ext>
            </a:extLst>
          </p:cNvPr>
          <p:cNvSpPr/>
          <p:nvPr/>
        </p:nvSpPr>
        <p:spPr>
          <a:xfrm>
            <a:off x="1371599" y="3646393"/>
            <a:ext cx="869579" cy="47513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1257AF-0A13-3DAA-721C-8D1FCF349477}"/>
              </a:ext>
            </a:extLst>
          </p:cNvPr>
          <p:cNvSpPr/>
          <p:nvPr/>
        </p:nvSpPr>
        <p:spPr>
          <a:xfrm>
            <a:off x="4452730" y="2769704"/>
            <a:ext cx="1921566" cy="1573696"/>
          </a:xfrm>
          <a:prstGeom prst="roundRect">
            <a:avLst>
              <a:gd name="adj" fmla="val 784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Evolved Test Cases</a:t>
            </a: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sz="1600" dirty="0">
              <a:solidFill>
                <a:schemeClr val="tx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814AD9-F0C6-369C-FDA4-F773936E5180}"/>
              </a:ext>
            </a:extLst>
          </p:cNvPr>
          <p:cNvSpPr/>
          <p:nvPr/>
        </p:nvSpPr>
        <p:spPr>
          <a:xfrm rot="867080">
            <a:off x="4711918" y="3207628"/>
            <a:ext cx="627529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EA1015-2000-1F2F-4B89-4F8763750D72}"/>
              </a:ext>
            </a:extLst>
          </p:cNvPr>
          <p:cNvSpPr/>
          <p:nvPr/>
        </p:nvSpPr>
        <p:spPr>
          <a:xfrm>
            <a:off x="2505635" y="4456751"/>
            <a:ext cx="1827826" cy="182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Fitness (Coverage) Feedback</a:t>
            </a: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endParaRPr lang="en-US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C48D2-B398-BB83-14A1-2D8173BE06F0}"/>
              </a:ext>
            </a:extLst>
          </p:cNvPr>
          <p:cNvSpPr/>
          <p:nvPr/>
        </p:nvSpPr>
        <p:spPr>
          <a:xfrm>
            <a:off x="2637183" y="5141843"/>
            <a:ext cx="1401417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C98289-4CD4-6619-6A2E-9488266D93B3}"/>
              </a:ext>
            </a:extLst>
          </p:cNvPr>
          <p:cNvSpPr/>
          <p:nvPr/>
        </p:nvSpPr>
        <p:spPr>
          <a:xfrm>
            <a:off x="2637184" y="5375172"/>
            <a:ext cx="1086678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F4B65-D1D6-707A-6E52-8CE161A87E52}"/>
              </a:ext>
            </a:extLst>
          </p:cNvPr>
          <p:cNvSpPr/>
          <p:nvPr/>
        </p:nvSpPr>
        <p:spPr>
          <a:xfrm>
            <a:off x="2637184" y="5623876"/>
            <a:ext cx="1298712" cy="1060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494193-06BB-774E-D095-A9A3E6E10C83}"/>
              </a:ext>
            </a:extLst>
          </p:cNvPr>
          <p:cNvSpPr/>
          <p:nvPr/>
        </p:nvSpPr>
        <p:spPr>
          <a:xfrm>
            <a:off x="2637183" y="5843245"/>
            <a:ext cx="821634" cy="897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7E6E2A23-CB69-AA96-6ED3-6F2A41473E80}"/>
              </a:ext>
            </a:extLst>
          </p:cNvPr>
          <p:cNvCxnSpPr>
            <a:cxnSpLocks/>
            <a:stCxn id="11" idx="2"/>
            <a:endCxn id="17" idx="3"/>
          </p:cNvCxnSpPr>
          <p:nvPr/>
        </p:nvCxnSpPr>
        <p:spPr>
          <a:xfrm rot="5400000">
            <a:off x="4359612" y="4317249"/>
            <a:ext cx="1027751" cy="10800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22695D6-996E-1B06-BD93-DBDB4C1E9DF2}"/>
              </a:ext>
            </a:extLst>
          </p:cNvPr>
          <p:cNvCxnSpPr>
            <a:cxnSpLocks/>
            <a:stCxn id="17" idx="1"/>
            <a:endCxn id="6" idx="2"/>
          </p:cNvCxnSpPr>
          <p:nvPr/>
        </p:nvCxnSpPr>
        <p:spPr>
          <a:xfrm rot="10800000">
            <a:off x="1444975" y="4343399"/>
            <a:ext cx="1060661" cy="102775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78B7CC47-54DC-B7AC-3415-37ED428ED727}"/>
              </a:ext>
            </a:extLst>
          </p:cNvPr>
          <p:cNvCxnSpPr>
            <a:cxnSpLocks/>
            <a:stCxn id="123" idx="0"/>
            <a:endCxn id="11" idx="0"/>
          </p:cNvCxnSpPr>
          <p:nvPr/>
        </p:nvCxnSpPr>
        <p:spPr>
          <a:xfrm rot="16200000" flipH="1">
            <a:off x="3436500" y="792691"/>
            <a:ext cx="7215" cy="3946810"/>
          </a:xfrm>
          <a:prstGeom prst="curvedConnector3">
            <a:avLst>
              <a:gd name="adj1" fmla="val -12535828"/>
            </a:avLst>
          </a:prstGeom>
          <a:ln w="38100">
            <a:miter lim="800000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383B765-6E1F-66BA-54B1-C74B26968C4E}"/>
              </a:ext>
            </a:extLst>
          </p:cNvPr>
          <p:cNvSpPr txBox="1"/>
          <p:nvPr/>
        </p:nvSpPr>
        <p:spPr>
          <a:xfrm>
            <a:off x="2615368" y="197222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Mutate test cases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47F704D-102C-93B7-6904-371C3340E6C9}"/>
              </a:ext>
            </a:extLst>
          </p:cNvPr>
          <p:cNvSpPr txBox="1"/>
          <p:nvPr/>
        </p:nvSpPr>
        <p:spPr>
          <a:xfrm>
            <a:off x="12971" y="5001819"/>
            <a:ext cx="204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F30A6C-DAB4-B634-7F2E-8FD7FEB869E8}"/>
              </a:ext>
            </a:extLst>
          </p:cNvPr>
          <p:cNvSpPr/>
          <p:nvPr/>
        </p:nvSpPr>
        <p:spPr>
          <a:xfrm>
            <a:off x="5502380" y="3296280"/>
            <a:ext cx="434596" cy="4482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27EC2FF-D3D8-C3E6-4926-B7637387EBFE}"/>
              </a:ext>
            </a:extLst>
          </p:cNvPr>
          <p:cNvSpPr/>
          <p:nvPr/>
        </p:nvSpPr>
        <p:spPr>
          <a:xfrm rot="20151049">
            <a:off x="4627215" y="3809462"/>
            <a:ext cx="631455" cy="3413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824EF27-FC3F-28D6-AC22-F59AC6DD0FC3}"/>
              </a:ext>
            </a:extLst>
          </p:cNvPr>
          <p:cNvSpPr/>
          <p:nvPr/>
        </p:nvSpPr>
        <p:spPr>
          <a:xfrm>
            <a:off x="5470029" y="3831921"/>
            <a:ext cx="622853" cy="475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B688874-AEB1-5552-B010-12FD531522A9}"/>
              </a:ext>
            </a:extLst>
          </p:cNvPr>
          <p:cNvSpPr txBox="1"/>
          <p:nvPr/>
        </p:nvSpPr>
        <p:spPr>
          <a:xfrm>
            <a:off x="5349970" y="4546761"/>
            <a:ext cx="204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test cases on test program</a:t>
            </a:r>
          </a:p>
        </p:txBody>
      </p:sp>
    </p:spTree>
    <p:extLst>
      <p:ext uri="{BB962C8B-B14F-4D97-AF65-F5344CB8AC3E}">
        <p14:creationId xmlns:p14="http://schemas.microsoft.com/office/powerpoint/2010/main" val="100720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26784</TotalTime>
  <Words>11219</Words>
  <Application>Microsoft Macintosh PowerPoint</Application>
  <PresentationFormat>Widescreen</PresentationFormat>
  <Paragraphs>2315</Paragraphs>
  <Slides>73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Segoe UI Symbol</vt:lpstr>
      <vt:lpstr>Calibri</vt:lpstr>
      <vt:lpstr>Consolas</vt:lpstr>
      <vt:lpstr>Arial</vt:lpstr>
      <vt:lpstr>Office Theme</vt:lpstr>
      <vt:lpstr>CodaMOSA: Escaping Coverage Plateaus in Test Generation with Large Language Models</vt:lpstr>
      <vt:lpstr>Automated Test Suite Generation</vt:lpstr>
      <vt:lpstr>Test Input Generation</vt:lpstr>
      <vt:lpstr>Test Suite Generation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Search-Based Test Suite Generation  (High-level view)</vt:lpstr>
      <vt:lpstr>Concrete Example</vt:lpstr>
      <vt:lpstr>Concrete Example</vt:lpstr>
      <vt:lpstr>Concrete Example</vt:lpstr>
      <vt:lpstr>Current Population has Low Coverage</vt:lpstr>
      <vt:lpstr>Create New Test Cases via Mutation</vt:lpstr>
      <vt:lpstr>Mutation Unable to Increase Coverage</vt:lpstr>
      <vt:lpstr>Search stalled. What to do now?</vt:lpstr>
      <vt:lpstr>PowerPoint Presentation</vt:lpstr>
      <vt:lpstr>PowerPoint Presentation</vt:lpstr>
      <vt:lpstr>Search-Based Test Suite Generation  (High-level view)</vt:lpstr>
      <vt:lpstr>CodaMOSA Approach   </vt:lpstr>
      <vt:lpstr>Check for Coverage Stalls  </vt:lpstr>
      <vt:lpstr>Check for Coverage Stalls  </vt:lpstr>
      <vt:lpstr>Check for Coverage Stalls  </vt:lpstr>
      <vt:lpstr>Check for Coverage Stalls  </vt:lpstr>
      <vt:lpstr>Check for Coverage Stalls No stalls: proceed as usual</vt:lpstr>
      <vt:lpstr>Check for Coverage Stalls Stall: Invoke Codex for a Hint</vt:lpstr>
      <vt:lpstr>Check for Coverage Stalls Stall: Invoke Codex for a Hint</vt:lpstr>
      <vt:lpstr>Codex Returns Prompt Completions  </vt:lpstr>
      <vt:lpstr>Extract Test Cases from Completions  </vt:lpstr>
      <vt:lpstr>Evaluate Generated Tests  </vt:lpstr>
      <vt:lpstr>Codex-Generated Tests Can be Mutated Synergy between LLM and Search</vt:lpstr>
      <vt:lpstr>Codex-Generated Tests Can be Mutated Synergy between LLM and Search</vt:lpstr>
      <vt:lpstr>Codex-Generated Tests Can be Mutated Synergy between LLM and Search</vt:lpstr>
      <vt:lpstr>Codex-Generated Tests Can be Mutated Synergy between LLM and Search</vt:lpstr>
      <vt:lpstr>Recall Concrete Example</vt:lpstr>
      <vt:lpstr>Recall Concrete Example</vt:lpstr>
      <vt:lpstr>Search Stalled</vt:lpstr>
      <vt:lpstr>Time to Ask for a Hint</vt:lpstr>
      <vt:lpstr>Time to Ask for a Hint</vt:lpstr>
      <vt:lpstr>Suggested Test Case Increases Coverage</vt:lpstr>
      <vt:lpstr>Update Population</vt:lpstr>
      <vt:lpstr>Search No Longer Stalled</vt:lpstr>
      <vt:lpstr>Search No Longer Stalled</vt:lpstr>
      <vt:lpstr>Search No Longer Stalled</vt:lpstr>
      <vt:lpstr>Search No Longer Stalled</vt:lpstr>
      <vt:lpstr>Search No Longer Stalled</vt:lpstr>
      <vt:lpstr>Spoiler: Results on this Benchmark</vt:lpstr>
      <vt:lpstr>CodaMOSA Approach</vt:lpstr>
      <vt:lpstr>Challenge: When to ask for a hint?</vt:lpstr>
      <vt:lpstr>Challenge: How to ask for a hint?</vt:lpstr>
      <vt:lpstr>Challenge: How to handle (potentially) arbitrary output from Codex?</vt:lpstr>
      <vt:lpstr>Solutions Discussed Further in Paper</vt:lpstr>
      <vt:lpstr>PowerPoint Presentation</vt:lpstr>
      <vt:lpstr>PowerPoint Presentation</vt:lpstr>
      <vt:lpstr>Evaluation Setup</vt:lpstr>
      <vt:lpstr>Final Coverage Comparison</vt:lpstr>
      <vt:lpstr>Final Coverage Comparison</vt:lpstr>
      <vt:lpstr>On Some Benchmarks, No Significant Difference in Achieved Coverage</vt:lpstr>
      <vt:lpstr>On Few Benchmarks, Baseline Achieved Higher Coverage </vt:lpstr>
      <vt:lpstr>On Many More Benchmarks,  CodaMOSA Outperforms Baselines </vt:lpstr>
      <vt:lpstr>Common Causes for Improvements</vt:lpstr>
      <vt:lpstr>Is Codex Just Copying Existing Tests?</vt:lpstr>
      <vt:lpstr>Most Generated Tests Not Too Similar</vt:lpstr>
      <vt:lpstr>Most Generated Tests Not Too Similar</vt:lpstr>
      <vt:lpstr>Most Generated Tests Not Too Similar</vt:lpstr>
      <vt:lpstr>PowerPoint Presentation</vt:lpstr>
      <vt:lpstr>PowerPoint Presentation</vt:lpstr>
      <vt:lpstr>Prompt Engineering</vt:lpstr>
      <vt:lpstr>Finding Bugs</vt:lpstr>
      <vt:lpstr>Naturalness of 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Expanding the Reach of Fuzzing</dc:title>
  <dc:creator>Caroline Lemieux</dc:creator>
  <cp:lastModifiedBy>Microsoft Office User</cp:lastModifiedBy>
  <cp:revision>371</cp:revision>
  <cp:lastPrinted>2019-11-01T23:26:46Z</cp:lastPrinted>
  <dcterms:created xsi:type="dcterms:W3CDTF">2019-10-29T19:04:04Z</dcterms:created>
  <dcterms:modified xsi:type="dcterms:W3CDTF">2023-03-29T12:25:58Z</dcterms:modified>
</cp:coreProperties>
</file>