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1771" r:id="rId3"/>
    <p:sldId id="1774" r:id="rId4"/>
    <p:sldId id="1773" r:id="rId5"/>
    <p:sldId id="1772" r:id="rId6"/>
    <p:sldId id="1768" r:id="rId7"/>
    <p:sldId id="1770" r:id="rId8"/>
    <p:sldId id="1776" r:id="rId9"/>
    <p:sldId id="1775" r:id="rId10"/>
    <p:sldId id="1848" r:id="rId11"/>
    <p:sldId id="1868" r:id="rId12"/>
    <p:sldId id="1867" r:id="rId13"/>
    <p:sldId id="1798" r:id="rId14"/>
    <p:sldId id="1797" r:id="rId15"/>
    <p:sldId id="1799" r:id="rId16"/>
    <p:sldId id="1814" r:id="rId17"/>
    <p:sldId id="1746" r:id="rId18"/>
    <p:sldId id="1767" r:id="rId19"/>
    <p:sldId id="1916" r:id="rId20"/>
    <p:sldId id="1870" r:id="rId21"/>
    <p:sldId id="1872" r:id="rId22"/>
    <p:sldId id="1914" r:id="rId23"/>
    <p:sldId id="1871" r:id="rId24"/>
    <p:sldId id="1903" r:id="rId25"/>
    <p:sldId id="1904" r:id="rId26"/>
    <p:sldId id="1915" r:id="rId27"/>
    <p:sldId id="1905" r:id="rId28"/>
    <p:sldId id="1873" r:id="rId29"/>
    <p:sldId id="1875" r:id="rId30"/>
    <p:sldId id="1906" r:id="rId31"/>
    <p:sldId id="1907" r:id="rId32"/>
    <p:sldId id="1908" r:id="rId33"/>
    <p:sldId id="1909" r:id="rId34"/>
    <p:sldId id="1910" r:id="rId35"/>
    <p:sldId id="1911" r:id="rId36"/>
    <p:sldId id="1912" r:id="rId37"/>
    <p:sldId id="1913" r:id="rId38"/>
    <p:sldId id="1811" r:id="rId39"/>
    <p:sldId id="1792" r:id="rId40"/>
    <p:sldId id="1793" r:id="rId41"/>
    <p:sldId id="1794" r:id="rId42"/>
    <p:sldId id="1813" r:id="rId43"/>
    <p:sldId id="1765" r:id="rId44"/>
    <p:sldId id="1766" r:id="rId45"/>
    <p:sldId id="1764" r:id="rId46"/>
    <p:sldId id="1760" r:id="rId47"/>
    <p:sldId id="1761" r:id="rId48"/>
    <p:sldId id="1894" r:id="rId49"/>
    <p:sldId id="1895" r:id="rId50"/>
    <p:sldId id="1816" r:id="rId51"/>
    <p:sldId id="1822" r:id="rId52"/>
    <p:sldId id="1823" r:id="rId53"/>
    <p:sldId id="1824" r:id="rId54"/>
    <p:sldId id="1825" r:id="rId55"/>
    <p:sldId id="1817" r:id="rId56"/>
    <p:sldId id="1818" r:id="rId57"/>
    <p:sldId id="1821" r:id="rId58"/>
    <p:sldId id="1753" r:id="rId59"/>
    <p:sldId id="1820" r:id="rId60"/>
    <p:sldId id="1902" r:id="rId61"/>
  </p:sldIdLst>
  <p:sldSz cx="12192000" cy="6858000"/>
  <p:notesSz cx="6858000" cy="9144000"/>
  <p:embeddedFontLst>
    <p:embeddedFont>
      <p:font typeface="Calibri" panose="020F0502020204030204" pitchFamily="34" charset="0"/>
      <p:regular r:id="rId63"/>
      <p:bold r:id="rId64"/>
      <p:italic r:id="rId65"/>
      <p:boldItalic r:id="rId66"/>
    </p:embeddedFont>
    <p:embeddedFont>
      <p:font typeface="Consolas" panose="020B0609020204030204" pitchFamily="49" charset="0"/>
      <p:regular r:id="rId67"/>
      <p:bold r:id="rId68"/>
      <p:italic r:id="rId69"/>
      <p:boldItalic r:id="rId70"/>
    </p:embeddedFont>
    <p:embeddedFont>
      <p:font typeface="Open Sans" panose="020B0606030504020204" pitchFamily="34" charset="0"/>
      <p:regular r:id="rId71"/>
      <p:bold r:id="rId72"/>
      <p:italic r:id="rId73"/>
      <p:boldItalic r:id="rId74"/>
    </p:embeddedFont>
    <p:embeddedFont>
      <p:font typeface="Segoe UI Symbol" panose="020B0502040204020203" pitchFamily="34" charset="0"/>
      <p:regular r:id="rId7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gress Indicator" initials="pi" lastIdx="7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5CA"/>
    <a:srgbClr val="4472C4"/>
    <a:srgbClr val="F5FFFC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3"/>
    <p:restoredTop sz="92812"/>
  </p:normalViewPr>
  <p:slideViewPr>
    <p:cSldViewPr snapToGrid="0" snapToObjects="1">
      <p:cViewPr varScale="1">
        <p:scale>
          <a:sx n="80" d="100"/>
          <a:sy n="80" d="100"/>
        </p:scale>
        <p:origin x="22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74" Type="http://schemas.openxmlformats.org/officeDocument/2006/relationships/font" Target="fonts/font12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0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font" Target="fonts/font11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font" Target="fonts/font9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80C36-52D9-9945-82C0-AAEFB7D33D6E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2E568-DD6C-D84B-8198-9382282CC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26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2E568-DD6C-D84B-8198-9382282CCFBF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1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A04A3B-479E-4548-9DA2-31852495F073}"/>
              </a:ext>
            </a:extLst>
          </p:cNvPr>
          <p:cNvSpPr/>
          <p:nvPr userDrawn="1"/>
        </p:nvSpPr>
        <p:spPr>
          <a:xfrm>
            <a:off x="0" y="1453020"/>
            <a:ext cx="12192000" cy="2056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DE413-2D38-D741-8E97-6294535AF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3019"/>
            <a:ext cx="9144000" cy="205694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2706-0B4B-2547-8ACE-E5CA3875D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5908D-25EA-4F44-BE60-A7024CD7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1617-BE81-DC40-B360-7CA2D7019F09}" type="datetime1">
              <a:rPr lang="en-CA" smtClean="0"/>
              <a:t>2023-05-16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60A21-4E45-0D4E-B507-EE4FD726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to Improve Test Suite Generation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8B706-8239-6D41-AEA3-13BF0DB0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9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40B2-74C2-1D47-B83E-288365BF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3C53B-2D0E-834A-9FC8-1D89F29A4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41F4E-9242-394F-BA8C-CA60107F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811F-8FFA-C549-99AD-F857EA2B6ECC}" type="datetime1">
              <a:rPr lang="en-CA" smtClean="0"/>
              <a:t>2023-05-16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75C83-8273-6E41-BA01-0C9821B1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to Improve Test Suite Generation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FBDC0-F9B5-9641-ADD0-8FDB1BE3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3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9DE769-4846-B549-B08C-51BBA0679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C2199-053B-534A-A162-9B8D91277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46D1F-A1FC-C244-90D9-5309E8D2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3C29D-EBBD-2648-956B-A750500E7FF4}" type="datetime1">
              <a:rPr lang="en-CA" smtClean="0"/>
              <a:t>2023-05-16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15294-6783-6048-97E7-EDF1BB3F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to Improve Test Suite Generation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D32DE-B1A3-9647-931D-9042BD1A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3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0A20D-EB3A-8F4F-BF49-418C990D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486C1-95F6-944D-BBE2-18386241E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ECF8-0DB0-9544-9691-262ED276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7427-D69A-5A4F-AF67-AAAFCC0DBE4D}" type="datetime1">
              <a:rPr lang="en-CA" smtClean="0"/>
              <a:t>2023-05-16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04834-7D19-1B45-B0B4-7C584551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to Improve Test Suite Generation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E2978-C207-E149-91B2-0A4BDDEA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8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3B32-7C65-5747-ADFB-554687FA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47026-ADB8-BB47-98E9-EACCC0879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27FE6-A857-7047-AA58-F13173D5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BA8B-3EF1-C649-ABE8-3167EADEFA6A}" type="datetime1">
              <a:rPr lang="en-CA" smtClean="0"/>
              <a:t>2023-05-16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76E65-3F52-084A-8054-4215D3D8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to Improve Test Suite Generation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056FB-1F0D-5741-9466-555AD0D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0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D5E1-AF7A-8A4F-A643-1EF91718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09DE-DC14-8542-889E-40B5A7555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FCDDB-6B2C-7142-8CE2-6E6C9AE5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3C884-8F3B-6648-8F2F-20AFD5AB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FB21-ACD2-4842-B85F-661CF6CD7B41}" type="datetime1">
              <a:rPr lang="en-CA" smtClean="0"/>
              <a:t>2023-05-16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0BCD-D789-BE4B-B119-C4576B36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to Improve Test Suite Generation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B39D7-2EC2-014E-A0B5-5F2A2135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0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D067-2035-3647-B73D-E436A1410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7B32-4A46-4149-9B16-BEBCF7059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FA39D-8567-164F-B6AA-3D39453DF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64750-930B-D34B-A019-D2F8F70BD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586F8-8A63-274A-B2DF-4544D1C0C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74843-853A-6146-BE87-A7EC0A6F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8ADD-5B2D-674D-8178-5AB5F65E0D78}" type="datetime1">
              <a:rPr lang="en-CA" smtClean="0"/>
              <a:t>2023-05-16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3BB5B-E89A-C443-A026-4794DE8C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to Improve Test Suite Generation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E670E-5980-754A-82C7-C78FBE9B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4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A5B7-3C4B-3A41-9386-081751D9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6DCD00-FEF1-734C-9198-4172C8F3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2019-CAED-9746-BD81-3B374FB32044}" type="datetime1">
              <a:rPr lang="en-CA" smtClean="0"/>
              <a:t>2023-05-16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501B7-4EC3-C74F-85AA-4BB37F4E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to Improve Test Suite Generation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CC050-3CE6-364E-9A6F-4DD581EF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84DF7-844E-614C-9932-DE4A417B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F40E-4007-EB45-A625-FFD43EFDF681}" type="datetime1">
              <a:rPr lang="en-CA" smtClean="0"/>
              <a:t>2023-05-16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908BE-A643-3D49-9387-07EAED9A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to Improve Test Suite Generation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3A24A-FFE1-DE4E-BB2D-D2D7FC90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22D4-0F13-524E-B767-27F14964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526F5-3488-C643-84CA-74CB223CA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FABF3-BB2B-3F41-A617-7675DFA5C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18943-4F4D-1C4A-A4A3-A55B1E11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6274-9E60-8C42-8F5A-0B8664DF4C99}" type="datetime1">
              <a:rPr lang="en-CA" smtClean="0"/>
              <a:t>2023-05-16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CF474-0064-BA4F-B53E-4B1B8F68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to Improve Test Suite Generation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A7CBE-A898-4E43-BB01-F5AB27BF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008E-1AF9-D248-86A5-9CAF60AD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2807B-0F83-224B-80E9-F73B19F52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D3A0E-EA54-464D-952C-732BEBA95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3CD94-8BBE-1140-9D15-B5F7F700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47AE-42C1-2843-8495-DC42FCE6F2C1}" type="datetime1">
              <a:rPr lang="en-CA" smtClean="0"/>
              <a:t>2023-05-16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9DA4D-EC63-B24C-9D35-A55D80BF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to Improve Test Suite Generation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A7BAF-7595-234C-ADAA-4A086126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8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460D20-41B7-0A4B-93A1-6EAC3D8A3834}"/>
              </a:ext>
            </a:extLst>
          </p:cNvPr>
          <p:cNvSpPr/>
          <p:nvPr userDrawn="1"/>
        </p:nvSpPr>
        <p:spPr>
          <a:xfrm>
            <a:off x="0" y="6604419"/>
            <a:ext cx="12192000" cy="253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0A959-E11F-3F46-A840-D0DDA4E34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91F88-6675-184D-BD8B-E30E941CC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BAD13-320C-F447-83E9-86179DA73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627590"/>
            <a:ext cx="27432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fld id="{752882D2-51B0-334B-B65C-AA3159901EC2}" type="datetime1">
              <a:rPr lang="en-CA" smtClean="0"/>
              <a:t>2023-05-16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EF70C-2343-4944-90E7-DA5B4B845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27590"/>
            <a:ext cx="41148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r>
              <a:rPr lang="en-US"/>
              <a:t>CodaMOSA: LLMs to Improve Test Suite Generation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52999-2E22-634E-8018-44C2D87AD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604419"/>
            <a:ext cx="2743200" cy="2238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fld id="{F069A0EA-CFA7-AC46-B8D1-7520C822D2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FA17C2-F448-9F45-93C5-CB766FC592D4}"/>
              </a:ext>
            </a:extLst>
          </p:cNvPr>
          <p:cNvSpPr/>
          <p:nvPr userDrawn="1"/>
        </p:nvSpPr>
        <p:spPr>
          <a:xfrm>
            <a:off x="0" y="0"/>
            <a:ext cx="12192000" cy="981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2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71F14-AB13-0242-9AA3-3B57C8A18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53019"/>
            <a:ext cx="12192000" cy="2056943"/>
          </a:xfrm>
        </p:spPr>
        <p:txBody>
          <a:bodyPr anchor="ctr">
            <a:noAutofit/>
          </a:bodyPr>
          <a:lstStyle/>
          <a:p>
            <a:r>
              <a:rPr lang="en-US" sz="4400" dirty="0" err="1"/>
              <a:t>CodaMOSA</a:t>
            </a:r>
            <a:r>
              <a:rPr lang="en-US" sz="4400" dirty="0"/>
              <a:t>: Escaping Coverage Plateaus in Test Generation with Large Language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72E3C-4F0C-6341-9546-8D790AC6D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2143" y="3826324"/>
            <a:ext cx="3651849" cy="8578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Caroline Lemieux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University of British Columbia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187C3F1-5206-0115-0215-F474B4E8E967}"/>
              </a:ext>
            </a:extLst>
          </p:cNvPr>
          <p:cNvSpPr txBox="1">
            <a:spLocks/>
          </p:cNvSpPr>
          <p:nvPr/>
        </p:nvSpPr>
        <p:spPr>
          <a:xfrm>
            <a:off x="3033625" y="3826322"/>
            <a:ext cx="3651849" cy="85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Jeevana</a:t>
            </a:r>
            <a:r>
              <a:rPr lang="en-US" dirty="0"/>
              <a:t> Priya Inala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 Research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34A0F11-1B75-7546-EF4F-83D9EFD271AA}"/>
              </a:ext>
            </a:extLst>
          </p:cNvPr>
          <p:cNvSpPr txBox="1">
            <a:spLocks/>
          </p:cNvSpPr>
          <p:nvPr/>
        </p:nvSpPr>
        <p:spPr>
          <a:xfrm>
            <a:off x="5888967" y="3826322"/>
            <a:ext cx="3651849" cy="85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Shuvendu</a:t>
            </a:r>
            <a:r>
              <a:rPr lang="en-US" dirty="0"/>
              <a:t> K. </a:t>
            </a:r>
            <a:r>
              <a:rPr lang="en-US" dirty="0" err="1"/>
              <a:t>Lahiri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 Research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D06C9AC-78BD-308D-10CF-5DC9A8C627F3}"/>
              </a:ext>
            </a:extLst>
          </p:cNvPr>
          <p:cNvSpPr txBox="1">
            <a:spLocks/>
          </p:cNvSpPr>
          <p:nvPr/>
        </p:nvSpPr>
        <p:spPr>
          <a:xfrm>
            <a:off x="8813321" y="3826322"/>
            <a:ext cx="3651849" cy="85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Siddhartha Sen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 Research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A965058-D5E5-ED0B-0D19-3D2E72715B73}"/>
              </a:ext>
            </a:extLst>
          </p:cNvPr>
          <p:cNvSpPr txBox="1">
            <a:spLocks/>
          </p:cNvSpPr>
          <p:nvPr/>
        </p:nvSpPr>
        <p:spPr>
          <a:xfrm>
            <a:off x="927652" y="4870053"/>
            <a:ext cx="10151165" cy="85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To be presented at </a:t>
            </a:r>
            <a:r>
              <a:rPr lang="en-US" i="1" dirty="0"/>
              <a:t>45</a:t>
            </a:r>
            <a:r>
              <a:rPr lang="en-US" i="1" baseline="30000" dirty="0"/>
              <a:t>th</a:t>
            </a:r>
            <a:r>
              <a:rPr lang="en-US" i="1" dirty="0"/>
              <a:t> IEEE/ACM International Conference on Software Engineering (ICSE’23)</a:t>
            </a:r>
            <a:r>
              <a:rPr lang="en-US" dirty="0"/>
              <a:t>, Melbourne, Australia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122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/>
              <a:t>Concrete 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708DB-C7AA-444D-A3DB-864775E68179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Improving SBST with LLMs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9</a:t>
            </a:fld>
            <a:endParaRPr lang="en-US"/>
          </a:p>
        </p:txBody>
      </p:sp>
      <p:sp>
        <p:nvSpPr>
          <p:cNvPr id="6" name="!!MUT">
            <a:extLst>
              <a:ext uri="{FF2B5EF4-FFF2-40B4-BE49-F238E27FC236}">
                <a16:creationId xmlns:a16="http://schemas.microsoft.com/office/drawing/2014/main" id="{D9914A94-D34E-0192-32CA-67701A5FFB52}"/>
              </a:ext>
            </a:extLst>
          </p:cNvPr>
          <p:cNvSpPr txBox="1"/>
          <p:nvPr/>
        </p:nvSpPr>
        <p:spPr>
          <a:xfrm>
            <a:off x="3516890" y="5100618"/>
            <a:ext cx="4521355" cy="14619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D16D20-AC46-77DE-19BE-86D6CF35AD4A}"/>
              </a:ext>
            </a:extLst>
          </p:cNvPr>
          <p:cNvSpPr/>
          <p:nvPr/>
        </p:nvSpPr>
        <p:spPr>
          <a:xfrm>
            <a:off x="1521874" y="2319912"/>
            <a:ext cx="162338" cy="1314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520653" y="2340377"/>
            <a:ext cx="2712416" cy="223211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8653778" y="2340377"/>
            <a:ext cx="2712416" cy="2701145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</p:cNvCxnSpPr>
          <p:nvPr/>
        </p:nvCxnSpPr>
        <p:spPr>
          <a:xfrm rot="5400000">
            <a:off x="8525334" y="4571592"/>
            <a:ext cx="1014722" cy="195458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1876861" y="4572495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8F9D6FC-AE89-1929-1AF9-F3F5737CA4B4}"/>
              </a:ext>
            </a:extLst>
          </p:cNvPr>
          <p:cNvCxnSpPr>
            <a:cxnSpLocks/>
            <a:stCxn id="12" idx="0"/>
            <a:endCxn id="18" idx="0"/>
          </p:cNvCxnSpPr>
          <p:nvPr/>
        </p:nvCxnSpPr>
        <p:spPr>
          <a:xfrm rot="16200000" flipH="1">
            <a:off x="5796281" y="-1873327"/>
            <a:ext cx="20465" cy="8406943"/>
          </a:xfrm>
          <a:prstGeom prst="curvedConnector3">
            <a:avLst>
              <a:gd name="adj1" fmla="val -3707242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641986" y="5743060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9364795" y="5637367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D2134F-415D-A063-26F7-F3F4BC4DB0DF}"/>
              </a:ext>
            </a:extLst>
          </p:cNvPr>
          <p:cNvSpPr txBox="1"/>
          <p:nvPr/>
        </p:nvSpPr>
        <p:spPr>
          <a:xfrm>
            <a:off x="6587015" y="5102654"/>
            <a:ext cx="1451230" cy="221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txBody>
          <a:bodyPr wrap="none" tIns="18000" bIns="18000" rtlCol="0">
            <a:spAutoFit/>
          </a:bodyPr>
          <a:lstStyle/>
          <a:p>
            <a:pPr algn="ctr"/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Module under Test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3F4EF0-435A-1D61-D54D-64DEF91C5F77}"/>
              </a:ext>
            </a:extLst>
          </p:cNvPr>
          <p:cNvSpPr txBox="1"/>
          <p:nvPr/>
        </p:nvSpPr>
        <p:spPr>
          <a:xfrm>
            <a:off x="4887832" y="1575914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Mutate test cases</a:t>
            </a:r>
          </a:p>
        </p:txBody>
      </p:sp>
    </p:spTree>
    <p:extLst>
      <p:ext uri="{BB962C8B-B14F-4D97-AF65-F5344CB8AC3E}">
        <p14:creationId xmlns:p14="http://schemas.microsoft.com/office/powerpoint/2010/main" val="1018316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Expected Behavior of Function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32A85-DEB4-2D42-BE21-3125B7C717FC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Improving SBST with LLMs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10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D16D20-AC46-77DE-19BE-86D6CF35AD4A}"/>
              </a:ext>
            </a:extLst>
          </p:cNvPr>
          <p:cNvSpPr/>
          <p:nvPr/>
        </p:nvSpPr>
        <p:spPr>
          <a:xfrm>
            <a:off x="1521874" y="2319912"/>
            <a:ext cx="162338" cy="1314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520653" y="2340377"/>
            <a:ext cx="2712416" cy="223211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8653778" y="2340377"/>
            <a:ext cx="2712416" cy="2701145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</p:cNvCxnSpPr>
          <p:nvPr/>
        </p:nvCxnSpPr>
        <p:spPr>
          <a:xfrm rot="5400000">
            <a:off x="8525334" y="4571592"/>
            <a:ext cx="1014722" cy="195458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1876861" y="4572495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8F9D6FC-AE89-1929-1AF9-F3F5737CA4B4}"/>
              </a:ext>
            </a:extLst>
          </p:cNvPr>
          <p:cNvCxnSpPr>
            <a:cxnSpLocks/>
            <a:stCxn id="12" idx="0"/>
            <a:endCxn id="18" idx="0"/>
          </p:cNvCxnSpPr>
          <p:nvPr/>
        </p:nvCxnSpPr>
        <p:spPr>
          <a:xfrm rot="16200000" flipH="1">
            <a:off x="5796281" y="-1873327"/>
            <a:ext cx="20465" cy="8406943"/>
          </a:xfrm>
          <a:prstGeom prst="curvedConnector3">
            <a:avLst>
              <a:gd name="adj1" fmla="val -3707242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641986" y="5743060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9364795" y="5637367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3F4EF0-435A-1D61-D54D-64DEF91C5F77}"/>
              </a:ext>
            </a:extLst>
          </p:cNvPr>
          <p:cNvSpPr txBox="1"/>
          <p:nvPr/>
        </p:nvSpPr>
        <p:spPr>
          <a:xfrm>
            <a:off x="4887832" y="1575914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Mutate test cases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7B825F-E581-19D1-49EE-AE16B98B4D67}"/>
              </a:ext>
            </a:extLst>
          </p:cNvPr>
          <p:cNvSpPr txBox="1"/>
          <p:nvPr/>
        </p:nvSpPr>
        <p:spPr>
          <a:xfrm>
            <a:off x="3670607" y="3565859"/>
            <a:ext cx="42098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‘0.0.1'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E8EC50-CE28-3CF8-7C14-76C38E53DDCC}"/>
              </a:ext>
            </a:extLst>
          </p:cNvPr>
          <p:cNvSpPr txBox="1"/>
          <p:nvPr/>
        </p:nvSpPr>
        <p:spPr>
          <a:xfrm>
            <a:off x="3511654" y="4110572"/>
            <a:ext cx="45897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‘0.1.0'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C4CCAF-E6B0-E908-E0D6-D0920461FECF}"/>
              </a:ext>
            </a:extLst>
          </p:cNvPr>
          <p:cNvSpPr txBox="1"/>
          <p:nvPr/>
        </p:nvSpPr>
        <p:spPr>
          <a:xfrm>
            <a:off x="3131742" y="4639130"/>
            <a:ext cx="53495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0.0.0’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‘a’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‘0.1.0a'</a:t>
            </a:r>
            <a:endParaRPr lang="en-US" dirty="0"/>
          </a:p>
        </p:txBody>
      </p:sp>
      <p:sp>
        <p:nvSpPr>
          <p:cNvPr id="10" name="!!MUT">
            <a:extLst>
              <a:ext uri="{FF2B5EF4-FFF2-40B4-BE49-F238E27FC236}">
                <a16:creationId xmlns:a16="http://schemas.microsoft.com/office/drawing/2014/main" id="{FF49295A-5D05-8036-1EEA-0C6E826C7B7C}"/>
              </a:ext>
            </a:extLst>
          </p:cNvPr>
          <p:cNvSpPr txBox="1"/>
          <p:nvPr/>
        </p:nvSpPr>
        <p:spPr>
          <a:xfrm>
            <a:off x="3516890" y="5100618"/>
            <a:ext cx="4521355" cy="14619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F3E5A0-DBCB-D68B-BB9D-F6E35A4D3757}"/>
              </a:ext>
            </a:extLst>
          </p:cNvPr>
          <p:cNvSpPr txBox="1"/>
          <p:nvPr/>
        </p:nvSpPr>
        <p:spPr>
          <a:xfrm>
            <a:off x="6587015" y="5102654"/>
            <a:ext cx="1451230" cy="221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txBody>
          <a:bodyPr wrap="none" tIns="18000" bIns="18000" rtlCol="0">
            <a:spAutoFit/>
          </a:bodyPr>
          <a:lstStyle/>
          <a:p>
            <a:pPr algn="ctr"/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Module under Test</a:t>
            </a:r>
          </a:p>
        </p:txBody>
      </p:sp>
    </p:spTree>
    <p:extLst>
      <p:ext uri="{BB962C8B-B14F-4D97-AF65-F5344CB8AC3E}">
        <p14:creationId xmlns:p14="http://schemas.microsoft.com/office/powerpoint/2010/main" val="188129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37400-4BDF-1C46-942A-436DA2D19E91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Improving SBST with LLMs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11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D16D20-AC46-77DE-19BE-86D6CF35AD4A}"/>
              </a:ext>
            </a:extLst>
          </p:cNvPr>
          <p:cNvSpPr/>
          <p:nvPr/>
        </p:nvSpPr>
        <p:spPr>
          <a:xfrm>
            <a:off x="1521874" y="2319912"/>
            <a:ext cx="162338" cy="1314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520653" y="2340377"/>
            <a:ext cx="2712416" cy="223211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8653778" y="2340377"/>
            <a:ext cx="2712416" cy="2701145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</p:cNvCxnSpPr>
          <p:nvPr/>
        </p:nvCxnSpPr>
        <p:spPr>
          <a:xfrm rot="5400000">
            <a:off x="8525334" y="4571592"/>
            <a:ext cx="1014722" cy="195458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1876861" y="4572495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8F9D6FC-AE89-1929-1AF9-F3F5737CA4B4}"/>
              </a:ext>
            </a:extLst>
          </p:cNvPr>
          <p:cNvCxnSpPr>
            <a:cxnSpLocks/>
            <a:stCxn id="12" idx="0"/>
            <a:endCxn id="18" idx="0"/>
          </p:cNvCxnSpPr>
          <p:nvPr/>
        </p:nvCxnSpPr>
        <p:spPr>
          <a:xfrm rot="16200000" flipH="1">
            <a:off x="5796281" y="-1873327"/>
            <a:ext cx="20465" cy="8406943"/>
          </a:xfrm>
          <a:prstGeom prst="curvedConnector3">
            <a:avLst>
              <a:gd name="adj1" fmla="val -3707242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641986" y="5743060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9364795" y="5637367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0A3A5F-AD27-8003-B1F6-15CB1A0452AD}"/>
              </a:ext>
            </a:extLst>
          </p:cNvPr>
          <p:cNvSpPr txBox="1"/>
          <p:nvPr/>
        </p:nvSpPr>
        <p:spPr>
          <a:xfrm>
            <a:off x="638031" y="2711813"/>
            <a:ext cx="2138727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'a\</a:t>
            </a:r>
            <a:r>
              <a:rPr lang="en-US" sz="105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t!sUo~AU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ECFE1C-29CA-3A2D-2739-7E7384A841CA}"/>
              </a:ext>
            </a:extLst>
          </p:cNvPr>
          <p:cNvSpPr txBox="1"/>
          <p:nvPr/>
        </p:nvSpPr>
        <p:spPr>
          <a:xfrm>
            <a:off x="1275539" y="3523126"/>
            <a:ext cx="1880643" cy="900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1431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3F4EF0-435A-1D61-D54D-64DEF91C5F77}"/>
              </a:ext>
            </a:extLst>
          </p:cNvPr>
          <p:cNvSpPr txBox="1"/>
          <p:nvPr/>
        </p:nvSpPr>
        <p:spPr>
          <a:xfrm>
            <a:off x="4887832" y="1575914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Mutate test cases</a:t>
            </a:r>
          </a:p>
        </p:txBody>
      </p:sp>
      <p:sp>
        <p:nvSpPr>
          <p:cNvPr id="7" name="!!MUT">
            <a:extLst>
              <a:ext uri="{FF2B5EF4-FFF2-40B4-BE49-F238E27FC236}">
                <a16:creationId xmlns:a16="http://schemas.microsoft.com/office/drawing/2014/main" id="{E55FEDFC-509D-7404-B6DB-481DDDC8EAB9}"/>
              </a:ext>
            </a:extLst>
          </p:cNvPr>
          <p:cNvSpPr txBox="1"/>
          <p:nvPr/>
        </p:nvSpPr>
        <p:spPr>
          <a:xfrm>
            <a:off x="3516890" y="5100618"/>
            <a:ext cx="4521355" cy="14619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B965A-D54A-4ECC-A3D1-659C7DB5474E}"/>
              </a:ext>
            </a:extLst>
          </p:cNvPr>
          <p:cNvSpPr txBox="1"/>
          <p:nvPr/>
        </p:nvSpPr>
        <p:spPr>
          <a:xfrm>
            <a:off x="6587015" y="5102654"/>
            <a:ext cx="1451230" cy="221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txBody>
          <a:bodyPr wrap="none" tIns="18000" bIns="18000" rtlCol="0">
            <a:spAutoFit/>
          </a:bodyPr>
          <a:lstStyle/>
          <a:p>
            <a:pPr algn="ctr"/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Module under Test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6815943-9A1D-1DEC-1C87-A08C1E7FE50D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j-cs"/>
              </a:defRPr>
            </a:lvl1pPr>
          </a:lstStyle>
          <a:p>
            <a:r>
              <a:rPr lang="en-US"/>
              <a:t>Example: Search-Based Test Suite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1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Tests have Low Coverage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546E-4B25-4747-BB9C-496DB4912442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Improving SBST with LLMs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12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D16D20-AC46-77DE-19BE-86D6CF35AD4A}"/>
              </a:ext>
            </a:extLst>
          </p:cNvPr>
          <p:cNvSpPr/>
          <p:nvPr/>
        </p:nvSpPr>
        <p:spPr>
          <a:xfrm>
            <a:off x="1521874" y="2319912"/>
            <a:ext cx="162338" cy="1314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520653" y="2340377"/>
            <a:ext cx="2712416" cy="223211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8653778" y="2340377"/>
            <a:ext cx="2712416" cy="2701145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8525334" y="4571592"/>
            <a:ext cx="1014722" cy="195458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  <a:endCxn id="13" idx="2"/>
          </p:cNvCxnSpPr>
          <p:nvPr/>
        </p:nvCxnSpPr>
        <p:spPr>
          <a:xfrm rot="10800000">
            <a:off x="1876861" y="4572495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8F9D6FC-AE89-1929-1AF9-F3F5737CA4B4}"/>
              </a:ext>
            </a:extLst>
          </p:cNvPr>
          <p:cNvCxnSpPr>
            <a:cxnSpLocks/>
            <a:stCxn id="12" idx="0"/>
            <a:endCxn id="18" idx="0"/>
          </p:cNvCxnSpPr>
          <p:nvPr/>
        </p:nvCxnSpPr>
        <p:spPr>
          <a:xfrm rot="16200000" flipH="1">
            <a:off x="5796281" y="-1873327"/>
            <a:ext cx="20465" cy="8406943"/>
          </a:xfrm>
          <a:prstGeom prst="curvedConnector3">
            <a:avLst>
              <a:gd name="adj1" fmla="val -3707242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641986" y="5743060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9364795" y="5637367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0A3A5F-AD27-8003-B1F6-15CB1A0452AD}"/>
              </a:ext>
            </a:extLst>
          </p:cNvPr>
          <p:cNvSpPr txBox="1"/>
          <p:nvPr/>
        </p:nvSpPr>
        <p:spPr>
          <a:xfrm>
            <a:off x="638031" y="2711813"/>
            <a:ext cx="2138727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50" dirty="0">
                <a:solidFill>
                  <a:srgbClr val="80008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'a\</a:t>
            </a:r>
            <a:r>
              <a:rPr lang="en-US" sz="1050" dirty="0" err="1">
                <a:solidFill>
                  <a:srgbClr val="80008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t!sUo~AU</a:t>
            </a:r>
            <a:r>
              <a:rPr lang="en-US" sz="1050" dirty="0">
                <a:solidFill>
                  <a:srgbClr val="80008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ECFE1C-29CA-3A2D-2739-7E7384A841CA}"/>
              </a:ext>
            </a:extLst>
          </p:cNvPr>
          <p:cNvSpPr txBox="1"/>
          <p:nvPr/>
        </p:nvSpPr>
        <p:spPr>
          <a:xfrm>
            <a:off x="1275539" y="3523126"/>
            <a:ext cx="1880643" cy="900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050" b="1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1431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3F4EF0-435A-1D61-D54D-64DEF91C5F77}"/>
              </a:ext>
            </a:extLst>
          </p:cNvPr>
          <p:cNvSpPr txBox="1"/>
          <p:nvPr/>
        </p:nvSpPr>
        <p:spPr>
          <a:xfrm>
            <a:off x="4887832" y="1575914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Mutate test cases</a:t>
            </a:r>
          </a:p>
        </p:txBody>
      </p:sp>
      <p:sp>
        <p:nvSpPr>
          <p:cNvPr id="7" name="!!MUT">
            <a:extLst>
              <a:ext uri="{FF2B5EF4-FFF2-40B4-BE49-F238E27FC236}">
                <a16:creationId xmlns:a16="http://schemas.microsoft.com/office/drawing/2014/main" id="{CB5FE3A7-2508-8665-0524-0E5F6BFB6DC3}"/>
              </a:ext>
            </a:extLst>
          </p:cNvPr>
          <p:cNvSpPr txBox="1"/>
          <p:nvPr/>
        </p:nvSpPr>
        <p:spPr>
          <a:xfrm>
            <a:off x="3516890" y="5100618"/>
            <a:ext cx="4521355" cy="14619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0E8DA-16F4-84A1-CF63-1570425D5540}"/>
              </a:ext>
            </a:extLst>
          </p:cNvPr>
          <p:cNvSpPr txBox="1"/>
          <p:nvPr/>
        </p:nvSpPr>
        <p:spPr>
          <a:xfrm>
            <a:off x="6587015" y="5102654"/>
            <a:ext cx="1451230" cy="221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txBody>
          <a:bodyPr wrap="none" tIns="18000" bIns="18000" rtlCol="0">
            <a:spAutoFit/>
          </a:bodyPr>
          <a:lstStyle/>
          <a:p>
            <a:pPr algn="ctr"/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Module under Test</a:t>
            </a:r>
          </a:p>
        </p:txBody>
      </p:sp>
    </p:spTree>
    <p:extLst>
      <p:ext uri="{BB962C8B-B14F-4D97-AF65-F5344CB8AC3E}">
        <p14:creationId xmlns:p14="http://schemas.microsoft.com/office/powerpoint/2010/main" val="2608286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Test Cases via Mutation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E10A-6A58-6E45-8625-F1659B6474D4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Improving SBST with LLMs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13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D16D20-AC46-77DE-19BE-86D6CF35AD4A}"/>
              </a:ext>
            </a:extLst>
          </p:cNvPr>
          <p:cNvSpPr/>
          <p:nvPr/>
        </p:nvSpPr>
        <p:spPr>
          <a:xfrm>
            <a:off x="1521874" y="2319912"/>
            <a:ext cx="162338" cy="1314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520653" y="2340377"/>
            <a:ext cx="2712416" cy="223211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8653778" y="2340377"/>
            <a:ext cx="2712416" cy="2701145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8525334" y="4571592"/>
            <a:ext cx="1014722" cy="195458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  <a:endCxn id="13" idx="2"/>
          </p:cNvCxnSpPr>
          <p:nvPr/>
        </p:nvCxnSpPr>
        <p:spPr>
          <a:xfrm rot="10800000">
            <a:off x="1876861" y="4572495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8F9D6FC-AE89-1929-1AF9-F3F5737CA4B4}"/>
              </a:ext>
            </a:extLst>
          </p:cNvPr>
          <p:cNvCxnSpPr>
            <a:cxnSpLocks/>
            <a:stCxn id="12" idx="0"/>
            <a:endCxn id="18" idx="0"/>
          </p:cNvCxnSpPr>
          <p:nvPr/>
        </p:nvCxnSpPr>
        <p:spPr>
          <a:xfrm rot="16200000" flipH="1">
            <a:off x="5796281" y="-1873327"/>
            <a:ext cx="20465" cy="8406943"/>
          </a:xfrm>
          <a:prstGeom prst="curvedConnector3">
            <a:avLst>
              <a:gd name="adj1" fmla="val -3707242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641986" y="5743060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9364795" y="5637367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0A3A5F-AD27-8003-B1F6-15CB1A0452AD}"/>
              </a:ext>
            </a:extLst>
          </p:cNvPr>
          <p:cNvSpPr txBox="1"/>
          <p:nvPr/>
        </p:nvSpPr>
        <p:spPr>
          <a:xfrm>
            <a:off x="638031" y="2711813"/>
            <a:ext cx="2138727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'a\</a:t>
            </a:r>
            <a:r>
              <a:rPr lang="en-US" sz="105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t!sUo~AU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ECFE1C-29CA-3A2D-2739-7E7384A841CA}"/>
              </a:ext>
            </a:extLst>
          </p:cNvPr>
          <p:cNvSpPr txBox="1"/>
          <p:nvPr/>
        </p:nvSpPr>
        <p:spPr>
          <a:xfrm>
            <a:off x="1275539" y="3523126"/>
            <a:ext cx="1880643" cy="900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1431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E87C01-9788-F863-541D-4968517E47B8}"/>
              </a:ext>
            </a:extLst>
          </p:cNvPr>
          <p:cNvSpPr txBox="1"/>
          <p:nvPr/>
        </p:nvSpPr>
        <p:spPr>
          <a:xfrm>
            <a:off x="8811292" y="2665224"/>
            <a:ext cx="2138727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test_case_1m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'a\</a:t>
            </a:r>
            <a:r>
              <a:rPr lang="en-US" sz="105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t!sUo~A</a:t>
            </a:r>
            <a:r>
              <a:rPr lang="en-US" sz="1050" dirty="0" err="1">
                <a:solidFill>
                  <a:srgbClr val="800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UUUU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066028-CFD2-710C-C778-45DA1ACE4C40}"/>
              </a:ext>
            </a:extLst>
          </p:cNvPr>
          <p:cNvSpPr txBox="1"/>
          <p:nvPr/>
        </p:nvSpPr>
        <p:spPr>
          <a:xfrm>
            <a:off x="9369288" y="3476537"/>
            <a:ext cx="1880643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test_case_2p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1431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  <a:p>
            <a:r>
              <a:rPr lang="en-US" sz="105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int_1 = 1</a:t>
            </a:r>
            <a:endParaRPr lang="en-US" sz="1050" dirty="0">
              <a:effectLst/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str_0, int_1)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3F4EF0-435A-1D61-D54D-64DEF91C5F77}"/>
              </a:ext>
            </a:extLst>
          </p:cNvPr>
          <p:cNvSpPr txBox="1"/>
          <p:nvPr/>
        </p:nvSpPr>
        <p:spPr>
          <a:xfrm>
            <a:off x="4887832" y="1575914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Mutate test cases</a:t>
            </a:r>
          </a:p>
        </p:txBody>
      </p:sp>
      <p:sp>
        <p:nvSpPr>
          <p:cNvPr id="7" name="!!MUT">
            <a:extLst>
              <a:ext uri="{FF2B5EF4-FFF2-40B4-BE49-F238E27FC236}">
                <a16:creationId xmlns:a16="http://schemas.microsoft.com/office/drawing/2014/main" id="{FA087FA8-5F0D-1C00-0084-69D70340D063}"/>
              </a:ext>
            </a:extLst>
          </p:cNvPr>
          <p:cNvSpPr txBox="1"/>
          <p:nvPr/>
        </p:nvSpPr>
        <p:spPr>
          <a:xfrm>
            <a:off x="3516890" y="5100618"/>
            <a:ext cx="4521355" cy="14619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8E9C6-4CAA-E8CF-E984-1B5F75387677}"/>
              </a:ext>
            </a:extLst>
          </p:cNvPr>
          <p:cNvSpPr txBox="1"/>
          <p:nvPr/>
        </p:nvSpPr>
        <p:spPr>
          <a:xfrm>
            <a:off x="6587015" y="5102654"/>
            <a:ext cx="1451230" cy="221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txBody>
          <a:bodyPr wrap="none" tIns="18000" bIns="18000" rtlCol="0">
            <a:spAutoFit/>
          </a:bodyPr>
          <a:lstStyle/>
          <a:p>
            <a:pPr algn="ctr"/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Module under Test</a:t>
            </a:r>
          </a:p>
        </p:txBody>
      </p:sp>
    </p:spTree>
    <p:extLst>
      <p:ext uri="{BB962C8B-B14F-4D97-AF65-F5344CB8AC3E}">
        <p14:creationId xmlns:p14="http://schemas.microsoft.com/office/powerpoint/2010/main" val="335583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Unable to Increase Coverage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B4C2-05E3-C749-98F8-7029C500D230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Improving SBST with LLMs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14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D16D20-AC46-77DE-19BE-86D6CF35AD4A}"/>
              </a:ext>
            </a:extLst>
          </p:cNvPr>
          <p:cNvSpPr/>
          <p:nvPr/>
        </p:nvSpPr>
        <p:spPr>
          <a:xfrm>
            <a:off x="1521874" y="2319912"/>
            <a:ext cx="162338" cy="1314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520653" y="2340377"/>
            <a:ext cx="2712416" cy="223211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8653778" y="2340377"/>
            <a:ext cx="2712416" cy="2701145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8525334" y="4571592"/>
            <a:ext cx="1014722" cy="195458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  <a:endCxn id="13" idx="2"/>
          </p:cNvCxnSpPr>
          <p:nvPr/>
        </p:nvCxnSpPr>
        <p:spPr>
          <a:xfrm rot="10800000">
            <a:off x="1876861" y="4572495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8F9D6FC-AE89-1929-1AF9-F3F5737CA4B4}"/>
              </a:ext>
            </a:extLst>
          </p:cNvPr>
          <p:cNvCxnSpPr>
            <a:cxnSpLocks/>
            <a:stCxn id="12" idx="0"/>
            <a:endCxn id="18" idx="0"/>
          </p:cNvCxnSpPr>
          <p:nvPr/>
        </p:nvCxnSpPr>
        <p:spPr>
          <a:xfrm rot="16200000" flipH="1">
            <a:off x="5796281" y="-1873327"/>
            <a:ext cx="20465" cy="8406943"/>
          </a:xfrm>
          <a:prstGeom prst="curvedConnector3">
            <a:avLst>
              <a:gd name="adj1" fmla="val -3707242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641986" y="5743060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9364795" y="5637367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0A3A5F-AD27-8003-B1F6-15CB1A0452AD}"/>
              </a:ext>
            </a:extLst>
          </p:cNvPr>
          <p:cNvSpPr txBox="1"/>
          <p:nvPr/>
        </p:nvSpPr>
        <p:spPr>
          <a:xfrm>
            <a:off x="638031" y="2711813"/>
            <a:ext cx="2138727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'a\</a:t>
            </a:r>
            <a:r>
              <a:rPr lang="en-US" sz="105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t!sUo~AU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ECFE1C-29CA-3A2D-2739-7E7384A841CA}"/>
              </a:ext>
            </a:extLst>
          </p:cNvPr>
          <p:cNvSpPr txBox="1"/>
          <p:nvPr/>
        </p:nvSpPr>
        <p:spPr>
          <a:xfrm>
            <a:off x="1275539" y="3523126"/>
            <a:ext cx="1880643" cy="900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1431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E87C01-9788-F863-541D-4968517E47B8}"/>
              </a:ext>
            </a:extLst>
          </p:cNvPr>
          <p:cNvSpPr txBox="1"/>
          <p:nvPr/>
        </p:nvSpPr>
        <p:spPr>
          <a:xfrm>
            <a:off x="8811292" y="2665224"/>
            <a:ext cx="2138727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test_case_1m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'a\</a:t>
            </a:r>
            <a:r>
              <a:rPr lang="en-US" sz="105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t!sUo~AUUUU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066028-CFD2-710C-C778-45DA1ACE4C40}"/>
              </a:ext>
            </a:extLst>
          </p:cNvPr>
          <p:cNvSpPr txBox="1"/>
          <p:nvPr/>
        </p:nvSpPr>
        <p:spPr>
          <a:xfrm>
            <a:off x="9369288" y="3476537"/>
            <a:ext cx="1880643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test_case_2p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1431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int_1 = 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int_1)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3F4EF0-435A-1D61-D54D-64DEF91C5F77}"/>
              </a:ext>
            </a:extLst>
          </p:cNvPr>
          <p:cNvSpPr txBox="1"/>
          <p:nvPr/>
        </p:nvSpPr>
        <p:spPr>
          <a:xfrm>
            <a:off x="4887832" y="1575914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Mutate test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368AB-7C35-935B-272D-F79F8E2232C5}"/>
              </a:ext>
            </a:extLst>
          </p:cNvPr>
          <p:cNvSpPr txBox="1"/>
          <p:nvPr/>
        </p:nvSpPr>
        <p:spPr>
          <a:xfrm>
            <a:off x="1034909" y="5087692"/>
            <a:ext cx="11897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✗</a:t>
            </a:r>
          </a:p>
        </p:txBody>
      </p:sp>
      <p:sp>
        <p:nvSpPr>
          <p:cNvPr id="8" name="!!MUT">
            <a:extLst>
              <a:ext uri="{FF2B5EF4-FFF2-40B4-BE49-F238E27FC236}">
                <a16:creationId xmlns:a16="http://schemas.microsoft.com/office/drawing/2014/main" id="{84C625B6-A6CE-BE39-643C-942B0345A794}"/>
              </a:ext>
            </a:extLst>
          </p:cNvPr>
          <p:cNvSpPr txBox="1"/>
          <p:nvPr/>
        </p:nvSpPr>
        <p:spPr>
          <a:xfrm>
            <a:off x="3516890" y="5100618"/>
            <a:ext cx="4521355" cy="14619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411B0-CA19-5227-73E2-2CB213DD4158}"/>
              </a:ext>
            </a:extLst>
          </p:cNvPr>
          <p:cNvSpPr txBox="1"/>
          <p:nvPr/>
        </p:nvSpPr>
        <p:spPr>
          <a:xfrm>
            <a:off x="6587015" y="5102654"/>
            <a:ext cx="1451230" cy="221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txBody>
          <a:bodyPr wrap="none" tIns="18000" bIns="18000" rtlCol="0">
            <a:spAutoFit/>
          </a:bodyPr>
          <a:lstStyle/>
          <a:p>
            <a:pPr algn="ctr"/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Module under Test</a:t>
            </a:r>
          </a:p>
        </p:txBody>
      </p:sp>
    </p:spTree>
    <p:extLst>
      <p:ext uri="{BB962C8B-B14F-4D97-AF65-F5344CB8AC3E}">
        <p14:creationId xmlns:p14="http://schemas.microsoft.com/office/powerpoint/2010/main" val="363533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stalled. What to do now?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5899-348E-F248-BBCA-5C2E859E9802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Improving SBST with LLMs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15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D16D20-AC46-77DE-19BE-86D6CF35AD4A}"/>
              </a:ext>
            </a:extLst>
          </p:cNvPr>
          <p:cNvSpPr/>
          <p:nvPr/>
        </p:nvSpPr>
        <p:spPr>
          <a:xfrm>
            <a:off x="1521874" y="2319912"/>
            <a:ext cx="162338" cy="1314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520653" y="2340377"/>
            <a:ext cx="2712416" cy="223211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8653778" y="2340377"/>
            <a:ext cx="2712416" cy="2701145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8525334" y="4571592"/>
            <a:ext cx="1014722" cy="195458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  <a:endCxn id="13" idx="2"/>
          </p:cNvCxnSpPr>
          <p:nvPr/>
        </p:nvCxnSpPr>
        <p:spPr>
          <a:xfrm rot="10800000">
            <a:off x="1876861" y="4572495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8F9D6FC-AE89-1929-1AF9-F3F5737CA4B4}"/>
              </a:ext>
            </a:extLst>
          </p:cNvPr>
          <p:cNvCxnSpPr>
            <a:cxnSpLocks/>
            <a:stCxn id="12" idx="0"/>
            <a:endCxn id="18" idx="0"/>
          </p:cNvCxnSpPr>
          <p:nvPr/>
        </p:nvCxnSpPr>
        <p:spPr>
          <a:xfrm rot="16200000" flipH="1">
            <a:off x="5796281" y="-1873327"/>
            <a:ext cx="20465" cy="8406943"/>
          </a:xfrm>
          <a:prstGeom prst="curvedConnector3">
            <a:avLst>
              <a:gd name="adj1" fmla="val -3707242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641986" y="5743060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9364795" y="5637367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0A3A5F-AD27-8003-B1F6-15CB1A0452AD}"/>
              </a:ext>
            </a:extLst>
          </p:cNvPr>
          <p:cNvSpPr txBox="1"/>
          <p:nvPr/>
        </p:nvSpPr>
        <p:spPr>
          <a:xfrm>
            <a:off x="638031" y="2711813"/>
            <a:ext cx="2138727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'a\</a:t>
            </a:r>
            <a:r>
              <a:rPr lang="en-US" sz="105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t!sUo~AU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ECFE1C-29CA-3A2D-2739-7E7384A841CA}"/>
              </a:ext>
            </a:extLst>
          </p:cNvPr>
          <p:cNvSpPr txBox="1"/>
          <p:nvPr/>
        </p:nvSpPr>
        <p:spPr>
          <a:xfrm>
            <a:off x="1275539" y="3523126"/>
            <a:ext cx="1880643" cy="900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1431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E87C01-9788-F863-541D-4968517E47B8}"/>
              </a:ext>
            </a:extLst>
          </p:cNvPr>
          <p:cNvSpPr txBox="1"/>
          <p:nvPr/>
        </p:nvSpPr>
        <p:spPr>
          <a:xfrm>
            <a:off x="8811292" y="2665224"/>
            <a:ext cx="2138727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test_case_1m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'a\</a:t>
            </a:r>
            <a:r>
              <a:rPr lang="en-US" sz="105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t!sUo~AUUUU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066028-CFD2-710C-C778-45DA1ACE4C40}"/>
              </a:ext>
            </a:extLst>
          </p:cNvPr>
          <p:cNvSpPr txBox="1"/>
          <p:nvPr/>
        </p:nvSpPr>
        <p:spPr>
          <a:xfrm>
            <a:off x="9369288" y="3476537"/>
            <a:ext cx="1880643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test_case_2p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1431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int_1 = 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int_1)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3F4EF0-435A-1D61-D54D-64DEF91C5F77}"/>
              </a:ext>
            </a:extLst>
          </p:cNvPr>
          <p:cNvSpPr txBox="1"/>
          <p:nvPr/>
        </p:nvSpPr>
        <p:spPr>
          <a:xfrm>
            <a:off x="4887832" y="1575914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Mutate test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368AB-7C35-935B-272D-F79F8E2232C5}"/>
              </a:ext>
            </a:extLst>
          </p:cNvPr>
          <p:cNvSpPr txBox="1"/>
          <p:nvPr/>
        </p:nvSpPr>
        <p:spPr>
          <a:xfrm>
            <a:off x="1034909" y="5087692"/>
            <a:ext cx="11897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✗</a:t>
            </a:r>
          </a:p>
        </p:txBody>
      </p:sp>
      <p:sp>
        <p:nvSpPr>
          <p:cNvPr id="8" name="!!MUT">
            <a:extLst>
              <a:ext uri="{FF2B5EF4-FFF2-40B4-BE49-F238E27FC236}">
                <a16:creationId xmlns:a16="http://schemas.microsoft.com/office/drawing/2014/main" id="{22F7FADE-6B20-5709-42D1-45FD32FFFF09}"/>
              </a:ext>
            </a:extLst>
          </p:cNvPr>
          <p:cNvSpPr txBox="1"/>
          <p:nvPr/>
        </p:nvSpPr>
        <p:spPr>
          <a:xfrm>
            <a:off x="3516890" y="5100618"/>
            <a:ext cx="4521355" cy="14619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BB15AC-8246-D9E3-F8C1-E81953EC78F8}"/>
              </a:ext>
            </a:extLst>
          </p:cNvPr>
          <p:cNvSpPr txBox="1"/>
          <p:nvPr/>
        </p:nvSpPr>
        <p:spPr>
          <a:xfrm>
            <a:off x="6587015" y="5102654"/>
            <a:ext cx="1451230" cy="221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txBody>
          <a:bodyPr wrap="none" tIns="18000" bIns="18000" rtlCol="0">
            <a:spAutoFit/>
          </a:bodyPr>
          <a:lstStyle/>
          <a:p>
            <a:pPr algn="ctr"/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Module under Test</a:t>
            </a:r>
          </a:p>
        </p:txBody>
      </p:sp>
    </p:spTree>
    <p:extLst>
      <p:ext uri="{BB962C8B-B14F-4D97-AF65-F5344CB8AC3E}">
        <p14:creationId xmlns:p14="http://schemas.microsoft.com/office/powerpoint/2010/main" val="1999669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3266D-01EA-0F41-BE39-9CB79449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78BC-6EF0-E048-BD0D-CA43FFAA95D0}" type="datetime1">
              <a:rPr lang="en-CA" smtClean="0"/>
              <a:t>2023-05-16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921C1-B4D4-9042-B429-C2CE647A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to Improve Test Suite Generation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88DFB-D69E-6E43-96A2-C6B90171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16</a:t>
            </a:fld>
            <a:endParaRPr lang="en-US"/>
          </a:p>
        </p:txBody>
      </p:sp>
      <p:sp>
        <p:nvSpPr>
          <p:cNvPr id="7" name="!!plz2">
            <a:extLst>
              <a:ext uri="{FF2B5EF4-FFF2-40B4-BE49-F238E27FC236}">
                <a16:creationId xmlns:a16="http://schemas.microsoft.com/office/drawing/2014/main" id="{E82DAE01-E01D-9041-8B40-2562AF0779B2}"/>
              </a:ext>
            </a:extLst>
          </p:cNvPr>
          <p:cNvSpPr/>
          <p:nvPr/>
        </p:nvSpPr>
        <p:spPr>
          <a:xfrm>
            <a:off x="2919350" y="3918373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Remaining Challenges</a:t>
            </a:r>
          </a:p>
        </p:txBody>
      </p:sp>
      <p:sp>
        <p:nvSpPr>
          <p:cNvPr id="11" name="!!perf">
            <a:extLst>
              <a:ext uri="{FF2B5EF4-FFF2-40B4-BE49-F238E27FC236}">
                <a16:creationId xmlns:a16="http://schemas.microsoft.com/office/drawing/2014/main" id="{56BBA310-8D80-E845-9502-E5BC89058E10}"/>
              </a:ext>
            </a:extLst>
          </p:cNvPr>
          <p:cNvSpPr/>
          <p:nvPr/>
        </p:nvSpPr>
        <p:spPr>
          <a:xfrm>
            <a:off x="2919354" y="1825999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Core Approach</a:t>
            </a:r>
          </a:p>
        </p:txBody>
      </p:sp>
      <p:sp>
        <p:nvSpPr>
          <p:cNvPr id="12" name="!!plz">
            <a:extLst>
              <a:ext uri="{FF2B5EF4-FFF2-40B4-BE49-F238E27FC236}">
                <a16:creationId xmlns:a16="http://schemas.microsoft.com/office/drawing/2014/main" id="{519B3489-33E0-6F46-AB55-D815B54D4F09}"/>
              </a:ext>
            </a:extLst>
          </p:cNvPr>
          <p:cNvSpPr/>
          <p:nvPr/>
        </p:nvSpPr>
        <p:spPr>
          <a:xfrm>
            <a:off x="2919351" y="2872186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Evaluation Highlights</a:t>
            </a:r>
          </a:p>
        </p:txBody>
      </p:sp>
    </p:spTree>
    <p:extLst>
      <p:ext uri="{BB962C8B-B14F-4D97-AF65-F5344CB8AC3E}">
        <p14:creationId xmlns:p14="http://schemas.microsoft.com/office/powerpoint/2010/main" val="2336570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3266D-01EA-0F41-BE39-9CB79449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8CDE-0759-2747-805B-863D980AD3D3}" type="datetime1">
              <a:rPr lang="en-CA" smtClean="0"/>
              <a:t>2023-05-16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921C1-B4D4-9042-B429-C2CE647A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to Improve Test Suite Generation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88DFB-D69E-6E43-96A2-C6B90171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17</a:t>
            </a:fld>
            <a:endParaRPr lang="en-US"/>
          </a:p>
        </p:txBody>
      </p:sp>
      <p:sp>
        <p:nvSpPr>
          <p:cNvPr id="7" name="!!plz2">
            <a:extLst>
              <a:ext uri="{FF2B5EF4-FFF2-40B4-BE49-F238E27FC236}">
                <a16:creationId xmlns:a16="http://schemas.microsoft.com/office/drawing/2014/main" id="{E82DAE01-E01D-9041-8B40-2562AF0779B2}"/>
              </a:ext>
            </a:extLst>
          </p:cNvPr>
          <p:cNvSpPr/>
          <p:nvPr/>
        </p:nvSpPr>
        <p:spPr>
          <a:xfrm>
            <a:off x="2919350" y="3918373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Remaining Challenges</a:t>
            </a:r>
          </a:p>
        </p:txBody>
      </p:sp>
      <p:sp>
        <p:nvSpPr>
          <p:cNvPr id="11" name="!!perf">
            <a:extLst>
              <a:ext uri="{FF2B5EF4-FFF2-40B4-BE49-F238E27FC236}">
                <a16:creationId xmlns:a16="http://schemas.microsoft.com/office/drawing/2014/main" id="{56BBA310-8D80-E845-9502-E5BC89058E10}"/>
              </a:ext>
            </a:extLst>
          </p:cNvPr>
          <p:cNvSpPr/>
          <p:nvPr/>
        </p:nvSpPr>
        <p:spPr>
          <a:xfrm>
            <a:off x="2919354" y="1825999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Core Approach</a:t>
            </a:r>
          </a:p>
        </p:txBody>
      </p:sp>
      <p:sp>
        <p:nvSpPr>
          <p:cNvPr id="12" name="!!plz">
            <a:extLst>
              <a:ext uri="{FF2B5EF4-FFF2-40B4-BE49-F238E27FC236}">
                <a16:creationId xmlns:a16="http://schemas.microsoft.com/office/drawing/2014/main" id="{519B3489-33E0-6F46-AB55-D815B54D4F09}"/>
              </a:ext>
            </a:extLst>
          </p:cNvPr>
          <p:cNvSpPr/>
          <p:nvPr/>
        </p:nvSpPr>
        <p:spPr>
          <a:xfrm>
            <a:off x="2919351" y="2872186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Evaluation Highlights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972C57-410F-05DC-3409-BEA1E16CA089}"/>
              </a:ext>
            </a:extLst>
          </p:cNvPr>
          <p:cNvSpPr/>
          <p:nvPr/>
        </p:nvSpPr>
        <p:spPr>
          <a:xfrm>
            <a:off x="1257300" y="2779850"/>
            <a:ext cx="10039576" cy="2810084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3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stalled. What to do now?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5899-348E-F248-BBCA-5C2E859E9802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Improving SBST with LLMs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18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D16D20-AC46-77DE-19BE-86D6CF35AD4A}"/>
              </a:ext>
            </a:extLst>
          </p:cNvPr>
          <p:cNvSpPr/>
          <p:nvPr/>
        </p:nvSpPr>
        <p:spPr>
          <a:xfrm>
            <a:off x="1521874" y="2319912"/>
            <a:ext cx="162338" cy="1314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520653" y="2340377"/>
            <a:ext cx="2712416" cy="223211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8653778" y="2340377"/>
            <a:ext cx="2712416" cy="2701145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8525334" y="4571592"/>
            <a:ext cx="1014722" cy="195458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  <a:endCxn id="13" idx="2"/>
          </p:cNvCxnSpPr>
          <p:nvPr/>
        </p:nvCxnSpPr>
        <p:spPr>
          <a:xfrm rot="10800000">
            <a:off x="1876861" y="4572495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8F9D6FC-AE89-1929-1AF9-F3F5737CA4B4}"/>
              </a:ext>
            </a:extLst>
          </p:cNvPr>
          <p:cNvCxnSpPr>
            <a:cxnSpLocks/>
            <a:stCxn id="12" idx="0"/>
            <a:endCxn id="18" idx="0"/>
          </p:cNvCxnSpPr>
          <p:nvPr/>
        </p:nvCxnSpPr>
        <p:spPr>
          <a:xfrm rot="16200000" flipH="1">
            <a:off x="5796281" y="-1873327"/>
            <a:ext cx="20465" cy="8406943"/>
          </a:xfrm>
          <a:prstGeom prst="curvedConnector3">
            <a:avLst>
              <a:gd name="adj1" fmla="val -3707242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641986" y="5743060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9364795" y="5637367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0A3A5F-AD27-8003-B1F6-15CB1A0452AD}"/>
              </a:ext>
            </a:extLst>
          </p:cNvPr>
          <p:cNvSpPr txBox="1"/>
          <p:nvPr/>
        </p:nvSpPr>
        <p:spPr>
          <a:xfrm>
            <a:off x="638031" y="2711813"/>
            <a:ext cx="2138727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'a\</a:t>
            </a:r>
            <a:r>
              <a:rPr lang="en-US" sz="105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t!sUo~AU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ECFE1C-29CA-3A2D-2739-7E7384A841CA}"/>
              </a:ext>
            </a:extLst>
          </p:cNvPr>
          <p:cNvSpPr txBox="1"/>
          <p:nvPr/>
        </p:nvSpPr>
        <p:spPr>
          <a:xfrm>
            <a:off x="1275539" y="3523126"/>
            <a:ext cx="1880643" cy="900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1431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E87C01-9788-F863-541D-4968517E47B8}"/>
              </a:ext>
            </a:extLst>
          </p:cNvPr>
          <p:cNvSpPr txBox="1"/>
          <p:nvPr/>
        </p:nvSpPr>
        <p:spPr>
          <a:xfrm>
            <a:off x="8811292" y="2665224"/>
            <a:ext cx="2138727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test_case_1m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'a\</a:t>
            </a:r>
            <a:r>
              <a:rPr lang="en-US" sz="105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t!sUo~AUUUU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066028-CFD2-710C-C778-45DA1ACE4C40}"/>
              </a:ext>
            </a:extLst>
          </p:cNvPr>
          <p:cNvSpPr txBox="1"/>
          <p:nvPr/>
        </p:nvSpPr>
        <p:spPr>
          <a:xfrm>
            <a:off x="9369288" y="3476537"/>
            <a:ext cx="1880643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test_case_2p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1431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int_1 = 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int_1)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3F4EF0-435A-1D61-D54D-64DEF91C5F77}"/>
              </a:ext>
            </a:extLst>
          </p:cNvPr>
          <p:cNvSpPr txBox="1"/>
          <p:nvPr/>
        </p:nvSpPr>
        <p:spPr>
          <a:xfrm>
            <a:off x="4887832" y="1575914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Mutate test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368AB-7C35-935B-272D-F79F8E2232C5}"/>
              </a:ext>
            </a:extLst>
          </p:cNvPr>
          <p:cNvSpPr txBox="1"/>
          <p:nvPr/>
        </p:nvSpPr>
        <p:spPr>
          <a:xfrm>
            <a:off x="1034909" y="5087692"/>
            <a:ext cx="11897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✗</a:t>
            </a:r>
          </a:p>
        </p:txBody>
      </p:sp>
      <p:sp>
        <p:nvSpPr>
          <p:cNvPr id="8" name="!!MUT">
            <a:extLst>
              <a:ext uri="{FF2B5EF4-FFF2-40B4-BE49-F238E27FC236}">
                <a16:creationId xmlns:a16="http://schemas.microsoft.com/office/drawing/2014/main" id="{22F7FADE-6B20-5709-42D1-45FD32FFFF09}"/>
              </a:ext>
            </a:extLst>
          </p:cNvPr>
          <p:cNvSpPr txBox="1"/>
          <p:nvPr/>
        </p:nvSpPr>
        <p:spPr>
          <a:xfrm>
            <a:off x="3516890" y="5100618"/>
            <a:ext cx="4521355" cy="14619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BB15AC-8246-D9E3-F8C1-E81953EC78F8}"/>
              </a:ext>
            </a:extLst>
          </p:cNvPr>
          <p:cNvSpPr txBox="1"/>
          <p:nvPr/>
        </p:nvSpPr>
        <p:spPr>
          <a:xfrm>
            <a:off x="6587015" y="5102654"/>
            <a:ext cx="1451230" cy="221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txBody>
          <a:bodyPr wrap="none" tIns="18000" bIns="18000" rtlCol="0">
            <a:spAutoFit/>
          </a:bodyPr>
          <a:lstStyle/>
          <a:p>
            <a:pPr algn="ctr"/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Module under Test</a:t>
            </a:r>
          </a:p>
        </p:txBody>
      </p:sp>
    </p:spTree>
    <p:extLst>
      <p:ext uri="{BB962C8B-B14F-4D97-AF65-F5344CB8AC3E}">
        <p14:creationId xmlns:p14="http://schemas.microsoft.com/office/powerpoint/2010/main" val="181303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941CF3E1-F37C-DFDC-DC46-88C9CD8FF964}"/>
              </a:ext>
            </a:extLst>
          </p:cNvPr>
          <p:cNvSpPr/>
          <p:nvPr/>
        </p:nvSpPr>
        <p:spPr>
          <a:xfrm>
            <a:off x="1385534" y="2762489"/>
            <a:ext cx="162338" cy="1314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Search-Based Test Suite Generation </a:t>
            </a:r>
            <a:br>
              <a:rPr lang="en-US" dirty="0"/>
            </a:br>
            <a:r>
              <a:rPr lang="en-US" sz="3200" dirty="0"/>
              <a:t>(High-level view)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AE95-F292-C548-AE40-04B9C45B3BAD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— The Promises and Challenges of ML in Automated Software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1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75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CodaMOSA</a:t>
            </a:r>
            <a:r>
              <a:rPr lang="en-US" dirty="0"/>
              <a:t>: Asks for hints when stuck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8140-AD75-4048-9E9E-5DFCFD13060A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Improving SBST with LLMs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19</a:t>
            </a:fld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520653" y="2340377"/>
            <a:ext cx="2712416" cy="223211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8653778" y="2340377"/>
            <a:ext cx="2712416" cy="2701145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</p:cNvCxnSpPr>
          <p:nvPr/>
        </p:nvCxnSpPr>
        <p:spPr>
          <a:xfrm rot="5400000">
            <a:off x="8525334" y="4571592"/>
            <a:ext cx="1014722" cy="195458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1876861" y="4572495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641986" y="5743060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44" name="!!pop1">
            <a:extLst>
              <a:ext uri="{FF2B5EF4-FFF2-40B4-BE49-F238E27FC236}">
                <a16:creationId xmlns:a16="http://schemas.microsoft.com/office/drawing/2014/main" id="{9F0A3A5F-AD27-8003-B1F6-15CB1A0452AD}"/>
              </a:ext>
            </a:extLst>
          </p:cNvPr>
          <p:cNvSpPr txBox="1"/>
          <p:nvPr/>
        </p:nvSpPr>
        <p:spPr>
          <a:xfrm>
            <a:off x="638031" y="2711813"/>
            <a:ext cx="2138727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'a\</a:t>
            </a:r>
            <a:r>
              <a:rPr lang="en-US" sz="105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t!sUo~AU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</a:t>
            </a:r>
          </a:p>
        </p:txBody>
      </p:sp>
      <p:sp>
        <p:nvSpPr>
          <p:cNvPr id="45" name="!!pop2">
            <a:extLst>
              <a:ext uri="{FF2B5EF4-FFF2-40B4-BE49-F238E27FC236}">
                <a16:creationId xmlns:a16="http://schemas.microsoft.com/office/drawing/2014/main" id="{E7ECFE1C-29CA-3A2D-2739-7E7384A841CA}"/>
              </a:ext>
            </a:extLst>
          </p:cNvPr>
          <p:cNvSpPr txBox="1"/>
          <p:nvPr/>
        </p:nvSpPr>
        <p:spPr>
          <a:xfrm>
            <a:off x="1275539" y="3523126"/>
            <a:ext cx="1880643" cy="900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1431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  <p:sp>
        <p:nvSpPr>
          <p:cNvPr id="56" name="!!mut1">
            <a:extLst>
              <a:ext uri="{FF2B5EF4-FFF2-40B4-BE49-F238E27FC236}">
                <a16:creationId xmlns:a16="http://schemas.microsoft.com/office/drawing/2014/main" id="{17E87C01-9788-F863-541D-4968517E47B8}"/>
              </a:ext>
            </a:extLst>
          </p:cNvPr>
          <p:cNvSpPr txBox="1"/>
          <p:nvPr/>
        </p:nvSpPr>
        <p:spPr>
          <a:xfrm>
            <a:off x="8811292" y="2665224"/>
            <a:ext cx="2138727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test_case_1m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'a\</a:t>
            </a:r>
            <a:r>
              <a:rPr lang="en-US" sz="105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t!sUo~AUUUU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</a:t>
            </a:r>
          </a:p>
        </p:txBody>
      </p:sp>
      <p:sp>
        <p:nvSpPr>
          <p:cNvPr id="57" name="!!mut2">
            <a:extLst>
              <a:ext uri="{FF2B5EF4-FFF2-40B4-BE49-F238E27FC236}">
                <a16:creationId xmlns:a16="http://schemas.microsoft.com/office/drawing/2014/main" id="{6E066028-CFD2-710C-C778-45DA1ACE4C40}"/>
              </a:ext>
            </a:extLst>
          </p:cNvPr>
          <p:cNvSpPr txBox="1"/>
          <p:nvPr/>
        </p:nvSpPr>
        <p:spPr>
          <a:xfrm>
            <a:off x="9369288" y="3476537"/>
            <a:ext cx="1880643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test_case_2p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1431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int_1 = 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int_1)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EDD53D8-1B84-2C0A-2D72-63382A98D4AB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rot="5400000" flipH="1" flipV="1">
            <a:off x="2945213" y="628619"/>
            <a:ext cx="643407" cy="2780110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810CDD9-9A85-3152-6D6E-AE9BE029CDF6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6941996" y="1696970"/>
            <a:ext cx="3067990" cy="64340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A1C27-554D-6CF6-7646-315CDD64F6DE}"/>
              </a:ext>
            </a:extLst>
          </p:cNvPr>
          <p:cNvSpPr/>
          <p:nvPr/>
        </p:nvSpPr>
        <p:spPr>
          <a:xfrm>
            <a:off x="13647821" y="1474811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682A6B7-6CE2-DE65-650B-3EAE09515027}"/>
              </a:ext>
            </a:extLst>
          </p:cNvPr>
          <p:cNvSpPr/>
          <p:nvPr/>
        </p:nvSpPr>
        <p:spPr>
          <a:xfrm>
            <a:off x="16512026" y="3464309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4C9AF8-849D-E258-0247-A6C15310B996}"/>
              </a:ext>
            </a:extLst>
          </p:cNvPr>
          <p:cNvSpPr/>
          <p:nvPr/>
        </p:nvSpPr>
        <p:spPr>
          <a:xfrm>
            <a:off x="16598123" y="4071986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test_case_0():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7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6B714B-5868-C534-E49B-4C10273EF0BA}"/>
              </a:ext>
            </a:extLst>
          </p:cNvPr>
          <p:cNvSpPr/>
          <p:nvPr/>
        </p:nvSpPr>
        <p:spPr>
          <a:xfrm>
            <a:off x="17888026" y="4080484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test_case_1():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res2 = </a:t>
            </a:r>
            <a:r>
              <a:rPr lang="en-US" sz="500" dirty="0" err="1">
                <a:solidFill>
                  <a:schemeClr val="tx1"/>
                </a:solidFill>
              </a:rPr>
              <a:t>bax.Bax</a:t>
            </a:r>
            <a:r>
              <a:rPr lang="en-US" sz="500" dirty="0">
                <a:solidFill>
                  <a:schemeClr val="tx1"/>
                </a:solidFill>
              </a:rPr>
              <a:t>(6)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res2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A6C40D-51AD-99A8-D5C5-C7150796E33A}"/>
              </a:ext>
            </a:extLst>
          </p:cNvPr>
          <p:cNvSpPr/>
          <p:nvPr/>
        </p:nvSpPr>
        <p:spPr>
          <a:xfrm>
            <a:off x="17244731" y="4199167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test_case_2():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f = </a:t>
            </a:r>
            <a:r>
              <a:rPr lang="en-US" sz="500" dirty="0" err="1">
                <a:solidFill>
                  <a:schemeClr val="tx1"/>
                </a:solidFill>
              </a:rPr>
              <a:t>foo.Foo</a:t>
            </a:r>
            <a:r>
              <a:rPr lang="en-US" sz="500" dirty="0">
                <a:solidFill>
                  <a:schemeClr val="tx1"/>
                </a:solidFill>
              </a:rPr>
              <a:t>()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f.add</a:t>
            </a:r>
            <a:r>
              <a:rPr lang="en-US" sz="500" dirty="0">
                <a:solidFill>
                  <a:schemeClr val="tx1"/>
                </a:solidFill>
              </a:rPr>
              <a:t>(4)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f.remove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</a:t>
            </a:r>
            <a:r>
              <a:rPr lang="en-US" sz="500" dirty="0" err="1">
                <a:solidFill>
                  <a:schemeClr val="tx1"/>
                </a:solidFill>
              </a:rPr>
              <a:t>len</a:t>
            </a:r>
            <a:r>
              <a:rPr lang="en-US" sz="500" dirty="0">
                <a:solidFill>
                  <a:schemeClr val="tx1"/>
                </a:solidFill>
              </a:rPr>
              <a:t>(f) == 1 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F816F14-EE61-C9E6-A448-9073F1EA7D4D}"/>
              </a:ext>
            </a:extLst>
          </p:cNvPr>
          <p:cNvSpPr/>
          <p:nvPr/>
        </p:nvSpPr>
        <p:spPr>
          <a:xfrm>
            <a:off x="14348412" y="5293519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92218C-4C59-4110-5553-2F9587F9C9B2}"/>
              </a:ext>
            </a:extLst>
          </p:cNvPr>
          <p:cNvSpPr/>
          <p:nvPr/>
        </p:nvSpPr>
        <p:spPr>
          <a:xfrm rot="688604">
            <a:off x="15952051" y="5790017"/>
            <a:ext cx="434596" cy="448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846FE2-3CB3-80FC-07F1-95C989D30333}"/>
              </a:ext>
            </a:extLst>
          </p:cNvPr>
          <p:cNvSpPr/>
          <p:nvPr/>
        </p:nvSpPr>
        <p:spPr>
          <a:xfrm rot="20151049">
            <a:off x="15189915" y="5955875"/>
            <a:ext cx="631455" cy="341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E4D690-68BD-54A1-0E80-588A060D90E6}"/>
              </a:ext>
            </a:extLst>
          </p:cNvPr>
          <p:cNvSpPr/>
          <p:nvPr/>
        </p:nvSpPr>
        <p:spPr>
          <a:xfrm>
            <a:off x="14541426" y="5762483"/>
            <a:ext cx="558057" cy="4086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F024255-B112-B122-4425-29C6CF83AECC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>
            <a:off x="16233108" y="1808046"/>
            <a:ext cx="1360725" cy="1656263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9456334-6A8F-7CF7-8A8B-2B2DFA38E72E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rot="5400000">
            <a:off x="16444073" y="4755255"/>
            <a:ext cx="1217714" cy="108180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7FBF72-3B61-DC4B-00F3-317E70CBC7D0}"/>
              </a:ext>
            </a:extLst>
          </p:cNvPr>
          <p:cNvSpPr txBox="1"/>
          <p:nvPr/>
        </p:nvSpPr>
        <p:spPr>
          <a:xfrm>
            <a:off x="17257280" y="5323650"/>
            <a:ext cx="186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Deserialize to </a:t>
            </a:r>
            <a:r>
              <a:rPr lang="en-US" dirty="0" err="1"/>
              <a:t>mutatable</a:t>
            </a:r>
            <a:r>
              <a:rPr lang="en-US" dirty="0"/>
              <a:t> format</a:t>
            </a:r>
          </a:p>
        </p:txBody>
      </p:sp>
      <p:sp>
        <p:nvSpPr>
          <p:cNvPr id="36" name="Oval Callout 35">
            <a:extLst>
              <a:ext uri="{FF2B5EF4-FFF2-40B4-BE49-F238E27FC236}">
                <a16:creationId xmlns:a16="http://schemas.microsoft.com/office/drawing/2014/main" id="{1D7C485C-AEC1-545E-2A60-140B36D54CB4}"/>
              </a:ext>
            </a:extLst>
          </p:cNvPr>
          <p:cNvSpPr/>
          <p:nvPr/>
        </p:nvSpPr>
        <p:spPr>
          <a:xfrm>
            <a:off x="17852780" y="2425580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6AFD9-9839-42EF-DF89-796FE39EEEF2}"/>
              </a:ext>
            </a:extLst>
          </p:cNvPr>
          <p:cNvSpPr txBox="1"/>
          <p:nvPr/>
        </p:nvSpPr>
        <p:spPr>
          <a:xfrm>
            <a:off x="17169957" y="2424557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9F72E-DB97-418C-EAC2-AA86D5703B16}"/>
              </a:ext>
            </a:extLst>
          </p:cNvPr>
          <p:cNvSpPr/>
          <p:nvPr/>
        </p:nvSpPr>
        <p:spPr>
          <a:xfrm>
            <a:off x="4656971" y="1436276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!!MUT">
            <a:extLst>
              <a:ext uri="{FF2B5EF4-FFF2-40B4-BE49-F238E27FC236}">
                <a16:creationId xmlns:a16="http://schemas.microsoft.com/office/drawing/2014/main" id="{E8CB9981-AA38-4727-D078-EB0DD9FC0F99}"/>
              </a:ext>
            </a:extLst>
          </p:cNvPr>
          <p:cNvSpPr txBox="1"/>
          <p:nvPr/>
        </p:nvSpPr>
        <p:spPr>
          <a:xfrm>
            <a:off x="3516890" y="5100618"/>
            <a:ext cx="4521355" cy="14619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118C34-A31F-D335-3F84-7E2B4A800500}"/>
              </a:ext>
            </a:extLst>
          </p:cNvPr>
          <p:cNvSpPr txBox="1"/>
          <p:nvPr/>
        </p:nvSpPr>
        <p:spPr>
          <a:xfrm>
            <a:off x="6587015" y="5102654"/>
            <a:ext cx="1451230" cy="221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txBody>
          <a:bodyPr wrap="none" tIns="18000" bIns="18000" rtlCol="0">
            <a:spAutoFit/>
          </a:bodyPr>
          <a:lstStyle/>
          <a:p>
            <a:pPr algn="ctr"/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Module under Test</a:t>
            </a:r>
          </a:p>
        </p:txBody>
      </p:sp>
    </p:spTree>
    <p:extLst>
      <p:ext uri="{BB962C8B-B14F-4D97-AF65-F5344CB8AC3E}">
        <p14:creationId xmlns:p14="http://schemas.microsoft.com/office/powerpoint/2010/main" val="415252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CodaMOSA</a:t>
            </a:r>
            <a:r>
              <a:rPr lang="en-US" dirty="0"/>
              <a:t>: Asks for hints when stuck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EBB7-571B-BF4E-A5B9-D450381C9382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Improving SBST with LLMs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20</a:t>
            </a:fld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520653" y="2340377"/>
            <a:ext cx="2712416" cy="223211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8653778" y="2340377"/>
            <a:ext cx="2712416" cy="2701145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</p:cNvCxnSpPr>
          <p:nvPr/>
        </p:nvCxnSpPr>
        <p:spPr>
          <a:xfrm rot="5400000">
            <a:off x="8525334" y="4571592"/>
            <a:ext cx="1014722" cy="195458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1876861" y="4572495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641986" y="5743060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44" name="!!pop1">
            <a:extLst>
              <a:ext uri="{FF2B5EF4-FFF2-40B4-BE49-F238E27FC236}">
                <a16:creationId xmlns:a16="http://schemas.microsoft.com/office/drawing/2014/main" id="{9F0A3A5F-AD27-8003-B1F6-15CB1A0452AD}"/>
              </a:ext>
            </a:extLst>
          </p:cNvPr>
          <p:cNvSpPr txBox="1"/>
          <p:nvPr/>
        </p:nvSpPr>
        <p:spPr>
          <a:xfrm>
            <a:off x="638031" y="2711813"/>
            <a:ext cx="2138727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'a\</a:t>
            </a:r>
            <a:r>
              <a:rPr lang="en-US" sz="105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t!sUo~AU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</a:t>
            </a:r>
          </a:p>
        </p:txBody>
      </p:sp>
      <p:sp>
        <p:nvSpPr>
          <p:cNvPr id="45" name="!!pop2">
            <a:extLst>
              <a:ext uri="{FF2B5EF4-FFF2-40B4-BE49-F238E27FC236}">
                <a16:creationId xmlns:a16="http://schemas.microsoft.com/office/drawing/2014/main" id="{E7ECFE1C-29CA-3A2D-2739-7E7384A841CA}"/>
              </a:ext>
            </a:extLst>
          </p:cNvPr>
          <p:cNvSpPr txBox="1"/>
          <p:nvPr/>
        </p:nvSpPr>
        <p:spPr>
          <a:xfrm>
            <a:off x="1275539" y="3523126"/>
            <a:ext cx="1880643" cy="900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1431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  <p:sp>
        <p:nvSpPr>
          <p:cNvPr id="56" name="!!mut1">
            <a:extLst>
              <a:ext uri="{FF2B5EF4-FFF2-40B4-BE49-F238E27FC236}">
                <a16:creationId xmlns:a16="http://schemas.microsoft.com/office/drawing/2014/main" id="{17E87C01-9788-F863-541D-4968517E47B8}"/>
              </a:ext>
            </a:extLst>
          </p:cNvPr>
          <p:cNvSpPr txBox="1"/>
          <p:nvPr/>
        </p:nvSpPr>
        <p:spPr>
          <a:xfrm>
            <a:off x="8811292" y="2665224"/>
            <a:ext cx="2138727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test_case_1m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'a\</a:t>
            </a:r>
            <a:r>
              <a:rPr lang="en-US" sz="105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t!sUo~AUUUU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</a:t>
            </a:r>
          </a:p>
        </p:txBody>
      </p:sp>
      <p:sp>
        <p:nvSpPr>
          <p:cNvPr id="57" name="!!mut2">
            <a:extLst>
              <a:ext uri="{FF2B5EF4-FFF2-40B4-BE49-F238E27FC236}">
                <a16:creationId xmlns:a16="http://schemas.microsoft.com/office/drawing/2014/main" id="{6E066028-CFD2-710C-C778-45DA1ACE4C40}"/>
              </a:ext>
            </a:extLst>
          </p:cNvPr>
          <p:cNvSpPr txBox="1"/>
          <p:nvPr/>
        </p:nvSpPr>
        <p:spPr>
          <a:xfrm>
            <a:off x="9369288" y="3476537"/>
            <a:ext cx="1880643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test_case_2p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1431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int_1 = 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int_1)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EDD53D8-1B84-2C0A-2D72-63382A98D4AB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rot="5400000" flipH="1" flipV="1">
            <a:off x="2945213" y="628619"/>
            <a:ext cx="643407" cy="2780110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810CDD9-9A85-3152-6D6E-AE9BE029CDF6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6941996" y="1696970"/>
            <a:ext cx="3067990" cy="64340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A1C27-554D-6CF6-7646-315CDD64F6DE}"/>
              </a:ext>
            </a:extLst>
          </p:cNvPr>
          <p:cNvSpPr/>
          <p:nvPr/>
        </p:nvSpPr>
        <p:spPr>
          <a:xfrm>
            <a:off x="13647821" y="1474811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682A6B7-6CE2-DE65-650B-3EAE09515027}"/>
              </a:ext>
            </a:extLst>
          </p:cNvPr>
          <p:cNvSpPr/>
          <p:nvPr/>
        </p:nvSpPr>
        <p:spPr>
          <a:xfrm>
            <a:off x="16512026" y="3464309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4C9AF8-849D-E258-0247-A6C15310B996}"/>
              </a:ext>
            </a:extLst>
          </p:cNvPr>
          <p:cNvSpPr/>
          <p:nvPr/>
        </p:nvSpPr>
        <p:spPr>
          <a:xfrm>
            <a:off x="16598123" y="4071986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test_case_0():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7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6B714B-5868-C534-E49B-4C10273EF0BA}"/>
              </a:ext>
            </a:extLst>
          </p:cNvPr>
          <p:cNvSpPr/>
          <p:nvPr/>
        </p:nvSpPr>
        <p:spPr>
          <a:xfrm>
            <a:off x="17888026" y="4080484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test_case_1():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res2 = </a:t>
            </a:r>
            <a:r>
              <a:rPr lang="en-US" sz="500" dirty="0" err="1">
                <a:solidFill>
                  <a:schemeClr val="tx1"/>
                </a:solidFill>
              </a:rPr>
              <a:t>bax.Bax</a:t>
            </a:r>
            <a:r>
              <a:rPr lang="en-US" sz="500" dirty="0">
                <a:solidFill>
                  <a:schemeClr val="tx1"/>
                </a:solidFill>
              </a:rPr>
              <a:t>(6)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res2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A6C40D-51AD-99A8-D5C5-C7150796E33A}"/>
              </a:ext>
            </a:extLst>
          </p:cNvPr>
          <p:cNvSpPr/>
          <p:nvPr/>
        </p:nvSpPr>
        <p:spPr>
          <a:xfrm>
            <a:off x="17244731" y="4199167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test_case_2():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f = </a:t>
            </a:r>
            <a:r>
              <a:rPr lang="en-US" sz="500" dirty="0" err="1">
                <a:solidFill>
                  <a:schemeClr val="tx1"/>
                </a:solidFill>
              </a:rPr>
              <a:t>foo.Foo</a:t>
            </a:r>
            <a:r>
              <a:rPr lang="en-US" sz="500" dirty="0">
                <a:solidFill>
                  <a:schemeClr val="tx1"/>
                </a:solidFill>
              </a:rPr>
              <a:t>()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f.add</a:t>
            </a:r>
            <a:r>
              <a:rPr lang="en-US" sz="500" dirty="0">
                <a:solidFill>
                  <a:schemeClr val="tx1"/>
                </a:solidFill>
              </a:rPr>
              <a:t>(4)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f.remove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</a:t>
            </a:r>
            <a:r>
              <a:rPr lang="en-US" sz="500" dirty="0" err="1">
                <a:solidFill>
                  <a:schemeClr val="tx1"/>
                </a:solidFill>
              </a:rPr>
              <a:t>len</a:t>
            </a:r>
            <a:r>
              <a:rPr lang="en-US" sz="500" dirty="0">
                <a:solidFill>
                  <a:schemeClr val="tx1"/>
                </a:solidFill>
              </a:rPr>
              <a:t>(f) == 1 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F816F14-EE61-C9E6-A448-9073F1EA7D4D}"/>
              </a:ext>
            </a:extLst>
          </p:cNvPr>
          <p:cNvSpPr/>
          <p:nvPr/>
        </p:nvSpPr>
        <p:spPr>
          <a:xfrm>
            <a:off x="14348412" y="5293519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92218C-4C59-4110-5553-2F9587F9C9B2}"/>
              </a:ext>
            </a:extLst>
          </p:cNvPr>
          <p:cNvSpPr/>
          <p:nvPr/>
        </p:nvSpPr>
        <p:spPr>
          <a:xfrm rot="688604">
            <a:off x="15952051" y="5790017"/>
            <a:ext cx="434596" cy="448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846FE2-3CB3-80FC-07F1-95C989D30333}"/>
              </a:ext>
            </a:extLst>
          </p:cNvPr>
          <p:cNvSpPr/>
          <p:nvPr/>
        </p:nvSpPr>
        <p:spPr>
          <a:xfrm rot="20151049">
            <a:off x="15189915" y="5955875"/>
            <a:ext cx="631455" cy="341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E4D690-68BD-54A1-0E80-588A060D90E6}"/>
              </a:ext>
            </a:extLst>
          </p:cNvPr>
          <p:cNvSpPr/>
          <p:nvPr/>
        </p:nvSpPr>
        <p:spPr>
          <a:xfrm>
            <a:off x="14541426" y="5762483"/>
            <a:ext cx="558057" cy="4086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F024255-B112-B122-4425-29C6CF83AECC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>
            <a:off x="16233108" y="1808046"/>
            <a:ext cx="1360725" cy="1656263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9456334-6A8F-7CF7-8A8B-2B2DFA38E72E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rot="5400000">
            <a:off x="16444073" y="4755255"/>
            <a:ext cx="1217714" cy="108180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7FBF72-3B61-DC4B-00F3-317E70CBC7D0}"/>
              </a:ext>
            </a:extLst>
          </p:cNvPr>
          <p:cNvSpPr txBox="1"/>
          <p:nvPr/>
        </p:nvSpPr>
        <p:spPr>
          <a:xfrm>
            <a:off x="17257280" y="5323650"/>
            <a:ext cx="186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Deserialize to </a:t>
            </a:r>
            <a:r>
              <a:rPr lang="en-US" dirty="0" err="1"/>
              <a:t>mutatable</a:t>
            </a:r>
            <a:r>
              <a:rPr lang="en-US" dirty="0"/>
              <a:t> format</a:t>
            </a:r>
          </a:p>
        </p:txBody>
      </p:sp>
      <p:sp>
        <p:nvSpPr>
          <p:cNvPr id="36" name="Oval Callout 35">
            <a:extLst>
              <a:ext uri="{FF2B5EF4-FFF2-40B4-BE49-F238E27FC236}">
                <a16:creationId xmlns:a16="http://schemas.microsoft.com/office/drawing/2014/main" id="{1D7C485C-AEC1-545E-2A60-140B36D54CB4}"/>
              </a:ext>
            </a:extLst>
          </p:cNvPr>
          <p:cNvSpPr/>
          <p:nvPr/>
        </p:nvSpPr>
        <p:spPr>
          <a:xfrm>
            <a:off x="17852780" y="2425580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6AFD9-9839-42EF-DF89-796FE39EEEF2}"/>
              </a:ext>
            </a:extLst>
          </p:cNvPr>
          <p:cNvSpPr txBox="1"/>
          <p:nvPr/>
        </p:nvSpPr>
        <p:spPr>
          <a:xfrm>
            <a:off x="17169957" y="2424557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9F72E-DB97-418C-EAC2-AA86D5703B16}"/>
              </a:ext>
            </a:extLst>
          </p:cNvPr>
          <p:cNvSpPr/>
          <p:nvPr/>
        </p:nvSpPr>
        <p:spPr>
          <a:xfrm>
            <a:off x="4656971" y="1436276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!!MUT">
            <a:extLst>
              <a:ext uri="{FF2B5EF4-FFF2-40B4-BE49-F238E27FC236}">
                <a16:creationId xmlns:a16="http://schemas.microsoft.com/office/drawing/2014/main" id="{E8CB9981-AA38-4727-D078-EB0DD9FC0F99}"/>
              </a:ext>
            </a:extLst>
          </p:cNvPr>
          <p:cNvSpPr txBox="1"/>
          <p:nvPr/>
        </p:nvSpPr>
        <p:spPr>
          <a:xfrm>
            <a:off x="3516890" y="5100618"/>
            <a:ext cx="4521355" cy="14619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118C34-A31F-D335-3F84-7E2B4A800500}"/>
              </a:ext>
            </a:extLst>
          </p:cNvPr>
          <p:cNvSpPr txBox="1"/>
          <p:nvPr/>
        </p:nvSpPr>
        <p:spPr>
          <a:xfrm>
            <a:off x="6587015" y="5102654"/>
            <a:ext cx="1451230" cy="221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txBody>
          <a:bodyPr wrap="none" tIns="18000" bIns="18000" rtlCol="0">
            <a:spAutoFit/>
          </a:bodyPr>
          <a:lstStyle/>
          <a:p>
            <a:pPr algn="ctr"/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Module under Test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B8B9D-77A3-3C67-C174-B045B025B00D}"/>
              </a:ext>
            </a:extLst>
          </p:cNvPr>
          <p:cNvSpPr/>
          <p:nvPr/>
        </p:nvSpPr>
        <p:spPr>
          <a:xfrm>
            <a:off x="222377" y="1978469"/>
            <a:ext cx="11652123" cy="4584088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7C0290-9351-8C23-5841-5A477D01D680}"/>
              </a:ext>
            </a:extLst>
          </p:cNvPr>
          <p:cNvSpPr txBox="1"/>
          <p:nvPr/>
        </p:nvSpPr>
        <p:spPr>
          <a:xfrm>
            <a:off x="3033840" y="2132740"/>
            <a:ext cx="604299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 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: </a:t>
            </a:r>
            <a:r>
              <a:rPr lang="en-US" sz="24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iterations without increasing coverage of program under test</a:t>
            </a:r>
          </a:p>
        </p:txBody>
      </p:sp>
    </p:spTree>
    <p:extLst>
      <p:ext uri="{BB962C8B-B14F-4D97-AF65-F5344CB8AC3E}">
        <p14:creationId xmlns:p14="http://schemas.microsoft.com/office/powerpoint/2010/main" val="284462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CodaMOSA</a:t>
            </a:r>
            <a:r>
              <a:rPr lang="en-US" dirty="0"/>
              <a:t>: Asks for hints when stuck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EBB7-571B-BF4E-A5B9-D450381C9382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Improving SBST with LLMs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21</a:t>
            </a:fld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520653" y="2340377"/>
            <a:ext cx="2712416" cy="223211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8653778" y="2340377"/>
            <a:ext cx="2712416" cy="2701145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</p:cNvCxnSpPr>
          <p:nvPr/>
        </p:nvCxnSpPr>
        <p:spPr>
          <a:xfrm rot="5400000">
            <a:off x="8525334" y="4571592"/>
            <a:ext cx="1014722" cy="195458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1876861" y="4572495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641986" y="5743060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44" name="!!pop1">
            <a:extLst>
              <a:ext uri="{FF2B5EF4-FFF2-40B4-BE49-F238E27FC236}">
                <a16:creationId xmlns:a16="http://schemas.microsoft.com/office/drawing/2014/main" id="{9F0A3A5F-AD27-8003-B1F6-15CB1A0452AD}"/>
              </a:ext>
            </a:extLst>
          </p:cNvPr>
          <p:cNvSpPr txBox="1"/>
          <p:nvPr/>
        </p:nvSpPr>
        <p:spPr>
          <a:xfrm>
            <a:off x="638031" y="2711813"/>
            <a:ext cx="2138727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'a\</a:t>
            </a:r>
            <a:r>
              <a:rPr lang="en-US" sz="105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t!sUo~AU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</a:t>
            </a:r>
          </a:p>
        </p:txBody>
      </p:sp>
      <p:sp>
        <p:nvSpPr>
          <p:cNvPr id="45" name="!!pop2">
            <a:extLst>
              <a:ext uri="{FF2B5EF4-FFF2-40B4-BE49-F238E27FC236}">
                <a16:creationId xmlns:a16="http://schemas.microsoft.com/office/drawing/2014/main" id="{E7ECFE1C-29CA-3A2D-2739-7E7384A841CA}"/>
              </a:ext>
            </a:extLst>
          </p:cNvPr>
          <p:cNvSpPr txBox="1"/>
          <p:nvPr/>
        </p:nvSpPr>
        <p:spPr>
          <a:xfrm>
            <a:off x="1275539" y="3523126"/>
            <a:ext cx="1880643" cy="900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1431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  <p:sp>
        <p:nvSpPr>
          <p:cNvPr id="56" name="!!mut1">
            <a:extLst>
              <a:ext uri="{FF2B5EF4-FFF2-40B4-BE49-F238E27FC236}">
                <a16:creationId xmlns:a16="http://schemas.microsoft.com/office/drawing/2014/main" id="{17E87C01-9788-F863-541D-4968517E47B8}"/>
              </a:ext>
            </a:extLst>
          </p:cNvPr>
          <p:cNvSpPr txBox="1"/>
          <p:nvPr/>
        </p:nvSpPr>
        <p:spPr>
          <a:xfrm>
            <a:off x="8811292" y="2665224"/>
            <a:ext cx="2138727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test_case_1m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'a\</a:t>
            </a:r>
            <a:r>
              <a:rPr lang="en-US" sz="105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t!sUo~AUUUU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</a:t>
            </a:r>
          </a:p>
        </p:txBody>
      </p:sp>
      <p:sp>
        <p:nvSpPr>
          <p:cNvPr id="57" name="!!mut2">
            <a:extLst>
              <a:ext uri="{FF2B5EF4-FFF2-40B4-BE49-F238E27FC236}">
                <a16:creationId xmlns:a16="http://schemas.microsoft.com/office/drawing/2014/main" id="{6E066028-CFD2-710C-C778-45DA1ACE4C40}"/>
              </a:ext>
            </a:extLst>
          </p:cNvPr>
          <p:cNvSpPr txBox="1"/>
          <p:nvPr/>
        </p:nvSpPr>
        <p:spPr>
          <a:xfrm>
            <a:off x="9369288" y="3476537"/>
            <a:ext cx="1880643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test_case_2p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1431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int_1 = 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int_1)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EDD53D8-1B84-2C0A-2D72-63382A98D4AB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rot="5400000" flipH="1" flipV="1">
            <a:off x="2945213" y="628619"/>
            <a:ext cx="643407" cy="2780110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810CDD9-9A85-3152-6D6E-AE9BE029CDF6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6941996" y="1696970"/>
            <a:ext cx="3067990" cy="64340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A1C27-554D-6CF6-7646-315CDD64F6DE}"/>
              </a:ext>
            </a:extLst>
          </p:cNvPr>
          <p:cNvSpPr/>
          <p:nvPr/>
        </p:nvSpPr>
        <p:spPr>
          <a:xfrm>
            <a:off x="13647821" y="1474811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682A6B7-6CE2-DE65-650B-3EAE09515027}"/>
              </a:ext>
            </a:extLst>
          </p:cNvPr>
          <p:cNvSpPr/>
          <p:nvPr/>
        </p:nvSpPr>
        <p:spPr>
          <a:xfrm>
            <a:off x="16512026" y="3464309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4C9AF8-849D-E258-0247-A6C15310B996}"/>
              </a:ext>
            </a:extLst>
          </p:cNvPr>
          <p:cNvSpPr/>
          <p:nvPr/>
        </p:nvSpPr>
        <p:spPr>
          <a:xfrm>
            <a:off x="16598123" y="4071986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test_case_0():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7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6B714B-5868-C534-E49B-4C10273EF0BA}"/>
              </a:ext>
            </a:extLst>
          </p:cNvPr>
          <p:cNvSpPr/>
          <p:nvPr/>
        </p:nvSpPr>
        <p:spPr>
          <a:xfrm>
            <a:off x="17888026" y="4080484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test_case_1():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res2 = </a:t>
            </a:r>
            <a:r>
              <a:rPr lang="en-US" sz="500" dirty="0" err="1">
                <a:solidFill>
                  <a:schemeClr val="tx1"/>
                </a:solidFill>
              </a:rPr>
              <a:t>bax.Bax</a:t>
            </a:r>
            <a:r>
              <a:rPr lang="en-US" sz="500" dirty="0">
                <a:solidFill>
                  <a:schemeClr val="tx1"/>
                </a:solidFill>
              </a:rPr>
              <a:t>(6)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res2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A6C40D-51AD-99A8-D5C5-C7150796E33A}"/>
              </a:ext>
            </a:extLst>
          </p:cNvPr>
          <p:cNvSpPr/>
          <p:nvPr/>
        </p:nvSpPr>
        <p:spPr>
          <a:xfrm>
            <a:off x="17244731" y="4199167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test_case_2():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f = </a:t>
            </a:r>
            <a:r>
              <a:rPr lang="en-US" sz="500" dirty="0" err="1">
                <a:solidFill>
                  <a:schemeClr val="tx1"/>
                </a:solidFill>
              </a:rPr>
              <a:t>foo.Foo</a:t>
            </a:r>
            <a:r>
              <a:rPr lang="en-US" sz="500" dirty="0">
                <a:solidFill>
                  <a:schemeClr val="tx1"/>
                </a:solidFill>
              </a:rPr>
              <a:t>()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f.add</a:t>
            </a:r>
            <a:r>
              <a:rPr lang="en-US" sz="500" dirty="0">
                <a:solidFill>
                  <a:schemeClr val="tx1"/>
                </a:solidFill>
              </a:rPr>
              <a:t>(4)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f.remove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</a:t>
            </a:r>
            <a:r>
              <a:rPr lang="en-US" sz="500" dirty="0" err="1">
                <a:solidFill>
                  <a:schemeClr val="tx1"/>
                </a:solidFill>
              </a:rPr>
              <a:t>len</a:t>
            </a:r>
            <a:r>
              <a:rPr lang="en-US" sz="500" dirty="0">
                <a:solidFill>
                  <a:schemeClr val="tx1"/>
                </a:solidFill>
              </a:rPr>
              <a:t>(f) == 1 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F816F14-EE61-C9E6-A448-9073F1EA7D4D}"/>
              </a:ext>
            </a:extLst>
          </p:cNvPr>
          <p:cNvSpPr/>
          <p:nvPr/>
        </p:nvSpPr>
        <p:spPr>
          <a:xfrm>
            <a:off x="14348412" y="5293519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92218C-4C59-4110-5553-2F9587F9C9B2}"/>
              </a:ext>
            </a:extLst>
          </p:cNvPr>
          <p:cNvSpPr/>
          <p:nvPr/>
        </p:nvSpPr>
        <p:spPr>
          <a:xfrm rot="688604">
            <a:off x="15952051" y="5790017"/>
            <a:ext cx="434596" cy="448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846FE2-3CB3-80FC-07F1-95C989D30333}"/>
              </a:ext>
            </a:extLst>
          </p:cNvPr>
          <p:cNvSpPr/>
          <p:nvPr/>
        </p:nvSpPr>
        <p:spPr>
          <a:xfrm rot="20151049">
            <a:off x="15189915" y="5955875"/>
            <a:ext cx="631455" cy="341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E4D690-68BD-54A1-0E80-588A060D90E6}"/>
              </a:ext>
            </a:extLst>
          </p:cNvPr>
          <p:cNvSpPr/>
          <p:nvPr/>
        </p:nvSpPr>
        <p:spPr>
          <a:xfrm>
            <a:off x="14541426" y="5762483"/>
            <a:ext cx="558057" cy="4086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F024255-B112-B122-4425-29C6CF83AECC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>
            <a:off x="16233108" y="1808046"/>
            <a:ext cx="1360725" cy="1656263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9456334-6A8F-7CF7-8A8B-2B2DFA38E72E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rot="5400000">
            <a:off x="16444073" y="4755255"/>
            <a:ext cx="1217714" cy="108180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7FBF72-3B61-DC4B-00F3-317E70CBC7D0}"/>
              </a:ext>
            </a:extLst>
          </p:cNvPr>
          <p:cNvSpPr txBox="1"/>
          <p:nvPr/>
        </p:nvSpPr>
        <p:spPr>
          <a:xfrm>
            <a:off x="17257280" y="5323650"/>
            <a:ext cx="186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Deserialize to </a:t>
            </a:r>
            <a:r>
              <a:rPr lang="en-US" dirty="0" err="1"/>
              <a:t>mutatable</a:t>
            </a:r>
            <a:r>
              <a:rPr lang="en-US" dirty="0"/>
              <a:t> format</a:t>
            </a:r>
          </a:p>
        </p:txBody>
      </p:sp>
      <p:sp>
        <p:nvSpPr>
          <p:cNvPr id="36" name="Oval Callout 35">
            <a:extLst>
              <a:ext uri="{FF2B5EF4-FFF2-40B4-BE49-F238E27FC236}">
                <a16:creationId xmlns:a16="http://schemas.microsoft.com/office/drawing/2014/main" id="{1D7C485C-AEC1-545E-2A60-140B36D54CB4}"/>
              </a:ext>
            </a:extLst>
          </p:cNvPr>
          <p:cNvSpPr/>
          <p:nvPr/>
        </p:nvSpPr>
        <p:spPr>
          <a:xfrm>
            <a:off x="17852780" y="2425580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6AFD9-9839-42EF-DF89-796FE39EEEF2}"/>
              </a:ext>
            </a:extLst>
          </p:cNvPr>
          <p:cNvSpPr txBox="1"/>
          <p:nvPr/>
        </p:nvSpPr>
        <p:spPr>
          <a:xfrm>
            <a:off x="17169957" y="2424557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9F72E-DB97-418C-EAC2-AA86D5703B16}"/>
              </a:ext>
            </a:extLst>
          </p:cNvPr>
          <p:cNvSpPr/>
          <p:nvPr/>
        </p:nvSpPr>
        <p:spPr>
          <a:xfrm>
            <a:off x="4656971" y="1436276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!!MUT">
            <a:extLst>
              <a:ext uri="{FF2B5EF4-FFF2-40B4-BE49-F238E27FC236}">
                <a16:creationId xmlns:a16="http://schemas.microsoft.com/office/drawing/2014/main" id="{E8CB9981-AA38-4727-D078-EB0DD9FC0F99}"/>
              </a:ext>
            </a:extLst>
          </p:cNvPr>
          <p:cNvSpPr txBox="1"/>
          <p:nvPr/>
        </p:nvSpPr>
        <p:spPr>
          <a:xfrm>
            <a:off x="3516890" y="5100618"/>
            <a:ext cx="4521355" cy="14619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118C34-A31F-D335-3F84-7E2B4A800500}"/>
              </a:ext>
            </a:extLst>
          </p:cNvPr>
          <p:cNvSpPr txBox="1"/>
          <p:nvPr/>
        </p:nvSpPr>
        <p:spPr>
          <a:xfrm>
            <a:off x="6587015" y="5102654"/>
            <a:ext cx="1451230" cy="221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txBody>
          <a:bodyPr wrap="none" tIns="18000" bIns="18000" rtlCol="0">
            <a:spAutoFit/>
          </a:bodyPr>
          <a:lstStyle/>
          <a:p>
            <a:pPr algn="ctr"/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Module under Test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B8B9D-77A3-3C67-C174-B045B025B00D}"/>
              </a:ext>
            </a:extLst>
          </p:cNvPr>
          <p:cNvSpPr/>
          <p:nvPr/>
        </p:nvSpPr>
        <p:spPr>
          <a:xfrm>
            <a:off x="222377" y="1978469"/>
            <a:ext cx="11652123" cy="4584088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7C0290-9351-8C23-5841-5A477D01D680}"/>
              </a:ext>
            </a:extLst>
          </p:cNvPr>
          <p:cNvSpPr txBox="1"/>
          <p:nvPr/>
        </p:nvSpPr>
        <p:spPr>
          <a:xfrm>
            <a:off x="3033840" y="2132740"/>
            <a:ext cx="604299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 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: </a:t>
            </a:r>
            <a:r>
              <a:rPr lang="en-US" sz="24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iterations without increasing coverage of program under 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AB865B-44FE-539C-34C8-C854B166EFB5}"/>
              </a:ext>
            </a:extLst>
          </p:cNvPr>
          <p:cNvSpPr txBox="1"/>
          <p:nvPr/>
        </p:nvSpPr>
        <p:spPr>
          <a:xfrm>
            <a:off x="3018101" y="3107626"/>
            <a:ext cx="60429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 use </a:t>
            </a:r>
            <a:r>
              <a:rPr lang="en-US" sz="24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N=25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in our experiments</a:t>
            </a:r>
          </a:p>
        </p:txBody>
      </p:sp>
    </p:spTree>
    <p:extLst>
      <p:ext uri="{BB962C8B-B14F-4D97-AF65-F5344CB8AC3E}">
        <p14:creationId xmlns:p14="http://schemas.microsoft.com/office/powerpoint/2010/main" val="661779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CodaMOSA</a:t>
            </a:r>
            <a:r>
              <a:rPr lang="en-US" dirty="0"/>
              <a:t>: Asks for hints when stuck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F00C-137D-5442-8C87-D659BE94A86C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Improving SBST with LLMs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22</a:t>
            </a:fld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520653" y="2340377"/>
            <a:ext cx="2712416" cy="223211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8653778" y="2340377"/>
            <a:ext cx="2712416" cy="2701145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</p:cNvCxnSpPr>
          <p:nvPr/>
        </p:nvCxnSpPr>
        <p:spPr>
          <a:xfrm rot="5400000">
            <a:off x="8525334" y="4571592"/>
            <a:ext cx="1014722" cy="195458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1876861" y="4572495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641986" y="5743060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9880655" y="5243476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44" name="!!pop1">
            <a:extLst>
              <a:ext uri="{FF2B5EF4-FFF2-40B4-BE49-F238E27FC236}">
                <a16:creationId xmlns:a16="http://schemas.microsoft.com/office/drawing/2014/main" id="{9F0A3A5F-AD27-8003-B1F6-15CB1A0452AD}"/>
              </a:ext>
            </a:extLst>
          </p:cNvPr>
          <p:cNvSpPr txBox="1"/>
          <p:nvPr/>
        </p:nvSpPr>
        <p:spPr>
          <a:xfrm>
            <a:off x="638031" y="2711813"/>
            <a:ext cx="2138727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'a\</a:t>
            </a:r>
            <a:r>
              <a:rPr lang="en-US" sz="105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t!sUo~AU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</a:t>
            </a:r>
          </a:p>
        </p:txBody>
      </p:sp>
      <p:sp>
        <p:nvSpPr>
          <p:cNvPr id="45" name="!!pop2">
            <a:extLst>
              <a:ext uri="{FF2B5EF4-FFF2-40B4-BE49-F238E27FC236}">
                <a16:creationId xmlns:a16="http://schemas.microsoft.com/office/drawing/2014/main" id="{E7ECFE1C-29CA-3A2D-2739-7E7384A841CA}"/>
              </a:ext>
            </a:extLst>
          </p:cNvPr>
          <p:cNvSpPr txBox="1"/>
          <p:nvPr/>
        </p:nvSpPr>
        <p:spPr>
          <a:xfrm>
            <a:off x="1275539" y="3523126"/>
            <a:ext cx="1880643" cy="900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1431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  <p:sp>
        <p:nvSpPr>
          <p:cNvPr id="56" name="!!mut1">
            <a:extLst>
              <a:ext uri="{FF2B5EF4-FFF2-40B4-BE49-F238E27FC236}">
                <a16:creationId xmlns:a16="http://schemas.microsoft.com/office/drawing/2014/main" id="{17E87C01-9788-F863-541D-4968517E47B8}"/>
              </a:ext>
            </a:extLst>
          </p:cNvPr>
          <p:cNvSpPr txBox="1"/>
          <p:nvPr/>
        </p:nvSpPr>
        <p:spPr>
          <a:xfrm>
            <a:off x="8811292" y="2665224"/>
            <a:ext cx="2138727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test_case_1m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'a\</a:t>
            </a:r>
            <a:r>
              <a:rPr lang="en-US" sz="105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t!sUo~AUUUU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</a:t>
            </a:r>
          </a:p>
        </p:txBody>
      </p:sp>
      <p:sp>
        <p:nvSpPr>
          <p:cNvPr id="57" name="!!mut2">
            <a:extLst>
              <a:ext uri="{FF2B5EF4-FFF2-40B4-BE49-F238E27FC236}">
                <a16:creationId xmlns:a16="http://schemas.microsoft.com/office/drawing/2014/main" id="{6E066028-CFD2-710C-C778-45DA1ACE4C40}"/>
              </a:ext>
            </a:extLst>
          </p:cNvPr>
          <p:cNvSpPr txBox="1"/>
          <p:nvPr/>
        </p:nvSpPr>
        <p:spPr>
          <a:xfrm>
            <a:off x="9369288" y="3476537"/>
            <a:ext cx="1880643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test_case_2p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1431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int_1 = 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int_1)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EDD53D8-1B84-2C0A-2D72-63382A98D4AB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rot="5400000" flipH="1" flipV="1">
            <a:off x="2945213" y="628619"/>
            <a:ext cx="643407" cy="2780110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810CDD9-9A85-3152-6D6E-AE9BE029CDF6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6941996" y="1696970"/>
            <a:ext cx="3067990" cy="64340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8ABED3-1F04-19F7-B7D1-B6E719A7FDFB}"/>
              </a:ext>
            </a:extLst>
          </p:cNvPr>
          <p:cNvSpPr txBox="1"/>
          <p:nvPr/>
        </p:nvSpPr>
        <p:spPr>
          <a:xfrm>
            <a:off x="6830810" y="1878454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880B65B-0003-3BF6-7D2B-0CD4F879E0AF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6941996" y="1696970"/>
            <a:ext cx="6705825" cy="111076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A1C27-554D-6CF6-7646-315CDD64F6DE}"/>
              </a:ext>
            </a:extLst>
          </p:cNvPr>
          <p:cNvSpPr/>
          <p:nvPr/>
        </p:nvSpPr>
        <p:spPr>
          <a:xfrm>
            <a:off x="13647821" y="1474811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89EE7D-06ED-886E-6503-4A0839367F13}"/>
              </a:ext>
            </a:extLst>
          </p:cNvPr>
          <p:cNvSpPr txBox="1"/>
          <p:nvPr/>
        </p:nvSpPr>
        <p:spPr>
          <a:xfrm>
            <a:off x="9553776" y="1374100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682A6B7-6CE2-DE65-650B-3EAE09515027}"/>
              </a:ext>
            </a:extLst>
          </p:cNvPr>
          <p:cNvSpPr/>
          <p:nvPr/>
        </p:nvSpPr>
        <p:spPr>
          <a:xfrm>
            <a:off x="16512026" y="3464309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4C9AF8-849D-E258-0247-A6C15310B996}"/>
              </a:ext>
            </a:extLst>
          </p:cNvPr>
          <p:cNvSpPr/>
          <p:nvPr/>
        </p:nvSpPr>
        <p:spPr>
          <a:xfrm>
            <a:off x="16598123" y="4071986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test_case_0():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7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6B714B-5868-C534-E49B-4C10273EF0BA}"/>
              </a:ext>
            </a:extLst>
          </p:cNvPr>
          <p:cNvSpPr/>
          <p:nvPr/>
        </p:nvSpPr>
        <p:spPr>
          <a:xfrm>
            <a:off x="17888026" y="4080484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test_case_1():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res2 = </a:t>
            </a:r>
            <a:r>
              <a:rPr lang="en-US" sz="500" dirty="0" err="1">
                <a:solidFill>
                  <a:schemeClr val="tx1"/>
                </a:solidFill>
              </a:rPr>
              <a:t>bax.Bax</a:t>
            </a:r>
            <a:r>
              <a:rPr lang="en-US" sz="500" dirty="0">
                <a:solidFill>
                  <a:schemeClr val="tx1"/>
                </a:solidFill>
              </a:rPr>
              <a:t>(6)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res2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A6C40D-51AD-99A8-D5C5-C7150796E33A}"/>
              </a:ext>
            </a:extLst>
          </p:cNvPr>
          <p:cNvSpPr/>
          <p:nvPr/>
        </p:nvSpPr>
        <p:spPr>
          <a:xfrm>
            <a:off x="17244731" y="4199167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test_case_2():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f = </a:t>
            </a:r>
            <a:r>
              <a:rPr lang="en-US" sz="500" dirty="0" err="1">
                <a:solidFill>
                  <a:schemeClr val="tx1"/>
                </a:solidFill>
              </a:rPr>
              <a:t>foo.Foo</a:t>
            </a:r>
            <a:r>
              <a:rPr lang="en-US" sz="500" dirty="0">
                <a:solidFill>
                  <a:schemeClr val="tx1"/>
                </a:solidFill>
              </a:rPr>
              <a:t>()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f.add</a:t>
            </a:r>
            <a:r>
              <a:rPr lang="en-US" sz="500" dirty="0">
                <a:solidFill>
                  <a:schemeClr val="tx1"/>
                </a:solidFill>
              </a:rPr>
              <a:t>(4)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f.remove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</a:t>
            </a:r>
            <a:r>
              <a:rPr lang="en-US" sz="500" dirty="0" err="1">
                <a:solidFill>
                  <a:schemeClr val="tx1"/>
                </a:solidFill>
              </a:rPr>
              <a:t>len</a:t>
            </a:r>
            <a:r>
              <a:rPr lang="en-US" sz="500" dirty="0">
                <a:solidFill>
                  <a:schemeClr val="tx1"/>
                </a:solidFill>
              </a:rPr>
              <a:t>(f) == 1 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F816F14-EE61-C9E6-A448-9073F1EA7D4D}"/>
              </a:ext>
            </a:extLst>
          </p:cNvPr>
          <p:cNvSpPr/>
          <p:nvPr/>
        </p:nvSpPr>
        <p:spPr>
          <a:xfrm>
            <a:off x="14348412" y="5293519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92218C-4C59-4110-5553-2F9587F9C9B2}"/>
              </a:ext>
            </a:extLst>
          </p:cNvPr>
          <p:cNvSpPr/>
          <p:nvPr/>
        </p:nvSpPr>
        <p:spPr>
          <a:xfrm rot="688604">
            <a:off x="15952051" y="5790017"/>
            <a:ext cx="434596" cy="448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846FE2-3CB3-80FC-07F1-95C989D30333}"/>
              </a:ext>
            </a:extLst>
          </p:cNvPr>
          <p:cNvSpPr/>
          <p:nvPr/>
        </p:nvSpPr>
        <p:spPr>
          <a:xfrm rot="20151049">
            <a:off x="15189915" y="5955875"/>
            <a:ext cx="631455" cy="341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E4D690-68BD-54A1-0E80-588A060D90E6}"/>
              </a:ext>
            </a:extLst>
          </p:cNvPr>
          <p:cNvSpPr/>
          <p:nvPr/>
        </p:nvSpPr>
        <p:spPr>
          <a:xfrm>
            <a:off x="14541426" y="5762483"/>
            <a:ext cx="558057" cy="4086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F024255-B112-B122-4425-29C6CF83AECC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>
            <a:off x="16233108" y="1808046"/>
            <a:ext cx="1360725" cy="1656263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9456334-6A8F-7CF7-8A8B-2B2DFA38E72E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rot="5400000">
            <a:off x="16444073" y="4755255"/>
            <a:ext cx="1217714" cy="108180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7FBF72-3B61-DC4B-00F3-317E70CBC7D0}"/>
              </a:ext>
            </a:extLst>
          </p:cNvPr>
          <p:cNvSpPr txBox="1"/>
          <p:nvPr/>
        </p:nvSpPr>
        <p:spPr>
          <a:xfrm>
            <a:off x="17257280" y="5323650"/>
            <a:ext cx="186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Deserialize to </a:t>
            </a:r>
            <a:r>
              <a:rPr lang="en-US" dirty="0" err="1"/>
              <a:t>mutatable</a:t>
            </a:r>
            <a:r>
              <a:rPr lang="en-US" dirty="0"/>
              <a:t> format</a:t>
            </a:r>
          </a:p>
        </p:txBody>
      </p:sp>
      <p:sp>
        <p:nvSpPr>
          <p:cNvPr id="36" name="Oval Callout 35">
            <a:extLst>
              <a:ext uri="{FF2B5EF4-FFF2-40B4-BE49-F238E27FC236}">
                <a16:creationId xmlns:a16="http://schemas.microsoft.com/office/drawing/2014/main" id="{1D7C485C-AEC1-545E-2A60-140B36D54CB4}"/>
              </a:ext>
            </a:extLst>
          </p:cNvPr>
          <p:cNvSpPr/>
          <p:nvPr/>
        </p:nvSpPr>
        <p:spPr>
          <a:xfrm>
            <a:off x="17852780" y="2425580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6AFD9-9839-42EF-DF89-796FE39EEEF2}"/>
              </a:ext>
            </a:extLst>
          </p:cNvPr>
          <p:cNvSpPr txBox="1"/>
          <p:nvPr/>
        </p:nvSpPr>
        <p:spPr>
          <a:xfrm>
            <a:off x="17169957" y="2424557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1C4EF61-7140-4AC6-1941-989629609C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38246" y="5905014"/>
            <a:ext cx="6310167" cy="151229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199F72E-DB97-418C-EAC2-AA86D5703B16}"/>
              </a:ext>
            </a:extLst>
          </p:cNvPr>
          <p:cNvSpPr/>
          <p:nvPr/>
        </p:nvSpPr>
        <p:spPr>
          <a:xfrm>
            <a:off x="4656971" y="1436276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!!MUT">
            <a:extLst>
              <a:ext uri="{FF2B5EF4-FFF2-40B4-BE49-F238E27FC236}">
                <a16:creationId xmlns:a16="http://schemas.microsoft.com/office/drawing/2014/main" id="{B6822C64-C9A7-56DA-06BC-F35E19E2454D}"/>
              </a:ext>
            </a:extLst>
          </p:cNvPr>
          <p:cNvSpPr txBox="1"/>
          <p:nvPr/>
        </p:nvSpPr>
        <p:spPr>
          <a:xfrm>
            <a:off x="3516890" y="5100618"/>
            <a:ext cx="4521355" cy="14619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FE41C1-65EA-1E84-EF5B-92978613EC8F}"/>
              </a:ext>
            </a:extLst>
          </p:cNvPr>
          <p:cNvSpPr txBox="1"/>
          <p:nvPr/>
        </p:nvSpPr>
        <p:spPr>
          <a:xfrm>
            <a:off x="6587015" y="5102654"/>
            <a:ext cx="1451230" cy="221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txBody>
          <a:bodyPr wrap="none" tIns="18000" bIns="18000" rtlCol="0">
            <a:spAutoFit/>
          </a:bodyPr>
          <a:lstStyle/>
          <a:p>
            <a:pPr algn="ctr"/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Module under Test</a:t>
            </a:r>
          </a:p>
        </p:txBody>
      </p:sp>
    </p:spTree>
    <p:extLst>
      <p:ext uri="{BB962C8B-B14F-4D97-AF65-F5344CB8AC3E}">
        <p14:creationId xmlns:p14="http://schemas.microsoft.com/office/powerpoint/2010/main" val="3132352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Stalled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20A0-85C3-AD4E-89EE-36117402296A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Improving SBST with LLMs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23</a:t>
            </a:fld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520653" y="2340377"/>
            <a:ext cx="2712416" cy="223211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8653778" y="2340377"/>
            <a:ext cx="2712416" cy="2701145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</p:cNvCxnSpPr>
          <p:nvPr/>
        </p:nvCxnSpPr>
        <p:spPr>
          <a:xfrm rot="5400000">
            <a:off x="8525334" y="4571592"/>
            <a:ext cx="1014722" cy="195458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641986" y="5743060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44" name="!!pop1">
            <a:extLst>
              <a:ext uri="{FF2B5EF4-FFF2-40B4-BE49-F238E27FC236}">
                <a16:creationId xmlns:a16="http://schemas.microsoft.com/office/drawing/2014/main" id="{9F0A3A5F-AD27-8003-B1F6-15CB1A0452AD}"/>
              </a:ext>
            </a:extLst>
          </p:cNvPr>
          <p:cNvSpPr txBox="1"/>
          <p:nvPr/>
        </p:nvSpPr>
        <p:spPr>
          <a:xfrm>
            <a:off x="638031" y="2711813"/>
            <a:ext cx="2138727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'a\</a:t>
            </a:r>
            <a:r>
              <a:rPr lang="en-US" sz="105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t!sUo~AU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</a:t>
            </a:r>
          </a:p>
        </p:txBody>
      </p:sp>
      <p:sp>
        <p:nvSpPr>
          <p:cNvPr id="45" name="!!pop2">
            <a:extLst>
              <a:ext uri="{FF2B5EF4-FFF2-40B4-BE49-F238E27FC236}">
                <a16:creationId xmlns:a16="http://schemas.microsoft.com/office/drawing/2014/main" id="{E7ECFE1C-29CA-3A2D-2739-7E7384A841CA}"/>
              </a:ext>
            </a:extLst>
          </p:cNvPr>
          <p:cNvSpPr txBox="1"/>
          <p:nvPr/>
        </p:nvSpPr>
        <p:spPr>
          <a:xfrm>
            <a:off x="1275539" y="3523126"/>
            <a:ext cx="1880643" cy="900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1431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  <p:sp>
        <p:nvSpPr>
          <p:cNvPr id="56" name="!!mut1">
            <a:extLst>
              <a:ext uri="{FF2B5EF4-FFF2-40B4-BE49-F238E27FC236}">
                <a16:creationId xmlns:a16="http://schemas.microsoft.com/office/drawing/2014/main" id="{17E87C01-9788-F863-541D-4968517E47B8}"/>
              </a:ext>
            </a:extLst>
          </p:cNvPr>
          <p:cNvSpPr txBox="1"/>
          <p:nvPr/>
        </p:nvSpPr>
        <p:spPr>
          <a:xfrm>
            <a:off x="8811292" y="2665224"/>
            <a:ext cx="2138727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test_case_1m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'a\</a:t>
            </a:r>
            <a:r>
              <a:rPr lang="en-US" sz="105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t!sUo~AUUUU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</a:t>
            </a:r>
          </a:p>
        </p:txBody>
      </p:sp>
      <p:sp>
        <p:nvSpPr>
          <p:cNvPr id="57" name="!!mut2">
            <a:extLst>
              <a:ext uri="{FF2B5EF4-FFF2-40B4-BE49-F238E27FC236}">
                <a16:creationId xmlns:a16="http://schemas.microsoft.com/office/drawing/2014/main" id="{6E066028-CFD2-710C-C778-45DA1ACE4C40}"/>
              </a:ext>
            </a:extLst>
          </p:cNvPr>
          <p:cNvSpPr txBox="1"/>
          <p:nvPr/>
        </p:nvSpPr>
        <p:spPr>
          <a:xfrm>
            <a:off x="9369288" y="3476537"/>
            <a:ext cx="1880643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test_case_2p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1431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int_1 = 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int_1)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810CDD9-9A85-3152-6D6E-AE9BE029CDF6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6941996" y="1696970"/>
            <a:ext cx="3067990" cy="64340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8ABED3-1F04-19F7-B7D1-B6E719A7FDFB}"/>
              </a:ext>
            </a:extLst>
          </p:cNvPr>
          <p:cNvSpPr txBox="1"/>
          <p:nvPr/>
        </p:nvSpPr>
        <p:spPr>
          <a:xfrm>
            <a:off x="6830810" y="1878454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A1C27-554D-6CF6-7646-315CDD64F6DE}"/>
              </a:ext>
            </a:extLst>
          </p:cNvPr>
          <p:cNvSpPr/>
          <p:nvPr/>
        </p:nvSpPr>
        <p:spPr>
          <a:xfrm>
            <a:off x="13647821" y="1474811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682A6B7-6CE2-DE65-650B-3EAE09515027}"/>
              </a:ext>
            </a:extLst>
          </p:cNvPr>
          <p:cNvSpPr/>
          <p:nvPr/>
        </p:nvSpPr>
        <p:spPr>
          <a:xfrm>
            <a:off x="16512026" y="3464309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4C9AF8-849D-E258-0247-A6C15310B996}"/>
              </a:ext>
            </a:extLst>
          </p:cNvPr>
          <p:cNvSpPr/>
          <p:nvPr/>
        </p:nvSpPr>
        <p:spPr>
          <a:xfrm>
            <a:off x="16598123" y="4071986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test_case_0():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7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6B714B-5868-C534-E49B-4C10273EF0BA}"/>
              </a:ext>
            </a:extLst>
          </p:cNvPr>
          <p:cNvSpPr/>
          <p:nvPr/>
        </p:nvSpPr>
        <p:spPr>
          <a:xfrm>
            <a:off x="17888026" y="4080484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test_case_1():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res2 = </a:t>
            </a:r>
            <a:r>
              <a:rPr lang="en-US" sz="500" dirty="0" err="1">
                <a:solidFill>
                  <a:schemeClr val="tx1"/>
                </a:solidFill>
              </a:rPr>
              <a:t>bax.Bax</a:t>
            </a:r>
            <a:r>
              <a:rPr lang="en-US" sz="500" dirty="0">
                <a:solidFill>
                  <a:schemeClr val="tx1"/>
                </a:solidFill>
              </a:rPr>
              <a:t>(6)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res2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A6C40D-51AD-99A8-D5C5-C7150796E33A}"/>
              </a:ext>
            </a:extLst>
          </p:cNvPr>
          <p:cNvSpPr/>
          <p:nvPr/>
        </p:nvSpPr>
        <p:spPr>
          <a:xfrm>
            <a:off x="17244731" y="4199167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test_case_2():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f = </a:t>
            </a:r>
            <a:r>
              <a:rPr lang="en-US" sz="500" dirty="0" err="1">
                <a:solidFill>
                  <a:schemeClr val="tx1"/>
                </a:solidFill>
              </a:rPr>
              <a:t>foo.Foo</a:t>
            </a:r>
            <a:r>
              <a:rPr lang="en-US" sz="500" dirty="0">
                <a:solidFill>
                  <a:schemeClr val="tx1"/>
                </a:solidFill>
              </a:rPr>
              <a:t>()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f.add</a:t>
            </a:r>
            <a:r>
              <a:rPr lang="en-US" sz="500" dirty="0">
                <a:solidFill>
                  <a:schemeClr val="tx1"/>
                </a:solidFill>
              </a:rPr>
              <a:t>(4)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f.remove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</a:t>
            </a:r>
            <a:r>
              <a:rPr lang="en-US" sz="500" dirty="0" err="1">
                <a:solidFill>
                  <a:schemeClr val="tx1"/>
                </a:solidFill>
              </a:rPr>
              <a:t>len</a:t>
            </a:r>
            <a:r>
              <a:rPr lang="en-US" sz="500" dirty="0">
                <a:solidFill>
                  <a:schemeClr val="tx1"/>
                </a:solidFill>
              </a:rPr>
              <a:t>(f) == 1 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F816F14-EE61-C9E6-A448-9073F1EA7D4D}"/>
              </a:ext>
            </a:extLst>
          </p:cNvPr>
          <p:cNvSpPr/>
          <p:nvPr/>
        </p:nvSpPr>
        <p:spPr>
          <a:xfrm>
            <a:off x="14348412" y="5293519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92218C-4C59-4110-5553-2F9587F9C9B2}"/>
              </a:ext>
            </a:extLst>
          </p:cNvPr>
          <p:cNvSpPr/>
          <p:nvPr/>
        </p:nvSpPr>
        <p:spPr>
          <a:xfrm rot="688604">
            <a:off x="15952051" y="5790017"/>
            <a:ext cx="434596" cy="448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846FE2-3CB3-80FC-07F1-95C989D30333}"/>
              </a:ext>
            </a:extLst>
          </p:cNvPr>
          <p:cNvSpPr/>
          <p:nvPr/>
        </p:nvSpPr>
        <p:spPr>
          <a:xfrm rot="20151049">
            <a:off x="15189915" y="5955875"/>
            <a:ext cx="631455" cy="341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E4D690-68BD-54A1-0E80-588A060D90E6}"/>
              </a:ext>
            </a:extLst>
          </p:cNvPr>
          <p:cNvSpPr/>
          <p:nvPr/>
        </p:nvSpPr>
        <p:spPr>
          <a:xfrm>
            <a:off x="14541426" y="5762483"/>
            <a:ext cx="558057" cy="4086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F024255-B112-B122-4425-29C6CF83AECC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>
            <a:off x="16233108" y="1808046"/>
            <a:ext cx="1360725" cy="1656263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9456334-6A8F-7CF7-8A8B-2B2DFA38E72E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rot="5400000">
            <a:off x="16444073" y="4755255"/>
            <a:ext cx="1217714" cy="108180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7FBF72-3B61-DC4B-00F3-317E70CBC7D0}"/>
              </a:ext>
            </a:extLst>
          </p:cNvPr>
          <p:cNvSpPr txBox="1"/>
          <p:nvPr/>
        </p:nvSpPr>
        <p:spPr>
          <a:xfrm>
            <a:off x="17257280" y="5323650"/>
            <a:ext cx="186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Deserialize to </a:t>
            </a:r>
            <a:r>
              <a:rPr lang="en-US" dirty="0" err="1"/>
              <a:t>mutatable</a:t>
            </a:r>
            <a:r>
              <a:rPr lang="en-US" dirty="0"/>
              <a:t> format</a:t>
            </a:r>
          </a:p>
        </p:txBody>
      </p:sp>
      <p:sp>
        <p:nvSpPr>
          <p:cNvPr id="36" name="Oval Callout 35">
            <a:extLst>
              <a:ext uri="{FF2B5EF4-FFF2-40B4-BE49-F238E27FC236}">
                <a16:creationId xmlns:a16="http://schemas.microsoft.com/office/drawing/2014/main" id="{1D7C485C-AEC1-545E-2A60-140B36D54CB4}"/>
              </a:ext>
            </a:extLst>
          </p:cNvPr>
          <p:cNvSpPr/>
          <p:nvPr/>
        </p:nvSpPr>
        <p:spPr>
          <a:xfrm>
            <a:off x="17852780" y="2425580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6AFD9-9839-42EF-DF89-796FE39EEEF2}"/>
              </a:ext>
            </a:extLst>
          </p:cNvPr>
          <p:cNvSpPr txBox="1"/>
          <p:nvPr/>
        </p:nvSpPr>
        <p:spPr>
          <a:xfrm>
            <a:off x="17169957" y="2424557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D94D70-439A-0CBC-4F27-B2C4E4D95484}"/>
              </a:ext>
            </a:extLst>
          </p:cNvPr>
          <p:cNvSpPr/>
          <p:nvPr/>
        </p:nvSpPr>
        <p:spPr>
          <a:xfrm>
            <a:off x="6595529" y="1690689"/>
            <a:ext cx="5970484" cy="4421704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9F72E-DB97-418C-EAC2-AA86D5703B16}"/>
              </a:ext>
            </a:extLst>
          </p:cNvPr>
          <p:cNvSpPr/>
          <p:nvPr/>
        </p:nvSpPr>
        <p:spPr>
          <a:xfrm>
            <a:off x="4656971" y="1436276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880B65B-0003-3BF6-7D2B-0CD4F879E0AF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6941996" y="1696970"/>
            <a:ext cx="6705825" cy="111076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89EE7D-06ED-886E-6503-4A0839367F13}"/>
              </a:ext>
            </a:extLst>
          </p:cNvPr>
          <p:cNvSpPr txBox="1"/>
          <p:nvPr/>
        </p:nvSpPr>
        <p:spPr>
          <a:xfrm>
            <a:off x="9553776" y="1374100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1876861" y="4572495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EDD53D8-1B84-2C0A-2D72-63382A98D4AB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rot="5400000" flipH="1" flipV="1">
            <a:off x="2945213" y="628619"/>
            <a:ext cx="643407" cy="2780110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9880655" y="5243476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1C4EF61-7140-4AC6-1941-989629609C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38246" y="5905014"/>
            <a:ext cx="6310167" cy="151229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!!MUT">
            <a:extLst>
              <a:ext uri="{FF2B5EF4-FFF2-40B4-BE49-F238E27FC236}">
                <a16:creationId xmlns:a16="http://schemas.microsoft.com/office/drawing/2014/main" id="{A580399E-D996-0EAC-C05E-3BD31D3CE6AB}"/>
              </a:ext>
            </a:extLst>
          </p:cNvPr>
          <p:cNvSpPr txBox="1"/>
          <p:nvPr/>
        </p:nvSpPr>
        <p:spPr>
          <a:xfrm>
            <a:off x="3516890" y="5100618"/>
            <a:ext cx="4521355" cy="14619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BECE78-5B94-2AB8-65AD-1C248BABFB90}"/>
              </a:ext>
            </a:extLst>
          </p:cNvPr>
          <p:cNvSpPr txBox="1"/>
          <p:nvPr/>
        </p:nvSpPr>
        <p:spPr>
          <a:xfrm>
            <a:off x="6587015" y="5102654"/>
            <a:ext cx="1451230" cy="221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txBody>
          <a:bodyPr wrap="none" tIns="18000" bIns="18000" rtlCol="0">
            <a:spAutoFit/>
          </a:bodyPr>
          <a:lstStyle/>
          <a:p>
            <a:pPr algn="ctr"/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Module under Test</a:t>
            </a:r>
          </a:p>
        </p:txBody>
      </p:sp>
    </p:spTree>
    <p:extLst>
      <p:ext uri="{BB962C8B-B14F-4D97-AF65-F5344CB8AC3E}">
        <p14:creationId xmlns:p14="http://schemas.microsoft.com/office/powerpoint/2010/main" val="643339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Ask for a Hint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B32F-0D6B-6341-B8E9-8C077295E3AE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Improving SBST with LLMs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24</a:t>
            </a:fld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125756" y="2794344"/>
            <a:ext cx="1245844" cy="1483750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6425652" y="3184444"/>
            <a:ext cx="1045393" cy="1014723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</p:cNvCxnSpPr>
          <p:nvPr/>
        </p:nvCxnSpPr>
        <p:spPr>
          <a:xfrm rot="5400000">
            <a:off x="6265539" y="4174851"/>
            <a:ext cx="658495" cy="70712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251385" y="5285609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</a:p>
          <a:p>
            <a:r>
              <a:rPr lang="en-US" dirty="0"/>
              <a:t>population</a:t>
            </a:r>
          </a:p>
        </p:txBody>
      </p:sp>
      <p:sp>
        <p:nvSpPr>
          <p:cNvPr id="44" name="!!pop1">
            <a:extLst>
              <a:ext uri="{FF2B5EF4-FFF2-40B4-BE49-F238E27FC236}">
                <a16:creationId xmlns:a16="http://schemas.microsoft.com/office/drawing/2014/main" id="{9F0A3A5F-AD27-8003-B1F6-15CB1A0452AD}"/>
              </a:ext>
            </a:extLst>
          </p:cNvPr>
          <p:cNvSpPr txBox="1"/>
          <p:nvPr/>
        </p:nvSpPr>
        <p:spPr>
          <a:xfrm>
            <a:off x="201940" y="3458760"/>
            <a:ext cx="995786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!!pop2">
            <a:extLst>
              <a:ext uri="{FF2B5EF4-FFF2-40B4-BE49-F238E27FC236}">
                <a16:creationId xmlns:a16="http://schemas.microsoft.com/office/drawing/2014/main" id="{E7ECFE1C-29CA-3A2D-2739-7E7384A841CA}"/>
              </a:ext>
            </a:extLst>
          </p:cNvPr>
          <p:cNvSpPr txBox="1"/>
          <p:nvPr/>
        </p:nvSpPr>
        <p:spPr>
          <a:xfrm>
            <a:off x="219411" y="3771043"/>
            <a:ext cx="995785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endParaRPr lang="en-US" sz="105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810CDD9-9A85-3152-6D6E-AE9BE029CDF6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4942995" y="1814447"/>
            <a:ext cx="2005354" cy="136999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8ABED3-1F04-19F7-B7D1-B6E719A7FDFB}"/>
              </a:ext>
            </a:extLst>
          </p:cNvPr>
          <p:cNvSpPr txBox="1"/>
          <p:nvPr/>
        </p:nvSpPr>
        <p:spPr>
          <a:xfrm>
            <a:off x="4082017" y="2269518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682A6B7-6CE2-DE65-650B-3EAE09515027}"/>
              </a:ext>
            </a:extLst>
          </p:cNvPr>
          <p:cNvSpPr/>
          <p:nvPr/>
        </p:nvSpPr>
        <p:spPr>
          <a:xfrm>
            <a:off x="9765693" y="3022305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4C9AF8-849D-E258-0247-A6C15310B996}"/>
              </a:ext>
            </a:extLst>
          </p:cNvPr>
          <p:cNvSpPr/>
          <p:nvPr/>
        </p:nvSpPr>
        <p:spPr>
          <a:xfrm>
            <a:off x="16598123" y="4071986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test_case_0():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7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6B714B-5868-C534-E49B-4C10273EF0BA}"/>
              </a:ext>
            </a:extLst>
          </p:cNvPr>
          <p:cNvSpPr/>
          <p:nvPr/>
        </p:nvSpPr>
        <p:spPr>
          <a:xfrm>
            <a:off x="17888026" y="4080484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test_case_1():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res2 = </a:t>
            </a:r>
            <a:r>
              <a:rPr lang="en-US" sz="500" dirty="0" err="1">
                <a:solidFill>
                  <a:schemeClr val="tx1"/>
                </a:solidFill>
              </a:rPr>
              <a:t>bax.Bax</a:t>
            </a:r>
            <a:r>
              <a:rPr lang="en-US" sz="500" dirty="0">
                <a:solidFill>
                  <a:schemeClr val="tx1"/>
                </a:solidFill>
              </a:rPr>
              <a:t>(6)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res2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A6C40D-51AD-99A8-D5C5-C7150796E33A}"/>
              </a:ext>
            </a:extLst>
          </p:cNvPr>
          <p:cNvSpPr/>
          <p:nvPr/>
        </p:nvSpPr>
        <p:spPr>
          <a:xfrm>
            <a:off x="17244731" y="4199167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test_case_2():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f = </a:t>
            </a:r>
            <a:r>
              <a:rPr lang="en-US" sz="500" dirty="0" err="1">
                <a:solidFill>
                  <a:schemeClr val="tx1"/>
                </a:solidFill>
              </a:rPr>
              <a:t>foo.Foo</a:t>
            </a:r>
            <a:r>
              <a:rPr lang="en-US" sz="500" dirty="0">
                <a:solidFill>
                  <a:schemeClr val="tx1"/>
                </a:solidFill>
              </a:rPr>
              <a:t>()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f.add</a:t>
            </a:r>
            <a:r>
              <a:rPr lang="en-US" sz="500" dirty="0">
                <a:solidFill>
                  <a:schemeClr val="tx1"/>
                </a:solidFill>
              </a:rPr>
              <a:t>(4)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f.remove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</a:t>
            </a:r>
            <a:r>
              <a:rPr lang="en-US" sz="500" dirty="0" err="1">
                <a:solidFill>
                  <a:schemeClr val="tx1"/>
                </a:solidFill>
              </a:rPr>
              <a:t>len</a:t>
            </a:r>
            <a:r>
              <a:rPr lang="en-US" sz="500" dirty="0">
                <a:solidFill>
                  <a:schemeClr val="tx1"/>
                </a:solidFill>
              </a:rPr>
              <a:t>(f) == 1 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9456334-6A8F-7CF7-8A8B-2B2DFA38E72E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rot="5400000">
            <a:off x="10100462" y="4538571"/>
            <a:ext cx="1040312" cy="453764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7FBF72-3B61-DC4B-00F3-317E70CBC7D0}"/>
              </a:ext>
            </a:extLst>
          </p:cNvPr>
          <p:cNvSpPr txBox="1"/>
          <p:nvPr/>
        </p:nvSpPr>
        <p:spPr>
          <a:xfrm>
            <a:off x="10497475" y="5101692"/>
            <a:ext cx="186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Deserialize to </a:t>
            </a:r>
            <a:r>
              <a:rPr lang="en-US" dirty="0" err="1"/>
              <a:t>mutatable</a:t>
            </a:r>
            <a:r>
              <a:rPr lang="en-US" dirty="0"/>
              <a:t> format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D94D70-439A-0CBC-4F27-B2C4E4D95484}"/>
              </a:ext>
            </a:extLst>
          </p:cNvPr>
          <p:cNvSpPr/>
          <p:nvPr/>
        </p:nvSpPr>
        <p:spPr>
          <a:xfrm>
            <a:off x="2594800" y="1780933"/>
            <a:ext cx="5260129" cy="4372673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9F72E-DB97-418C-EAC2-AA86D5703B16}"/>
              </a:ext>
            </a:extLst>
          </p:cNvPr>
          <p:cNvSpPr/>
          <p:nvPr/>
        </p:nvSpPr>
        <p:spPr>
          <a:xfrm>
            <a:off x="2657970" y="1553753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880B65B-0003-3BF6-7D2B-0CD4F879E0AF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942995" y="1814447"/>
            <a:ext cx="2140275" cy="91179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89EE7D-06ED-886E-6503-4A0839367F13}"/>
              </a:ext>
            </a:extLst>
          </p:cNvPr>
          <p:cNvSpPr txBox="1"/>
          <p:nvPr/>
        </p:nvSpPr>
        <p:spPr>
          <a:xfrm>
            <a:off x="5167067" y="1406114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447117" y="4262301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EDD53D8-1B84-2C0A-2D72-63382A98D4AB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rot="5400000" flipH="1" flipV="1">
            <a:off x="1213376" y="1349750"/>
            <a:ext cx="979897" cy="1909292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6308369" y="4718374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1C4EF61-7140-4AC6-1941-989629609C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22220" y="5285609"/>
            <a:ext cx="2007903" cy="192376"/>
          </a:xfrm>
          <a:prstGeom prst="curvedConnector3">
            <a:avLst>
              <a:gd name="adj1" fmla="val -1233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A1C27-554D-6CF6-7646-315CDD64F6DE}"/>
              </a:ext>
            </a:extLst>
          </p:cNvPr>
          <p:cNvSpPr/>
          <p:nvPr/>
        </p:nvSpPr>
        <p:spPr>
          <a:xfrm>
            <a:off x="7083270" y="1572391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F816F14-EE61-C9E6-A448-9073F1EA7D4D}"/>
              </a:ext>
            </a:extLst>
          </p:cNvPr>
          <p:cNvSpPr/>
          <p:nvPr/>
        </p:nvSpPr>
        <p:spPr>
          <a:xfrm>
            <a:off x="8230122" y="4674113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!!MUT">
            <a:extLst>
              <a:ext uri="{FF2B5EF4-FFF2-40B4-BE49-F238E27FC236}">
                <a16:creationId xmlns:a16="http://schemas.microsoft.com/office/drawing/2014/main" id="{A3A5CAEA-05BB-694F-8D69-3D5FED5C4C21}"/>
              </a:ext>
            </a:extLst>
          </p:cNvPr>
          <p:cNvSpPr txBox="1"/>
          <p:nvPr/>
        </p:nvSpPr>
        <p:spPr>
          <a:xfrm>
            <a:off x="1700863" y="5010156"/>
            <a:ext cx="4521355" cy="14619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3F200B-3D5C-621B-735C-BF204A29B0F0}"/>
              </a:ext>
            </a:extLst>
          </p:cNvPr>
          <p:cNvSpPr txBox="1"/>
          <p:nvPr/>
        </p:nvSpPr>
        <p:spPr>
          <a:xfrm>
            <a:off x="4770988" y="5012192"/>
            <a:ext cx="1451230" cy="221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txBody>
          <a:bodyPr wrap="none" tIns="18000" bIns="18000" rtlCol="0">
            <a:spAutoFit/>
          </a:bodyPr>
          <a:lstStyle/>
          <a:p>
            <a:pPr algn="ctr"/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Module under Test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E0D64E-7F2B-647E-F12D-44CD80F22AFF}"/>
              </a:ext>
            </a:extLst>
          </p:cNvPr>
          <p:cNvSpPr/>
          <p:nvPr/>
        </p:nvSpPr>
        <p:spPr>
          <a:xfrm>
            <a:off x="1" y="1443051"/>
            <a:ext cx="12360000" cy="5049823"/>
          </a:xfrm>
          <a:prstGeom prst="rect">
            <a:avLst/>
          </a:prstGeom>
          <a:solidFill>
            <a:srgbClr val="FFFFFF">
              <a:alpha val="8996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018E8F9-EDC9-EE02-3EFD-D17564F27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735" y="2540754"/>
            <a:ext cx="4305300" cy="3149600"/>
          </a:xfrm>
          <a:prstGeom prst="rect">
            <a:avLst/>
          </a:prstGeom>
        </p:spPr>
      </p:pic>
      <p:pic>
        <p:nvPicPr>
          <p:cNvPr id="27" name="Picture 2" descr="OpenAI Codex Challenge">
            <a:extLst>
              <a:ext uri="{FF2B5EF4-FFF2-40B4-BE49-F238E27FC236}">
                <a16:creationId xmlns:a16="http://schemas.microsoft.com/office/drawing/2014/main" id="{CB66FC97-A08C-6155-38D2-0E4F76847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429" y="2503088"/>
            <a:ext cx="1464843" cy="165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C627515-E6FA-5F2A-093F-C6A871EF480F}"/>
              </a:ext>
            </a:extLst>
          </p:cNvPr>
          <p:cNvSpPr txBox="1"/>
          <p:nvPr/>
        </p:nvSpPr>
        <p:spPr>
          <a:xfrm>
            <a:off x="1696145" y="4229052"/>
            <a:ext cx="3993401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Codex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LLM trained on code</a:t>
            </a:r>
          </a:p>
          <a:p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Released Aug 2021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F024255-B112-B122-4425-29C6CF83AECC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>
            <a:off x="9668557" y="1905626"/>
            <a:ext cx="1178943" cy="1116679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Callout 35">
            <a:extLst>
              <a:ext uri="{FF2B5EF4-FFF2-40B4-BE49-F238E27FC236}">
                <a16:creationId xmlns:a16="http://schemas.microsoft.com/office/drawing/2014/main" id="{1D7C485C-AEC1-545E-2A60-140B36D54CB4}"/>
              </a:ext>
            </a:extLst>
          </p:cNvPr>
          <p:cNvSpPr/>
          <p:nvPr/>
        </p:nvSpPr>
        <p:spPr>
          <a:xfrm>
            <a:off x="11194882" y="1851600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6AFD9-9839-42EF-DF89-796FE39EEEF2}"/>
              </a:ext>
            </a:extLst>
          </p:cNvPr>
          <p:cNvSpPr txBox="1"/>
          <p:nvPr/>
        </p:nvSpPr>
        <p:spPr>
          <a:xfrm>
            <a:off x="10512059" y="1850577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</p:spTree>
    <p:extLst>
      <p:ext uri="{BB962C8B-B14F-4D97-AF65-F5344CB8AC3E}">
        <p14:creationId xmlns:p14="http://schemas.microsoft.com/office/powerpoint/2010/main" val="2213208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Ask for a Hint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B32F-0D6B-6341-B8E9-8C077295E3AE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Improving SBST with LLMs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25</a:t>
            </a:fld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125756" y="2794344"/>
            <a:ext cx="1245844" cy="1483750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6425652" y="3184444"/>
            <a:ext cx="1045393" cy="1014723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</p:cNvCxnSpPr>
          <p:nvPr/>
        </p:nvCxnSpPr>
        <p:spPr>
          <a:xfrm rot="5400000">
            <a:off x="6265539" y="4174851"/>
            <a:ext cx="658495" cy="70712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251385" y="5285609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</a:p>
          <a:p>
            <a:r>
              <a:rPr lang="en-US" dirty="0"/>
              <a:t>population</a:t>
            </a:r>
          </a:p>
        </p:txBody>
      </p:sp>
      <p:sp>
        <p:nvSpPr>
          <p:cNvPr id="44" name="!!pop1">
            <a:extLst>
              <a:ext uri="{FF2B5EF4-FFF2-40B4-BE49-F238E27FC236}">
                <a16:creationId xmlns:a16="http://schemas.microsoft.com/office/drawing/2014/main" id="{9F0A3A5F-AD27-8003-B1F6-15CB1A0452AD}"/>
              </a:ext>
            </a:extLst>
          </p:cNvPr>
          <p:cNvSpPr txBox="1"/>
          <p:nvPr/>
        </p:nvSpPr>
        <p:spPr>
          <a:xfrm>
            <a:off x="201940" y="3458760"/>
            <a:ext cx="995786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!!pop2">
            <a:extLst>
              <a:ext uri="{FF2B5EF4-FFF2-40B4-BE49-F238E27FC236}">
                <a16:creationId xmlns:a16="http://schemas.microsoft.com/office/drawing/2014/main" id="{E7ECFE1C-29CA-3A2D-2739-7E7384A841CA}"/>
              </a:ext>
            </a:extLst>
          </p:cNvPr>
          <p:cNvSpPr txBox="1"/>
          <p:nvPr/>
        </p:nvSpPr>
        <p:spPr>
          <a:xfrm>
            <a:off x="219411" y="3771043"/>
            <a:ext cx="995785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endParaRPr lang="en-US" sz="105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810CDD9-9A85-3152-6D6E-AE9BE029CDF6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4942995" y="1814447"/>
            <a:ext cx="2005354" cy="136999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8ABED3-1F04-19F7-B7D1-B6E719A7FDFB}"/>
              </a:ext>
            </a:extLst>
          </p:cNvPr>
          <p:cNvSpPr txBox="1"/>
          <p:nvPr/>
        </p:nvSpPr>
        <p:spPr>
          <a:xfrm>
            <a:off x="4082017" y="2269518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682A6B7-6CE2-DE65-650B-3EAE09515027}"/>
              </a:ext>
            </a:extLst>
          </p:cNvPr>
          <p:cNvSpPr/>
          <p:nvPr/>
        </p:nvSpPr>
        <p:spPr>
          <a:xfrm>
            <a:off x="9765693" y="3022305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4C9AF8-849D-E258-0247-A6C15310B996}"/>
              </a:ext>
            </a:extLst>
          </p:cNvPr>
          <p:cNvSpPr/>
          <p:nvPr/>
        </p:nvSpPr>
        <p:spPr>
          <a:xfrm>
            <a:off x="16598123" y="4071986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test_case_0():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7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6B714B-5868-C534-E49B-4C10273EF0BA}"/>
              </a:ext>
            </a:extLst>
          </p:cNvPr>
          <p:cNvSpPr/>
          <p:nvPr/>
        </p:nvSpPr>
        <p:spPr>
          <a:xfrm>
            <a:off x="17888026" y="4080484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test_case_1():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res2 = </a:t>
            </a:r>
            <a:r>
              <a:rPr lang="en-US" sz="500" dirty="0" err="1">
                <a:solidFill>
                  <a:schemeClr val="tx1"/>
                </a:solidFill>
              </a:rPr>
              <a:t>bax.Bax</a:t>
            </a:r>
            <a:r>
              <a:rPr lang="en-US" sz="500" dirty="0">
                <a:solidFill>
                  <a:schemeClr val="tx1"/>
                </a:solidFill>
              </a:rPr>
              <a:t>(6)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res2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A6C40D-51AD-99A8-D5C5-C7150796E33A}"/>
              </a:ext>
            </a:extLst>
          </p:cNvPr>
          <p:cNvSpPr/>
          <p:nvPr/>
        </p:nvSpPr>
        <p:spPr>
          <a:xfrm>
            <a:off x="17244731" y="4199167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test_case_2():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f = </a:t>
            </a:r>
            <a:r>
              <a:rPr lang="en-US" sz="500" dirty="0" err="1">
                <a:solidFill>
                  <a:schemeClr val="tx1"/>
                </a:solidFill>
              </a:rPr>
              <a:t>foo.Foo</a:t>
            </a:r>
            <a:r>
              <a:rPr lang="en-US" sz="500" dirty="0">
                <a:solidFill>
                  <a:schemeClr val="tx1"/>
                </a:solidFill>
              </a:rPr>
              <a:t>()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f.add</a:t>
            </a:r>
            <a:r>
              <a:rPr lang="en-US" sz="500" dirty="0">
                <a:solidFill>
                  <a:schemeClr val="tx1"/>
                </a:solidFill>
              </a:rPr>
              <a:t>(4)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f.remove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</a:t>
            </a:r>
            <a:r>
              <a:rPr lang="en-US" sz="500" dirty="0" err="1">
                <a:solidFill>
                  <a:schemeClr val="tx1"/>
                </a:solidFill>
              </a:rPr>
              <a:t>len</a:t>
            </a:r>
            <a:r>
              <a:rPr lang="en-US" sz="500" dirty="0">
                <a:solidFill>
                  <a:schemeClr val="tx1"/>
                </a:solidFill>
              </a:rPr>
              <a:t>(f) == 1 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9456334-6A8F-7CF7-8A8B-2B2DFA38E72E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rot="5400000">
            <a:off x="10100462" y="4538571"/>
            <a:ext cx="1040312" cy="453764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7FBF72-3B61-DC4B-00F3-317E70CBC7D0}"/>
              </a:ext>
            </a:extLst>
          </p:cNvPr>
          <p:cNvSpPr txBox="1"/>
          <p:nvPr/>
        </p:nvSpPr>
        <p:spPr>
          <a:xfrm>
            <a:off x="10497475" y="5101692"/>
            <a:ext cx="186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Deserialize to </a:t>
            </a:r>
            <a:r>
              <a:rPr lang="en-US" dirty="0" err="1"/>
              <a:t>mutatable</a:t>
            </a:r>
            <a:r>
              <a:rPr lang="en-US" dirty="0"/>
              <a:t> format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D94D70-439A-0CBC-4F27-B2C4E4D95484}"/>
              </a:ext>
            </a:extLst>
          </p:cNvPr>
          <p:cNvSpPr/>
          <p:nvPr/>
        </p:nvSpPr>
        <p:spPr>
          <a:xfrm>
            <a:off x="2594800" y="1780933"/>
            <a:ext cx="5260129" cy="4372673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9F72E-DB97-418C-EAC2-AA86D5703B16}"/>
              </a:ext>
            </a:extLst>
          </p:cNvPr>
          <p:cNvSpPr/>
          <p:nvPr/>
        </p:nvSpPr>
        <p:spPr>
          <a:xfrm>
            <a:off x="2657970" y="1553753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880B65B-0003-3BF6-7D2B-0CD4F879E0AF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942995" y="1814447"/>
            <a:ext cx="2140275" cy="91179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89EE7D-06ED-886E-6503-4A0839367F13}"/>
              </a:ext>
            </a:extLst>
          </p:cNvPr>
          <p:cNvSpPr txBox="1"/>
          <p:nvPr/>
        </p:nvSpPr>
        <p:spPr>
          <a:xfrm>
            <a:off x="5167067" y="1406114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447117" y="4262301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EDD53D8-1B84-2C0A-2D72-63382A98D4AB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rot="5400000" flipH="1" flipV="1">
            <a:off x="1213376" y="1349750"/>
            <a:ext cx="979897" cy="1909292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6308369" y="4718374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1C4EF61-7140-4AC6-1941-989629609C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22220" y="5285609"/>
            <a:ext cx="2007903" cy="192376"/>
          </a:xfrm>
          <a:prstGeom prst="curvedConnector3">
            <a:avLst>
              <a:gd name="adj1" fmla="val -1233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A1C27-554D-6CF6-7646-315CDD64F6DE}"/>
              </a:ext>
            </a:extLst>
          </p:cNvPr>
          <p:cNvSpPr/>
          <p:nvPr/>
        </p:nvSpPr>
        <p:spPr>
          <a:xfrm>
            <a:off x="7083270" y="1572391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F816F14-EE61-C9E6-A448-9073F1EA7D4D}"/>
              </a:ext>
            </a:extLst>
          </p:cNvPr>
          <p:cNvSpPr/>
          <p:nvPr/>
        </p:nvSpPr>
        <p:spPr>
          <a:xfrm>
            <a:off x="8230122" y="4674113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!!MUT">
            <a:extLst>
              <a:ext uri="{FF2B5EF4-FFF2-40B4-BE49-F238E27FC236}">
                <a16:creationId xmlns:a16="http://schemas.microsoft.com/office/drawing/2014/main" id="{A3A5CAEA-05BB-694F-8D69-3D5FED5C4C21}"/>
              </a:ext>
            </a:extLst>
          </p:cNvPr>
          <p:cNvSpPr txBox="1"/>
          <p:nvPr/>
        </p:nvSpPr>
        <p:spPr>
          <a:xfrm>
            <a:off x="1700863" y="5010156"/>
            <a:ext cx="4521355" cy="14619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3F200B-3D5C-621B-735C-BF204A29B0F0}"/>
              </a:ext>
            </a:extLst>
          </p:cNvPr>
          <p:cNvSpPr txBox="1"/>
          <p:nvPr/>
        </p:nvSpPr>
        <p:spPr>
          <a:xfrm>
            <a:off x="4770988" y="5012192"/>
            <a:ext cx="1451230" cy="221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txBody>
          <a:bodyPr wrap="none" tIns="18000" bIns="18000" rtlCol="0">
            <a:spAutoFit/>
          </a:bodyPr>
          <a:lstStyle/>
          <a:p>
            <a:pPr algn="ctr"/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Module under Test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F024255-B112-B122-4425-29C6CF83AECC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>
            <a:off x="9668557" y="1905626"/>
            <a:ext cx="1178943" cy="1116679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Callout 35">
            <a:extLst>
              <a:ext uri="{FF2B5EF4-FFF2-40B4-BE49-F238E27FC236}">
                <a16:creationId xmlns:a16="http://schemas.microsoft.com/office/drawing/2014/main" id="{1D7C485C-AEC1-545E-2A60-140B36D54CB4}"/>
              </a:ext>
            </a:extLst>
          </p:cNvPr>
          <p:cNvSpPr/>
          <p:nvPr/>
        </p:nvSpPr>
        <p:spPr>
          <a:xfrm>
            <a:off x="11194882" y="1851600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6AFD9-9839-42EF-DF89-796FE39EEEF2}"/>
              </a:ext>
            </a:extLst>
          </p:cNvPr>
          <p:cNvSpPr txBox="1"/>
          <p:nvPr/>
        </p:nvSpPr>
        <p:spPr>
          <a:xfrm>
            <a:off x="10512059" y="1850577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</p:spTree>
    <p:extLst>
      <p:ext uri="{BB962C8B-B14F-4D97-AF65-F5344CB8AC3E}">
        <p14:creationId xmlns:p14="http://schemas.microsoft.com/office/powerpoint/2010/main" val="3693489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Ask for a Hint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AFB5-FA31-3F48-A79A-52E0FEDA8B68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Improving SBST with LLMs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26</a:t>
            </a:fld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125756" y="2794344"/>
            <a:ext cx="1245844" cy="1483750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6425652" y="3184444"/>
            <a:ext cx="1045393" cy="1014723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</p:cNvCxnSpPr>
          <p:nvPr/>
        </p:nvCxnSpPr>
        <p:spPr>
          <a:xfrm rot="5400000">
            <a:off x="6265539" y="4174851"/>
            <a:ext cx="658495" cy="70712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251385" y="5285609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</a:p>
          <a:p>
            <a:r>
              <a:rPr lang="en-US" dirty="0"/>
              <a:t>population</a:t>
            </a:r>
          </a:p>
        </p:txBody>
      </p:sp>
      <p:sp>
        <p:nvSpPr>
          <p:cNvPr id="44" name="!!pop1">
            <a:extLst>
              <a:ext uri="{FF2B5EF4-FFF2-40B4-BE49-F238E27FC236}">
                <a16:creationId xmlns:a16="http://schemas.microsoft.com/office/drawing/2014/main" id="{9F0A3A5F-AD27-8003-B1F6-15CB1A0452AD}"/>
              </a:ext>
            </a:extLst>
          </p:cNvPr>
          <p:cNvSpPr txBox="1"/>
          <p:nvPr/>
        </p:nvSpPr>
        <p:spPr>
          <a:xfrm>
            <a:off x="201940" y="3458760"/>
            <a:ext cx="995786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!!pop2">
            <a:extLst>
              <a:ext uri="{FF2B5EF4-FFF2-40B4-BE49-F238E27FC236}">
                <a16:creationId xmlns:a16="http://schemas.microsoft.com/office/drawing/2014/main" id="{E7ECFE1C-29CA-3A2D-2739-7E7384A841CA}"/>
              </a:ext>
            </a:extLst>
          </p:cNvPr>
          <p:cNvSpPr txBox="1"/>
          <p:nvPr/>
        </p:nvSpPr>
        <p:spPr>
          <a:xfrm>
            <a:off x="219411" y="3771043"/>
            <a:ext cx="995785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endParaRPr lang="en-US" sz="105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810CDD9-9A85-3152-6D6E-AE9BE029CDF6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4942995" y="1814447"/>
            <a:ext cx="2005354" cy="136999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8ABED3-1F04-19F7-B7D1-B6E719A7FDFB}"/>
              </a:ext>
            </a:extLst>
          </p:cNvPr>
          <p:cNvSpPr txBox="1"/>
          <p:nvPr/>
        </p:nvSpPr>
        <p:spPr>
          <a:xfrm>
            <a:off x="4082017" y="2269518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682A6B7-6CE2-DE65-650B-3EAE09515027}"/>
              </a:ext>
            </a:extLst>
          </p:cNvPr>
          <p:cNvSpPr/>
          <p:nvPr/>
        </p:nvSpPr>
        <p:spPr>
          <a:xfrm>
            <a:off x="8498224" y="3022305"/>
            <a:ext cx="3431083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F024255-B112-B122-4425-29C6CF83AECC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>
            <a:off x="9668557" y="1905626"/>
            <a:ext cx="545209" cy="1116679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9456334-6A8F-7CF7-8A8B-2B2DFA38E72E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5400000">
            <a:off x="9914392" y="4374737"/>
            <a:ext cx="428815" cy="169934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Callout 35">
            <a:extLst>
              <a:ext uri="{FF2B5EF4-FFF2-40B4-BE49-F238E27FC236}">
                <a16:creationId xmlns:a16="http://schemas.microsoft.com/office/drawing/2014/main" id="{1D7C485C-AEC1-545E-2A60-140B36D54CB4}"/>
              </a:ext>
            </a:extLst>
          </p:cNvPr>
          <p:cNvSpPr/>
          <p:nvPr/>
        </p:nvSpPr>
        <p:spPr>
          <a:xfrm>
            <a:off x="10689031" y="1899435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6AFD9-9839-42EF-DF89-796FE39EEEF2}"/>
              </a:ext>
            </a:extLst>
          </p:cNvPr>
          <p:cNvSpPr txBox="1"/>
          <p:nvPr/>
        </p:nvSpPr>
        <p:spPr>
          <a:xfrm>
            <a:off x="10006208" y="1898412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D94D70-439A-0CBC-4F27-B2C4E4D95484}"/>
              </a:ext>
            </a:extLst>
          </p:cNvPr>
          <p:cNvSpPr/>
          <p:nvPr/>
        </p:nvSpPr>
        <p:spPr>
          <a:xfrm>
            <a:off x="2594800" y="1780933"/>
            <a:ext cx="5260129" cy="4372673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9F72E-DB97-418C-EAC2-AA86D5703B16}"/>
              </a:ext>
            </a:extLst>
          </p:cNvPr>
          <p:cNvSpPr/>
          <p:nvPr/>
        </p:nvSpPr>
        <p:spPr>
          <a:xfrm>
            <a:off x="2657970" y="1553753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880B65B-0003-3BF6-7D2B-0CD4F879E0AF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942995" y="1814447"/>
            <a:ext cx="2140275" cy="91179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89EE7D-06ED-886E-6503-4A0839367F13}"/>
              </a:ext>
            </a:extLst>
          </p:cNvPr>
          <p:cNvSpPr txBox="1"/>
          <p:nvPr/>
        </p:nvSpPr>
        <p:spPr>
          <a:xfrm>
            <a:off x="5167067" y="1406114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447117" y="4262301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EDD53D8-1B84-2C0A-2D72-63382A98D4AB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rot="5400000" flipH="1" flipV="1">
            <a:off x="1213376" y="1349750"/>
            <a:ext cx="979897" cy="1909292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6308369" y="4718374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1C4EF61-7140-4AC6-1941-989629609C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22220" y="5285609"/>
            <a:ext cx="2007903" cy="192376"/>
          </a:xfrm>
          <a:prstGeom prst="curvedConnector3">
            <a:avLst>
              <a:gd name="adj1" fmla="val -419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A1C27-554D-6CF6-7646-315CDD64F6DE}"/>
              </a:ext>
            </a:extLst>
          </p:cNvPr>
          <p:cNvSpPr/>
          <p:nvPr/>
        </p:nvSpPr>
        <p:spPr>
          <a:xfrm>
            <a:off x="7083270" y="1572391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6004D5-A784-6D1F-72FD-8A746CB20B57}"/>
              </a:ext>
            </a:extLst>
          </p:cNvPr>
          <p:cNvSpPr txBox="1"/>
          <p:nvPr/>
        </p:nvSpPr>
        <p:spPr>
          <a:xfrm>
            <a:off x="8479224" y="3492535"/>
            <a:ext cx="408453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‘1.0.0'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1)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‘0.1.0'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F816F14-EE61-C9E6-A448-9073F1EA7D4D}"/>
              </a:ext>
            </a:extLst>
          </p:cNvPr>
          <p:cNvSpPr/>
          <p:nvPr/>
        </p:nvSpPr>
        <p:spPr>
          <a:xfrm>
            <a:off x="8230122" y="4674112"/>
            <a:ext cx="3627420" cy="1479493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8DBEEE-8FAC-DCED-605A-D06A8AE3A6D2}"/>
              </a:ext>
            </a:extLst>
          </p:cNvPr>
          <p:cNvSpPr txBox="1"/>
          <p:nvPr/>
        </p:nvSpPr>
        <p:spPr>
          <a:xfrm>
            <a:off x="8345423" y="5126791"/>
            <a:ext cx="3252604" cy="9002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(str_0) 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(str_0, int_0)</a:t>
            </a:r>
          </a:p>
        </p:txBody>
      </p:sp>
      <p:sp>
        <p:nvSpPr>
          <p:cNvPr id="7" name="!!MUT">
            <a:extLst>
              <a:ext uri="{FF2B5EF4-FFF2-40B4-BE49-F238E27FC236}">
                <a16:creationId xmlns:a16="http://schemas.microsoft.com/office/drawing/2014/main" id="{ABEB6058-A1BE-0743-20EA-C0015A324C70}"/>
              </a:ext>
            </a:extLst>
          </p:cNvPr>
          <p:cNvSpPr txBox="1"/>
          <p:nvPr/>
        </p:nvSpPr>
        <p:spPr>
          <a:xfrm>
            <a:off x="1700863" y="5010156"/>
            <a:ext cx="4521355" cy="14619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164386-7775-CB36-E037-984975B86F9E}"/>
              </a:ext>
            </a:extLst>
          </p:cNvPr>
          <p:cNvSpPr txBox="1"/>
          <p:nvPr/>
        </p:nvSpPr>
        <p:spPr>
          <a:xfrm>
            <a:off x="4770988" y="5012192"/>
            <a:ext cx="1451230" cy="221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txBody>
          <a:bodyPr wrap="none" tIns="18000" bIns="18000" rtlCol="0">
            <a:spAutoFit/>
          </a:bodyPr>
          <a:lstStyle/>
          <a:p>
            <a:pPr algn="ctr"/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Module under Test</a:t>
            </a:r>
          </a:p>
        </p:txBody>
      </p:sp>
    </p:spTree>
    <p:extLst>
      <p:ext uri="{BB962C8B-B14F-4D97-AF65-F5344CB8AC3E}">
        <p14:creationId xmlns:p14="http://schemas.microsoft.com/office/powerpoint/2010/main" val="195279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Test Case Increases Coverage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A125-56BC-E04F-98EF-7F0677A2BB90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Improving SBST with LLMs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27</a:t>
            </a:fld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125756" y="2794344"/>
            <a:ext cx="1245844" cy="1483750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6425652" y="3184444"/>
            <a:ext cx="1045393" cy="1014723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</p:cNvCxnSpPr>
          <p:nvPr/>
        </p:nvCxnSpPr>
        <p:spPr>
          <a:xfrm rot="5400000">
            <a:off x="6265539" y="4174851"/>
            <a:ext cx="658495" cy="70712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251385" y="5285609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</a:p>
          <a:p>
            <a:r>
              <a:rPr lang="en-US" dirty="0"/>
              <a:t>population</a:t>
            </a:r>
          </a:p>
        </p:txBody>
      </p:sp>
      <p:sp>
        <p:nvSpPr>
          <p:cNvPr id="44" name="!!pop1">
            <a:extLst>
              <a:ext uri="{FF2B5EF4-FFF2-40B4-BE49-F238E27FC236}">
                <a16:creationId xmlns:a16="http://schemas.microsoft.com/office/drawing/2014/main" id="{9F0A3A5F-AD27-8003-B1F6-15CB1A0452AD}"/>
              </a:ext>
            </a:extLst>
          </p:cNvPr>
          <p:cNvSpPr txBox="1"/>
          <p:nvPr/>
        </p:nvSpPr>
        <p:spPr>
          <a:xfrm>
            <a:off x="201940" y="3458760"/>
            <a:ext cx="995786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!!pop2">
            <a:extLst>
              <a:ext uri="{FF2B5EF4-FFF2-40B4-BE49-F238E27FC236}">
                <a16:creationId xmlns:a16="http://schemas.microsoft.com/office/drawing/2014/main" id="{E7ECFE1C-29CA-3A2D-2739-7E7384A841CA}"/>
              </a:ext>
            </a:extLst>
          </p:cNvPr>
          <p:cNvSpPr txBox="1"/>
          <p:nvPr/>
        </p:nvSpPr>
        <p:spPr>
          <a:xfrm>
            <a:off x="219411" y="3771043"/>
            <a:ext cx="995785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endParaRPr lang="en-US" sz="105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810CDD9-9A85-3152-6D6E-AE9BE029CDF6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4942995" y="1814447"/>
            <a:ext cx="2005354" cy="136999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8ABED3-1F04-19F7-B7D1-B6E719A7FDFB}"/>
              </a:ext>
            </a:extLst>
          </p:cNvPr>
          <p:cNvSpPr txBox="1"/>
          <p:nvPr/>
        </p:nvSpPr>
        <p:spPr>
          <a:xfrm>
            <a:off x="4082017" y="2269518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682A6B7-6CE2-DE65-650B-3EAE09515027}"/>
              </a:ext>
            </a:extLst>
          </p:cNvPr>
          <p:cNvSpPr/>
          <p:nvPr/>
        </p:nvSpPr>
        <p:spPr>
          <a:xfrm>
            <a:off x="8498224" y="3022305"/>
            <a:ext cx="3431083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F024255-B112-B122-4425-29C6CF83AECC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>
            <a:off x="9668557" y="1905626"/>
            <a:ext cx="545209" cy="1116679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9456334-6A8F-7CF7-8A8B-2B2DFA38E72E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5400000">
            <a:off x="9914392" y="4374737"/>
            <a:ext cx="428815" cy="169934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Callout 35">
            <a:extLst>
              <a:ext uri="{FF2B5EF4-FFF2-40B4-BE49-F238E27FC236}">
                <a16:creationId xmlns:a16="http://schemas.microsoft.com/office/drawing/2014/main" id="{1D7C485C-AEC1-545E-2A60-140B36D54CB4}"/>
              </a:ext>
            </a:extLst>
          </p:cNvPr>
          <p:cNvSpPr/>
          <p:nvPr/>
        </p:nvSpPr>
        <p:spPr>
          <a:xfrm>
            <a:off x="10689031" y="1899435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6AFD9-9839-42EF-DF89-796FE39EEEF2}"/>
              </a:ext>
            </a:extLst>
          </p:cNvPr>
          <p:cNvSpPr txBox="1"/>
          <p:nvPr/>
        </p:nvSpPr>
        <p:spPr>
          <a:xfrm>
            <a:off x="10006208" y="1898412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D94D70-439A-0CBC-4F27-B2C4E4D95484}"/>
              </a:ext>
            </a:extLst>
          </p:cNvPr>
          <p:cNvSpPr/>
          <p:nvPr/>
        </p:nvSpPr>
        <p:spPr>
          <a:xfrm>
            <a:off x="2594800" y="1780933"/>
            <a:ext cx="5260129" cy="4372673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9F72E-DB97-418C-EAC2-AA86D5703B16}"/>
              </a:ext>
            </a:extLst>
          </p:cNvPr>
          <p:cNvSpPr/>
          <p:nvPr/>
        </p:nvSpPr>
        <p:spPr>
          <a:xfrm>
            <a:off x="2657970" y="1553753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880B65B-0003-3BF6-7D2B-0CD4F879E0AF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942995" y="1814447"/>
            <a:ext cx="2140275" cy="91179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89EE7D-06ED-886E-6503-4A0839367F13}"/>
              </a:ext>
            </a:extLst>
          </p:cNvPr>
          <p:cNvSpPr txBox="1"/>
          <p:nvPr/>
        </p:nvSpPr>
        <p:spPr>
          <a:xfrm>
            <a:off x="5167067" y="1406114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447117" y="4262301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EDD53D8-1B84-2C0A-2D72-63382A98D4AB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rot="5400000" flipH="1" flipV="1">
            <a:off x="1213376" y="1349750"/>
            <a:ext cx="979897" cy="1909292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6308369" y="4718374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1C4EF61-7140-4AC6-1941-989629609C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22220" y="5285609"/>
            <a:ext cx="2007903" cy="192376"/>
          </a:xfrm>
          <a:prstGeom prst="curvedConnector3">
            <a:avLst>
              <a:gd name="adj1" fmla="val -419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A1C27-554D-6CF6-7646-315CDD64F6DE}"/>
              </a:ext>
            </a:extLst>
          </p:cNvPr>
          <p:cNvSpPr/>
          <p:nvPr/>
        </p:nvSpPr>
        <p:spPr>
          <a:xfrm>
            <a:off x="7083270" y="1572391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6004D5-A784-6D1F-72FD-8A746CB20B57}"/>
              </a:ext>
            </a:extLst>
          </p:cNvPr>
          <p:cNvSpPr txBox="1"/>
          <p:nvPr/>
        </p:nvSpPr>
        <p:spPr>
          <a:xfrm>
            <a:off x="8479224" y="3492535"/>
            <a:ext cx="408453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‘1.0.0'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1)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‘0.1.0'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F816F14-EE61-C9E6-A448-9073F1EA7D4D}"/>
              </a:ext>
            </a:extLst>
          </p:cNvPr>
          <p:cNvSpPr/>
          <p:nvPr/>
        </p:nvSpPr>
        <p:spPr>
          <a:xfrm>
            <a:off x="8230122" y="4674112"/>
            <a:ext cx="3627420" cy="1479493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8DBEEE-8FAC-DCED-605A-D06A8AE3A6D2}"/>
              </a:ext>
            </a:extLst>
          </p:cNvPr>
          <p:cNvSpPr txBox="1"/>
          <p:nvPr/>
        </p:nvSpPr>
        <p:spPr>
          <a:xfrm>
            <a:off x="8345423" y="5126791"/>
            <a:ext cx="3252604" cy="9002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(str_0) 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(str_0, int_0)</a:t>
            </a:r>
          </a:p>
        </p:txBody>
      </p:sp>
      <p:sp>
        <p:nvSpPr>
          <p:cNvPr id="7" name="!!MUT">
            <a:extLst>
              <a:ext uri="{FF2B5EF4-FFF2-40B4-BE49-F238E27FC236}">
                <a16:creationId xmlns:a16="http://schemas.microsoft.com/office/drawing/2014/main" id="{ABEB6058-A1BE-0743-20EA-C0015A324C70}"/>
              </a:ext>
            </a:extLst>
          </p:cNvPr>
          <p:cNvSpPr txBox="1"/>
          <p:nvPr/>
        </p:nvSpPr>
        <p:spPr>
          <a:xfrm>
            <a:off x="1700863" y="5010156"/>
            <a:ext cx="4521355" cy="14619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164386-7775-CB36-E037-984975B86F9E}"/>
              </a:ext>
            </a:extLst>
          </p:cNvPr>
          <p:cNvSpPr txBox="1"/>
          <p:nvPr/>
        </p:nvSpPr>
        <p:spPr>
          <a:xfrm>
            <a:off x="4770988" y="5012192"/>
            <a:ext cx="1451230" cy="221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txBody>
          <a:bodyPr wrap="none" tIns="18000" bIns="18000" rtlCol="0">
            <a:spAutoFit/>
          </a:bodyPr>
          <a:lstStyle/>
          <a:p>
            <a:pPr algn="ctr"/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Module under Test</a:t>
            </a:r>
          </a:p>
        </p:txBody>
      </p:sp>
    </p:spTree>
    <p:extLst>
      <p:ext uri="{BB962C8B-B14F-4D97-AF65-F5344CB8AC3E}">
        <p14:creationId xmlns:p14="http://schemas.microsoft.com/office/powerpoint/2010/main" val="3180009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Test Case Increases Coverage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9B2F-E096-7142-9C1A-6C27E9195B1F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Improving SBST with LLMs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28</a:t>
            </a:fld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125756" y="2794344"/>
            <a:ext cx="1245844" cy="1483750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6425652" y="3184444"/>
            <a:ext cx="1045393" cy="1014723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</p:cNvCxnSpPr>
          <p:nvPr/>
        </p:nvCxnSpPr>
        <p:spPr>
          <a:xfrm rot="5400000">
            <a:off x="6265539" y="4174851"/>
            <a:ext cx="658495" cy="70712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251385" y="5285609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</a:p>
          <a:p>
            <a:r>
              <a:rPr lang="en-US" dirty="0"/>
              <a:t>population</a:t>
            </a:r>
          </a:p>
        </p:txBody>
      </p:sp>
      <p:sp>
        <p:nvSpPr>
          <p:cNvPr id="44" name="!!pop1">
            <a:extLst>
              <a:ext uri="{FF2B5EF4-FFF2-40B4-BE49-F238E27FC236}">
                <a16:creationId xmlns:a16="http://schemas.microsoft.com/office/drawing/2014/main" id="{9F0A3A5F-AD27-8003-B1F6-15CB1A0452AD}"/>
              </a:ext>
            </a:extLst>
          </p:cNvPr>
          <p:cNvSpPr txBox="1"/>
          <p:nvPr/>
        </p:nvSpPr>
        <p:spPr>
          <a:xfrm>
            <a:off x="201940" y="3458760"/>
            <a:ext cx="995786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!!pop2">
            <a:extLst>
              <a:ext uri="{FF2B5EF4-FFF2-40B4-BE49-F238E27FC236}">
                <a16:creationId xmlns:a16="http://schemas.microsoft.com/office/drawing/2014/main" id="{E7ECFE1C-29CA-3A2D-2739-7E7384A841CA}"/>
              </a:ext>
            </a:extLst>
          </p:cNvPr>
          <p:cNvSpPr txBox="1"/>
          <p:nvPr/>
        </p:nvSpPr>
        <p:spPr>
          <a:xfrm>
            <a:off x="219411" y="3771043"/>
            <a:ext cx="995785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endParaRPr lang="en-US" sz="105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810CDD9-9A85-3152-6D6E-AE9BE029CDF6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4942995" y="1814447"/>
            <a:ext cx="2005354" cy="136999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8ABED3-1F04-19F7-B7D1-B6E719A7FDFB}"/>
              </a:ext>
            </a:extLst>
          </p:cNvPr>
          <p:cNvSpPr txBox="1"/>
          <p:nvPr/>
        </p:nvSpPr>
        <p:spPr>
          <a:xfrm>
            <a:off x="4082017" y="2269518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682A6B7-6CE2-DE65-650B-3EAE09515027}"/>
              </a:ext>
            </a:extLst>
          </p:cNvPr>
          <p:cNvSpPr/>
          <p:nvPr/>
        </p:nvSpPr>
        <p:spPr>
          <a:xfrm>
            <a:off x="8498224" y="3022305"/>
            <a:ext cx="3431083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F024255-B112-B122-4425-29C6CF83AECC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>
            <a:off x="9668557" y="1905626"/>
            <a:ext cx="545209" cy="1116679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9456334-6A8F-7CF7-8A8B-2B2DFA38E72E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5400000">
            <a:off x="9914392" y="4374737"/>
            <a:ext cx="428815" cy="169934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Callout 35">
            <a:extLst>
              <a:ext uri="{FF2B5EF4-FFF2-40B4-BE49-F238E27FC236}">
                <a16:creationId xmlns:a16="http://schemas.microsoft.com/office/drawing/2014/main" id="{1D7C485C-AEC1-545E-2A60-140B36D54CB4}"/>
              </a:ext>
            </a:extLst>
          </p:cNvPr>
          <p:cNvSpPr/>
          <p:nvPr/>
        </p:nvSpPr>
        <p:spPr>
          <a:xfrm>
            <a:off x="10689031" y="1899435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6AFD9-9839-42EF-DF89-796FE39EEEF2}"/>
              </a:ext>
            </a:extLst>
          </p:cNvPr>
          <p:cNvSpPr txBox="1"/>
          <p:nvPr/>
        </p:nvSpPr>
        <p:spPr>
          <a:xfrm>
            <a:off x="10006208" y="1898412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D94D70-439A-0CBC-4F27-B2C4E4D95484}"/>
              </a:ext>
            </a:extLst>
          </p:cNvPr>
          <p:cNvSpPr/>
          <p:nvPr/>
        </p:nvSpPr>
        <p:spPr>
          <a:xfrm>
            <a:off x="2594800" y="1780933"/>
            <a:ext cx="5260129" cy="4372673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9F72E-DB97-418C-EAC2-AA86D5703B16}"/>
              </a:ext>
            </a:extLst>
          </p:cNvPr>
          <p:cNvSpPr/>
          <p:nvPr/>
        </p:nvSpPr>
        <p:spPr>
          <a:xfrm>
            <a:off x="2657970" y="1553753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880B65B-0003-3BF6-7D2B-0CD4F879E0AF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942995" y="1814447"/>
            <a:ext cx="2140275" cy="91179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89EE7D-06ED-886E-6503-4A0839367F13}"/>
              </a:ext>
            </a:extLst>
          </p:cNvPr>
          <p:cNvSpPr txBox="1"/>
          <p:nvPr/>
        </p:nvSpPr>
        <p:spPr>
          <a:xfrm>
            <a:off x="5167067" y="1406114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447117" y="4262301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EDD53D8-1B84-2C0A-2D72-63382A98D4AB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rot="5400000" flipH="1" flipV="1">
            <a:off x="1213376" y="1349750"/>
            <a:ext cx="979897" cy="1909292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6308369" y="4718374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6" name="!!MUT">
            <a:extLst>
              <a:ext uri="{FF2B5EF4-FFF2-40B4-BE49-F238E27FC236}">
                <a16:creationId xmlns:a16="http://schemas.microsoft.com/office/drawing/2014/main" id="{D9914A94-D34E-0192-32CA-67701A5FFB52}"/>
              </a:ext>
            </a:extLst>
          </p:cNvPr>
          <p:cNvSpPr txBox="1"/>
          <p:nvPr/>
        </p:nvSpPr>
        <p:spPr>
          <a:xfrm>
            <a:off x="1719868" y="3207210"/>
            <a:ext cx="4521355" cy="330090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050" b="1" i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050" b="1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(pos: int) -&gt; int:</a:t>
            </a:r>
          </a:p>
          <a:p>
            <a:r>
              <a:rPr lang="en-US" sz="10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sz="10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1050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050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if (</a:t>
            </a:r>
            <a:r>
              <a:rPr lang="en-US" sz="105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&lt;= pos &lt;=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is </a:t>
            </a:r>
            <a:r>
              <a:rPr lang="en-US" sz="10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0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raise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sz="10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("Invalid position")</a:t>
            </a:r>
          </a:p>
          <a:p>
            <a:r>
              <a:rPr lang="en-US" sz="10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i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Turn position into a positive number</a:t>
            </a:r>
            <a:endParaRPr lang="en-US" sz="1050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if pos &lt; </a:t>
            </a:r>
            <a:r>
              <a:rPr lang="en-US" sz="10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0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return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pos</a:t>
            </a:r>
          </a:p>
          <a:p>
            <a:r>
              <a:rPr lang="en-US" sz="105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return pos</a:t>
            </a:r>
          </a:p>
          <a:p>
            <a:endParaRPr lang="en-US" sz="400" i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i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1C4EF61-7140-4AC6-1941-989629609C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22220" y="5285609"/>
            <a:ext cx="2007903" cy="192376"/>
          </a:xfrm>
          <a:prstGeom prst="curvedConnector3">
            <a:avLst>
              <a:gd name="adj1" fmla="val -419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A1C27-554D-6CF6-7646-315CDD64F6DE}"/>
              </a:ext>
            </a:extLst>
          </p:cNvPr>
          <p:cNvSpPr/>
          <p:nvPr/>
        </p:nvSpPr>
        <p:spPr>
          <a:xfrm>
            <a:off x="7083270" y="1572391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6004D5-A784-6D1F-72FD-8A746CB20B57}"/>
              </a:ext>
            </a:extLst>
          </p:cNvPr>
          <p:cNvSpPr txBox="1"/>
          <p:nvPr/>
        </p:nvSpPr>
        <p:spPr>
          <a:xfrm>
            <a:off x="8479224" y="3492535"/>
            <a:ext cx="408453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‘1.0.0'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1)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‘0.1.0'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F816F14-EE61-C9E6-A448-9073F1EA7D4D}"/>
              </a:ext>
            </a:extLst>
          </p:cNvPr>
          <p:cNvSpPr/>
          <p:nvPr/>
        </p:nvSpPr>
        <p:spPr>
          <a:xfrm>
            <a:off x="8230122" y="4674112"/>
            <a:ext cx="3627420" cy="1479493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8DBEEE-8FAC-DCED-605A-D06A8AE3A6D2}"/>
              </a:ext>
            </a:extLst>
          </p:cNvPr>
          <p:cNvSpPr txBox="1"/>
          <p:nvPr/>
        </p:nvSpPr>
        <p:spPr>
          <a:xfrm>
            <a:off x="8345423" y="5126791"/>
            <a:ext cx="3252604" cy="9002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(str_0) 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(str_0, int_0)</a:t>
            </a:r>
          </a:p>
        </p:txBody>
      </p:sp>
    </p:spTree>
    <p:extLst>
      <p:ext uri="{BB962C8B-B14F-4D97-AF65-F5344CB8AC3E}">
        <p14:creationId xmlns:p14="http://schemas.microsoft.com/office/powerpoint/2010/main" val="8193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941CF3E1-F37C-DFDC-DC46-88C9CD8FF964}"/>
              </a:ext>
            </a:extLst>
          </p:cNvPr>
          <p:cNvSpPr/>
          <p:nvPr/>
        </p:nvSpPr>
        <p:spPr>
          <a:xfrm>
            <a:off x="1385534" y="2762489"/>
            <a:ext cx="162338" cy="1314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Search-Based Test Suite Generation </a:t>
            </a:r>
            <a:br>
              <a:rPr lang="en-US" dirty="0"/>
            </a:br>
            <a:r>
              <a:rPr lang="en-US" sz="3200" dirty="0"/>
              <a:t>(High-level view)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7823-1932-6041-BBB2-AD87B7E03A0E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— The Promises and Challenges of ML in Automated Software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2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1FEFF-BEEE-3480-9AB0-DF64749E815A}"/>
              </a:ext>
            </a:extLst>
          </p:cNvPr>
          <p:cNvSpPr txBox="1"/>
          <p:nvPr/>
        </p:nvSpPr>
        <p:spPr>
          <a:xfrm>
            <a:off x="2513406" y="3371884"/>
            <a:ext cx="305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(usually, generate randomly)</a:t>
            </a:r>
          </a:p>
        </p:txBody>
      </p:sp>
    </p:spTree>
    <p:extLst>
      <p:ext uri="{BB962C8B-B14F-4D97-AF65-F5344CB8AC3E}">
        <p14:creationId xmlns:p14="http://schemas.microsoft.com/office/powerpoint/2010/main" val="4171828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Test Case Increases Coverage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E7EC-BF38-4143-8CF7-9733A9CB43D7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Improving SBST with LLMs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29</a:t>
            </a:fld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125756" y="2794344"/>
            <a:ext cx="1245844" cy="1483750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6425652" y="3184444"/>
            <a:ext cx="1045393" cy="1014723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</p:cNvCxnSpPr>
          <p:nvPr/>
        </p:nvCxnSpPr>
        <p:spPr>
          <a:xfrm rot="5400000">
            <a:off x="6265539" y="4174851"/>
            <a:ext cx="658495" cy="70712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251385" y="5285609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</a:p>
          <a:p>
            <a:r>
              <a:rPr lang="en-US" dirty="0"/>
              <a:t>population</a:t>
            </a:r>
          </a:p>
        </p:txBody>
      </p:sp>
      <p:sp>
        <p:nvSpPr>
          <p:cNvPr id="44" name="!!pop1">
            <a:extLst>
              <a:ext uri="{FF2B5EF4-FFF2-40B4-BE49-F238E27FC236}">
                <a16:creationId xmlns:a16="http://schemas.microsoft.com/office/drawing/2014/main" id="{9F0A3A5F-AD27-8003-B1F6-15CB1A0452AD}"/>
              </a:ext>
            </a:extLst>
          </p:cNvPr>
          <p:cNvSpPr txBox="1"/>
          <p:nvPr/>
        </p:nvSpPr>
        <p:spPr>
          <a:xfrm>
            <a:off x="201940" y="3458760"/>
            <a:ext cx="995786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!!pop2">
            <a:extLst>
              <a:ext uri="{FF2B5EF4-FFF2-40B4-BE49-F238E27FC236}">
                <a16:creationId xmlns:a16="http://schemas.microsoft.com/office/drawing/2014/main" id="{E7ECFE1C-29CA-3A2D-2739-7E7384A841CA}"/>
              </a:ext>
            </a:extLst>
          </p:cNvPr>
          <p:cNvSpPr txBox="1"/>
          <p:nvPr/>
        </p:nvSpPr>
        <p:spPr>
          <a:xfrm>
            <a:off x="219411" y="3771043"/>
            <a:ext cx="995785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endParaRPr lang="en-US" sz="105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810CDD9-9A85-3152-6D6E-AE9BE029CDF6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4942995" y="1814447"/>
            <a:ext cx="2005354" cy="136999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8ABED3-1F04-19F7-B7D1-B6E719A7FDFB}"/>
              </a:ext>
            </a:extLst>
          </p:cNvPr>
          <p:cNvSpPr txBox="1"/>
          <p:nvPr/>
        </p:nvSpPr>
        <p:spPr>
          <a:xfrm>
            <a:off x="4082017" y="2269518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682A6B7-6CE2-DE65-650B-3EAE09515027}"/>
              </a:ext>
            </a:extLst>
          </p:cNvPr>
          <p:cNvSpPr/>
          <p:nvPr/>
        </p:nvSpPr>
        <p:spPr>
          <a:xfrm>
            <a:off x="8498224" y="3022305"/>
            <a:ext cx="3431083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F024255-B112-B122-4425-29C6CF83AECC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>
            <a:off x="9668557" y="1905626"/>
            <a:ext cx="545209" cy="1116679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9456334-6A8F-7CF7-8A8B-2B2DFA38E72E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5400000">
            <a:off x="9914392" y="4374737"/>
            <a:ext cx="428815" cy="169934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Callout 35">
            <a:extLst>
              <a:ext uri="{FF2B5EF4-FFF2-40B4-BE49-F238E27FC236}">
                <a16:creationId xmlns:a16="http://schemas.microsoft.com/office/drawing/2014/main" id="{1D7C485C-AEC1-545E-2A60-140B36D54CB4}"/>
              </a:ext>
            </a:extLst>
          </p:cNvPr>
          <p:cNvSpPr/>
          <p:nvPr/>
        </p:nvSpPr>
        <p:spPr>
          <a:xfrm>
            <a:off x="10689031" y="1899435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6AFD9-9839-42EF-DF89-796FE39EEEF2}"/>
              </a:ext>
            </a:extLst>
          </p:cNvPr>
          <p:cNvSpPr txBox="1"/>
          <p:nvPr/>
        </p:nvSpPr>
        <p:spPr>
          <a:xfrm>
            <a:off x="10006208" y="1898412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D94D70-439A-0CBC-4F27-B2C4E4D95484}"/>
              </a:ext>
            </a:extLst>
          </p:cNvPr>
          <p:cNvSpPr/>
          <p:nvPr/>
        </p:nvSpPr>
        <p:spPr>
          <a:xfrm>
            <a:off x="2594800" y="1780933"/>
            <a:ext cx="5260129" cy="4372673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9F72E-DB97-418C-EAC2-AA86D5703B16}"/>
              </a:ext>
            </a:extLst>
          </p:cNvPr>
          <p:cNvSpPr/>
          <p:nvPr/>
        </p:nvSpPr>
        <p:spPr>
          <a:xfrm>
            <a:off x="2657970" y="1553753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880B65B-0003-3BF6-7D2B-0CD4F879E0AF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942995" y="1814447"/>
            <a:ext cx="2140275" cy="91179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89EE7D-06ED-886E-6503-4A0839367F13}"/>
              </a:ext>
            </a:extLst>
          </p:cNvPr>
          <p:cNvSpPr txBox="1"/>
          <p:nvPr/>
        </p:nvSpPr>
        <p:spPr>
          <a:xfrm>
            <a:off x="5167067" y="1406114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447117" y="4262301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EDD53D8-1B84-2C0A-2D72-63382A98D4AB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rot="5400000" flipH="1" flipV="1">
            <a:off x="1213376" y="1349750"/>
            <a:ext cx="979897" cy="1909292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6308369" y="4718374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6" name="!!MUT">
            <a:extLst>
              <a:ext uri="{FF2B5EF4-FFF2-40B4-BE49-F238E27FC236}">
                <a16:creationId xmlns:a16="http://schemas.microsoft.com/office/drawing/2014/main" id="{D9914A94-D34E-0192-32CA-67701A5FFB52}"/>
              </a:ext>
            </a:extLst>
          </p:cNvPr>
          <p:cNvSpPr txBox="1"/>
          <p:nvPr/>
        </p:nvSpPr>
        <p:spPr>
          <a:xfrm>
            <a:off x="1719868" y="3207210"/>
            <a:ext cx="4521355" cy="330090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5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&lt;= pos &lt;= </a:t>
            </a:r>
            <a:r>
              <a:rPr lang="en-US" sz="105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is </a:t>
            </a:r>
            <a:r>
              <a:rPr lang="en-US" sz="1050" b="1" dirty="0">
                <a:solidFill>
                  <a:srgbClr val="2C2C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"Invalid position"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i="1" dirty="0"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Turn position into a positive number</a:t>
            </a:r>
            <a:endParaRPr lang="en-US" sz="1050" dirty="0">
              <a:solidFill>
                <a:srgbClr val="0088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 &lt;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pos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</a:t>
            </a:r>
          </a:p>
          <a:p>
            <a:endParaRPr lang="en-US" sz="40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600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1C4EF61-7140-4AC6-1941-989629609C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22220" y="5285609"/>
            <a:ext cx="2007903" cy="192376"/>
          </a:xfrm>
          <a:prstGeom prst="curvedConnector3">
            <a:avLst>
              <a:gd name="adj1" fmla="val -419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A1C27-554D-6CF6-7646-315CDD64F6DE}"/>
              </a:ext>
            </a:extLst>
          </p:cNvPr>
          <p:cNvSpPr/>
          <p:nvPr/>
        </p:nvSpPr>
        <p:spPr>
          <a:xfrm>
            <a:off x="7083270" y="1572391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6004D5-A784-6D1F-72FD-8A746CB20B57}"/>
              </a:ext>
            </a:extLst>
          </p:cNvPr>
          <p:cNvSpPr txBox="1"/>
          <p:nvPr/>
        </p:nvSpPr>
        <p:spPr>
          <a:xfrm>
            <a:off x="8479224" y="3492535"/>
            <a:ext cx="408453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‘1.0.0'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1)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‘0.1.0'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F816F14-EE61-C9E6-A448-9073F1EA7D4D}"/>
              </a:ext>
            </a:extLst>
          </p:cNvPr>
          <p:cNvSpPr/>
          <p:nvPr/>
        </p:nvSpPr>
        <p:spPr>
          <a:xfrm>
            <a:off x="8230122" y="4674112"/>
            <a:ext cx="3627420" cy="1479493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8DBEEE-8FAC-DCED-605A-D06A8AE3A6D2}"/>
              </a:ext>
            </a:extLst>
          </p:cNvPr>
          <p:cNvSpPr txBox="1"/>
          <p:nvPr/>
        </p:nvSpPr>
        <p:spPr>
          <a:xfrm>
            <a:off x="8345423" y="5126791"/>
            <a:ext cx="3252604" cy="9002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(str_0) 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(str_0, int_0)</a:t>
            </a:r>
          </a:p>
        </p:txBody>
      </p:sp>
    </p:spTree>
    <p:extLst>
      <p:ext uri="{BB962C8B-B14F-4D97-AF65-F5344CB8AC3E}">
        <p14:creationId xmlns:p14="http://schemas.microsoft.com/office/powerpoint/2010/main" val="218104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Population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9F7A-29B4-8B4E-A6EB-197C4B8BA108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Improving SBST with LLMs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30</a:t>
            </a:fld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125756" y="2794344"/>
            <a:ext cx="1245844" cy="1483750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6425652" y="3184444"/>
            <a:ext cx="1045393" cy="1014723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</p:cNvCxnSpPr>
          <p:nvPr/>
        </p:nvCxnSpPr>
        <p:spPr>
          <a:xfrm rot="5400000">
            <a:off x="6265539" y="4174851"/>
            <a:ext cx="658495" cy="70712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251385" y="5285609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</a:p>
          <a:p>
            <a:r>
              <a:rPr lang="en-US" dirty="0"/>
              <a:t>population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810CDD9-9A85-3152-6D6E-AE9BE029CDF6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4942995" y="1814447"/>
            <a:ext cx="2005354" cy="136999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8ABED3-1F04-19F7-B7D1-B6E719A7FDFB}"/>
              </a:ext>
            </a:extLst>
          </p:cNvPr>
          <p:cNvSpPr txBox="1"/>
          <p:nvPr/>
        </p:nvSpPr>
        <p:spPr>
          <a:xfrm>
            <a:off x="4082017" y="2269518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682A6B7-6CE2-DE65-650B-3EAE09515027}"/>
              </a:ext>
            </a:extLst>
          </p:cNvPr>
          <p:cNvSpPr/>
          <p:nvPr/>
        </p:nvSpPr>
        <p:spPr>
          <a:xfrm>
            <a:off x="8498224" y="3022305"/>
            <a:ext cx="3431083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F024255-B112-B122-4425-29C6CF83AECC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>
            <a:off x="9668557" y="1905626"/>
            <a:ext cx="545209" cy="1116679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9456334-6A8F-7CF7-8A8B-2B2DFA38E72E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5400000">
            <a:off x="9914392" y="4374737"/>
            <a:ext cx="428815" cy="169934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Callout 35">
            <a:extLst>
              <a:ext uri="{FF2B5EF4-FFF2-40B4-BE49-F238E27FC236}">
                <a16:creationId xmlns:a16="http://schemas.microsoft.com/office/drawing/2014/main" id="{1D7C485C-AEC1-545E-2A60-140B36D54CB4}"/>
              </a:ext>
            </a:extLst>
          </p:cNvPr>
          <p:cNvSpPr/>
          <p:nvPr/>
        </p:nvSpPr>
        <p:spPr>
          <a:xfrm>
            <a:off x="10689031" y="1899435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6AFD9-9839-42EF-DF89-796FE39EEEF2}"/>
              </a:ext>
            </a:extLst>
          </p:cNvPr>
          <p:cNvSpPr txBox="1"/>
          <p:nvPr/>
        </p:nvSpPr>
        <p:spPr>
          <a:xfrm>
            <a:off x="10006208" y="1898412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D94D70-439A-0CBC-4F27-B2C4E4D95484}"/>
              </a:ext>
            </a:extLst>
          </p:cNvPr>
          <p:cNvSpPr/>
          <p:nvPr/>
        </p:nvSpPr>
        <p:spPr>
          <a:xfrm>
            <a:off x="2594800" y="1780933"/>
            <a:ext cx="5260129" cy="4372673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9F72E-DB97-418C-EAC2-AA86D5703B16}"/>
              </a:ext>
            </a:extLst>
          </p:cNvPr>
          <p:cNvSpPr/>
          <p:nvPr/>
        </p:nvSpPr>
        <p:spPr>
          <a:xfrm>
            <a:off x="2657970" y="1553753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880B65B-0003-3BF6-7D2B-0CD4F879E0AF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942995" y="1814447"/>
            <a:ext cx="2140275" cy="91179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89EE7D-06ED-886E-6503-4A0839367F13}"/>
              </a:ext>
            </a:extLst>
          </p:cNvPr>
          <p:cNvSpPr txBox="1"/>
          <p:nvPr/>
        </p:nvSpPr>
        <p:spPr>
          <a:xfrm>
            <a:off x="5167067" y="1406114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447117" y="4262301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EDD53D8-1B84-2C0A-2D72-63382A98D4AB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rot="5400000" flipH="1" flipV="1">
            <a:off x="1213376" y="1349750"/>
            <a:ext cx="979897" cy="1909292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6308369" y="4718374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6" name="!!MUT">
            <a:extLst>
              <a:ext uri="{FF2B5EF4-FFF2-40B4-BE49-F238E27FC236}">
                <a16:creationId xmlns:a16="http://schemas.microsoft.com/office/drawing/2014/main" id="{D9914A94-D34E-0192-32CA-67701A5FFB52}"/>
              </a:ext>
            </a:extLst>
          </p:cNvPr>
          <p:cNvSpPr txBox="1"/>
          <p:nvPr/>
        </p:nvSpPr>
        <p:spPr>
          <a:xfrm>
            <a:off x="1719868" y="3207210"/>
            <a:ext cx="4521355" cy="330090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5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&lt;= pos &lt;= </a:t>
            </a:r>
            <a:r>
              <a:rPr lang="en-US" sz="105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is </a:t>
            </a:r>
            <a:r>
              <a:rPr lang="en-US" sz="1050" b="1" dirty="0">
                <a:solidFill>
                  <a:srgbClr val="2C2C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"Invalid position"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i="1" dirty="0"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Turn position into a positive number</a:t>
            </a:r>
            <a:endParaRPr lang="en-US" sz="1050" dirty="0">
              <a:solidFill>
                <a:srgbClr val="0088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 &lt;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pos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</a:t>
            </a:r>
          </a:p>
          <a:p>
            <a:endParaRPr lang="en-US" sz="40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600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1C4EF61-7140-4AC6-1941-989629609C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22220" y="5285609"/>
            <a:ext cx="2007903" cy="192376"/>
          </a:xfrm>
          <a:prstGeom prst="curvedConnector3">
            <a:avLst>
              <a:gd name="adj1" fmla="val -419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A1C27-554D-6CF6-7646-315CDD64F6DE}"/>
              </a:ext>
            </a:extLst>
          </p:cNvPr>
          <p:cNvSpPr/>
          <p:nvPr/>
        </p:nvSpPr>
        <p:spPr>
          <a:xfrm>
            <a:off x="7083270" y="1572391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6004D5-A784-6D1F-72FD-8A746CB20B57}"/>
              </a:ext>
            </a:extLst>
          </p:cNvPr>
          <p:cNvSpPr txBox="1"/>
          <p:nvPr/>
        </p:nvSpPr>
        <p:spPr>
          <a:xfrm>
            <a:off x="8479224" y="3492535"/>
            <a:ext cx="408453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‘1.0.0'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1)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‘0.1.0'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F816F14-EE61-C9E6-A448-9073F1EA7D4D}"/>
              </a:ext>
            </a:extLst>
          </p:cNvPr>
          <p:cNvSpPr/>
          <p:nvPr/>
        </p:nvSpPr>
        <p:spPr>
          <a:xfrm>
            <a:off x="8230122" y="4674112"/>
            <a:ext cx="3627420" cy="1479493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8DBEEE-8FAC-DCED-605A-D06A8AE3A6D2}"/>
              </a:ext>
            </a:extLst>
          </p:cNvPr>
          <p:cNvSpPr txBox="1"/>
          <p:nvPr/>
        </p:nvSpPr>
        <p:spPr>
          <a:xfrm>
            <a:off x="8345423" y="5126791"/>
            <a:ext cx="3252604" cy="9002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(str_0) 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(str_0, int_0)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2EAEC-CF7C-B398-CF33-BB74BCB98340}"/>
              </a:ext>
            </a:extLst>
          </p:cNvPr>
          <p:cNvSpPr txBox="1"/>
          <p:nvPr/>
        </p:nvSpPr>
        <p:spPr>
          <a:xfrm>
            <a:off x="34845" y="3311803"/>
            <a:ext cx="1414993" cy="4154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</p:txBody>
      </p:sp>
      <p:sp>
        <p:nvSpPr>
          <p:cNvPr id="15" name="!!pop2">
            <a:extLst>
              <a:ext uri="{FF2B5EF4-FFF2-40B4-BE49-F238E27FC236}">
                <a16:creationId xmlns:a16="http://schemas.microsoft.com/office/drawing/2014/main" id="{59E274FB-7D95-7022-C067-3444119F2802}"/>
              </a:ext>
            </a:extLst>
          </p:cNvPr>
          <p:cNvSpPr txBox="1"/>
          <p:nvPr/>
        </p:nvSpPr>
        <p:spPr>
          <a:xfrm>
            <a:off x="219411" y="3771043"/>
            <a:ext cx="995785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endParaRPr lang="en-US" sz="105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133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No Longer Stalled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C97C-42B1-544B-A20C-F8E15C6FB2B9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Improving SBST with LLMs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31</a:t>
            </a:fld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125756" y="2794344"/>
            <a:ext cx="1245844" cy="1483750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251385" y="5285609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</a:p>
          <a:p>
            <a:r>
              <a:rPr lang="en-US" dirty="0"/>
              <a:t>population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682A6B7-6CE2-DE65-650B-3EAE09515027}"/>
              </a:ext>
            </a:extLst>
          </p:cNvPr>
          <p:cNvSpPr/>
          <p:nvPr/>
        </p:nvSpPr>
        <p:spPr>
          <a:xfrm>
            <a:off x="8498224" y="3022305"/>
            <a:ext cx="3431083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F024255-B112-B122-4425-29C6CF83AECC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>
            <a:off x="9668557" y="1905626"/>
            <a:ext cx="545209" cy="1116679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9456334-6A8F-7CF7-8A8B-2B2DFA38E72E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5400000">
            <a:off x="9914392" y="4374737"/>
            <a:ext cx="428815" cy="169934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Callout 35">
            <a:extLst>
              <a:ext uri="{FF2B5EF4-FFF2-40B4-BE49-F238E27FC236}">
                <a16:creationId xmlns:a16="http://schemas.microsoft.com/office/drawing/2014/main" id="{1D7C485C-AEC1-545E-2A60-140B36D54CB4}"/>
              </a:ext>
            </a:extLst>
          </p:cNvPr>
          <p:cNvSpPr/>
          <p:nvPr/>
        </p:nvSpPr>
        <p:spPr>
          <a:xfrm>
            <a:off x="10689031" y="1899435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6AFD9-9839-42EF-DF89-796FE39EEEF2}"/>
              </a:ext>
            </a:extLst>
          </p:cNvPr>
          <p:cNvSpPr txBox="1"/>
          <p:nvPr/>
        </p:nvSpPr>
        <p:spPr>
          <a:xfrm>
            <a:off x="10006208" y="1898412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880B65B-0003-3BF6-7D2B-0CD4F879E0AF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942995" y="1814447"/>
            <a:ext cx="2140275" cy="91179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89EE7D-06ED-886E-6503-4A0839367F13}"/>
              </a:ext>
            </a:extLst>
          </p:cNvPr>
          <p:cNvSpPr txBox="1"/>
          <p:nvPr/>
        </p:nvSpPr>
        <p:spPr>
          <a:xfrm>
            <a:off x="5167067" y="1406114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447117" y="4262301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EDD53D8-1B84-2C0A-2D72-63382A98D4AB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rot="5400000" flipH="1" flipV="1">
            <a:off x="1213376" y="1349750"/>
            <a:ext cx="979897" cy="1909292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1C4EF61-7140-4AC6-1941-989629609C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22220" y="5285609"/>
            <a:ext cx="2007903" cy="192376"/>
          </a:xfrm>
          <a:prstGeom prst="curvedConnector3">
            <a:avLst>
              <a:gd name="adj1" fmla="val -419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A1C27-554D-6CF6-7646-315CDD64F6DE}"/>
              </a:ext>
            </a:extLst>
          </p:cNvPr>
          <p:cNvSpPr/>
          <p:nvPr/>
        </p:nvSpPr>
        <p:spPr>
          <a:xfrm>
            <a:off x="7083270" y="1572391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6004D5-A784-6D1F-72FD-8A746CB20B57}"/>
              </a:ext>
            </a:extLst>
          </p:cNvPr>
          <p:cNvSpPr txBox="1"/>
          <p:nvPr/>
        </p:nvSpPr>
        <p:spPr>
          <a:xfrm>
            <a:off x="8479224" y="3492535"/>
            <a:ext cx="408453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‘1.0.0'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1)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‘0.1.0'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F816F14-EE61-C9E6-A448-9073F1EA7D4D}"/>
              </a:ext>
            </a:extLst>
          </p:cNvPr>
          <p:cNvSpPr/>
          <p:nvPr/>
        </p:nvSpPr>
        <p:spPr>
          <a:xfrm>
            <a:off x="8230122" y="4674112"/>
            <a:ext cx="3627420" cy="1479493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8DBEEE-8FAC-DCED-605A-D06A8AE3A6D2}"/>
              </a:ext>
            </a:extLst>
          </p:cNvPr>
          <p:cNvSpPr txBox="1"/>
          <p:nvPr/>
        </p:nvSpPr>
        <p:spPr>
          <a:xfrm>
            <a:off x="8345423" y="5126791"/>
            <a:ext cx="3252604" cy="9002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(str_0) 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(str_0, int_0)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2EAEC-CF7C-B398-CF33-BB74BCB98340}"/>
              </a:ext>
            </a:extLst>
          </p:cNvPr>
          <p:cNvSpPr txBox="1"/>
          <p:nvPr/>
        </p:nvSpPr>
        <p:spPr>
          <a:xfrm>
            <a:off x="34845" y="3311803"/>
            <a:ext cx="1414993" cy="4154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</p:txBody>
      </p:sp>
      <p:sp>
        <p:nvSpPr>
          <p:cNvPr id="15" name="!!pop2">
            <a:extLst>
              <a:ext uri="{FF2B5EF4-FFF2-40B4-BE49-F238E27FC236}">
                <a16:creationId xmlns:a16="http://schemas.microsoft.com/office/drawing/2014/main" id="{59E274FB-7D95-7022-C067-3444119F2802}"/>
              </a:ext>
            </a:extLst>
          </p:cNvPr>
          <p:cNvSpPr txBox="1"/>
          <p:nvPr/>
        </p:nvSpPr>
        <p:spPr>
          <a:xfrm>
            <a:off x="219411" y="3771043"/>
            <a:ext cx="995785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endParaRPr lang="en-US" sz="105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D94D70-439A-0CBC-4F27-B2C4E4D95484}"/>
              </a:ext>
            </a:extLst>
          </p:cNvPr>
          <p:cNvSpPr/>
          <p:nvPr/>
        </p:nvSpPr>
        <p:spPr>
          <a:xfrm>
            <a:off x="5001107" y="1493295"/>
            <a:ext cx="7156048" cy="4842191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6425652" y="3184444"/>
            <a:ext cx="1045393" cy="1014723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</p:cNvCxnSpPr>
          <p:nvPr/>
        </p:nvCxnSpPr>
        <p:spPr>
          <a:xfrm rot="5400000">
            <a:off x="6265539" y="4174851"/>
            <a:ext cx="658495" cy="70712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810CDD9-9A85-3152-6D6E-AE9BE029CDF6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4942995" y="1814447"/>
            <a:ext cx="2005354" cy="136999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8ABED3-1F04-19F7-B7D1-B6E719A7FDFB}"/>
              </a:ext>
            </a:extLst>
          </p:cNvPr>
          <p:cNvSpPr txBox="1"/>
          <p:nvPr/>
        </p:nvSpPr>
        <p:spPr>
          <a:xfrm>
            <a:off x="4082017" y="2269518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9F72E-DB97-418C-EAC2-AA86D5703B16}"/>
              </a:ext>
            </a:extLst>
          </p:cNvPr>
          <p:cNvSpPr/>
          <p:nvPr/>
        </p:nvSpPr>
        <p:spPr>
          <a:xfrm>
            <a:off x="2657970" y="1553753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!!MUT">
            <a:extLst>
              <a:ext uri="{FF2B5EF4-FFF2-40B4-BE49-F238E27FC236}">
                <a16:creationId xmlns:a16="http://schemas.microsoft.com/office/drawing/2014/main" id="{D9914A94-D34E-0192-32CA-67701A5FFB52}"/>
              </a:ext>
            </a:extLst>
          </p:cNvPr>
          <p:cNvSpPr txBox="1"/>
          <p:nvPr/>
        </p:nvSpPr>
        <p:spPr>
          <a:xfrm>
            <a:off x="1719868" y="3207210"/>
            <a:ext cx="4521355" cy="330090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5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&lt;= pos &lt;= </a:t>
            </a:r>
            <a:r>
              <a:rPr lang="en-US" sz="105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is </a:t>
            </a:r>
            <a:r>
              <a:rPr lang="en-US" sz="1050" b="1" dirty="0">
                <a:solidFill>
                  <a:srgbClr val="2C2C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"Invalid position"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i="1" dirty="0"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Turn position into a positive number</a:t>
            </a:r>
            <a:endParaRPr lang="en-US" sz="1050" dirty="0">
              <a:solidFill>
                <a:srgbClr val="0088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 &lt;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pos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</a:t>
            </a:r>
          </a:p>
          <a:p>
            <a:endParaRPr lang="en-US" sz="40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600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6308369" y="4718374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</p:spTree>
    <p:extLst>
      <p:ext uri="{BB962C8B-B14F-4D97-AF65-F5344CB8AC3E}">
        <p14:creationId xmlns:p14="http://schemas.microsoft.com/office/powerpoint/2010/main" val="3407551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No Longer Stalled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5E44-9B2F-AB4A-8B17-D654240FFD18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Improving SBST with LLMs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32</a:t>
            </a:fld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125756" y="2794344"/>
            <a:ext cx="1245844" cy="1483750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251385" y="5285609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</a:p>
          <a:p>
            <a:r>
              <a:rPr lang="en-US" dirty="0"/>
              <a:t>population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682A6B7-6CE2-DE65-650B-3EAE09515027}"/>
              </a:ext>
            </a:extLst>
          </p:cNvPr>
          <p:cNvSpPr/>
          <p:nvPr/>
        </p:nvSpPr>
        <p:spPr>
          <a:xfrm>
            <a:off x="13467710" y="2973151"/>
            <a:ext cx="3431083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F024255-B112-B122-4425-29C6CF83AECC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>
            <a:off x="14638043" y="1856472"/>
            <a:ext cx="545209" cy="1116679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9456334-6A8F-7CF7-8A8B-2B2DFA38E72E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5400000">
            <a:off x="14883878" y="4325583"/>
            <a:ext cx="428815" cy="169934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Callout 35">
            <a:extLst>
              <a:ext uri="{FF2B5EF4-FFF2-40B4-BE49-F238E27FC236}">
                <a16:creationId xmlns:a16="http://schemas.microsoft.com/office/drawing/2014/main" id="{1D7C485C-AEC1-545E-2A60-140B36D54CB4}"/>
              </a:ext>
            </a:extLst>
          </p:cNvPr>
          <p:cNvSpPr/>
          <p:nvPr/>
        </p:nvSpPr>
        <p:spPr>
          <a:xfrm>
            <a:off x="15658517" y="1850281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6AFD9-9839-42EF-DF89-796FE39EEEF2}"/>
              </a:ext>
            </a:extLst>
          </p:cNvPr>
          <p:cNvSpPr txBox="1"/>
          <p:nvPr/>
        </p:nvSpPr>
        <p:spPr>
          <a:xfrm>
            <a:off x="14975694" y="1849258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880B65B-0003-3BF6-7D2B-0CD4F879E0AF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942995" y="1814447"/>
            <a:ext cx="7109761" cy="42025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89EE7D-06ED-886E-6503-4A0839367F13}"/>
              </a:ext>
            </a:extLst>
          </p:cNvPr>
          <p:cNvSpPr txBox="1"/>
          <p:nvPr/>
        </p:nvSpPr>
        <p:spPr>
          <a:xfrm>
            <a:off x="5167067" y="1406114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447117" y="4262301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EDD53D8-1B84-2C0A-2D72-63382A98D4AB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rot="5400000" flipH="1" flipV="1">
            <a:off x="1213376" y="1349750"/>
            <a:ext cx="979897" cy="1909292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1C4EF61-7140-4AC6-1941-989629609C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22224" y="5364705"/>
            <a:ext cx="6977385" cy="113280"/>
          </a:xfrm>
          <a:prstGeom prst="curvedConnector3">
            <a:avLst>
              <a:gd name="adj1" fmla="val -2421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A1C27-554D-6CF6-7646-315CDD64F6DE}"/>
              </a:ext>
            </a:extLst>
          </p:cNvPr>
          <p:cNvSpPr/>
          <p:nvPr/>
        </p:nvSpPr>
        <p:spPr>
          <a:xfrm>
            <a:off x="12052756" y="1523237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6004D5-A784-6D1F-72FD-8A746CB20B57}"/>
              </a:ext>
            </a:extLst>
          </p:cNvPr>
          <p:cNvSpPr txBox="1"/>
          <p:nvPr/>
        </p:nvSpPr>
        <p:spPr>
          <a:xfrm>
            <a:off x="13448710" y="3443381"/>
            <a:ext cx="408453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‘1.0.0'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1)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‘0.1.0'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F816F14-EE61-C9E6-A448-9073F1EA7D4D}"/>
              </a:ext>
            </a:extLst>
          </p:cNvPr>
          <p:cNvSpPr/>
          <p:nvPr/>
        </p:nvSpPr>
        <p:spPr>
          <a:xfrm>
            <a:off x="13199608" y="4624958"/>
            <a:ext cx="3627420" cy="1479493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8DBEEE-8FAC-DCED-605A-D06A8AE3A6D2}"/>
              </a:ext>
            </a:extLst>
          </p:cNvPr>
          <p:cNvSpPr txBox="1"/>
          <p:nvPr/>
        </p:nvSpPr>
        <p:spPr>
          <a:xfrm>
            <a:off x="13314909" y="5077637"/>
            <a:ext cx="3252604" cy="9002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(str_0) 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(str_0, int_0)</a:t>
            </a:r>
          </a:p>
        </p:txBody>
      </p:sp>
      <p:sp>
        <p:nvSpPr>
          <p:cNvPr id="15" name="!!pop2">
            <a:extLst>
              <a:ext uri="{FF2B5EF4-FFF2-40B4-BE49-F238E27FC236}">
                <a16:creationId xmlns:a16="http://schemas.microsoft.com/office/drawing/2014/main" id="{59E274FB-7D95-7022-C067-3444119F2802}"/>
              </a:ext>
            </a:extLst>
          </p:cNvPr>
          <p:cNvSpPr txBox="1"/>
          <p:nvPr/>
        </p:nvSpPr>
        <p:spPr>
          <a:xfrm>
            <a:off x="219411" y="3771043"/>
            <a:ext cx="995785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endParaRPr lang="en-US" sz="105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D94D70-439A-0CBC-4F27-B2C4E4D95484}"/>
              </a:ext>
            </a:extLst>
          </p:cNvPr>
          <p:cNvSpPr/>
          <p:nvPr/>
        </p:nvSpPr>
        <p:spPr>
          <a:xfrm>
            <a:off x="4648770" y="1476905"/>
            <a:ext cx="7983044" cy="4842191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8118682" y="2418740"/>
            <a:ext cx="3200400" cy="2072460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</p:cNvCxnSpPr>
          <p:nvPr/>
        </p:nvCxnSpPr>
        <p:spPr>
          <a:xfrm rot="5400000">
            <a:off x="7574314" y="3139110"/>
            <a:ext cx="792479" cy="349665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810CDD9-9A85-3152-6D6E-AE9BE029CDF6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4942995" y="1814447"/>
            <a:ext cx="4775887" cy="604293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8ABED3-1F04-19F7-B7D1-B6E719A7FDFB}"/>
              </a:ext>
            </a:extLst>
          </p:cNvPr>
          <p:cNvSpPr txBox="1"/>
          <p:nvPr/>
        </p:nvSpPr>
        <p:spPr>
          <a:xfrm>
            <a:off x="4082017" y="2269518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9F72E-DB97-418C-EAC2-AA86D5703B16}"/>
              </a:ext>
            </a:extLst>
          </p:cNvPr>
          <p:cNvSpPr/>
          <p:nvPr/>
        </p:nvSpPr>
        <p:spPr>
          <a:xfrm>
            <a:off x="2657970" y="1553753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!!MUT">
            <a:extLst>
              <a:ext uri="{FF2B5EF4-FFF2-40B4-BE49-F238E27FC236}">
                <a16:creationId xmlns:a16="http://schemas.microsoft.com/office/drawing/2014/main" id="{D9914A94-D34E-0192-32CA-67701A5FFB52}"/>
              </a:ext>
            </a:extLst>
          </p:cNvPr>
          <p:cNvSpPr txBox="1"/>
          <p:nvPr/>
        </p:nvSpPr>
        <p:spPr>
          <a:xfrm>
            <a:off x="1719868" y="3207210"/>
            <a:ext cx="4521355" cy="330090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5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&lt;= pos &lt;= </a:t>
            </a:r>
            <a:r>
              <a:rPr lang="en-US" sz="105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is </a:t>
            </a:r>
            <a:r>
              <a:rPr lang="en-US" sz="1050" b="1" dirty="0">
                <a:solidFill>
                  <a:srgbClr val="2C2C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"Invalid position"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i="1" dirty="0"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Turn position into a positive number</a:t>
            </a:r>
            <a:endParaRPr lang="en-US" sz="1050" dirty="0">
              <a:solidFill>
                <a:srgbClr val="0088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 &lt;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pos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</a:t>
            </a:r>
          </a:p>
          <a:p>
            <a:endParaRPr lang="en-US" sz="40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600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6306612" y="4499786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14F771-3BDA-19D6-24AA-005A02CF8C00}"/>
              </a:ext>
            </a:extLst>
          </p:cNvPr>
          <p:cNvSpPr txBox="1"/>
          <p:nvPr/>
        </p:nvSpPr>
        <p:spPr>
          <a:xfrm>
            <a:off x="7970553" y="2830834"/>
            <a:ext cx="208626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test_case_mutant_0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 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00" b="1" dirty="0">
                <a:solidFill>
                  <a:srgbClr val="2E8B5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US" sz="1000" dirty="0">
              <a:effectLst/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CDBA3D-9A64-5908-59BC-6C04D3693D18}"/>
              </a:ext>
            </a:extLst>
          </p:cNvPr>
          <p:cNvSpPr txBox="1"/>
          <p:nvPr/>
        </p:nvSpPr>
        <p:spPr>
          <a:xfrm>
            <a:off x="9737666" y="3240505"/>
            <a:ext cx="208626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 rIns="36000">
            <a:spAutoFit/>
          </a:bodyPr>
          <a:lstStyle/>
          <a:p>
            <a:r>
              <a:rPr lang="en-US" sz="10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test_case_mutant_n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 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00" b="1" dirty="0">
                <a:solidFill>
                  <a:srgbClr val="2E8B57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-2687</a:t>
            </a:r>
            <a:endParaRPr lang="en-US" sz="1000" dirty="0">
              <a:effectLst/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2EAEC-CF7C-B398-CF33-BB74BCB98340}"/>
              </a:ext>
            </a:extLst>
          </p:cNvPr>
          <p:cNvSpPr txBox="1"/>
          <p:nvPr/>
        </p:nvSpPr>
        <p:spPr>
          <a:xfrm>
            <a:off x="34845" y="3311803"/>
            <a:ext cx="1414993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484036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No Longer Stalled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1182-3CE8-F14F-AFCB-723005AE0CEA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Improving SBST with LLMs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33</a:t>
            </a:fld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125756" y="2794344"/>
            <a:ext cx="1245844" cy="1483750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251385" y="5285609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</a:p>
          <a:p>
            <a:r>
              <a:rPr lang="en-US" dirty="0"/>
              <a:t>population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682A6B7-6CE2-DE65-650B-3EAE09515027}"/>
              </a:ext>
            </a:extLst>
          </p:cNvPr>
          <p:cNvSpPr/>
          <p:nvPr/>
        </p:nvSpPr>
        <p:spPr>
          <a:xfrm>
            <a:off x="13467710" y="2973151"/>
            <a:ext cx="3431083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F024255-B112-B122-4425-29C6CF83AECC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>
            <a:off x="14638043" y="1856472"/>
            <a:ext cx="545209" cy="1116679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9456334-6A8F-7CF7-8A8B-2B2DFA38E72E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5400000">
            <a:off x="14883878" y="4325583"/>
            <a:ext cx="428815" cy="169934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Callout 35">
            <a:extLst>
              <a:ext uri="{FF2B5EF4-FFF2-40B4-BE49-F238E27FC236}">
                <a16:creationId xmlns:a16="http://schemas.microsoft.com/office/drawing/2014/main" id="{1D7C485C-AEC1-545E-2A60-140B36D54CB4}"/>
              </a:ext>
            </a:extLst>
          </p:cNvPr>
          <p:cNvSpPr/>
          <p:nvPr/>
        </p:nvSpPr>
        <p:spPr>
          <a:xfrm>
            <a:off x="15658517" y="1850281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6AFD9-9839-42EF-DF89-796FE39EEEF2}"/>
              </a:ext>
            </a:extLst>
          </p:cNvPr>
          <p:cNvSpPr txBox="1"/>
          <p:nvPr/>
        </p:nvSpPr>
        <p:spPr>
          <a:xfrm>
            <a:off x="14975694" y="1849258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880B65B-0003-3BF6-7D2B-0CD4F879E0AF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942995" y="1814447"/>
            <a:ext cx="7109761" cy="42025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89EE7D-06ED-886E-6503-4A0839367F13}"/>
              </a:ext>
            </a:extLst>
          </p:cNvPr>
          <p:cNvSpPr txBox="1"/>
          <p:nvPr/>
        </p:nvSpPr>
        <p:spPr>
          <a:xfrm>
            <a:off x="5167067" y="1406114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447117" y="4262301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EDD53D8-1B84-2C0A-2D72-63382A98D4AB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rot="5400000" flipH="1" flipV="1">
            <a:off x="1213376" y="1349750"/>
            <a:ext cx="979897" cy="1909292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1C4EF61-7140-4AC6-1941-989629609C00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 flipV="1">
            <a:off x="6222224" y="5364705"/>
            <a:ext cx="6977385" cy="113280"/>
          </a:xfrm>
          <a:prstGeom prst="curvedConnector3">
            <a:avLst>
              <a:gd name="adj1" fmla="val -2421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A1C27-554D-6CF6-7646-315CDD64F6DE}"/>
              </a:ext>
            </a:extLst>
          </p:cNvPr>
          <p:cNvSpPr/>
          <p:nvPr/>
        </p:nvSpPr>
        <p:spPr>
          <a:xfrm>
            <a:off x="12052756" y="1523237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6004D5-A784-6D1F-72FD-8A746CB20B57}"/>
              </a:ext>
            </a:extLst>
          </p:cNvPr>
          <p:cNvSpPr txBox="1"/>
          <p:nvPr/>
        </p:nvSpPr>
        <p:spPr>
          <a:xfrm>
            <a:off x="13448710" y="3443381"/>
            <a:ext cx="408453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‘1.0.0'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1)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‘0.1.0'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F816F14-EE61-C9E6-A448-9073F1EA7D4D}"/>
              </a:ext>
            </a:extLst>
          </p:cNvPr>
          <p:cNvSpPr/>
          <p:nvPr/>
        </p:nvSpPr>
        <p:spPr>
          <a:xfrm>
            <a:off x="13199608" y="4624958"/>
            <a:ext cx="3627420" cy="1479493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8DBEEE-8FAC-DCED-605A-D06A8AE3A6D2}"/>
              </a:ext>
            </a:extLst>
          </p:cNvPr>
          <p:cNvSpPr txBox="1"/>
          <p:nvPr/>
        </p:nvSpPr>
        <p:spPr>
          <a:xfrm>
            <a:off x="13314909" y="5077637"/>
            <a:ext cx="3252604" cy="9002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(str_0) 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(str_0, int_0)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2EAEC-CF7C-B398-CF33-BB74BCB98340}"/>
              </a:ext>
            </a:extLst>
          </p:cNvPr>
          <p:cNvSpPr txBox="1"/>
          <p:nvPr/>
        </p:nvSpPr>
        <p:spPr>
          <a:xfrm>
            <a:off x="34845" y="3311803"/>
            <a:ext cx="1414993" cy="4154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</p:txBody>
      </p:sp>
      <p:sp>
        <p:nvSpPr>
          <p:cNvPr id="15" name="!!pop2">
            <a:extLst>
              <a:ext uri="{FF2B5EF4-FFF2-40B4-BE49-F238E27FC236}">
                <a16:creationId xmlns:a16="http://schemas.microsoft.com/office/drawing/2014/main" id="{59E274FB-7D95-7022-C067-3444119F2802}"/>
              </a:ext>
            </a:extLst>
          </p:cNvPr>
          <p:cNvSpPr txBox="1"/>
          <p:nvPr/>
        </p:nvSpPr>
        <p:spPr>
          <a:xfrm>
            <a:off x="219411" y="3771043"/>
            <a:ext cx="995785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endParaRPr lang="en-US" sz="105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D94D70-439A-0CBC-4F27-B2C4E4D95484}"/>
              </a:ext>
            </a:extLst>
          </p:cNvPr>
          <p:cNvSpPr/>
          <p:nvPr/>
        </p:nvSpPr>
        <p:spPr>
          <a:xfrm>
            <a:off x="4648770" y="1476905"/>
            <a:ext cx="7983044" cy="4842191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8118682" y="2418740"/>
            <a:ext cx="3200400" cy="2072460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7574314" y="3139110"/>
            <a:ext cx="792479" cy="349665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810CDD9-9A85-3152-6D6E-AE9BE029CDF6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4942995" y="1814447"/>
            <a:ext cx="4775887" cy="604293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8ABED3-1F04-19F7-B7D1-B6E719A7FDFB}"/>
              </a:ext>
            </a:extLst>
          </p:cNvPr>
          <p:cNvSpPr txBox="1"/>
          <p:nvPr/>
        </p:nvSpPr>
        <p:spPr>
          <a:xfrm>
            <a:off x="4082017" y="2269518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9F72E-DB97-418C-EAC2-AA86D5703B16}"/>
              </a:ext>
            </a:extLst>
          </p:cNvPr>
          <p:cNvSpPr/>
          <p:nvPr/>
        </p:nvSpPr>
        <p:spPr>
          <a:xfrm>
            <a:off x="2657970" y="1553753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!!MUT">
            <a:extLst>
              <a:ext uri="{FF2B5EF4-FFF2-40B4-BE49-F238E27FC236}">
                <a16:creationId xmlns:a16="http://schemas.microsoft.com/office/drawing/2014/main" id="{D9914A94-D34E-0192-32CA-67701A5FFB52}"/>
              </a:ext>
            </a:extLst>
          </p:cNvPr>
          <p:cNvSpPr txBox="1"/>
          <p:nvPr/>
        </p:nvSpPr>
        <p:spPr>
          <a:xfrm>
            <a:off x="1719868" y="3207210"/>
            <a:ext cx="4521355" cy="330090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5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&lt;= pos &lt;= </a:t>
            </a:r>
            <a:r>
              <a:rPr lang="en-US" sz="105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is </a:t>
            </a:r>
            <a:r>
              <a:rPr lang="en-US" sz="1050" b="1" dirty="0">
                <a:solidFill>
                  <a:srgbClr val="2C2C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"Invalid position"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i="1" dirty="0"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Turn position into a positive number</a:t>
            </a:r>
            <a:endParaRPr lang="en-US" sz="1050" dirty="0">
              <a:solidFill>
                <a:srgbClr val="0088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 &lt;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+ pos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</a:t>
            </a:r>
          </a:p>
          <a:p>
            <a:endParaRPr lang="en-US" sz="40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600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6306612" y="4499786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14F771-3BDA-19D6-24AA-005A02CF8C00}"/>
              </a:ext>
            </a:extLst>
          </p:cNvPr>
          <p:cNvSpPr txBox="1"/>
          <p:nvPr/>
        </p:nvSpPr>
        <p:spPr>
          <a:xfrm>
            <a:off x="7970553" y="2830834"/>
            <a:ext cx="208626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test_case_mutant_0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 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0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CDBA3D-9A64-5908-59BC-6C04D3693D18}"/>
              </a:ext>
            </a:extLst>
          </p:cNvPr>
          <p:cNvSpPr txBox="1"/>
          <p:nvPr/>
        </p:nvSpPr>
        <p:spPr>
          <a:xfrm>
            <a:off x="9737666" y="3240505"/>
            <a:ext cx="208626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 rIns="36000">
            <a:spAutoFit/>
          </a:bodyPr>
          <a:lstStyle/>
          <a:p>
            <a:r>
              <a:rPr lang="en-US" sz="10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test_case_mutant_n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 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00" b="1" dirty="0">
                <a:solidFill>
                  <a:srgbClr val="2E8B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-2687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</p:spTree>
    <p:extLst>
      <p:ext uri="{BB962C8B-B14F-4D97-AF65-F5344CB8AC3E}">
        <p14:creationId xmlns:p14="http://schemas.microsoft.com/office/powerpoint/2010/main" val="1324310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No Longer Stalled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C048-BCD5-4E41-842F-285A4732314A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Improving SBST with LLMs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34</a:t>
            </a:fld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125756" y="2794344"/>
            <a:ext cx="1245844" cy="1483750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251385" y="5285609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</a:p>
          <a:p>
            <a:r>
              <a:rPr lang="en-US" dirty="0"/>
              <a:t>population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682A6B7-6CE2-DE65-650B-3EAE09515027}"/>
              </a:ext>
            </a:extLst>
          </p:cNvPr>
          <p:cNvSpPr/>
          <p:nvPr/>
        </p:nvSpPr>
        <p:spPr>
          <a:xfrm>
            <a:off x="13467710" y="2973151"/>
            <a:ext cx="3431083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F024255-B112-B122-4425-29C6CF83AECC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>
            <a:off x="14638043" y="1856472"/>
            <a:ext cx="545209" cy="1116679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9456334-6A8F-7CF7-8A8B-2B2DFA38E72E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5400000">
            <a:off x="14883878" y="4325583"/>
            <a:ext cx="428815" cy="169934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Callout 35">
            <a:extLst>
              <a:ext uri="{FF2B5EF4-FFF2-40B4-BE49-F238E27FC236}">
                <a16:creationId xmlns:a16="http://schemas.microsoft.com/office/drawing/2014/main" id="{1D7C485C-AEC1-545E-2A60-140B36D54CB4}"/>
              </a:ext>
            </a:extLst>
          </p:cNvPr>
          <p:cNvSpPr/>
          <p:nvPr/>
        </p:nvSpPr>
        <p:spPr>
          <a:xfrm>
            <a:off x="15658517" y="1850281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6AFD9-9839-42EF-DF89-796FE39EEEF2}"/>
              </a:ext>
            </a:extLst>
          </p:cNvPr>
          <p:cNvSpPr txBox="1"/>
          <p:nvPr/>
        </p:nvSpPr>
        <p:spPr>
          <a:xfrm>
            <a:off x="14975694" y="1849258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880B65B-0003-3BF6-7D2B-0CD4F879E0AF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942995" y="1814447"/>
            <a:ext cx="7109761" cy="42025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89EE7D-06ED-886E-6503-4A0839367F13}"/>
              </a:ext>
            </a:extLst>
          </p:cNvPr>
          <p:cNvSpPr txBox="1"/>
          <p:nvPr/>
        </p:nvSpPr>
        <p:spPr>
          <a:xfrm>
            <a:off x="5167067" y="1406114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447117" y="4262301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EDD53D8-1B84-2C0A-2D72-63382A98D4AB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rot="5400000" flipH="1" flipV="1">
            <a:off x="1213376" y="1349750"/>
            <a:ext cx="979897" cy="1909292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1C4EF61-7140-4AC6-1941-989629609C00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 flipV="1">
            <a:off x="6222224" y="5364705"/>
            <a:ext cx="6977385" cy="113280"/>
          </a:xfrm>
          <a:prstGeom prst="curvedConnector3">
            <a:avLst>
              <a:gd name="adj1" fmla="val -2421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A1C27-554D-6CF6-7646-315CDD64F6DE}"/>
              </a:ext>
            </a:extLst>
          </p:cNvPr>
          <p:cNvSpPr/>
          <p:nvPr/>
        </p:nvSpPr>
        <p:spPr>
          <a:xfrm>
            <a:off x="12052756" y="1523237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6004D5-A784-6D1F-72FD-8A746CB20B57}"/>
              </a:ext>
            </a:extLst>
          </p:cNvPr>
          <p:cNvSpPr txBox="1"/>
          <p:nvPr/>
        </p:nvSpPr>
        <p:spPr>
          <a:xfrm>
            <a:off x="13448710" y="3443381"/>
            <a:ext cx="408453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‘1.0.0'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1)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‘0.1.0'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F816F14-EE61-C9E6-A448-9073F1EA7D4D}"/>
              </a:ext>
            </a:extLst>
          </p:cNvPr>
          <p:cNvSpPr/>
          <p:nvPr/>
        </p:nvSpPr>
        <p:spPr>
          <a:xfrm>
            <a:off x="13199608" y="4624958"/>
            <a:ext cx="3627420" cy="1479493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8DBEEE-8FAC-DCED-605A-D06A8AE3A6D2}"/>
              </a:ext>
            </a:extLst>
          </p:cNvPr>
          <p:cNvSpPr txBox="1"/>
          <p:nvPr/>
        </p:nvSpPr>
        <p:spPr>
          <a:xfrm>
            <a:off x="13314909" y="5077637"/>
            <a:ext cx="3252604" cy="9002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(str_0) 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(str_0, int_0)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2EAEC-CF7C-B398-CF33-BB74BCB98340}"/>
              </a:ext>
            </a:extLst>
          </p:cNvPr>
          <p:cNvSpPr txBox="1"/>
          <p:nvPr/>
        </p:nvSpPr>
        <p:spPr>
          <a:xfrm>
            <a:off x="34845" y="3311803"/>
            <a:ext cx="1414993" cy="4154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</p:txBody>
      </p:sp>
      <p:sp>
        <p:nvSpPr>
          <p:cNvPr id="15" name="!!pop2">
            <a:extLst>
              <a:ext uri="{FF2B5EF4-FFF2-40B4-BE49-F238E27FC236}">
                <a16:creationId xmlns:a16="http://schemas.microsoft.com/office/drawing/2014/main" id="{59E274FB-7D95-7022-C067-3444119F2802}"/>
              </a:ext>
            </a:extLst>
          </p:cNvPr>
          <p:cNvSpPr txBox="1"/>
          <p:nvPr/>
        </p:nvSpPr>
        <p:spPr>
          <a:xfrm>
            <a:off x="219411" y="3771043"/>
            <a:ext cx="995785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endParaRPr lang="en-US" sz="105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D94D70-439A-0CBC-4F27-B2C4E4D95484}"/>
              </a:ext>
            </a:extLst>
          </p:cNvPr>
          <p:cNvSpPr/>
          <p:nvPr/>
        </p:nvSpPr>
        <p:spPr>
          <a:xfrm>
            <a:off x="4648770" y="1476905"/>
            <a:ext cx="7983044" cy="4842191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8118682" y="2418740"/>
            <a:ext cx="3200400" cy="2072460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7574314" y="3139110"/>
            <a:ext cx="792479" cy="349665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810CDD9-9A85-3152-6D6E-AE9BE029CDF6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4942995" y="1814447"/>
            <a:ext cx="4775887" cy="604293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8ABED3-1F04-19F7-B7D1-B6E719A7FDFB}"/>
              </a:ext>
            </a:extLst>
          </p:cNvPr>
          <p:cNvSpPr txBox="1"/>
          <p:nvPr/>
        </p:nvSpPr>
        <p:spPr>
          <a:xfrm>
            <a:off x="4082017" y="2269518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9F72E-DB97-418C-EAC2-AA86D5703B16}"/>
              </a:ext>
            </a:extLst>
          </p:cNvPr>
          <p:cNvSpPr/>
          <p:nvPr/>
        </p:nvSpPr>
        <p:spPr>
          <a:xfrm>
            <a:off x="2657970" y="1553753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!!MUT">
            <a:extLst>
              <a:ext uri="{FF2B5EF4-FFF2-40B4-BE49-F238E27FC236}">
                <a16:creationId xmlns:a16="http://schemas.microsoft.com/office/drawing/2014/main" id="{D9914A94-D34E-0192-32CA-67701A5FFB52}"/>
              </a:ext>
            </a:extLst>
          </p:cNvPr>
          <p:cNvSpPr txBox="1"/>
          <p:nvPr/>
        </p:nvSpPr>
        <p:spPr>
          <a:xfrm>
            <a:off x="1719868" y="3207210"/>
            <a:ext cx="4521355" cy="330090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&lt;= pos &lt;=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is </a:t>
            </a:r>
            <a:r>
              <a:rPr lang="en-US" sz="1050" b="1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008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"Invalid position"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i="1" dirty="0"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Turn position into a positive number</a:t>
            </a:r>
            <a:endParaRPr lang="en-US" sz="1050" dirty="0">
              <a:solidFill>
                <a:srgbClr val="0088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 &lt;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+ pos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</a:t>
            </a:r>
          </a:p>
          <a:p>
            <a:endParaRPr lang="en-US" sz="40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600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6306612" y="4499786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14F771-3BDA-19D6-24AA-005A02CF8C00}"/>
              </a:ext>
            </a:extLst>
          </p:cNvPr>
          <p:cNvSpPr txBox="1"/>
          <p:nvPr/>
        </p:nvSpPr>
        <p:spPr>
          <a:xfrm>
            <a:off x="7970553" y="2830834"/>
            <a:ext cx="208626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test_case_mutant_0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 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0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CDBA3D-9A64-5908-59BC-6C04D3693D18}"/>
              </a:ext>
            </a:extLst>
          </p:cNvPr>
          <p:cNvSpPr txBox="1"/>
          <p:nvPr/>
        </p:nvSpPr>
        <p:spPr>
          <a:xfrm>
            <a:off x="9737666" y="3240505"/>
            <a:ext cx="208626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 rIns="36000">
            <a:spAutoFit/>
          </a:bodyPr>
          <a:lstStyle/>
          <a:p>
            <a:r>
              <a:rPr lang="en-US" sz="10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test_case_mutant_n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 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00" b="1" dirty="0">
                <a:solidFill>
                  <a:srgbClr val="2E8B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-2687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</p:spTree>
    <p:extLst>
      <p:ext uri="{BB962C8B-B14F-4D97-AF65-F5344CB8AC3E}">
        <p14:creationId xmlns:p14="http://schemas.microsoft.com/office/powerpoint/2010/main" val="3640211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No Longer Stalled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1989-0DA2-6046-A157-F5C5F7D3E7D2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Improving SBST with LLMs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35</a:t>
            </a:fld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125756" y="2794344"/>
            <a:ext cx="1245844" cy="1483750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251385" y="5285609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</a:p>
          <a:p>
            <a:r>
              <a:rPr lang="en-US" dirty="0"/>
              <a:t>population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682A6B7-6CE2-DE65-650B-3EAE09515027}"/>
              </a:ext>
            </a:extLst>
          </p:cNvPr>
          <p:cNvSpPr/>
          <p:nvPr/>
        </p:nvSpPr>
        <p:spPr>
          <a:xfrm>
            <a:off x="13467710" y="2973151"/>
            <a:ext cx="3431083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F024255-B112-B122-4425-29C6CF83AECC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>
            <a:off x="14638043" y="1856472"/>
            <a:ext cx="545209" cy="1116679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9456334-6A8F-7CF7-8A8B-2B2DFA38E72E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5400000">
            <a:off x="14883878" y="4325583"/>
            <a:ext cx="428815" cy="169934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Callout 35">
            <a:extLst>
              <a:ext uri="{FF2B5EF4-FFF2-40B4-BE49-F238E27FC236}">
                <a16:creationId xmlns:a16="http://schemas.microsoft.com/office/drawing/2014/main" id="{1D7C485C-AEC1-545E-2A60-140B36D54CB4}"/>
              </a:ext>
            </a:extLst>
          </p:cNvPr>
          <p:cNvSpPr/>
          <p:nvPr/>
        </p:nvSpPr>
        <p:spPr>
          <a:xfrm>
            <a:off x="15658517" y="1850281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6AFD9-9839-42EF-DF89-796FE39EEEF2}"/>
              </a:ext>
            </a:extLst>
          </p:cNvPr>
          <p:cNvSpPr txBox="1"/>
          <p:nvPr/>
        </p:nvSpPr>
        <p:spPr>
          <a:xfrm>
            <a:off x="14975694" y="1849258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880B65B-0003-3BF6-7D2B-0CD4F879E0AF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942995" y="1814447"/>
            <a:ext cx="7109761" cy="42025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89EE7D-06ED-886E-6503-4A0839367F13}"/>
              </a:ext>
            </a:extLst>
          </p:cNvPr>
          <p:cNvSpPr txBox="1"/>
          <p:nvPr/>
        </p:nvSpPr>
        <p:spPr>
          <a:xfrm>
            <a:off x="5167067" y="1406114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447117" y="4262301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EDD53D8-1B84-2C0A-2D72-63382A98D4AB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rot="5400000" flipH="1" flipV="1">
            <a:off x="1213376" y="1349750"/>
            <a:ext cx="979897" cy="1909292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1C4EF61-7140-4AC6-1941-989629609C00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 flipV="1">
            <a:off x="6222224" y="5364705"/>
            <a:ext cx="6977385" cy="113280"/>
          </a:xfrm>
          <a:prstGeom prst="curvedConnector3">
            <a:avLst>
              <a:gd name="adj1" fmla="val -2421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A1C27-554D-6CF6-7646-315CDD64F6DE}"/>
              </a:ext>
            </a:extLst>
          </p:cNvPr>
          <p:cNvSpPr/>
          <p:nvPr/>
        </p:nvSpPr>
        <p:spPr>
          <a:xfrm>
            <a:off x="12052756" y="1523237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6004D5-A784-6D1F-72FD-8A746CB20B57}"/>
              </a:ext>
            </a:extLst>
          </p:cNvPr>
          <p:cNvSpPr txBox="1"/>
          <p:nvPr/>
        </p:nvSpPr>
        <p:spPr>
          <a:xfrm>
            <a:off x="13448710" y="3443381"/>
            <a:ext cx="408453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‘1.0.0'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1)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‘0.1.0'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F816F14-EE61-C9E6-A448-9073F1EA7D4D}"/>
              </a:ext>
            </a:extLst>
          </p:cNvPr>
          <p:cNvSpPr/>
          <p:nvPr/>
        </p:nvSpPr>
        <p:spPr>
          <a:xfrm>
            <a:off x="13199608" y="4624958"/>
            <a:ext cx="3627420" cy="1479493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8DBEEE-8FAC-DCED-605A-D06A8AE3A6D2}"/>
              </a:ext>
            </a:extLst>
          </p:cNvPr>
          <p:cNvSpPr txBox="1"/>
          <p:nvPr/>
        </p:nvSpPr>
        <p:spPr>
          <a:xfrm>
            <a:off x="13314909" y="5077637"/>
            <a:ext cx="3252604" cy="9002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(str_0) 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(str_0, int_0)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2EAEC-CF7C-B398-CF33-BB74BCB98340}"/>
              </a:ext>
            </a:extLst>
          </p:cNvPr>
          <p:cNvSpPr txBox="1"/>
          <p:nvPr/>
        </p:nvSpPr>
        <p:spPr>
          <a:xfrm>
            <a:off x="34845" y="3311803"/>
            <a:ext cx="1414993" cy="4154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</p:txBody>
      </p:sp>
      <p:sp>
        <p:nvSpPr>
          <p:cNvPr id="15" name="!!pop2">
            <a:extLst>
              <a:ext uri="{FF2B5EF4-FFF2-40B4-BE49-F238E27FC236}">
                <a16:creationId xmlns:a16="http://schemas.microsoft.com/office/drawing/2014/main" id="{59E274FB-7D95-7022-C067-3444119F2802}"/>
              </a:ext>
            </a:extLst>
          </p:cNvPr>
          <p:cNvSpPr txBox="1"/>
          <p:nvPr/>
        </p:nvSpPr>
        <p:spPr>
          <a:xfrm>
            <a:off x="219411" y="3771043"/>
            <a:ext cx="995785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endParaRPr lang="en-US" sz="105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D94D70-439A-0CBC-4F27-B2C4E4D95484}"/>
              </a:ext>
            </a:extLst>
          </p:cNvPr>
          <p:cNvSpPr/>
          <p:nvPr/>
        </p:nvSpPr>
        <p:spPr>
          <a:xfrm>
            <a:off x="4648770" y="1476905"/>
            <a:ext cx="7983044" cy="4842191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8118682" y="2418740"/>
            <a:ext cx="3200400" cy="2072460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7574314" y="3139110"/>
            <a:ext cx="792479" cy="349665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810CDD9-9A85-3152-6D6E-AE9BE029CDF6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4942995" y="1814447"/>
            <a:ext cx="4775887" cy="604293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8ABED3-1F04-19F7-B7D1-B6E719A7FDFB}"/>
              </a:ext>
            </a:extLst>
          </p:cNvPr>
          <p:cNvSpPr txBox="1"/>
          <p:nvPr/>
        </p:nvSpPr>
        <p:spPr>
          <a:xfrm>
            <a:off x="4082017" y="2269518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9F72E-DB97-418C-EAC2-AA86D5703B16}"/>
              </a:ext>
            </a:extLst>
          </p:cNvPr>
          <p:cNvSpPr/>
          <p:nvPr/>
        </p:nvSpPr>
        <p:spPr>
          <a:xfrm>
            <a:off x="2657970" y="1553753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!!MUT">
            <a:extLst>
              <a:ext uri="{FF2B5EF4-FFF2-40B4-BE49-F238E27FC236}">
                <a16:creationId xmlns:a16="http://schemas.microsoft.com/office/drawing/2014/main" id="{D9914A94-D34E-0192-32CA-67701A5FFB52}"/>
              </a:ext>
            </a:extLst>
          </p:cNvPr>
          <p:cNvSpPr txBox="1"/>
          <p:nvPr/>
        </p:nvSpPr>
        <p:spPr>
          <a:xfrm>
            <a:off x="1719868" y="3207210"/>
            <a:ext cx="4521355" cy="330090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&lt;= pos &lt;=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is </a:t>
            </a:r>
            <a:r>
              <a:rPr lang="en-US" sz="1050" b="1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008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"Invalid position"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i="1" dirty="0"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Turn position into a positive number</a:t>
            </a:r>
            <a:endParaRPr lang="en-US" sz="1050" dirty="0">
              <a:solidFill>
                <a:srgbClr val="0088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 &lt;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+ pos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</a:t>
            </a:r>
          </a:p>
          <a:p>
            <a:endParaRPr lang="en-US" sz="40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600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6306612" y="4499786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14F771-3BDA-19D6-24AA-005A02CF8C00}"/>
              </a:ext>
            </a:extLst>
          </p:cNvPr>
          <p:cNvSpPr txBox="1"/>
          <p:nvPr/>
        </p:nvSpPr>
        <p:spPr>
          <a:xfrm>
            <a:off x="7970553" y="2830834"/>
            <a:ext cx="208626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test_case_mutant_0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 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0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CDBA3D-9A64-5908-59BC-6C04D3693D18}"/>
              </a:ext>
            </a:extLst>
          </p:cNvPr>
          <p:cNvSpPr txBox="1"/>
          <p:nvPr/>
        </p:nvSpPr>
        <p:spPr>
          <a:xfrm>
            <a:off x="9737666" y="3240505"/>
            <a:ext cx="208626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 rIns="36000">
            <a:spAutoFit/>
          </a:bodyPr>
          <a:lstStyle/>
          <a:p>
            <a:r>
              <a:rPr lang="en-US" sz="10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test_case_mutant_n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 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00" b="1" dirty="0">
                <a:solidFill>
                  <a:srgbClr val="2E8B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-2687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078799-A920-0585-09CF-C2F7AB20C17E}"/>
              </a:ext>
            </a:extLst>
          </p:cNvPr>
          <p:cNvSpPr txBox="1"/>
          <p:nvPr/>
        </p:nvSpPr>
        <p:spPr>
          <a:xfrm>
            <a:off x="813881" y="3571077"/>
            <a:ext cx="86802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0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test_case_mutant_0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098114-8807-93E1-5117-263030634786}"/>
              </a:ext>
            </a:extLst>
          </p:cNvPr>
          <p:cNvSpPr txBox="1"/>
          <p:nvPr/>
        </p:nvSpPr>
        <p:spPr>
          <a:xfrm>
            <a:off x="747979" y="4106196"/>
            <a:ext cx="765863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 rIns="36000">
            <a:spAutoFit/>
          </a:bodyPr>
          <a:lstStyle/>
          <a:p>
            <a:r>
              <a:rPr lang="en-US" sz="100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test_case_mutant_</a:t>
            </a:r>
            <a:r>
              <a:rPr lang="en-US" sz="10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675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Spoiler: Results on this Benchmark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BA02-50C2-1742-80A3-E1DFD873D678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Improving SBST with LLMs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36</a:t>
            </a:fld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125756" y="2794344"/>
            <a:ext cx="1245844" cy="1483750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251385" y="5285609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</a:p>
          <a:p>
            <a:r>
              <a:rPr lang="en-US" dirty="0"/>
              <a:t>population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682A6B7-6CE2-DE65-650B-3EAE09515027}"/>
              </a:ext>
            </a:extLst>
          </p:cNvPr>
          <p:cNvSpPr/>
          <p:nvPr/>
        </p:nvSpPr>
        <p:spPr>
          <a:xfrm>
            <a:off x="13467710" y="2973151"/>
            <a:ext cx="3431083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F024255-B112-B122-4425-29C6CF83AECC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>
            <a:off x="14638043" y="1856472"/>
            <a:ext cx="545209" cy="1116679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9456334-6A8F-7CF7-8A8B-2B2DFA38E72E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5400000">
            <a:off x="14883878" y="4325583"/>
            <a:ext cx="428815" cy="169934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Callout 35">
            <a:extLst>
              <a:ext uri="{FF2B5EF4-FFF2-40B4-BE49-F238E27FC236}">
                <a16:creationId xmlns:a16="http://schemas.microsoft.com/office/drawing/2014/main" id="{1D7C485C-AEC1-545E-2A60-140B36D54CB4}"/>
              </a:ext>
            </a:extLst>
          </p:cNvPr>
          <p:cNvSpPr/>
          <p:nvPr/>
        </p:nvSpPr>
        <p:spPr>
          <a:xfrm>
            <a:off x="15658517" y="1850281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6AFD9-9839-42EF-DF89-796FE39EEEF2}"/>
              </a:ext>
            </a:extLst>
          </p:cNvPr>
          <p:cNvSpPr txBox="1"/>
          <p:nvPr/>
        </p:nvSpPr>
        <p:spPr>
          <a:xfrm>
            <a:off x="14975694" y="1849258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880B65B-0003-3BF6-7D2B-0CD4F879E0AF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942995" y="1814447"/>
            <a:ext cx="7109761" cy="42025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89EE7D-06ED-886E-6503-4A0839367F13}"/>
              </a:ext>
            </a:extLst>
          </p:cNvPr>
          <p:cNvSpPr txBox="1"/>
          <p:nvPr/>
        </p:nvSpPr>
        <p:spPr>
          <a:xfrm>
            <a:off x="5167067" y="1406114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447117" y="4262301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EDD53D8-1B84-2C0A-2D72-63382A98D4AB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rot="5400000" flipH="1" flipV="1">
            <a:off x="1213376" y="1349750"/>
            <a:ext cx="979897" cy="1909292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1C4EF61-7140-4AC6-1941-989629609C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22224" y="5364705"/>
            <a:ext cx="6977385" cy="113280"/>
          </a:xfrm>
          <a:prstGeom prst="curvedConnector3">
            <a:avLst>
              <a:gd name="adj1" fmla="val -2421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A1C27-554D-6CF6-7646-315CDD64F6DE}"/>
              </a:ext>
            </a:extLst>
          </p:cNvPr>
          <p:cNvSpPr/>
          <p:nvPr/>
        </p:nvSpPr>
        <p:spPr>
          <a:xfrm>
            <a:off x="12052756" y="1523237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6004D5-A784-6D1F-72FD-8A746CB20B57}"/>
              </a:ext>
            </a:extLst>
          </p:cNvPr>
          <p:cNvSpPr txBox="1"/>
          <p:nvPr/>
        </p:nvSpPr>
        <p:spPr>
          <a:xfrm>
            <a:off x="13448710" y="3443381"/>
            <a:ext cx="408453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‘1.0.0'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1)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‘0.1.0'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F816F14-EE61-C9E6-A448-9073F1EA7D4D}"/>
              </a:ext>
            </a:extLst>
          </p:cNvPr>
          <p:cNvSpPr/>
          <p:nvPr/>
        </p:nvSpPr>
        <p:spPr>
          <a:xfrm>
            <a:off x="13199608" y="4624958"/>
            <a:ext cx="3627420" cy="1479493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8DBEEE-8FAC-DCED-605A-D06A8AE3A6D2}"/>
              </a:ext>
            </a:extLst>
          </p:cNvPr>
          <p:cNvSpPr txBox="1"/>
          <p:nvPr/>
        </p:nvSpPr>
        <p:spPr>
          <a:xfrm>
            <a:off x="13314909" y="5077637"/>
            <a:ext cx="3252604" cy="9002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(str_0) 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(str_0, int_0)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2EAEC-CF7C-B398-CF33-BB74BCB98340}"/>
              </a:ext>
            </a:extLst>
          </p:cNvPr>
          <p:cNvSpPr txBox="1"/>
          <p:nvPr/>
        </p:nvSpPr>
        <p:spPr>
          <a:xfrm>
            <a:off x="34845" y="3311803"/>
            <a:ext cx="1414993" cy="4154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</p:txBody>
      </p:sp>
      <p:sp>
        <p:nvSpPr>
          <p:cNvPr id="15" name="!!pop2">
            <a:extLst>
              <a:ext uri="{FF2B5EF4-FFF2-40B4-BE49-F238E27FC236}">
                <a16:creationId xmlns:a16="http://schemas.microsoft.com/office/drawing/2014/main" id="{59E274FB-7D95-7022-C067-3444119F2802}"/>
              </a:ext>
            </a:extLst>
          </p:cNvPr>
          <p:cNvSpPr txBox="1"/>
          <p:nvPr/>
        </p:nvSpPr>
        <p:spPr>
          <a:xfrm>
            <a:off x="219411" y="3771043"/>
            <a:ext cx="995785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endParaRPr lang="en-US" sz="105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8118682" y="2418740"/>
            <a:ext cx="3200400" cy="2072460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</p:cNvCxnSpPr>
          <p:nvPr/>
        </p:nvCxnSpPr>
        <p:spPr>
          <a:xfrm rot="5400000">
            <a:off x="7574314" y="3139110"/>
            <a:ext cx="792479" cy="349665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810CDD9-9A85-3152-6D6E-AE9BE029CDF6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4942995" y="1814447"/>
            <a:ext cx="4775887" cy="604293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8ABED3-1F04-19F7-B7D1-B6E719A7FDFB}"/>
              </a:ext>
            </a:extLst>
          </p:cNvPr>
          <p:cNvSpPr txBox="1"/>
          <p:nvPr/>
        </p:nvSpPr>
        <p:spPr>
          <a:xfrm>
            <a:off x="4082017" y="2269518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9F72E-DB97-418C-EAC2-AA86D5703B16}"/>
              </a:ext>
            </a:extLst>
          </p:cNvPr>
          <p:cNvSpPr/>
          <p:nvPr/>
        </p:nvSpPr>
        <p:spPr>
          <a:xfrm>
            <a:off x="2657970" y="1553753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!!MUT">
            <a:extLst>
              <a:ext uri="{FF2B5EF4-FFF2-40B4-BE49-F238E27FC236}">
                <a16:creationId xmlns:a16="http://schemas.microsoft.com/office/drawing/2014/main" id="{D9914A94-D34E-0192-32CA-67701A5FFB52}"/>
              </a:ext>
            </a:extLst>
          </p:cNvPr>
          <p:cNvSpPr txBox="1"/>
          <p:nvPr/>
        </p:nvSpPr>
        <p:spPr>
          <a:xfrm>
            <a:off x="1719868" y="3207210"/>
            <a:ext cx="4521355" cy="330090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&lt;= pos &lt;=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is </a:t>
            </a:r>
            <a:r>
              <a:rPr lang="en-US" sz="1050" b="1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008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"Invalid position"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i="1" dirty="0"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Turn position into a positive number</a:t>
            </a:r>
            <a:endParaRPr lang="en-US" sz="1050" dirty="0">
              <a:solidFill>
                <a:srgbClr val="0088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 &lt;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+ pos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</a:t>
            </a:r>
          </a:p>
          <a:p>
            <a:endParaRPr lang="en-US" sz="40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600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6306612" y="4499786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14F771-3BDA-19D6-24AA-005A02CF8C00}"/>
              </a:ext>
            </a:extLst>
          </p:cNvPr>
          <p:cNvSpPr txBox="1"/>
          <p:nvPr/>
        </p:nvSpPr>
        <p:spPr>
          <a:xfrm>
            <a:off x="7970553" y="2830834"/>
            <a:ext cx="208626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test_case_mutant_0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 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0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CDBA3D-9A64-5908-59BC-6C04D3693D18}"/>
              </a:ext>
            </a:extLst>
          </p:cNvPr>
          <p:cNvSpPr txBox="1"/>
          <p:nvPr/>
        </p:nvSpPr>
        <p:spPr>
          <a:xfrm>
            <a:off x="9737666" y="3240505"/>
            <a:ext cx="208626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 rIns="36000">
            <a:spAutoFit/>
          </a:bodyPr>
          <a:lstStyle/>
          <a:p>
            <a:r>
              <a:rPr lang="en-US" sz="10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test_case_mutant_n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 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00" b="1" dirty="0">
                <a:solidFill>
                  <a:srgbClr val="2E8B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-2687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078799-A920-0585-09CF-C2F7AB20C17E}"/>
              </a:ext>
            </a:extLst>
          </p:cNvPr>
          <p:cNvSpPr txBox="1"/>
          <p:nvPr/>
        </p:nvSpPr>
        <p:spPr>
          <a:xfrm>
            <a:off x="813881" y="3571077"/>
            <a:ext cx="86802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0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test_case_mutant_0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098114-8807-93E1-5117-263030634786}"/>
              </a:ext>
            </a:extLst>
          </p:cNvPr>
          <p:cNvSpPr txBox="1"/>
          <p:nvPr/>
        </p:nvSpPr>
        <p:spPr>
          <a:xfrm>
            <a:off x="747979" y="4106196"/>
            <a:ext cx="765863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 rIns="36000">
            <a:spAutoFit/>
          </a:bodyPr>
          <a:lstStyle/>
          <a:p>
            <a:r>
              <a:rPr lang="en-US" sz="100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test_case_mutant_</a:t>
            </a:r>
            <a:r>
              <a:rPr lang="en-US" sz="10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!!nope">
            <a:extLst>
              <a:ext uri="{FF2B5EF4-FFF2-40B4-BE49-F238E27FC236}">
                <a16:creationId xmlns:a16="http://schemas.microsoft.com/office/drawing/2014/main" id="{AFD94D70-439A-0CBC-4F27-B2C4E4D95484}"/>
              </a:ext>
            </a:extLst>
          </p:cNvPr>
          <p:cNvSpPr/>
          <p:nvPr/>
        </p:nvSpPr>
        <p:spPr>
          <a:xfrm>
            <a:off x="-24355" y="1437574"/>
            <a:ext cx="13492063" cy="5166845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!!nopee">
            <a:extLst>
              <a:ext uri="{FF2B5EF4-FFF2-40B4-BE49-F238E27FC236}">
                <a16:creationId xmlns:a16="http://schemas.microsoft.com/office/drawing/2014/main" id="{89EE589F-5F7E-BA59-61D3-AD724BE4878D}"/>
              </a:ext>
            </a:extLst>
          </p:cNvPr>
          <p:cNvSpPr txBox="1"/>
          <p:nvPr/>
        </p:nvSpPr>
        <p:spPr>
          <a:xfrm>
            <a:off x="2777285" y="2830834"/>
            <a:ext cx="682391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SBST-only approach: 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18.4% Coverage</a:t>
            </a:r>
          </a:p>
          <a:p>
            <a:pPr algn="ctr"/>
            <a:r>
              <a:rPr lang="en-US" sz="24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Codex-only approach: 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64.5% Coverage</a:t>
            </a:r>
          </a:p>
          <a:p>
            <a:pPr algn="ctr"/>
            <a:r>
              <a:rPr lang="en-US" sz="24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Our approach: 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91.8% Coverage </a:t>
            </a:r>
          </a:p>
          <a:p>
            <a:pPr algn="ctr"/>
            <a:r>
              <a:rPr lang="en-US" sz="24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(better than the sum of its parts!)</a:t>
            </a:r>
          </a:p>
        </p:txBody>
      </p:sp>
    </p:spTree>
    <p:extLst>
      <p:ext uri="{BB962C8B-B14F-4D97-AF65-F5344CB8AC3E}">
        <p14:creationId xmlns:p14="http://schemas.microsoft.com/office/powerpoint/2010/main" val="283327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CodaMOSA</a:t>
            </a:r>
            <a:r>
              <a:rPr lang="en-US" dirty="0"/>
              <a:t> Approach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E2E5-64DF-7F43-8E91-5582ABAC9E18}" type="datetime1">
              <a:rPr lang="en-CA" smtClean="0"/>
              <a:t>2023-05-16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to Improve Test Suite Generation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37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!!pop1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!!pop2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!!mut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MUT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2695D6-996E-1B06-BD93-DBDB4C1E9DF2}"/>
              </a:ext>
            </a:extLst>
          </p:cNvPr>
          <p:cNvCxnSpPr>
            <a:cxnSpLocks/>
          </p:cNvCxnSpPr>
          <p:nvPr/>
        </p:nvCxnSpPr>
        <p:spPr>
          <a:xfrm rot="10800000">
            <a:off x="1444975" y="4343399"/>
            <a:ext cx="1060661" cy="10277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6" idx="0"/>
            <a:endCxn id="63" idx="1"/>
          </p:cNvCxnSpPr>
          <p:nvPr/>
        </p:nvCxnSpPr>
        <p:spPr>
          <a:xfrm rot="5400000" flipH="1" flipV="1">
            <a:off x="1444840" y="1889974"/>
            <a:ext cx="879863" cy="879594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03F3B83-CD21-D693-CDF9-6E221B855B67}"/>
              </a:ext>
            </a:extLst>
          </p:cNvPr>
          <p:cNvSpPr/>
          <p:nvPr/>
        </p:nvSpPr>
        <p:spPr>
          <a:xfrm>
            <a:off x="2324568" y="1629145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F10AB97B-06AA-815A-6D05-EFED34E70452}"/>
              </a:ext>
            </a:extLst>
          </p:cNvPr>
          <p:cNvCxnSpPr>
            <a:cxnSpLocks/>
            <a:stCxn id="63" idx="3"/>
            <a:endCxn id="11" idx="0"/>
          </p:cNvCxnSpPr>
          <p:nvPr/>
        </p:nvCxnSpPr>
        <p:spPr>
          <a:xfrm>
            <a:off x="4609593" y="1889839"/>
            <a:ext cx="803920" cy="879865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383B765-6E1F-66BA-54B1-C74B26968C4E}"/>
              </a:ext>
            </a:extLst>
          </p:cNvPr>
          <p:cNvSpPr txBox="1"/>
          <p:nvPr/>
        </p:nvSpPr>
        <p:spPr>
          <a:xfrm>
            <a:off x="3127513" y="2254997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6D8E02-4C28-184E-F52F-3EE5ECBFA08A}"/>
              </a:ext>
            </a:extLst>
          </p:cNvPr>
          <p:cNvSpPr/>
          <p:nvPr/>
        </p:nvSpPr>
        <p:spPr>
          <a:xfrm>
            <a:off x="7282145" y="1588527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632054D1-604C-123C-EDA7-BBECE0B5F2C7}"/>
              </a:ext>
            </a:extLst>
          </p:cNvPr>
          <p:cNvCxnSpPr>
            <a:cxnSpLocks/>
            <a:stCxn id="63" idx="3"/>
            <a:endCxn id="74" idx="1"/>
          </p:cNvCxnSpPr>
          <p:nvPr/>
        </p:nvCxnSpPr>
        <p:spPr>
          <a:xfrm>
            <a:off x="4609593" y="1889839"/>
            <a:ext cx="2672552" cy="31923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09D6DB1-71A1-E8AD-8233-8A8E37CD3A99}"/>
              </a:ext>
            </a:extLst>
          </p:cNvPr>
          <p:cNvSpPr txBox="1"/>
          <p:nvPr/>
        </p:nvSpPr>
        <p:spPr>
          <a:xfrm>
            <a:off x="5123264" y="1545185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5C1B8D-A36C-EB14-E059-7282757D8CC0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7F704D-102C-93B7-6904-371C3340E6C9}"/>
              </a:ext>
            </a:extLst>
          </p:cNvPr>
          <p:cNvSpPr txBox="1"/>
          <p:nvPr/>
        </p:nvSpPr>
        <p:spPr>
          <a:xfrm>
            <a:off x="12971" y="5001819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1C07FA2-7B6C-168C-DDF3-99D160C5EE3D}"/>
              </a:ext>
            </a:extLst>
          </p:cNvPr>
          <p:cNvSpPr/>
          <p:nvPr/>
        </p:nvSpPr>
        <p:spPr>
          <a:xfrm>
            <a:off x="9659881" y="2769702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2E0310-6C8B-07BC-BA6D-E997779B5574}"/>
              </a:ext>
            </a:extLst>
          </p:cNvPr>
          <p:cNvSpPr/>
          <p:nvPr/>
        </p:nvSpPr>
        <p:spPr>
          <a:xfrm>
            <a:off x="9745978" y="3377379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test_case_0():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7 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EE139FF-1B4B-A3D4-8DA6-B1005563283B}"/>
              </a:ext>
            </a:extLst>
          </p:cNvPr>
          <p:cNvSpPr/>
          <p:nvPr/>
        </p:nvSpPr>
        <p:spPr>
          <a:xfrm>
            <a:off x="11035881" y="3385877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test_case_1():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res2 = </a:t>
            </a:r>
            <a:r>
              <a:rPr lang="en-US" sz="500" dirty="0" err="1">
                <a:solidFill>
                  <a:schemeClr val="tx1"/>
                </a:solidFill>
              </a:rPr>
              <a:t>bax.Bax</a:t>
            </a:r>
            <a:r>
              <a:rPr lang="en-US" sz="500" dirty="0">
                <a:solidFill>
                  <a:schemeClr val="tx1"/>
                </a:solidFill>
              </a:rPr>
              <a:t>(6)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res2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303947-E95E-CE2A-B858-3C58D8E2B377}"/>
              </a:ext>
            </a:extLst>
          </p:cNvPr>
          <p:cNvSpPr/>
          <p:nvPr/>
        </p:nvSpPr>
        <p:spPr>
          <a:xfrm>
            <a:off x="10392586" y="3504560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test_case_2():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f = </a:t>
            </a:r>
            <a:r>
              <a:rPr lang="en-US" sz="500" dirty="0" err="1">
                <a:solidFill>
                  <a:schemeClr val="tx1"/>
                </a:solidFill>
              </a:rPr>
              <a:t>foo.Foo</a:t>
            </a:r>
            <a:r>
              <a:rPr lang="en-US" sz="500" dirty="0">
                <a:solidFill>
                  <a:schemeClr val="tx1"/>
                </a:solidFill>
              </a:rPr>
              <a:t>()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f.add</a:t>
            </a:r>
            <a:r>
              <a:rPr lang="en-US" sz="500" dirty="0">
                <a:solidFill>
                  <a:schemeClr val="tx1"/>
                </a:solidFill>
              </a:rPr>
              <a:t>(4)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f.remove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</a:t>
            </a:r>
            <a:r>
              <a:rPr lang="en-US" sz="500" dirty="0" err="1">
                <a:solidFill>
                  <a:schemeClr val="tx1"/>
                </a:solidFill>
              </a:rPr>
              <a:t>len</a:t>
            </a:r>
            <a:r>
              <a:rPr lang="en-US" sz="500" dirty="0">
                <a:solidFill>
                  <a:schemeClr val="tx1"/>
                </a:solidFill>
              </a:rPr>
              <a:t>(f) == 1 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B5F059E5-1C5C-B06D-F3CE-70B56E960334}"/>
              </a:ext>
            </a:extLst>
          </p:cNvPr>
          <p:cNvSpPr/>
          <p:nvPr/>
        </p:nvSpPr>
        <p:spPr>
          <a:xfrm>
            <a:off x="7496267" y="4598912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!!mut2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3CA4A79-F61B-9848-939D-A6F12426B55F}"/>
              </a:ext>
            </a:extLst>
          </p:cNvPr>
          <p:cNvSpPr/>
          <p:nvPr/>
        </p:nvSpPr>
        <p:spPr>
          <a:xfrm rot="688604">
            <a:off x="9099906" y="5095410"/>
            <a:ext cx="434596" cy="448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2C2BD84-7081-EA9B-A3FC-67B550085EC3}"/>
              </a:ext>
            </a:extLst>
          </p:cNvPr>
          <p:cNvSpPr/>
          <p:nvPr/>
        </p:nvSpPr>
        <p:spPr>
          <a:xfrm rot="20151049">
            <a:off x="8337770" y="5261268"/>
            <a:ext cx="631455" cy="341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F6302F3-B41A-E57D-4C6C-B09E27CDF328}"/>
              </a:ext>
            </a:extLst>
          </p:cNvPr>
          <p:cNvSpPr/>
          <p:nvPr/>
        </p:nvSpPr>
        <p:spPr>
          <a:xfrm>
            <a:off x="7689281" y="5067876"/>
            <a:ext cx="558057" cy="4086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7EA78DA7-5132-160F-175B-38D669699B59}"/>
              </a:ext>
            </a:extLst>
          </p:cNvPr>
          <p:cNvCxnSpPr>
            <a:cxnSpLocks/>
            <a:stCxn id="74" idx="3"/>
            <a:endCxn id="81" idx="0"/>
          </p:cNvCxnSpPr>
          <p:nvPr/>
        </p:nvCxnSpPr>
        <p:spPr>
          <a:xfrm>
            <a:off x="9867432" y="1921762"/>
            <a:ext cx="874256" cy="847940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082BE5B6-2A5B-CC24-C4DA-DB201EECF1AF}"/>
              </a:ext>
            </a:extLst>
          </p:cNvPr>
          <p:cNvCxnSpPr>
            <a:cxnSpLocks/>
            <a:stCxn id="81" idx="2"/>
            <a:endCxn id="85" idx="3"/>
          </p:cNvCxnSpPr>
          <p:nvPr/>
        </p:nvCxnSpPr>
        <p:spPr>
          <a:xfrm rot="5400000">
            <a:off x="9591928" y="4060648"/>
            <a:ext cx="1217714" cy="108180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0B7695A9-33A0-EAEF-1B72-F635517D731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33461" y="5210407"/>
            <a:ext cx="3162806" cy="160743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AB3EEC5-E514-314F-88FC-B1C80CD72B90}"/>
              </a:ext>
            </a:extLst>
          </p:cNvPr>
          <p:cNvSpPr txBox="1"/>
          <p:nvPr/>
        </p:nvSpPr>
        <p:spPr>
          <a:xfrm>
            <a:off x="10405135" y="4629043"/>
            <a:ext cx="186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Deserialize to </a:t>
            </a:r>
            <a:r>
              <a:rPr lang="en-US" dirty="0" err="1"/>
              <a:t>mutatable</a:t>
            </a:r>
            <a:r>
              <a:rPr lang="en-US" dirty="0"/>
              <a:t> format</a:t>
            </a:r>
          </a:p>
        </p:txBody>
      </p:sp>
      <p:sp>
        <p:nvSpPr>
          <p:cNvPr id="106" name="Oval Callout 105">
            <a:extLst>
              <a:ext uri="{FF2B5EF4-FFF2-40B4-BE49-F238E27FC236}">
                <a16:creationId xmlns:a16="http://schemas.microsoft.com/office/drawing/2014/main" id="{864B5F96-630D-77EF-34C5-6EF406AC6018}"/>
              </a:ext>
            </a:extLst>
          </p:cNvPr>
          <p:cNvSpPr/>
          <p:nvPr/>
        </p:nvSpPr>
        <p:spPr>
          <a:xfrm>
            <a:off x="11000635" y="1730973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89D9DE7-1AF5-C8CC-A4F9-A4B964E840DA}"/>
              </a:ext>
            </a:extLst>
          </p:cNvPr>
          <p:cNvSpPr txBox="1"/>
          <p:nvPr/>
        </p:nvSpPr>
        <p:spPr>
          <a:xfrm>
            <a:off x="10317812" y="1729950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</p:spTree>
    <p:extLst>
      <p:ext uri="{BB962C8B-B14F-4D97-AF65-F5344CB8AC3E}">
        <p14:creationId xmlns:p14="http://schemas.microsoft.com/office/powerpoint/2010/main" val="4133851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When to ask for a hint?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0881F-F168-C24F-B47A-13A632989306}" type="datetime1">
              <a:rPr lang="en-CA" smtClean="0"/>
              <a:t>2023-05-16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to Improve Test Suite Generation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38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2695D6-996E-1B06-BD93-DBDB4C1E9DF2}"/>
              </a:ext>
            </a:extLst>
          </p:cNvPr>
          <p:cNvCxnSpPr>
            <a:cxnSpLocks/>
            <a:stCxn id="17" idx="1"/>
            <a:endCxn id="6" idx="2"/>
          </p:cNvCxnSpPr>
          <p:nvPr/>
        </p:nvCxnSpPr>
        <p:spPr>
          <a:xfrm rot="10800000">
            <a:off x="1444975" y="4343399"/>
            <a:ext cx="1060661" cy="10277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6" idx="0"/>
            <a:endCxn id="63" idx="1"/>
          </p:cNvCxnSpPr>
          <p:nvPr/>
        </p:nvCxnSpPr>
        <p:spPr>
          <a:xfrm rot="5400000" flipH="1" flipV="1">
            <a:off x="1444840" y="1889974"/>
            <a:ext cx="879863" cy="879594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F10AB97B-06AA-815A-6D05-EFED34E70452}"/>
              </a:ext>
            </a:extLst>
          </p:cNvPr>
          <p:cNvCxnSpPr>
            <a:cxnSpLocks/>
            <a:stCxn id="63" idx="3"/>
            <a:endCxn id="11" idx="0"/>
          </p:cNvCxnSpPr>
          <p:nvPr/>
        </p:nvCxnSpPr>
        <p:spPr>
          <a:xfrm>
            <a:off x="4609593" y="1889839"/>
            <a:ext cx="803920" cy="879865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383B765-6E1F-66BA-54B1-C74B26968C4E}"/>
              </a:ext>
            </a:extLst>
          </p:cNvPr>
          <p:cNvSpPr txBox="1"/>
          <p:nvPr/>
        </p:nvSpPr>
        <p:spPr>
          <a:xfrm>
            <a:off x="3127513" y="2254997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6D8E02-4C28-184E-F52F-3EE5ECBFA08A}"/>
              </a:ext>
            </a:extLst>
          </p:cNvPr>
          <p:cNvSpPr/>
          <p:nvPr/>
        </p:nvSpPr>
        <p:spPr>
          <a:xfrm>
            <a:off x="7282145" y="1588527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5C1B8D-A36C-EB14-E059-7282757D8CC0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7F704D-102C-93B7-6904-371C3340E6C9}"/>
              </a:ext>
            </a:extLst>
          </p:cNvPr>
          <p:cNvSpPr txBox="1"/>
          <p:nvPr/>
        </p:nvSpPr>
        <p:spPr>
          <a:xfrm>
            <a:off x="12971" y="5001819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1C07FA2-7B6C-168C-DDF3-99D160C5EE3D}"/>
              </a:ext>
            </a:extLst>
          </p:cNvPr>
          <p:cNvSpPr/>
          <p:nvPr/>
        </p:nvSpPr>
        <p:spPr>
          <a:xfrm>
            <a:off x="9659881" y="2769702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2E0310-6C8B-07BC-BA6D-E997779B5574}"/>
              </a:ext>
            </a:extLst>
          </p:cNvPr>
          <p:cNvSpPr/>
          <p:nvPr/>
        </p:nvSpPr>
        <p:spPr>
          <a:xfrm>
            <a:off x="9745978" y="3377379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test_case_0():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7 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EE139FF-1B4B-A3D4-8DA6-B1005563283B}"/>
              </a:ext>
            </a:extLst>
          </p:cNvPr>
          <p:cNvSpPr/>
          <p:nvPr/>
        </p:nvSpPr>
        <p:spPr>
          <a:xfrm>
            <a:off x="11035881" y="3385877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test_case_1():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res2 = </a:t>
            </a:r>
            <a:r>
              <a:rPr lang="en-US" sz="500" dirty="0" err="1">
                <a:solidFill>
                  <a:schemeClr val="tx1"/>
                </a:solidFill>
              </a:rPr>
              <a:t>bax.Bax</a:t>
            </a:r>
            <a:r>
              <a:rPr lang="en-US" sz="500" dirty="0">
                <a:solidFill>
                  <a:schemeClr val="tx1"/>
                </a:solidFill>
              </a:rPr>
              <a:t>(6)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res2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303947-E95E-CE2A-B858-3C58D8E2B377}"/>
              </a:ext>
            </a:extLst>
          </p:cNvPr>
          <p:cNvSpPr/>
          <p:nvPr/>
        </p:nvSpPr>
        <p:spPr>
          <a:xfrm>
            <a:off x="10392586" y="3504560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test_case_2():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f = </a:t>
            </a:r>
            <a:r>
              <a:rPr lang="en-US" sz="500" dirty="0" err="1">
                <a:solidFill>
                  <a:schemeClr val="tx1"/>
                </a:solidFill>
              </a:rPr>
              <a:t>foo.Foo</a:t>
            </a:r>
            <a:r>
              <a:rPr lang="en-US" sz="500" dirty="0">
                <a:solidFill>
                  <a:schemeClr val="tx1"/>
                </a:solidFill>
              </a:rPr>
              <a:t>()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f.add</a:t>
            </a:r>
            <a:r>
              <a:rPr lang="en-US" sz="500" dirty="0">
                <a:solidFill>
                  <a:schemeClr val="tx1"/>
                </a:solidFill>
              </a:rPr>
              <a:t>(4)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f.remove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</a:t>
            </a:r>
            <a:r>
              <a:rPr lang="en-US" sz="500" dirty="0" err="1">
                <a:solidFill>
                  <a:schemeClr val="tx1"/>
                </a:solidFill>
              </a:rPr>
              <a:t>len</a:t>
            </a:r>
            <a:r>
              <a:rPr lang="en-US" sz="500" dirty="0">
                <a:solidFill>
                  <a:schemeClr val="tx1"/>
                </a:solidFill>
              </a:rPr>
              <a:t>(f) == 1 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B5F059E5-1C5C-B06D-F3CE-70B56E960334}"/>
              </a:ext>
            </a:extLst>
          </p:cNvPr>
          <p:cNvSpPr/>
          <p:nvPr/>
        </p:nvSpPr>
        <p:spPr>
          <a:xfrm>
            <a:off x="7496267" y="4598912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3CA4A79-F61B-9848-939D-A6F12426B55F}"/>
              </a:ext>
            </a:extLst>
          </p:cNvPr>
          <p:cNvSpPr/>
          <p:nvPr/>
        </p:nvSpPr>
        <p:spPr>
          <a:xfrm rot="688604">
            <a:off x="9099906" y="5095410"/>
            <a:ext cx="434596" cy="448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2C2BD84-7081-EA9B-A3FC-67B550085EC3}"/>
              </a:ext>
            </a:extLst>
          </p:cNvPr>
          <p:cNvSpPr/>
          <p:nvPr/>
        </p:nvSpPr>
        <p:spPr>
          <a:xfrm rot="20151049">
            <a:off x="8337770" y="5261268"/>
            <a:ext cx="631455" cy="341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F6302F3-B41A-E57D-4C6C-B09E27CDF328}"/>
              </a:ext>
            </a:extLst>
          </p:cNvPr>
          <p:cNvSpPr/>
          <p:nvPr/>
        </p:nvSpPr>
        <p:spPr>
          <a:xfrm>
            <a:off x="7689281" y="5067876"/>
            <a:ext cx="558057" cy="4086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7EA78DA7-5132-160F-175B-38D669699B59}"/>
              </a:ext>
            </a:extLst>
          </p:cNvPr>
          <p:cNvCxnSpPr>
            <a:cxnSpLocks/>
            <a:stCxn id="74" idx="3"/>
            <a:endCxn id="81" idx="0"/>
          </p:cNvCxnSpPr>
          <p:nvPr/>
        </p:nvCxnSpPr>
        <p:spPr>
          <a:xfrm>
            <a:off x="9867432" y="1921762"/>
            <a:ext cx="874256" cy="847940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082BE5B6-2A5B-CC24-C4DA-DB201EECF1AF}"/>
              </a:ext>
            </a:extLst>
          </p:cNvPr>
          <p:cNvCxnSpPr>
            <a:cxnSpLocks/>
            <a:stCxn id="81" idx="2"/>
            <a:endCxn id="85" idx="3"/>
          </p:cNvCxnSpPr>
          <p:nvPr/>
        </p:nvCxnSpPr>
        <p:spPr>
          <a:xfrm rot="5400000">
            <a:off x="9591928" y="4060648"/>
            <a:ext cx="1217714" cy="108180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0B7695A9-33A0-EAEF-1B72-F635517D7310}"/>
              </a:ext>
            </a:extLst>
          </p:cNvPr>
          <p:cNvCxnSpPr>
            <a:cxnSpLocks/>
            <a:stCxn id="85" idx="1"/>
            <a:endCxn id="17" idx="3"/>
          </p:cNvCxnSpPr>
          <p:nvPr/>
        </p:nvCxnSpPr>
        <p:spPr>
          <a:xfrm rot="10800000" flipV="1">
            <a:off x="4333461" y="5210407"/>
            <a:ext cx="3162806" cy="160743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AB3EEC5-E514-314F-88FC-B1C80CD72B90}"/>
              </a:ext>
            </a:extLst>
          </p:cNvPr>
          <p:cNvSpPr txBox="1"/>
          <p:nvPr/>
        </p:nvSpPr>
        <p:spPr>
          <a:xfrm>
            <a:off x="10405135" y="4629043"/>
            <a:ext cx="186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Deserialize to </a:t>
            </a:r>
            <a:r>
              <a:rPr lang="en-US" dirty="0" err="1"/>
              <a:t>mutatable</a:t>
            </a:r>
            <a:r>
              <a:rPr lang="en-US" dirty="0"/>
              <a:t> format</a:t>
            </a:r>
          </a:p>
        </p:txBody>
      </p:sp>
      <p:sp>
        <p:nvSpPr>
          <p:cNvPr id="106" name="Oval Callout 105">
            <a:extLst>
              <a:ext uri="{FF2B5EF4-FFF2-40B4-BE49-F238E27FC236}">
                <a16:creationId xmlns:a16="http://schemas.microsoft.com/office/drawing/2014/main" id="{864B5F96-630D-77EF-34C5-6EF406AC6018}"/>
              </a:ext>
            </a:extLst>
          </p:cNvPr>
          <p:cNvSpPr/>
          <p:nvPr/>
        </p:nvSpPr>
        <p:spPr>
          <a:xfrm>
            <a:off x="11000635" y="1730973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89D9DE7-1AF5-C8CC-A4F9-A4B964E840DA}"/>
              </a:ext>
            </a:extLst>
          </p:cNvPr>
          <p:cNvSpPr txBox="1"/>
          <p:nvPr/>
        </p:nvSpPr>
        <p:spPr>
          <a:xfrm>
            <a:off x="10317812" y="1729950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4F7E6A-3D9A-8F59-C89C-594DB1BAE376}"/>
              </a:ext>
            </a:extLst>
          </p:cNvPr>
          <p:cNvSpPr/>
          <p:nvPr/>
        </p:nvSpPr>
        <p:spPr>
          <a:xfrm>
            <a:off x="109525" y="1381452"/>
            <a:ext cx="11966713" cy="4993474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3F3B83-CD21-D693-CDF9-6E221B855B67}"/>
              </a:ext>
            </a:extLst>
          </p:cNvPr>
          <p:cNvSpPr/>
          <p:nvPr/>
        </p:nvSpPr>
        <p:spPr>
          <a:xfrm>
            <a:off x="2324568" y="1629145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632054D1-604C-123C-EDA7-BBECE0B5F2C7}"/>
              </a:ext>
            </a:extLst>
          </p:cNvPr>
          <p:cNvCxnSpPr>
            <a:cxnSpLocks/>
            <a:stCxn id="63" idx="3"/>
            <a:endCxn id="74" idx="1"/>
          </p:cNvCxnSpPr>
          <p:nvPr/>
        </p:nvCxnSpPr>
        <p:spPr>
          <a:xfrm>
            <a:off x="4609593" y="1889839"/>
            <a:ext cx="2672552" cy="31923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09D6DB1-71A1-E8AD-8233-8A8E37CD3A99}"/>
              </a:ext>
            </a:extLst>
          </p:cNvPr>
          <p:cNvSpPr txBox="1"/>
          <p:nvPr/>
        </p:nvSpPr>
        <p:spPr>
          <a:xfrm>
            <a:off x="5123264" y="1545185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3E6733-5F1A-E251-07C4-3D0C9A4DA39F}"/>
              </a:ext>
            </a:extLst>
          </p:cNvPr>
          <p:cNvSpPr/>
          <p:nvPr/>
        </p:nvSpPr>
        <p:spPr>
          <a:xfrm>
            <a:off x="1961302" y="1373842"/>
            <a:ext cx="5431614" cy="110053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4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941CF3E1-F37C-DFDC-DC46-88C9CD8FF964}"/>
              </a:ext>
            </a:extLst>
          </p:cNvPr>
          <p:cNvSpPr/>
          <p:nvPr/>
        </p:nvSpPr>
        <p:spPr>
          <a:xfrm>
            <a:off x="1385534" y="2762489"/>
            <a:ext cx="162338" cy="1314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Search-Based Test Suite Generation </a:t>
            </a:r>
            <a:br>
              <a:rPr lang="en-US" dirty="0"/>
            </a:br>
            <a:r>
              <a:rPr lang="en-US" sz="3200" dirty="0"/>
              <a:t>(High-level view)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2C6E-D545-D94A-83A4-3FD999667CF4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— The Promises and Challenges of ML in Automated Software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3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123" idx="0"/>
            <a:endCxn id="11" idx="0"/>
          </p:cNvCxnSpPr>
          <p:nvPr/>
        </p:nvCxnSpPr>
        <p:spPr>
          <a:xfrm rot="16200000" flipH="1">
            <a:off x="3436500" y="792691"/>
            <a:ext cx="7215" cy="3946810"/>
          </a:xfrm>
          <a:prstGeom prst="curvedConnector3">
            <a:avLst>
              <a:gd name="adj1" fmla="val -12535828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383B765-6E1F-66BA-54B1-C74B26968C4E}"/>
              </a:ext>
            </a:extLst>
          </p:cNvPr>
          <p:cNvSpPr txBox="1"/>
          <p:nvPr/>
        </p:nvSpPr>
        <p:spPr>
          <a:xfrm>
            <a:off x="2615368" y="197222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Mutate test cases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77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How to ask for a hint?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35C9-C74A-124C-8D3D-94F18264E6E4}" type="datetime1">
              <a:rPr lang="en-CA" smtClean="0"/>
              <a:t>2023-05-16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to Improve Test Suite Generation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39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2695D6-996E-1B06-BD93-DBDB4C1E9DF2}"/>
              </a:ext>
            </a:extLst>
          </p:cNvPr>
          <p:cNvCxnSpPr>
            <a:cxnSpLocks/>
            <a:stCxn id="17" idx="1"/>
            <a:endCxn id="6" idx="2"/>
          </p:cNvCxnSpPr>
          <p:nvPr/>
        </p:nvCxnSpPr>
        <p:spPr>
          <a:xfrm rot="10800000">
            <a:off x="1444975" y="4343399"/>
            <a:ext cx="1060661" cy="10277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6" idx="0"/>
            <a:endCxn id="63" idx="1"/>
          </p:cNvCxnSpPr>
          <p:nvPr/>
        </p:nvCxnSpPr>
        <p:spPr>
          <a:xfrm rot="5400000" flipH="1" flipV="1">
            <a:off x="1444840" y="1889974"/>
            <a:ext cx="879863" cy="879594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F10AB97B-06AA-815A-6D05-EFED34E70452}"/>
              </a:ext>
            </a:extLst>
          </p:cNvPr>
          <p:cNvCxnSpPr>
            <a:cxnSpLocks/>
            <a:stCxn id="63" idx="3"/>
            <a:endCxn id="11" idx="0"/>
          </p:cNvCxnSpPr>
          <p:nvPr/>
        </p:nvCxnSpPr>
        <p:spPr>
          <a:xfrm>
            <a:off x="4609593" y="1889839"/>
            <a:ext cx="803920" cy="879865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383B765-6E1F-66BA-54B1-C74B26968C4E}"/>
              </a:ext>
            </a:extLst>
          </p:cNvPr>
          <p:cNvSpPr txBox="1"/>
          <p:nvPr/>
        </p:nvSpPr>
        <p:spPr>
          <a:xfrm>
            <a:off x="3127513" y="2254997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5C1B8D-A36C-EB14-E059-7282757D8CC0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7F704D-102C-93B7-6904-371C3340E6C9}"/>
              </a:ext>
            </a:extLst>
          </p:cNvPr>
          <p:cNvSpPr txBox="1"/>
          <p:nvPr/>
        </p:nvSpPr>
        <p:spPr>
          <a:xfrm>
            <a:off x="12971" y="5001819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1C07FA2-7B6C-168C-DDF3-99D160C5EE3D}"/>
              </a:ext>
            </a:extLst>
          </p:cNvPr>
          <p:cNvSpPr/>
          <p:nvPr/>
        </p:nvSpPr>
        <p:spPr>
          <a:xfrm>
            <a:off x="9659881" y="2769702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2E0310-6C8B-07BC-BA6D-E997779B5574}"/>
              </a:ext>
            </a:extLst>
          </p:cNvPr>
          <p:cNvSpPr/>
          <p:nvPr/>
        </p:nvSpPr>
        <p:spPr>
          <a:xfrm>
            <a:off x="9745978" y="3377379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test_case_0():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7 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EE139FF-1B4B-A3D4-8DA6-B1005563283B}"/>
              </a:ext>
            </a:extLst>
          </p:cNvPr>
          <p:cNvSpPr/>
          <p:nvPr/>
        </p:nvSpPr>
        <p:spPr>
          <a:xfrm>
            <a:off x="11035881" y="3385877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test_case_1():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res2 = </a:t>
            </a:r>
            <a:r>
              <a:rPr lang="en-US" sz="500" dirty="0" err="1">
                <a:solidFill>
                  <a:schemeClr val="tx1"/>
                </a:solidFill>
              </a:rPr>
              <a:t>bax.Bax</a:t>
            </a:r>
            <a:r>
              <a:rPr lang="en-US" sz="500" dirty="0">
                <a:solidFill>
                  <a:schemeClr val="tx1"/>
                </a:solidFill>
              </a:rPr>
              <a:t>(6)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res2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303947-E95E-CE2A-B858-3C58D8E2B377}"/>
              </a:ext>
            </a:extLst>
          </p:cNvPr>
          <p:cNvSpPr/>
          <p:nvPr/>
        </p:nvSpPr>
        <p:spPr>
          <a:xfrm>
            <a:off x="10392586" y="3504560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test_case_2():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f = </a:t>
            </a:r>
            <a:r>
              <a:rPr lang="en-US" sz="500" dirty="0" err="1">
                <a:solidFill>
                  <a:schemeClr val="tx1"/>
                </a:solidFill>
              </a:rPr>
              <a:t>foo.Foo</a:t>
            </a:r>
            <a:r>
              <a:rPr lang="en-US" sz="500" dirty="0">
                <a:solidFill>
                  <a:schemeClr val="tx1"/>
                </a:solidFill>
              </a:rPr>
              <a:t>()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f.add</a:t>
            </a:r>
            <a:r>
              <a:rPr lang="en-US" sz="500" dirty="0">
                <a:solidFill>
                  <a:schemeClr val="tx1"/>
                </a:solidFill>
              </a:rPr>
              <a:t>(4)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f.remove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</a:t>
            </a:r>
            <a:r>
              <a:rPr lang="en-US" sz="500" dirty="0" err="1">
                <a:solidFill>
                  <a:schemeClr val="tx1"/>
                </a:solidFill>
              </a:rPr>
              <a:t>len</a:t>
            </a:r>
            <a:r>
              <a:rPr lang="en-US" sz="500" dirty="0">
                <a:solidFill>
                  <a:schemeClr val="tx1"/>
                </a:solidFill>
              </a:rPr>
              <a:t>(f) == 1 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B5F059E5-1C5C-B06D-F3CE-70B56E960334}"/>
              </a:ext>
            </a:extLst>
          </p:cNvPr>
          <p:cNvSpPr/>
          <p:nvPr/>
        </p:nvSpPr>
        <p:spPr>
          <a:xfrm>
            <a:off x="7496267" y="4598912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3CA4A79-F61B-9848-939D-A6F12426B55F}"/>
              </a:ext>
            </a:extLst>
          </p:cNvPr>
          <p:cNvSpPr/>
          <p:nvPr/>
        </p:nvSpPr>
        <p:spPr>
          <a:xfrm rot="688604">
            <a:off x="9099906" y="5095410"/>
            <a:ext cx="434596" cy="448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2C2BD84-7081-EA9B-A3FC-67B550085EC3}"/>
              </a:ext>
            </a:extLst>
          </p:cNvPr>
          <p:cNvSpPr/>
          <p:nvPr/>
        </p:nvSpPr>
        <p:spPr>
          <a:xfrm rot="20151049">
            <a:off x="8337770" y="5261268"/>
            <a:ext cx="631455" cy="341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F6302F3-B41A-E57D-4C6C-B09E27CDF328}"/>
              </a:ext>
            </a:extLst>
          </p:cNvPr>
          <p:cNvSpPr/>
          <p:nvPr/>
        </p:nvSpPr>
        <p:spPr>
          <a:xfrm>
            <a:off x="7689281" y="5067876"/>
            <a:ext cx="558057" cy="4086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082BE5B6-2A5B-CC24-C4DA-DB201EECF1AF}"/>
              </a:ext>
            </a:extLst>
          </p:cNvPr>
          <p:cNvCxnSpPr>
            <a:cxnSpLocks/>
            <a:stCxn id="81" idx="2"/>
            <a:endCxn id="85" idx="3"/>
          </p:cNvCxnSpPr>
          <p:nvPr/>
        </p:nvCxnSpPr>
        <p:spPr>
          <a:xfrm rot="5400000">
            <a:off x="9591928" y="4060648"/>
            <a:ext cx="1217714" cy="108180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0B7695A9-33A0-EAEF-1B72-F635517D7310}"/>
              </a:ext>
            </a:extLst>
          </p:cNvPr>
          <p:cNvCxnSpPr>
            <a:cxnSpLocks/>
            <a:stCxn id="85" idx="1"/>
            <a:endCxn id="17" idx="3"/>
          </p:cNvCxnSpPr>
          <p:nvPr/>
        </p:nvCxnSpPr>
        <p:spPr>
          <a:xfrm rot="10800000" flipV="1">
            <a:off x="4333461" y="5210407"/>
            <a:ext cx="3162806" cy="160743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AB3EEC5-E514-314F-88FC-B1C80CD72B90}"/>
              </a:ext>
            </a:extLst>
          </p:cNvPr>
          <p:cNvSpPr txBox="1"/>
          <p:nvPr/>
        </p:nvSpPr>
        <p:spPr>
          <a:xfrm>
            <a:off x="10405135" y="4629043"/>
            <a:ext cx="186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Deserialize to </a:t>
            </a:r>
            <a:r>
              <a:rPr lang="en-US" dirty="0" err="1"/>
              <a:t>mutatable</a:t>
            </a:r>
            <a:r>
              <a:rPr lang="en-US" dirty="0"/>
              <a:t> format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3F3B83-CD21-D693-CDF9-6E221B855B67}"/>
              </a:ext>
            </a:extLst>
          </p:cNvPr>
          <p:cNvSpPr/>
          <p:nvPr/>
        </p:nvSpPr>
        <p:spPr>
          <a:xfrm>
            <a:off x="2324568" y="1629145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632054D1-604C-123C-EDA7-BBECE0B5F2C7}"/>
              </a:ext>
            </a:extLst>
          </p:cNvPr>
          <p:cNvCxnSpPr>
            <a:cxnSpLocks/>
            <a:stCxn id="63" idx="3"/>
            <a:endCxn id="74" idx="1"/>
          </p:cNvCxnSpPr>
          <p:nvPr/>
        </p:nvCxnSpPr>
        <p:spPr>
          <a:xfrm>
            <a:off x="4609593" y="1889839"/>
            <a:ext cx="2672552" cy="31923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09D6DB1-71A1-E8AD-8233-8A8E37CD3A99}"/>
              </a:ext>
            </a:extLst>
          </p:cNvPr>
          <p:cNvSpPr txBox="1"/>
          <p:nvPr/>
        </p:nvSpPr>
        <p:spPr>
          <a:xfrm>
            <a:off x="5123264" y="1545185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4F7E6A-3D9A-8F59-C89C-594DB1BAE376}"/>
              </a:ext>
            </a:extLst>
          </p:cNvPr>
          <p:cNvSpPr/>
          <p:nvPr/>
        </p:nvSpPr>
        <p:spPr>
          <a:xfrm>
            <a:off x="109525" y="1424252"/>
            <a:ext cx="12069503" cy="4950674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6D8E02-4C28-184E-F52F-3EE5ECBFA08A}"/>
              </a:ext>
            </a:extLst>
          </p:cNvPr>
          <p:cNvSpPr/>
          <p:nvPr/>
        </p:nvSpPr>
        <p:spPr>
          <a:xfrm>
            <a:off x="7282145" y="1588527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7EA78DA7-5132-160F-175B-38D669699B59}"/>
              </a:ext>
            </a:extLst>
          </p:cNvPr>
          <p:cNvCxnSpPr>
            <a:cxnSpLocks/>
            <a:stCxn id="74" idx="3"/>
            <a:endCxn id="81" idx="0"/>
          </p:cNvCxnSpPr>
          <p:nvPr/>
        </p:nvCxnSpPr>
        <p:spPr>
          <a:xfrm>
            <a:off x="9867432" y="1921762"/>
            <a:ext cx="874256" cy="847940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Oval Callout 105">
            <a:extLst>
              <a:ext uri="{FF2B5EF4-FFF2-40B4-BE49-F238E27FC236}">
                <a16:creationId xmlns:a16="http://schemas.microsoft.com/office/drawing/2014/main" id="{864B5F96-630D-77EF-34C5-6EF406AC6018}"/>
              </a:ext>
            </a:extLst>
          </p:cNvPr>
          <p:cNvSpPr/>
          <p:nvPr/>
        </p:nvSpPr>
        <p:spPr>
          <a:xfrm>
            <a:off x="11000635" y="1730973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89D9DE7-1AF5-C8CC-A4F9-A4B964E840DA}"/>
              </a:ext>
            </a:extLst>
          </p:cNvPr>
          <p:cNvSpPr txBox="1"/>
          <p:nvPr/>
        </p:nvSpPr>
        <p:spPr>
          <a:xfrm>
            <a:off x="10317812" y="1729950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3E6733-5F1A-E251-07C4-3D0C9A4DA39F}"/>
              </a:ext>
            </a:extLst>
          </p:cNvPr>
          <p:cNvSpPr/>
          <p:nvPr/>
        </p:nvSpPr>
        <p:spPr>
          <a:xfrm>
            <a:off x="6824635" y="1424252"/>
            <a:ext cx="4998860" cy="1441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32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How to handle (potentially) arbitrary output from Codex?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35A8-21D1-8749-83A2-CAD67400876F}" type="datetime1">
              <a:rPr lang="en-CA" smtClean="0"/>
              <a:t>2023-05-16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to Improve Test Suite Generation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40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2695D6-996E-1B06-BD93-DBDB4C1E9DF2}"/>
              </a:ext>
            </a:extLst>
          </p:cNvPr>
          <p:cNvCxnSpPr>
            <a:cxnSpLocks/>
            <a:stCxn id="17" idx="1"/>
            <a:endCxn id="6" idx="2"/>
          </p:cNvCxnSpPr>
          <p:nvPr/>
        </p:nvCxnSpPr>
        <p:spPr>
          <a:xfrm rot="10800000">
            <a:off x="1444975" y="4343399"/>
            <a:ext cx="1060661" cy="10277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6" idx="0"/>
            <a:endCxn id="63" idx="1"/>
          </p:cNvCxnSpPr>
          <p:nvPr/>
        </p:nvCxnSpPr>
        <p:spPr>
          <a:xfrm rot="5400000" flipH="1" flipV="1">
            <a:off x="1444840" y="1889974"/>
            <a:ext cx="879863" cy="879594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F10AB97B-06AA-815A-6D05-EFED34E70452}"/>
              </a:ext>
            </a:extLst>
          </p:cNvPr>
          <p:cNvCxnSpPr>
            <a:cxnSpLocks/>
            <a:stCxn id="63" idx="3"/>
            <a:endCxn id="11" idx="0"/>
          </p:cNvCxnSpPr>
          <p:nvPr/>
        </p:nvCxnSpPr>
        <p:spPr>
          <a:xfrm>
            <a:off x="4609593" y="1889839"/>
            <a:ext cx="803920" cy="879865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383B765-6E1F-66BA-54B1-C74B26968C4E}"/>
              </a:ext>
            </a:extLst>
          </p:cNvPr>
          <p:cNvSpPr txBox="1"/>
          <p:nvPr/>
        </p:nvSpPr>
        <p:spPr>
          <a:xfrm>
            <a:off x="3127513" y="2254997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5C1B8D-A36C-EB14-E059-7282757D8CC0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7F704D-102C-93B7-6904-371C3340E6C9}"/>
              </a:ext>
            </a:extLst>
          </p:cNvPr>
          <p:cNvSpPr txBox="1"/>
          <p:nvPr/>
        </p:nvSpPr>
        <p:spPr>
          <a:xfrm>
            <a:off x="12971" y="5001819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0B7695A9-33A0-EAEF-1B72-F635517D7310}"/>
              </a:ext>
            </a:extLst>
          </p:cNvPr>
          <p:cNvCxnSpPr>
            <a:cxnSpLocks/>
            <a:stCxn id="85" idx="1"/>
            <a:endCxn id="17" idx="3"/>
          </p:cNvCxnSpPr>
          <p:nvPr/>
        </p:nvCxnSpPr>
        <p:spPr>
          <a:xfrm rot="10800000" flipV="1">
            <a:off x="4333461" y="5210407"/>
            <a:ext cx="3162806" cy="160743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03F3B83-CD21-D693-CDF9-6E221B855B67}"/>
              </a:ext>
            </a:extLst>
          </p:cNvPr>
          <p:cNvSpPr/>
          <p:nvPr/>
        </p:nvSpPr>
        <p:spPr>
          <a:xfrm>
            <a:off x="2324568" y="1629145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632054D1-604C-123C-EDA7-BBECE0B5F2C7}"/>
              </a:ext>
            </a:extLst>
          </p:cNvPr>
          <p:cNvCxnSpPr>
            <a:cxnSpLocks/>
            <a:stCxn id="63" idx="3"/>
            <a:endCxn id="74" idx="1"/>
          </p:cNvCxnSpPr>
          <p:nvPr/>
        </p:nvCxnSpPr>
        <p:spPr>
          <a:xfrm>
            <a:off x="4609593" y="1889839"/>
            <a:ext cx="2672552" cy="31923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09D6DB1-71A1-E8AD-8233-8A8E37CD3A99}"/>
              </a:ext>
            </a:extLst>
          </p:cNvPr>
          <p:cNvSpPr txBox="1"/>
          <p:nvPr/>
        </p:nvSpPr>
        <p:spPr>
          <a:xfrm>
            <a:off x="5123264" y="1545185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6D8E02-4C28-184E-F52F-3EE5ECBFA08A}"/>
              </a:ext>
            </a:extLst>
          </p:cNvPr>
          <p:cNvSpPr/>
          <p:nvPr/>
        </p:nvSpPr>
        <p:spPr>
          <a:xfrm>
            <a:off x="7282145" y="1588527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7EA78DA7-5132-160F-175B-38D669699B59}"/>
              </a:ext>
            </a:extLst>
          </p:cNvPr>
          <p:cNvCxnSpPr>
            <a:cxnSpLocks/>
            <a:stCxn id="74" idx="3"/>
            <a:endCxn id="81" idx="0"/>
          </p:cNvCxnSpPr>
          <p:nvPr/>
        </p:nvCxnSpPr>
        <p:spPr>
          <a:xfrm>
            <a:off x="9867432" y="1921762"/>
            <a:ext cx="874256" cy="847940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Oval Callout 105">
            <a:extLst>
              <a:ext uri="{FF2B5EF4-FFF2-40B4-BE49-F238E27FC236}">
                <a16:creationId xmlns:a16="http://schemas.microsoft.com/office/drawing/2014/main" id="{864B5F96-630D-77EF-34C5-6EF406AC6018}"/>
              </a:ext>
            </a:extLst>
          </p:cNvPr>
          <p:cNvSpPr/>
          <p:nvPr/>
        </p:nvSpPr>
        <p:spPr>
          <a:xfrm>
            <a:off x="11000635" y="1730973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89D9DE7-1AF5-C8CC-A4F9-A4B964E840DA}"/>
              </a:ext>
            </a:extLst>
          </p:cNvPr>
          <p:cNvSpPr txBox="1"/>
          <p:nvPr/>
        </p:nvSpPr>
        <p:spPr>
          <a:xfrm>
            <a:off x="10317812" y="1729950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4F7E6A-3D9A-8F59-C89C-594DB1BAE376}"/>
              </a:ext>
            </a:extLst>
          </p:cNvPr>
          <p:cNvSpPr/>
          <p:nvPr/>
        </p:nvSpPr>
        <p:spPr>
          <a:xfrm>
            <a:off x="109525" y="1610140"/>
            <a:ext cx="12426543" cy="4764786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1C07FA2-7B6C-168C-DDF3-99D160C5EE3D}"/>
              </a:ext>
            </a:extLst>
          </p:cNvPr>
          <p:cNvSpPr/>
          <p:nvPr/>
        </p:nvSpPr>
        <p:spPr>
          <a:xfrm>
            <a:off x="9659881" y="2769702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2E0310-6C8B-07BC-BA6D-E997779B5574}"/>
              </a:ext>
            </a:extLst>
          </p:cNvPr>
          <p:cNvSpPr/>
          <p:nvPr/>
        </p:nvSpPr>
        <p:spPr>
          <a:xfrm>
            <a:off x="9745978" y="3377379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test_case_0():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7 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EE139FF-1B4B-A3D4-8DA6-B1005563283B}"/>
              </a:ext>
            </a:extLst>
          </p:cNvPr>
          <p:cNvSpPr/>
          <p:nvPr/>
        </p:nvSpPr>
        <p:spPr>
          <a:xfrm>
            <a:off x="11035881" y="3385877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test_case_1():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res2 = </a:t>
            </a:r>
            <a:r>
              <a:rPr lang="en-US" sz="500" dirty="0" err="1">
                <a:solidFill>
                  <a:schemeClr val="tx1"/>
                </a:solidFill>
              </a:rPr>
              <a:t>bax.Bax</a:t>
            </a:r>
            <a:r>
              <a:rPr lang="en-US" sz="500" dirty="0">
                <a:solidFill>
                  <a:schemeClr val="tx1"/>
                </a:solidFill>
              </a:rPr>
              <a:t>(6)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res2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303947-E95E-CE2A-B858-3C58D8E2B377}"/>
              </a:ext>
            </a:extLst>
          </p:cNvPr>
          <p:cNvSpPr/>
          <p:nvPr/>
        </p:nvSpPr>
        <p:spPr>
          <a:xfrm>
            <a:off x="10392586" y="3504560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test_case_2():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f = </a:t>
            </a:r>
            <a:r>
              <a:rPr lang="en-US" sz="500" dirty="0" err="1">
                <a:solidFill>
                  <a:schemeClr val="tx1"/>
                </a:solidFill>
              </a:rPr>
              <a:t>foo.Foo</a:t>
            </a:r>
            <a:r>
              <a:rPr lang="en-US" sz="500" dirty="0">
                <a:solidFill>
                  <a:schemeClr val="tx1"/>
                </a:solidFill>
              </a:rPr>
              <a:t>()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f.add</a:t>
            </a:r>
            <a:r>
              <a:rPr lang="en-US" sz="500" dirty="0">
                <a:solidFill>
                  <a:schemeClr val="tx1"/>
                </a:solidFill>
              </a:rPr>
              <a:t>(4)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f.remove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</a:t>
            </a:r>
            <a:r>
              <a:rPr lang="en-US" sz="500" dirty="0" err="1">
                <a:solidFill>
                  <a:schemeClr val="tx1"/>
                </a:solidFill>
              </a:rPr>
              <a:t>len</a:t>
            </a:r>
            <a:r>
              <a:rPr lang="en-US" sz="500" dirty="0">
                <a:solidFill>
                  <a:schemeClr val="tx1"/>
                </a:solidFill>
              </a:rPr>
              <a:t>(f) == 1 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B5F059E5-1C5C-B06D-F3CE-70B56E960334}"/>
              </a:ext>
            </a:extLst>
          </p:cNvPr>
          <p:cNvSpPr/>
          <p:nvPr/>
        </p:nvSpPr>
        <p:spPr>
          <a:xfrm>
            <a:off x="7496267" y="4598912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3CA4A79-F61B-9848-939D-A6F12426B55F}"/>
              </a:ext>
            </a:extLst>
          </p:cNvPr>
          <p:cNvSpPr/>
          <p:nvPr/>
        </p:nvSpPr>
        <p:spPr>
          <a:xfrm rot="688604">
            <a:off x="9099906" y="5095410"/>
            <a:ext cx="434596" cy="448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2C2BD84-7081-EA9B-A3FC-67B550085EC3}"/>
              </a:ext>
            </a:extLst>
          </p:cNvPr>
          <p:cNvSpPr/>
          <p:nvPr/>
        </p:nvSpPr>
        <p:spPr>
          <a:xfrm rot="20151049">
            <a:off x="8337770" y="5261268"/>
            <a:ext cx="631455" cy="341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F6302F3-B41A-E57D-4C6C-B09E27CDF328}"/>
              </a:ext>
            </a:extLst>
          </p:cNvPr>
          <p:cNvSpPr/>
          <p:nvPr/>
        </p:nvSpPr>
        <p:spPr>
          <a:xfrm>
            <a:off x="7689281" y="5067876"/>
            <a:ext cx="558057" cy="4086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082BE5B6-2A5B-CC24-C4DA-DB201EECF1AF}"/>
              </a:ext>
            </a:extLst>
          </p:cNvPr>
          <p:cNvCxnSpPr>
            <a:cxnSpLocks/>
            <a:stCxn id="81" idx="2"/>
            <a:endCxn id="85" idx="3"/>
          </p:cNvCxnSpPr>
          <p:nvPr/>
        </p:nvCxnSpPr>
        <p:spPr>
          <a:xfrm rot="5400000">
            <a:off x="9591928" y="4060648"/>
            <a:ext cx="1217714" cy="108180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AB3EEC5-E514-314F-88FC-B1C80CD72B90}"/>
              </a:ext>
            </a:extLst>
          </p:cNvPr>
          <p:cNvSpPr txBox="1"/>
          <p:nvPr/>
        </p:nvSpPr>
        <p:spPr>
          <a:xfrm>
            <a:off x="10405135" y="4629043"/>
            <a:ext cx="186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Deserialize to </a:t>
            </a:r>
            <a:r>
              <a:rPr lang="en-US" dirty="0" err="1"/>
              <a:t>mutatable</a:t>
            </a:r>
            <a:r>
              <a:rPr lang="en-US" dirty="0"/>
              <a:t> format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3E6733-5F1A-E251-07C4-3D0C9A4DA39F}"/>
              </a:ext>
            </a:extLst>
          </p:cNvPr>
          <p:cNvSpPr/>
          <p:nvPr/>
        </p:nvSpPr>
        <p:spPr>
          <a:xfrm>
            <a:off x="7433356" y="2345732"/>
            <a:ext cx="5102713" cy="426426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300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Discussed Further in Paper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3F52-21D2-084D-8896-5CF06D9C6809}" type="datetime1">
              <a:rPr lang="en-CA" smtClean="0"/>
              <a:t>2023-05-16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to Improve Test Suite Generation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41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2695D6-996E-1B06-BD93-DBDB4C1E9DF2}"/>
              </a:ext>
            </a:extLst>
          </p:cNvPr>
          <p:cNvCxnSpPr>
            <a:cxnSpLocks/>
            <a:stCxn id="17" idx="1"/>
            <a:endCxn id="6" idx="2"/>
          </p:cNvCxnSpPr>
          <p:nvPr/>
        </p:nvCxnSpPr>
        <p:spPr>
          <a:xfrm rot="10800000">
            <a:off x="1444975" y="4343399"/>
            <a:ext cx="1060661" cy="10277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6" idx="0"/>
            <a:endCxn id="63" idx="1"/>
          </p:cNvCxnSpPr>
          <p:nvPr/>
        </p:nvCxnSpPr>
        <p:spPr>
          <a:xfrm rot="5400000" flipH="1" flipV="1">
            <a:off x="1444840" y="1889974"/>
            <a:ext cx="879863" cy="879594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F10AB97B-06AA-815A-6D05-EFED34E70452}"/>
              </a:ext>
            </a:extLst>
          </p:cNvPr>
          <p:cNvCxnSpPr>
            <a:cxnSpLocks/>
            <a:stCxn id="63" idx="3"/>
            <a:endCxn id="11" idx="0"/>
          </p:cNvCxnSpPr>
          <p:nvPr/>
        </p:nvCxnSpPr>
        <p:spPr>
          <a:xfrm>
            <a:off x="4609593" y="1889839"/>
            <a:ext cx="803920" cy="879865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383B765-6E1F-66BA-54B1-C74B26968C4E}"/>
              </a:ext>
            </a:extLst>
          </p:cNvPr>
          <p:cNvSpPr txBox="1"/>
          <p:nvPr/>
        </p:nvSpPr>
        <p:spPr>
          <a:xfrm>
            <a:off x="3127513" y="2254997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6D8E02-4C28-184E-F52F-3EE5ECBFA08A}"/>
              </a:ext>
            </a:extLst>
          </p:cNvPr>
          <p:cNvSpPr/>
          <p:nvPr/>
        </p:nvSpPr>
        <p:spPr>
          <a:xfrm>
            <a:off x="7282145" y="1588527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5C1B8D-A36C-EB14-E059-7282757D8CC0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7F704D-102C-93B7-6904-371C3340E6C9}"/>
              </a:ext>
            </a:extLst>
          </p:cNvPr>
          <p:cNvSpPr txBox="1"/>
          <p:nvPr/>
        </p:nvSpPr>
        <p:spPr>
          <a:xfrm>
            <a:off x="12971" y="5001819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1C07FA2-7B6C-168C-DDF3-99D160C5EE3D}"/>
              </a:ext>
            </a:extLst>
          </p:cNvPr>
          <p:cNvSpPr/>
          <p:nvPr/>
        </p:nvSpPr>
        <p:spPr>
          <a:xfrm>
            <a:off x="9659881" y="2769702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2E0310-6C8B-07BC-BA6D-E997779B5574}"/>
              </a:ext>
            </a:extLst>
          </p:cNvPr>
          <p:cNvSpPr/>
          <p:nvPr/>
        </p:nvSpPr>
        <p:spPr>
          <a:xfrm>
            <a:off x="9745978" y="3377379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test_case_0():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7 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EE139FF-1B4B-A3D4-8DA6-B1005563283B}"/>
              </a:ext>
            </a:extLst>
          </p:cNvPr>
          <p:cNvSpPr/>
          <p:nvPr/>
        </p:nvSpPr>
        <p:spPr>
          <a:xfrm>
            <a:off x="11035881" y="3385877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test_case_1():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res2 = </a:t>
            </a:r>
            <a:r>
              <a:rPr lang="en-US" sz="500" dirty="0" err="1">
                <a:solidFill>
                  <a:schemeClr val="tx1"/>
                </a:solidFill>
              </a:rPr>
              <a:t>bax.Bax</a:t>
            </a:r>
            <a:r>
              <a:rPr lang="en-US" sz="500" dirty="0">
                <a:solidFill>
                  <a:schemeClr val="tx1"/>
                </a:solidFill>
              </a:rPr>
              <a:t>(6)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res2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303947-E95E-CE2A-B858-3C58D8E2B377}"/>
              </a:ext>
            </a:extLst>
          </p:cNvPr>
          <p:cNvSpPr/>
          <p:nvPr/>
        </p:nvSpPr>
        <p:spPr>
          <a:xfrm>
            <a:off x="10392586" y="3504560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test_case_2():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f = </a:t>
            </a:r>
            <a:r>
              <a:rPr lang="en-US" sz="500" dirty="0" err="1">
                <a:solidFill>
                  <a:schemeClr val="tx1"/>
                </a:solidFill>
              </a:rPr>
              <a:t>foo.Foo</a:t>
            </a:r>
            <a:r>
              <a:rPr lang="en-US" sz="500" dirty="0">
                <a:solidFill>
                  <a:schemeClr val="tx1"/>
                </a:solidFill>
              </a:rPr>
              <a:t>()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f.add</a:t>
            </a:r>
            <a:r>
              <a:rPr lang="en-US" sz="500" dirty="0">
                <a:solidFill>
                  <a:schemeClr val="tx1"/>
                </a:solidFill>
              </a:rPr>
              <a:t>(4)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f.remove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</a:t>
            </a:r>
            <a:r>
              <a:rPr lang="en-US" sz="500" dirty="0" err="1">
                <a:solidFill>
                  <a:schemeClr val="tx1"/>
                </a:solidFill>
              </a:rPr>
              <a:t>len</a:t>
            </a:r>
            <a:r>
              <a:rPr lang="en-US" sz="500" dirty="0">
                <a:solidFill>
                  <a:schemeClr val="tx1"/>
                </a:solidFill>
              </a:rPr>
              <a:t>(f) == 1 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B5F059E5-1C5C-B06D-F3CE-70B56E960334}"/>
              </a:ext>
            </a:extLst>
          </p:cNvPr>
          <p:cNvSpPr/>
          <p:nvPr/>
        </p:nvSpPr>
        <p:spPr>
          <a:xfrm>
            <a:off x="7496267" y="4598912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3CA4A79-F61B-9848-939D-A6F12426B55F}"/>
              </a:ext>
            </a:extLst>
          </p:cNvPr>
          <p:cNvSpPr/>
          <p:nvPr/>
        </p:nvSpPr>
        <p:spPr>
          <a:xfrm rot="688604">
            <a:off x="9099906" y="5095410"/>
            <a:ext cx="434596" cy="448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2C2BD84-7081-EA9B-A3FC-67B550085EC3}"/>
              </a:ext>
            </a:extLst>
          </p:cNvPr>
          <p:cNvSpPr/>
          <p:nvPr/>
        </p:nvSpPr>
        <p:spPr>
          <a:xfrm rot="20151049">
            <a:off x="8337770" y="5261268"/>
            <a:ext cx="631455" cy="341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F6302F3-B41A-E57D-4C6C-B09E27CDF328}"/>
              </a:ext>
            </a:extLst>
          </p:cNvPr>
          <p:cNvSpPr/>
          <p:nvPr/>
        </p:nvSpPr>
        <p:spPr>
          <a:xfrm>
            <a:off x="7689281" y="5067876"/>
            <a:ext cx="558057" cy="4086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7EA78DA7-5132-160F-175B-38D669699B59}"/>
              </a:ext>
            </a:extLst>
          </p:cNvPr>
          <p:cNvCxnSpPr>
            <a:cxnSpLocks/>
            <a:stCxn id="74" idx="3"/>
            <a:endCxn id="81" idx="0"/>
          </p:cNvCxnSpPr>
          <p:nvPr/>
        </p:nvCxnSpPr>
        <p:spPr>
          <a:xfrm>
            <a:off x="9867432" y="1921762"/>
            <a:ext cx="874256" cy="847940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082BE5B6-2A5B-CC24-C4DA-DB201EECF1AF}"/>
              </a:ext>
            </a:extLst>
          </p:cNvPr>
          <p:cNvCxnSpPr>
            <a:cxnSpLocks/>
            <a:stCxn id="81" idx="2"/>
            <a:endCxn id="85" idx="3"/>
          </p:cNvCxnSpPr>
          <p:nvPr/>
        </p:nvCxnSpPr>
        <p:spPr>
          <a:xfrm rot="5400000">
            <a:off x="9591928" y="4060648"/>
            <a:ext cx="1217714" cy="108180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0B7695A9-33A0-EAEF-1B72-F635517D7310}"/>
              </a:ext>
            </a:extLst>
          </p:cNvPr>
          <p:cNvCxnSpPr>
            <a:cxnSpLocks/>
            <a:stCxn id="85" idx="1"/>
            <a:endCxn id="17" idx="3"/>
          </p:cNvCxnSpPr>
          <p:nvPr/>
        </p:nvCxnSpPr>
        <p:spPr>
          <a:xfrm rot="10800000" flipV="1">
            <a:off x="4333461" y="5210407"/>
            <a:ext cx="3162806" cy="160743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AB3EEC5-E514-314F-88FC-B1C80CD72B90}"/>
              </a:ext>
            </a:extLst>
          </p:cNvPr>
          <p:cNvSpPr txBox="1"/>
          <p:nvPr/>
        </p:nvSpPr>
        <p:spPr>
          <a:xfrm>
            <a:off x="10405135" y="4629043"/>
            <a:ext cx="186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Deserialize to </a:t>
            </a:r>
            <a:r>
              <a:rPr lang="en-US" dirty="0" err="1"/>
              <a:t>mutatable</a:t>
            </a:r>
            <a:r>
              <a:rPr lang="en-US" dirty="0"/>
              <a:t> format</a:t>
            </a:r>
          </a:p>
        </p:txBody>
      </p:sp>
      <p:sp>
        <p:nvSpPr>
          <p:cNvPr id="106" name="Oval Callout 105">
            <a:extLst>
              <a:ext uri="{FF2B5EF4-FFF2-40B4-BE49-F238E27FC236}">
                <a16:creationId xmlns:a16="http://schemas.microsoft.com/office/drawing/2014/main" id="{864B5F96-630D-77EF-34C5-6EF406AC6018}"/>
              </a:ext>
            </a:extLst>
          </p:cNvPr>
          <p:cNvSpPr/>
          <p:nvPr/>
        </p:nvSpPr>
        <p:spPr>
          <a:xfrm>
            <a:off x="11000635" y="1730973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89D9DE7-1AF5-C8CC-A4F9-A4B964E840DA}"/>
              </a:ext>
            </a:extLst>
          </p:cNvPr>
          <p:cNvSpPr txBox="1"/>
          <p:nvPr/>
        </p:nvSpPr>
        <p:spPr>
          <a:xfrm>
            <a:off x="10317812" y="1729950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3F3B83-CD21-D693-CDF9-6E221B855B67}"/>
              </a:ext>
            </a:extLst>
          </p:cNvPr>
          <p:cNvSpPr/>
          <p:nvPr/>
        </p:nvSpPr>
        <p:spPr>
          <a:xfrm>
            <a:off x="2324568" y="1629145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632054D1-604C-123C-EDA7-BBECE0B5F2C7}"/>
              </a:ext>
            </a:extLst>
          </p:cNvPr>
          <p:cNvCxnSpPr>
            <a:cxnSpLocks/>
            <a:stCxn id="63" idx="3"/>
            <a:endCxn id="74" idx="1"/>
          </p:cNvCxnSpPr>
          <p:nvPr/>
        </p:nvCxnSpPr>
        <p:spPr>
          <a:xfrm>
            <a:off x="4609593" y="1889839"/>
            <a:ext cx="2672552" cy="31923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09D6DB1-71A1-E8AD-8233-8A8E37CD3A99}"/>
              </a:ext>
            </a:extLst>
          </p:cNvPr>
          <p:cNvSpPr txBox="1"/>
          <p:nvPr/>
        </p:nvSpPr>
        <p:spPr>
          <a:xfrm>
            <a:off x="5123264" y="1545185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sp>
        <p:nvSpPr>
          <p:cNvPr id="13" name="!!nope">
            <a:extLst>
              <a:ext uri="{FF2B5EF4-FFF2-40B4-BE49-F238E27FC236}">
                <a16:creationId xmlns:a16="http://schemas.microsoft.com/office/drawing/2014/main" id="{F5C61246-FE81-3EAD-A403-F04493D469EE}"/>
              </a:ext>
            </a:extLst>
          </p:cNvPr>
          <p:cNvSpPr/>
          <p:nvPr/>
        </p:nvSpPr>
        <p:spPr>
          <a:xfrm>
            <a:off x="-24355" y="1437574"/>
            <a:ext cx="13492063" cy="5166845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nopee">
            <a:extLst>
              <a:ext uri="{FF2B5EF4-FFF2-40B4-BE49-F238E27FC236}">
                <a16:creationId xmlns:a16="http://schemas.microsoft.com/office/drawing/2014/main" id="{06D30EC7-6BFE-FB3D-155D-5663BA01D025}"/>
              </a:ext>
            </a:extLst>
          </p:cNvPr>
          <p:cNvSpPr txBox="1"/>
          <p:nvPr/>
        </p:nvSpPr>
        <p:spPr>
          <a:xfrm>
            <a:off x="1441079" y="2518812"/>
            <a:ext cx="922845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When to ask for a hint?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After stall, back off when hints not helpful</a:t>
            </a:r>
            <a:r>
              <a:rPr lang="en-US" sz="24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</a:p>
          <a:p>
            <a:r>
              <a:rPr lang="en-US" sz="24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How to ask for a hint? 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with implementation + </a:t>
            </a:r>
            <a:r>
              <a:rPr lang="en-US" sz="24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fn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header</a:t>
            </a:r>
          </a:p>
          <a:p>
            <a:r>
              <a:rPr lang="en-US" sz="24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How to handle arbitrary output? 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Add support for importing new functions, arbitrary syntax generated by Codex </a:t>
            </a:r>
            <a:endParaRPr lang="en-US" sz="24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62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3266D-01EA-0F41-BE39-9CB79449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2A54-10D9-2D4D-978F-0B3615992F73}" type="datetime1">
              <a:rPr lang="en-CA" smtClean="0"/>
              <a:t>2023-05-16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921C1-B4D4-9042-B429-C2CE647A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to Improve Test Suite Generation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88DFB-D69E-6E43-96A2-C6B90171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42</a:t>
            </a:fld>
            <a:endParaRPr lang="en-US"/>
          </a:p>
        </p:txBody>
      </p:sp>
      <p:sp>
        <p:nvSpPr>
          <p:cNvPr id="7" name="!!plz2">
            <a:extLst>
              <a:ext uri="{FF2B5EF4-FFF2-40B4-BE49-F238E27FC236}">
                <a16:creationId xmlns:a16="http://schemas.microsoft.com/office/drawing/2014/main" id="{E82DAE01-E01D-9041-8B40-2562AF0779B2}"/>
              </a:ext>
            </a:extLst>
          </p:cNvPr>
          <p:cNvSpPr/>
          <p:nvPr/>
        </p:nvSpPr>
        <p:spPr>
          <a:xfrm>
            <a:off x="2919350" y="3918373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Remaining Challenges</a:t>
            </a:r>
          </a:p>
        </p:txBody>
      </p:sp>
      <p:sp>
        <p:nvSpPr>
          <p:cNvPr id="11" name="!!perf">
            <a:extLst>
              <a:ext uri="{FF2B5EF4-FFF2-40B4-BE49-F238E27FC236}">
                <a16:creationId xmlns:a16="http://schemas.microsoft.com/office/drawing/2014/main" id="{56BBA310-8D80-E845-9502-E5BC89058E10}"/>
              </a:ext>
            </a:extLst>
          </p:cNvPr>
          <p:cNvSpPr/>
          <p:nvPr/>
        </p:nvSpPr>
        <p:spPr>
          <a:xfrm>
            <a:off x="2919354" y="1825999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Core Approach</a:t>
            </a:r>
          </a:p>
        </p:txBody>
      </p:sp>
      <p:sp>
        <p:nvSpPr>
          <p:cNvPr id="12" name="!!plz">
            <a:extLst>
              <a:ext uri="{FF2B5EF4-FFF2-40B4-BE49-F238E27FC236}">
                <a16:creationId xmlns:a16="http://schemas.microsoft.com/office/drawing/2014/main" id="{519B3489-33E0-6F46-AB55-D815B54D4F09}"/>
              </a:ext>
            </a:extLst>
          </p:cNvPr>
          <p:cNvSpPr/>
          <p:nvPr/>
        </p:nvSpPr>
        <p:spPr>
          <a:xfrm>
            <a:off x="2919351" y="2872186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Evaluation Highlights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972C57-410F-05DC-3409-BEA1E16CA089}"/>
              </a:ext>
            </a:extLst>
          </p:cNvPr>
          <p:cNvSpPr/>
          <p:nvPr/>
        </p:nvSpPr>
        <p:spPr>
          <a:xfrm>
            <a:off x="1076211" y="2872186"/>
            <a:ext cx="10039576" cy="3673523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6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3266D-01EA-0F41-BE39-9CB79449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1FEF-DD94-0543-9A4B-C31AF5DC306E}" type="datetime1">
              <a:rPr lang="en-CA" smtClean="0"/>
              <a:t>2023-05-16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921C1-B4D4-9042-B429-C2CE647A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to Improve Test Suite Generation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88DFB-D69E-6E43-96A2-C6B90171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43</a:t>
            </a:fld>
            <a:endParaRPr lang="en-US"/>
          </a:p>
        </p:txBody>
      </p:sp>
      <p:sp>
        <p:nvSpPr>
          <p:cNvPr id="7" name="!!plz2">
            <a:extLst>
              <a:ext uri="{FF2B5EF4-FFF2-40B4-BE49-F238E27FC236}">
                <a16:creationId xmlns:a16="http://schemas.microsoft.com/office/drawing/2014/main" id="{E82DAE01-E01D-9041-8B40-2562AF0779B2}"/>
              </a:ext>
            </a:extLst>
          </p:cNvPr>
          <p:cNvSpPr/>
          <p:nvPr/>
        </p:nvSpPr>
        <p:spPr>
          <a:xfrm>
            <a:off x="2919350" y="3918373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Remaining Challenges</a:t>
            </a:r>
          </a:p>
        </p:txBody>
      </p:sp>
      <p:sp>
        <p:nvSpPr>
          <p:cNvPr id="11" name="!!perf">
            <a:extLst>
              <a:ext uri="{FF2B5EF4-FFF2-40B4-BE49-F238E27FC236}">
                <a16:creationId xmlns:a16="http://schemas.microsoft.com/office/drawing/2014/main" id="{56BBA310-8D80-E845-9502-E5BC89058E10}"/>
              </a:ext>
            </a:extLst>
          </p:cNvPr>
          <p:cNvSpPr/>
          <p:nvPr/>
        </p:nvSpPr>
        <p:spPr>
          <a:xfrm>
            <a:off x="2919354" y="1825999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Core Approach</a:t>
            </a:r>
          </a:p>
        </p:txBody>
      </p:sp>
      <p:sp>
        <p:nvSpPr>
          <p:cNvPr id="12" name="!!plz">
            <a:extLst>
              <a:ext uri="{FF2B5EF4-FFF2-40B4-BE49-F238E27FC236}">
                <a16:creationId xmlns:a16="http://schemas.microsoft.com/office/drawing/2014/main" id="{519B3489-33E0-6F46-AB55-D815B54D4F09}"/>
              </a:ext>
            </a:extLst>
          </p:cNvPr>
          <p:cNvSpPr/>
          <p:nvPr/>
        </p:nvSpPr>
        <p:spPr>
          <a:xfrm>
            <a:off x="2919351" y="2872186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Evaluation Highlights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972C57-410F-05DC-3409-BEA1E16CA089}"/>
              </a:ext>
            </a:extLst>
          </p:cNvPr>
          <p:cNvSpPr/>
          <p:nvPr/>
        </p:nvSpPr>
        <p:spPr>
          <a:xfrm>
            <a:off x="1076211" y="3838084"/>
            <a:ext cx="10039576" cy="1770179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076E49-B49E-FBDB-4290-CE2BD1A7B58C}"/>
              </a:ext>
            </a:extLst>
          </p:cNvPr>
          <p:cNvSpPr/>
          <p:nvPr/>
        </p:nvSpPr>
        <p:spPr>
          <a:xfrm>
            <a:off x="1076211" y="1460162"/>
            <a:ext cx="10039576" cy="1406560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8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2190-80E4-33A3-B0DF-1CF2FCB2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4D005-55F9-B179-54C0-EE8D40736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486 Modules from 27 Python Projects</a:t>
            </a:r>
          </a:p>
          <a:p>
            <a:r>
              <a:rPr lang="en-US" dirty="0"/>
              <a:t>Run each technique 16 times, 600s each</a:t>
            </a:r>
          </a:p>
          <a:p>
            <a:r>
              <a:rPr lang="en-US" dirty="0"/>
              <a:t>Compare to baselines:</a:t>
            </a:r>
          </a:p>
          <a:p>
            <a:pPr lvl="1"/>
            <a:r>
              <a:rPr lang="en-US" dirty="0"/>
              <a:t>MOSA (no Codex hints, </a:t>
            </a:r>
            <a:r>
              <a:rPr lang="en-US" dirty="0" err="1"/>
              <a:t>Pynguin</a:t>
            </a:r>
            <a:r>
              <a:rPr lang="en-US" dirty="0"/>
              <a:t> Implementation)</a:t>
            </a:r>
          </a:p>
          <a:p>
            <a:pPr lvl="1"/>
            <a:r>
              <a:rPr lang="en-US" dirty="0" err="1"/>
              <a:t>CodexOnly</a:t>
            </a:r>
            <a:r>
              <a:rPr lang="en-US" dirty="0"/>
              <a:t> (no mutative search)</a:t>
            </a:r>
          </a:p>
          <a:p>
            <a:r>
              <a:rPr lang="en-US" dirty="0"/>
              <a:t>Paper: evaluate </a:t>
            </a:r>
            <a:r>
              <a:rPr lang="en-US" dirty="0" err="1"/>
              <a:t>CodaMOSA</a:t>
            </a:r>
            <a:r>
              <a:rPr lang="en-US" dirty="0"/>
              <a:t> design decisions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7FF34-C0C0-234E-115E-84E751B7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BD4D-3541-164B-8E69-A4229EA88C99}" type="datetime1">
              <a:rPr lang="en-CA" smtClean="0"/>
              <a:t>2023-05-16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F7FA3-DABB-200D-DE63-E261CB6B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to Improve Test Suite Generation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B19C4-D487-F5C0-DA77-499C9A73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7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ABA0-53E2-9329-8190-5410FDA5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Coverage Comparison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5E642-3693-2305-67BA-B0FB48FD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CA0D-55EF-7B48-AC3E-7AC937D984C7}" type="datetime1">
              <a:rPr lang="en-CA" smtClean="0"/>
              <a:t>2023-05-16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52BEB-683C-F6F3-BBA4-3D0D6FAA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to Improve Test Suite Generation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11F40-A1FF-5ABC-B7EE-0653E2D8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45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6B3EA-7F52-BB54-D9CB-1BA64CC4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131" y="1896740"/>
            <a:ext cx="4982634" cy="37478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C5C40A-56FF-B896-2649-2AE455DD7B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40" t="63511" r="3682" b="18979"/>
          <a:stretch/>
        </p:blipFill>
        <p:spPr>
          <a:xfrm>
            <a:off x="7905079" y="4276178"/>
            <a:ext cx="2893807" cy="6562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AD2C9E-21FB-EC4E-CC1B-D41A694AB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96741"/>
            <a:ext cx="4982634" cy="37478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D3D254-E4EA-28EF-1B7D-196CC997C8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171" t="62117" r="3365" b="18939"/>
          <a:stretch/>
        </p:blipFill>
        <p:spPr>
          <a:xfrm>
            <a:off x="3001382" y="4217000"/>
            <a:ext cx="2614109" cy="71000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F4C1B8-B21B-D1DD-F708-EC551E42E9D0}"/>
              </a:ext>
            </a:extLst>
          </p:cNvPr>
          <p:cNvSpPr/>
          <p:nvPr/>
        </p:nvSpPr>
        <p:spPr>
          <a:xfrm>
            <a:off x="1527588" y="2070844"/>
            <a:ext cx="2216074" cy="32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7DB404-058C-78AC-E602-A5BDF12CB9D5}"/>
              </a:ext>
            </a:extLst>
          </p:cNvPr>
          <p:cNvSpPr/>
          <p:nvPr/>
        </p:nvSpPr>
        <p:spPr>
          <a:xfrm>
            <a:off x="6710979" y="2070844"/>
            <a:ext cx="2216074" cy="32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49A419-AEF9-9BF8-7A88-940435125C56}"/>
              </a:ext>
            </a:extLst>
          </p:cNvPr>
          <p:cNvSpPr/>
          <p:nvPr/>
        </p:nvSpPr>
        <p:spPr>
          <a:xfrm>
            <a:off x="1527588" y="2070844"/>
            <a:ext cx="4087903" cy="2856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0B9C97-BD38-D002-2027-F00E09DD1004}"/>
              </a:ext>
            </a:extLst>
          </p:cNvPr>
          <p:cNvSpPr/>
          <p:nvPr/>
        </p:nvSpPr>
        <p:spPr>
          <a:xfrm>
            <a:off x="7945900" y="4539239"/>
            <a:ext cx="2814870" cy="329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79F9F5-AAC2-C101-80C1-142B2253C673}"/>
              </a:ext>
            </a:extLst>
          </p:cNvPr>
          <p:cNvSpPr/>
          <p:nvPr/>
        </p:nvSpPr>
        <p:spPr>
          <a:xfrm>
            <a:off x="6764064" y="2070844"/>
            <a:ext cx="4034822" cy="2856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8A12A3-C866-31ED-19B6-EEE89AA4F8A9}"/>
              </a:ext>
            </a:extLst>
          </p:cNvPr>
          <p:cNvSpPr/>
          <p:nvPr/>
        </p:nvSpPr>
        <p:spPr>
          <a:xfrm>
            <a:off x="942189" y="1850301"/>
            <a:ext cx="10039576" cy="3747807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8EA0D-26D5-3B56-5CC0-45E5A65D04BB}"/>
              </a:ext>
            </a:extLst>
          </p:cNvPr>
          <p:cNvSpPr txBox="1"/>
          <p:nvPr/>
        </p:nvSpPr>
        <p:spPr>
          <a:xfrm>
            <a:off x="2058805" y="2847388"/>
            <a:ext cx="807439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Measure coverage of techniques at search end time (600s)</a:t>
            </a:r>
          </a:p>
          <a:p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Average over all runs presented</a:t>
            </a:r>
          </a:p>
          <a:p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Statistical</a:t>
            </a:r>
            <a:r>
              <a:rPr lang="en-US" sz="2400" dirty="0"/>
              <a:t> significance test using Mann-Whitney U-Test, </a:t>
            </a:r>
            <a:r>
              <a:rPr lang="en-US" sz="2400" i="1" dirty="0"/>
              <a:t>p=0.05</a:t>
            </a:r>
          </a:p>
        </p:txBody>
      </p:sp>
    </p:spTree>
    <p:extLst>
      <p:ext uri="{BB962C8B-B14F-4D97-AF65-F5344CB8AC3E}">
        <p14:creationId xmlns:p14="http://schemas.microsoft.com/office/powerpoint/2010/main" val="24911090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ABA0-53E2-9329-8190-5410FDA5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CodaMOSA</a:t>
            </a:r>
            <a:r>
              <a:rPr lang="en-US" dirty="0"/>
              <a:t> Outperforms Baselines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5E642-3693-2305-67BA-B0FB48FD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25A3-8D49-F344-9FD2-D055D193E583}" type="datetime1">
              <a:rPr lang="en-CA" smtClean="0"/>
              <a:t>2023-05-16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52BEB-683C-F6F3-BBA4-3D0D6FAA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to Improve Test Suite Generation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11F40-A1FF-5ABC-B7EE-0653E2D8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6B3EA-7F52-BB54-D9CB-1BA64CC4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99131" y="1896740"/>
            <a:ext cx="4982633" cy="37478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C5C40A-56FF-B896-2649-2AE455DD7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40" t="63511" r="3682" b="18979"/>
          <a:stretch/>
        </p:blipFill>
        <p:spPr>
          <a:xfrm>
            <a:off x="7905079" y="4276178"/>
            <a:ext cx="2893807" cy="6562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AD2C9E-21FB-EC4E-CC1B-D41A694AB1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8200" y="1896741"/>
            <a:ext cx="4982633" cy="374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991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ABA0-53E2-9329-8190-5410FDA5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CodaMOSA</a:t>
            </a:r>
            <a:r>
              <a:rPr lang="en-US" dirty="0"/>
              <a:t> Outperforms Baselines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5E642-3693-2305-67BA-B0FB48FD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C5D7-D448-E249-A25B-AD079FF0E352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52BEB-683C-F6F3-BBA4-3D0D6FAA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for Test Suite Generation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11F40-A1FF-5ABC-B7EE-0653E2D8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6B3EA-7F52-BB54-D9CB-1BA64CC4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99131" y="1896740"/>
            <a:ext cx="4982633" cy="37478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C5C40A-56FF-B896-2649-2AE455DD7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40" t="63511" r="3682" b="18979"/>
          <a:stretch/>
        </p:blipFill>
        <p:spPr>
          <a:xfrm>
            <a:off x="7905079" y="4276178"/>
            <a:ext cx="2893807" cy="6562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AD2C9E-21FB-EC4E-CC1B-D41A694AB1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8200" y="1896741"/>
            <a:ext cx="4982633" cy="37478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DCD36B-A8DD-6ACA-FD76-76400164B8B5}"/>
              </a:ext>
            </a:extLst>
          </p:cNvPr>
          <p:cNvSpPr/>
          <p:nvPr/>
        </p:nvSpPr>
        <p:spPr>
          <a:xfrm>
            <a:off x="5954613" y="1690688"/>
            <a:ext cx="6794737" cy="4528824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31CA7F-F2EA-27C6-BB8E-E9993A7779CE}"/>
              </a:ext>
            </a:extLst>
          </p:cNvPr>
          <p:cNvCxnSpPr>
            <a:cxnSpLocks/>
          </p:cNvCxnSpPr>
          <p:nvPr/>
        </p:nvCxnSpPr>
        <p:spPr>
          <a:xfrm>
            <a:off x="2291896" y="2495006"/>
            <a:ext cx="0" cy="173545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7363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ABA0-53E2-9329-8190-5410FDA5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CodaMOSA</a:t>
            </a:r>
            <a:r>
              <a:rPr lang="en-US" dirty="0"/>
              <a:t> Outperforms Baselines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5E642-3693-2305-67BA-B0FB48FD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C30E-4BAE-6F46-A2A4-D7485A6414D5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52BEB-683C-F6F3-BBA4-3D0D6FAA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for Test Suite Generation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11F40-A1FF-5ABC-B7EE-0653E2D8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6B3EA-7F52-BB54-D9CB-1BA64CC4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99131" y="1896740"/>
            <a:ext cx="4982633" cy="37478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C5C40A-56FF-B896-2649-2AE455DD7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40" t="63511" r="3682" b="18979"/>
          <a:stretch/>
        </p:blipFill>
        <p:spPr>
          <a:xfrm>
            <a:off x="7905079" y="4276178"/>
            <a:ext cx="2893807" cy="6562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AD2C9E-21FB-EC4E-CC1B-D41A694AB1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8200" y="1896741"/>
            <a:ext cx="4982633" cy="37478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DCD36B-A8DD-6ACA-FD76-76400164B8B5}"/>
              </a:ext>
            </a:extLst>
          </p:cNvPr>
          <p:cNvSpPr/>
          <p:nvPr/>
        </p:nvSpPr>
        <p:spPr>
          <a:xfrm>
            <a:off x="-884755" y="1690688"/>
            <a:ext cx="6794737" cy="4528824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BD3E8A-689E-55A1-34F2-BC4C996543B6}"/>
              </a:ext>
            </a:extLst>
          </p:cNvPr>
          <p:cNvSpPr/>
          <p:nvPr/>
        </p:nvSpPr>
        <p:spPr>
          <a:xfrm rot="19784129">
            <a:off x="6789613" y="3947235"/>
            <a:ext cx="1508350" cy="45183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660F98-C709-69E3-C4F2-FE79C542CE25}"/>
              </a:ext>
            </a:extLst>
          </p:cNvPr>
          <p:cNvSpPr/>
          <p:nvPr/>
        </p:nvSpPr>
        <p:spPr>
          <a:xfrm rot="19784129">
            <a:off x="9175763" y="2246048"/>
            <a:ext cx="1508350" cy="45183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5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941CF3E1-F37C-DFDC-DC46-88C9CD8FF964}"/>
              </a:ext>
            </a:extLst>
          </p:cNvPr>
          <p:cNvSpPr/>
          <p:nvPr/>
        </p:nvSpPr>
        <p:spPr>
          <a:xfrm>
            <a:off x="1385534" y="2762489"/>
            <a:ext cx="162338" cy="1314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Search-Based Test Suite Generation </a:t>
            </a:r>
            <a:br>
              <a:rPr lang="en-US" dirty="0"/>
            </a:br>
            <a:r>
              <a:rPr lang="en-US" sz="3200" dirty="0"/>
              <a:t>(High-level view)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A305-DA05-9440-8274-4074DC031E23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— The Promises and Challenges of ML in Automated Software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4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123" idx="0"/>
            <a:endCxn id="11" idx="0"/>
          </p:cNvCxnSpPr>
          <p:nvPr/>
        </p:nvCxnSpPr>
        <p:spPr>
          <a:xfrm rot="16200000" flipH="1">
            <a:off x="3436500" y="792691"/>
            <a:ext cx="7215" cy="3946810"/>
          </a:xfrm>
          <a:prstGeom prst="curvedConnector3">
            <a:avLst>
              <a:gd name="adj1" fmla="val -12535828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383B765-6E1F-66BA-54B1-C74B26968C4E}"/>
              </a:ext>
            </a:extLst>
          </p:cNvPr>
          <p:cNvSpPr txBox="1"/>
          <p:nvPr/>
        </p:nvSpPr>
        <p:spPr>
          <a:xfrm>
            <a:off x="2615368" y="197222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Mutate test cases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688874-AEB1-5552-B010-12FD531522A9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</p:spTree>
    <p:extLst>
      <p:ext uri="{BB962C8B-B14F-4D97-AF65-F5344CB8AC3E}">
        <p14:creationId xmlns:p14="http://schemas.microsoft.com/office/powerpoint/2010/main" val="684851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2190-80E4-33A3-B0DF-1CF2FCB2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Causes for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4D005-55F9-B179-54C0-EE8D40736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925332"/>
          </a:xfrm>
        </p:spPr>
        <p:txBody>
          <a:bodyPr>
            <a:normAutofit/>
          </a:bodyPr>
          <a:lstStyle/>
          <a:p>
            <a:r>
              <a:rPr lang="en-US" dirty="0"/>
              <a:t>Manually analyze 20 benchmarks w/ biggest coverage increases</a:t>
            </a:r>
          </a:p>
          <a:p>
            <a:pPr lvl="1"/>
            <a:r>
              <a:rPr lang="en-US" dirty="0"/>
              <a:t>15/20 benchmarks: “special strings”</a:t>
            </a:r>
          </a:p>
          <a:p>
            <a:pPr marL="914400" lvl="2" indent="0">
              <a:buNone/>
            </a:pP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0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/>
          </a:p>
          <a:p>
            <a:pPr lvl="1"/>
            <a:r>
              <a:rPr lang="en-US" dirty="0"/>
              <a:t>7/20 benchmarks: construct data correctly w/o Type Hints</a:t>
            </a:r>
          </a:p>
          <a:p>
            <a:pPr marL="914400" lvl="2" indent="0">
              <a:buNone/>
            </a:pPr>
            <a:r>
              <a:rPr lang="en-US" sz="13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6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‘devbox01'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914400" lvl="2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host_0 = module_2.</a:t>
            </a:r>
            <a:r>
              <a:rPr lang="en-US" sz="160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Host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(str_0)</a:t>
            </a:r>
          </a:p>
          <a:p>
            <a:pPr marL="914400" lvl="2" indent="0">
              <a:buNone/>
            </a:pP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group_0 = module_0.</a:t>
            </a:r>
            <a:r>
              <a:rPr lang="en-US" sz="160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(str_0)</a:t>
            </a:r>
          </a:p>
          <a:p>
            <a:pPr marL="914400" lvl="2" indent="0">
              <a:buNone/>
            </a:pP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var_0 = [host_0, host_0, host_0, group_0, group_0, group_0]</a:t>
            </a:r>
          </a:p>
          <a:p>
            <a:pPr marL="914400" lvl="2" indent="0">
              <a:buNone/>
            </a:pP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vars_module_0 = module_1.VarsModule()</a:t>
            </a:r>
          </a:p>
          <a:p>
            <a:pPr marL="914400" lvl="2" indent="0">
              <a:buNone/>
            </a:pP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var_1 = vars_module_0.get_vars(str_0, str_0, var_0)</a:t>
            </a:r>
            <a:endParaRPr lang="en-US" sz="2800" dirty="0"/>
          </a:p>
          <a:p>
            <a:pPr lvl="1"/>
            <a:r>
              <a:rPr lang="en-US" dirty="0"/>
              <a:t>5/20 benchmarks: introduce new syntactical constructs</a:t>
            </a:r>
          </a:p>
          <a:p>
            <a:pPr marL="914400" lvl="2" indent="0">
              <a:buNone/>
            </a:pPr>
            <a:r>
              <a:rPr lang="en-US" sz="2400" dirty="0"/>
              <a:t>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6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‘c'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914400" lvl="2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var_0 = module_0.join_each(str_0, str_0)</a:t>
            </a:r>
          </a:p>
          <a:p>
            <a:pPr marL="914400" lvl="2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var_1 = 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(var_0)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7FF34-C0C0-234E-115E-84E751B7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C678-5E30-654D-92E4-342AC47705EB}" type="datetime1">
              <a:rPr lang="en-CA" smtClean="0"/>
              <a:t>2023-05-16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F7FA3-DABB-200D-DE63-E261CB6B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to Improve Test Suite Generation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B19C4-D487-F5C0-DA77-499C9A73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9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69D1-AE7C-CB31-F621-230FFFB4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Codex Just Copying Existing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8E692-87DD-B3C0-8C1A-B60B27CD5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Example with high similarity (0.713)</a:t>
            </a:r>
          </a:p>
          <a:p>
            <a:pPr marL="0" indent="0">
              <a:buNone/>
            </a:pPr>
            <a:r>
              <a:rPr lang="en-US" dirty="0"/>
              <a:t>Codex generation: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in other part of code base</a:t>
            </a:r>
            <a:r>
              <a:rPr lang="en-US" dirty="0">
                <a:sym typeface="Wingdings" pitchFamily="2" charset="2"/>
              </a:rPr>
              <a:t> (out of prompt):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FD9A9-12BC-6244-19A8-14EA9951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83BB-56E7-7B45-91B3-1E1F6B6D02C9}" type="datetime1">
              <a:rPr lang="en-CA" smtClean="0"/>
              <a:t>2023-05-16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9912C-3EA2-4892-16A8-733A69A83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to Improve Test Suite Generation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802BA-706A-FC2E-8EAF-8D51341C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50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220800-7DE1-67D8-A5A7-F161E847A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3069168"/>
            <a:ext cx="7429500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3FB381-18AA-BFBF-0457-0AAF251A2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5092182"/>
            <a:ext cx="7772400" cy="9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149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ED9F-03B6-AF09-24C4-E7DF8186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Generated Tests Not Too Similar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58099-E7FD-5865-6AC2-FA54D62C3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7" y="2743199"/>
            <a:ext cx="3597729" cy="3415095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y</a:t>
            </a:r>
            <a:r>
              <a:rPr lang="en-US" dirty="0"/>
              <a:t>-axis: cumulative # of Codex-generated tests with max. similarity &lt;= </a:t>
            </a:r>
            <a:r>
              <a:rPr lang="en-US" i="1" dirty="0"/>
              <a:t>x</a:t>
            </a:r>
            <a:r>
              <a:rPr lang="en-US" dirty="0"/>
              <a:t>-axis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CC34B-7F79-E366-6848-1B46C2D7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9044-0BA9-7440-9369-AEE8CCAA7302}" type="datetime1">
              <a:rPr lang="en-CA" smtClean="0"/>
              <a:t>2023-05-16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FA144-0B2F-1CC2-ACDE-A46CE192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to Improve Test Suite Generation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B68BB-D82B-245C-C013-02530346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51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381972-310A-61B4-9EF6-3E210930C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43" y="1690688"/>
            <a:ext cx="7081157" cy="446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26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ED9F-03B6-AF09-24C4-E7DF8186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Generated Tests Not Too Similar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58099-E7FD-5865-6AC2-FA54D62C3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7" y="2743199"/>
            <a:ext cx="3597729" cy="3415095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y</a:t>
            </a:r>
            <a:r>
              <a:rPr lang="en-US" dirty="0"/>
              <a:t>-axis: cumulative # of Codex-generated tests with max. similarity &lt;= </a:t>
            </a:r>
            <a:r>
              <a:rPr lang="en-US" i="1" dirty="0"/>
              <a:t>x</a:t>
            </a:r>
            <a:r>
              <a:rPr lang="en-US" dirty="0"/>
              <a:t>-axis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CC34B-7F79-E366-6848-1B46C2D7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DBA4-1A28-014C-B5DE-AAD163EA0BF2}" type="datetime1">
              <a:rPr lang="en-CA" smtClean="0"/>
              <a:t>2023-05-16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FA144-0B2F-1CC2-ACDE-A46CE192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to Improve Test Suite Generation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B68BB-D82B-245C-C013-02530346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52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381972-310A-61B4-9EF6-3E210930C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43" y="1690688"/>
            <a:ext cx="7081157" cy="446760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DBA142-CFF9-3F11-D304-BC502A0BCFE4}"/>
              </a:ext>
            </a:extLst>
          </p:cNvPr>
          <p:cNvCxnSpPr/>
          <p:nvPr/>
        </p:nvCxnSpPr>
        <p:spPr>
          <a:xfrm flipV="1">
            <a:off x="9209314" y="1926473"/>
            <a:ext cx="0" cy="362524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830BB7-5CD2-79A9-C035-AFB1BDB3A826}"/>
              </a:ext>
            </a:extLst>
          </p:cNvPr>
          <p:cNvSpPr txBox="1"/>
          <p:nvPr/>
        </p:nvSpPr>
        <p:spPr>
          <a:xfrm>
            <a:off x="9280199" y="2369920"/>
            <a:ext cx="170348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Similarity from last example</a:t>
            </a:r>
          </a:p>
        </p:txBody>
      </p:sp>
    </p:spTree>
    <p:extLst>
      <p:ext uri="{BB962C8B-B14F-4D97-AF65-F5344CB8AC3E}">
        <p14:creationId xmlns:p14="http://schemas.microsoft.com/office/powerpoint/2010/main" val="405710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ED9F-03B6-AF09-24C4-E7DF8186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Generated Tests Not Too Similar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58099-E7FD-5865-6AC2-FA54D62C3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7" y="2743199"/>
            <a:ext cx="3597729" cy="3415095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y</a:t>
            </a:r>
            <a:r>
              <a:rPr lang="en-US" dirty="0"/>
              <a:t>-axis: cumulative # of Codex-generated tests with max. similarity &lt;= </a:t>
            </a:r>
            <a:r>
              <a:rPr lang="en-US" i="1" dirty="0"/>
              <a:t>x</a:t>
            </a:r>
            <a:r>
              <a:rPr lang="en-US" dirty="0"/>
              <a:t>-axis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CC34B-7F79-E366-6848-1B46C2D7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B7E9-E482-8D45-B253-4E7BA872DFB7}" type="datetime1">
              <a:rPr lang="en-CA" smtClean="0"/>
              <a:t>2023-05-16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FA144-0B2F-1CC2-ACDE-A46CE192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to Improve Test Suite Generation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B68BB-D82B-245C-C013-02530346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53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381972-310A-61B4-9EF6-3E210930C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43" y="1690688"/>
            <a:ext cx="7081157" cy="446760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DBA142-CFF9-3F11-D304-BC502A0BCFE4}"/>
              </a:ext>
            </a:extLst>
          </p:cNvPr>
          <p:cNvCxnSpPr/>
          <p:nvPr/>
        </p:nvCxnSpPr>
        <p:spPr>
          <a:xfrm flipV="1">
            <a:off x="9209314" y="1926473"/>
            <a:ext cx="0" cy="362524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A62418-FAC7-56FA-9666-6AEA97B3666C}"/>
              </a:ext>
            </a:extLst>
          </p:cNvPr>
          <p:cNvCxnSpPr/>
          <p:nvPr/>
        </p:nvCxnSpPr>
        <p:spPr>
          <a:xfrm flipV="1">
            <a:off x="7549243" y="1926473"/>
            <a:ext cx="0" cy="36252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830BB7-5CD2-79A9-C035-AFB1BDB3A826}"/>
              </a:ext>
            </a:extLst>
          </p:cNvPr>
          <p:cNvSpPr txBox="1"/>
          <p:nvPr/>
        </p:nvSpPr>
        <p:spPr>
          <a:xfrm>
            <a:off x="9280199" y="2369920"/>
            <a:ext cx="170348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Similarity from last example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9693C1-DB87-78F5-C2C0-806567AB0F8D}"/>
              </a:ext>
            </a:extLst>
          </p:cNvPr>
          <p:cNvSpPr txBox="1"/>
          <p:nvPr/>
        </p:nvSpPr>
        <p:spPr>
          <a:xfrm>
            <a:off x="7617594" y="4786822"/>
            <a:ext cx="183120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Most tests have similarity &lt; 0.4</a:t>
            </a:r>
          </a:p>
        </p:txBody>
      </p:sp>
    </p:spTree>
    <p:extLst>
      <p:ext uri="{BB962C8B-B14F-4D97-AF65-F5344CB8AC3E}">
        <p14:creationId xmlns:p14="http://schemas.microsoft.com/office/powerpoint/2010/main" val="10468609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3266D-01EA-0F41-BE39-9CB79449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A77E-5492-4744-A565-1494EC39A75A}" type="datetime1">
              <a:rPr lang="en-CA" smtClean="0"/>
              <a:t>2023-05-16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921C1-B4D4-9042-B429-C2CE647A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to Improve Test Suite Generation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88DFB-D69E-6E43-96A2-C6B90171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54</a:t>
            </a:fld>
            <a:endParaRPr lang="en-US"/>
          </a:p>
        </p:txBody>
      </p:sp>
      <p:sp>
        <p:nvSpPr>
          <p:cNvPr id="7" name="!!plz2">
            <a:extLst>
              <a:ext uri="{FF2B5EF4-FFF2-40B4-BE49-F238E27FC236}">
                <a16:creationId xmlns:a16="http://schemas.microsoft.com/office/drawing/2014/main" id="{E82DAE01-E01D-9041-8B40-2562AF0779B2}"/>
              </a:ext>
            </a:extLst>
          </p:cNvPr>
          <p:cNvSpPr/>
          <p:nvPr/>
        </p:nvSpPr>
        <p:spPr>
          <a:xfrm>
            <a:off x="2919350" y="3918373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Remaining Challenges</a:t>
            </a:r>
          </a:p>
        </p:txBody>
      </p:sp>
      <p:sp>
        <p:nvSpPr>
          <p:cNvPr id="11" name="!!perf">
            <a:extLst>
              <a:ext uri="{FF2B5EF4-FFF2-40B4-BE49-F238E27FC236}">
                <a16:creationId xmlns:a16="http://schemas.microsoft.com/office/drawing/2014/main" id="{56BBA310-8D80-E845-9502-E5BC89058E10}"/>
              </a:ext>
            </a:extLst>
          </p:cNvPr>
          <p:cNvSpPr/>
          <p:nvPr/>
        </p:nvSpPr>
        <p:spPr>
          <a:xfrm>
            <a:off x="2919354" y="1825999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Core Approach</a:t>
            </a:r>
          </a:p>
        </p:txBody>
      </p:sp>
      <p:sp>
        <p:nvSpPr>
          <p:cNvPr id="12" name="!!plz">
            <a:extLst>
              <a:ext uri="{FF2B5EF4-FFF2-40B4-BE49-F238E27FC236}">
                <a16:creationId xmlns:a16="http://schemas.microsoft.com/office/drawing/2014/main" id="{519B3489-33E0-6F46-AB55-D815B54D4F09}"/>
              </a:ext>
            </a:extLst>
          </p:cNvPr>
          <p:cNvSpPr/>
          <p:nvPr/>
        </p:nvSpPr>
        <p:spPr>
          <a:xfrm>
            <a:off x="2919351" y="2872186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Evaluation Highlights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972C57-410F-05DC-3409-BEA1E16CA089}"/>
              </a:ext>
            </a:extLst>
          </p:cNvPr>
          <p:cNvSpPr/>
          <p:nvPr/>
        </p:nvSpPr>
        <p:spPr>
          <a:xfrm>
            <a:off x="780824" y="3811224"/>
            <a:ext cx="10039576" cy="1770179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076E49-B49E-FBDB-4290-CE2BD1A7B58C}"/>
              </a:ext>
            </a:extLst>
          </p:cNvPr>
          <p:cNvSpPr/>
          <p:nvPr/>
        </p:nvSpPr>
        <p:spPr>
          <a:xfrm>
            <a:off x="1076211" y="1460162"/>
            <a:ext cx="10039576" cy="1406560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0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3266D-01EA-0F41-BE39-9CB79449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D390-9B0E-FA49-95E2-7D09C3A78232}" type="datetime1">
              <a:rPr lang="en-CA" smtClean="0"/>
              <a:t>2023-05-16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921C1-B4D4-9042-B429-C2CE647A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to Improve Test Suite Generation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88DFB-D69E-6E43-96A2-C6B90171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55</a:t>
            </a:fld>
            <a:endParaRPr lang="en-US"/>
          </a:p>
        </p:txBody>
      </p:sp>
      <p:sp>
        <p:nvSpPr>
          <p:cNvPr id="7" name="!!plz2">
            <a:extLst>
              <a:ext uri="{FF2B5EF4-FFF2-40B4-BE49-F238E27FC236}">
                <a16:creationId xmlns:a16="http://schemas.microsoft.com/office/drawing/2014/main" id="{E82DAE01-E01D-9041-8B40-2562AF0779B2}"/>
              </a:ext>
            </a:extLst>
          </p:cNvPr>
          <p:cNvSpPr/>
          <p:nvPr/>
        </p:nvSpPr>
        <p:spPr>
          <a:xfrm>
            <a:off x="2919350" y="3918373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Remaining Challenges</a:t>
            </a:r>
          </a:p>
        </p:txBody>
      </p:sp>
      <p:sp>
        <p:nvSpPr>
          <p:cNvPr id="11" name="!!perf">
            <a:extLst>
              <a:ext uri="{FF2B5EF4-FFF2-40B4-BE49-F238E27FC236}">
                <a16:creationId xmlns:a16="http://schemas.microsoft.com/office/drawing/2014/main" id="{56BBA310-8D80-E845-9502-E5BC89058E10}"/>
              </a:ext>
            </a:extLst>
          </p:cNvPr>
          <p:cNvSpPr/>
          <p:nvPr/>
        </p:nvSpPr>
        <p:spPr>
          <a:xfrm>
            <a:off x="2919354" y="1825999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Core Approach</a:t>
            </a:r>
          </a:p>
        </p:txBody>
      </p:sp>
      <p:sp>
        <p:nvSpPr>
          <p:cNvPr id="12" name="!!plz">
            <a:extLst>
              <a:ext uri="{FF2B5EF4-FFF2-40B4-BE49-F238E27FC236}">
                <a16:creationId xmlns:a16="http://schemas.microsoft.com/office/drawing/2014/main" id="{519B3489-33E0-6F46-AB55-D815B54D4F09}"/>
              </a:ext>
            </a:extLst>
          </p:cNvPr>
          <p:cNvSpPr/>
          <p:nvPr/>
        </p:nvSpPr>
        <p:spPr>
          <a:xfrm>
            <a:off x="2919351" y="2872186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Evaluation Highlights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076E49-B49E-FBDB-4290-CE2BD1A7B58C}"/>
              </a:ext>
            </a:extLst>
          </p:cNvPr>
          <p:cNvSpPr/>
          <p:nvPr/>
        </p:nvSpPr>
        <p:spPr>
          <a:xfrm>
            <a:off x="1076211" y="1460162"/>
            <a:ext cx="10039576" cy="2259134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5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6405-F517-A768-01C0-0654350C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A0DB-025F-D3BB-661C-91E89AFAC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prompts are very simple.</a:t>
            </a:r>
          </a:p>
          <a:p>
            <a:pPr lvl="1"/>
            <a:r>
              <a:rPr lang="en-US" dirty="0"/>
              <a:t>Implementation +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Unit test for function X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test_X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r>
              <a:rPr lang="en-US" dirty="0"/>
              <a:t>Our evaluation showed prompts that included example tests sometimes improved performance:</a:t>
            </a:r>
          </a:p>
          <a:p>
            <a:r>
              <a:rPr lang="en-US" dirty="0"/>
              <a:t>Could do substantially more here.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69833-1DAF-CEC5-9005-DFD6C708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8477E-CB9A-5746-9930-449CF0B796A2}" type="datetime1">
              <a:rPr lang="en-CA" smtClean="0"/>
              <a:t>2023-05-16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D568F-499F-3878-A755-BDA8139F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to Improve Test Suite Generation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AFC49-EA2B-98F5-3D9C-DE2EEDC6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56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F5DFA5-A105-9479-7CF6-C328765D6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072" y="3284195"/>
            <a:ext cx="4066776" cy="294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453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2783-3CAB-222E-70FA-924B74F0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C9C2-C888-E0E2-85DD-A6C0741FA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only evaluate coverage achieved. </a:t>
            </a:r>
          </a:p>
          <a:p>
            <a:pPr lvl="1"/>
            <a:r>
              <a:rPr lang="en-US" dirty="0"/>
              <a:t>coverage =/= bug-finding ability</a:t>
            </a:r>
          </a:p>
          <a:p>
            <a:r>
              <a:rPr lang="en-US" dirty="0"/>
              <a:t>Codex generations often contain asserts, e.g.: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these assertions help us find bugs with the test suites?</a:t>
            </a:r>
          </a:p>
          <a:p>
            <a:pPr lvl="1"/>
            <a:r>
              <a:rPr lang="en-US" dirty="0"/>
              <a:t>In example above, assertions capture wrong semantics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04CED-5634-E636-83A5-96E47421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1D8F-4567-B246-A5B9-D55D42826851}" type="datetime1">
              <a:rPr lang="en-CA" smtClean="0"/>
              <a:t>2023-05-16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E8D48-5DFD-249B-D9CB-EDCCA758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to Improve Test Suite Generation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502AD-07D2-00D4-DC32-327EC0D8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57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98AB45-8FB8-70CB-7DA7-3EF587E63B14}"/>
              </a:ext>
            </a:extLst>
          </p:cNvPr>
          <p:cNvSpPr txBox="1"/>
          <p:nvPr/>
        </p:nvSpPr>
        <p:spPr>
          <a:xfrm>
            <a:off x="1757295" y="3235809"/>
            <a:ext cx="63961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test_bump_version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assert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US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‘1.0.0'</a:t>
            </a:r>
            <a:endParaRPr lang="en-US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1) == </a:t>
            </a:r>
            <a:r>
              <a:rPr lang="en-US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‘0.1.0'</a:t>
            </a:r>
            <a:endParaRPr lang="en-US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2871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98A9-F454-5FF7-2AEE-70A159FE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Naturalness of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45A1-3543-5B8F-0E6D-233D0C205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Codex-generated tests are more natural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Than SBST-generated ones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we better preserve this naturalness?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38138-D905-DBDA-3482-45CDE6AD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3EF5-F97A-344E-8C4C-F2673035AB8D}" type="datetime1">
              <a:rPr lang="en-CA" smtClean="0"/>
              <a:t>2023-05-16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99748-7EF6-662B-9B58-A4010B60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to Improve Test Suite Generation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77C4D-6F16-83D1-4556-BC41757A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58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07709-040D-8F55-34D5-BF4670545666}"/>
              </a:ext>
            </a:extLst>
          </p:cNvPr>
          <p:cNvSpPr txBox="1"/>
          <p:nvPr/>
        </p:nvSpPr>
        <p:spPr>
          <a:xfrm>
            <a:off x="2743200" y="2293399"/>
            <a:ext cx="63961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test_bump_version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assert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US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‘1.0.0'</a:t>
            </a:r>
            <a:endParaRPr lang="en-US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1) == </a:t>
            </a:r>
            <a:r>
              <a:rPr lang="en-US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‘0.1.0'</a:t>
            </a:r>
            <a:endParaRPr lang="en-US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825D1-08BF-41C5-B2A5-3BBBDA403983}"/>
              </a:ext>
            </a:extLst>
          </p:cNvPr>
          <p:cNvSpPr txBox="1"/>
          <p:nvPr/>
        </p:nvSpPr>
        <p:spPr>
          <a:xfrm>
            <a:off x="2743200" y="3958182"/>
            <a:ext cx="5910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80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int_0 = </a:t>
            </a:r>
            <a:r>
              <a:rPr lang="en-US" sz="180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1431</a:t>
            </a:r>
            <a:endParaRPr lang="en-US" sz="1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(str_0, int_0)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2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941CF3E1-F37C-DFDC-DC46-88C9CD8FF964}"/>
              </a:ext>
            </a:extLst>
          </p:cNvPr>
          <p:cNvSpPr/>
          <p:nvPr/>
        </p:nvSpPr>
        <p:spPr>
          <a:xfrm>
            <a:off x="1385534" y="2762489"/>
            <a:ext cx="162338" cy="1314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Search-Based Test Suite Generation </a:t>
            </a:r>
            <a:br>
              <a:rPr lang="en-US" dirty="0"/>
            </a:br>
            <a:r>
              <a:rPr lang="en-US" sz="3200" dirty="0"/>
              <a:t>(High-level view)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7E9C-87B6-604A-B682-4BD75BEFBC1B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— The Promises and Challenges of ML in Automated Software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5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2695D6-996E-1B06-BD93-DBDB4C1E9DF2}"/>
              </a:ext>
            </a:extLst>
          </p:cNvPr>
          <p:cNvCxnSpPr>
            <a:cxnSpLocks/>
            <a:stCxn id="17" idx="1"/>
            <a:endCxn id="6" idx="2"/>
          </p:cNvCxnSpPr>
          <p:nvPr/>
        </p:nvCxnSpPr>
        <p:spPr>
          <a:xfrm rot="10800000">
            <a:off x="1444975" y="4343399"/>
            <a:ext cx="1060661" cy="10277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123" idx="0"/>
            <a:endCxn id="11" idx="0"/>
          </p:cNvCxnSpPr>
          <p:nvPr/>
        </p:nvCxnSpPr>
        <p:spPr>
          <a:xfrm rot="16200000" flipH="1">
            <a:off x="3436500" y="792691"/>
            <a:ext cx="7215" cy="3946810"/>
          </a:xfrm>
          <a:prstGeom prst="curvedConnector3">
            <a:avLst>
              <a:gd name="adj1" fmla="val -12535828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383B765-6E1F-66BA-54B1-C74B26968C4E}"/>
              </a:ext>
            </a:extLst>
          </p:cNvPr>
          <p:cNvSpPr txBox="1"/>
          <p:nvPr/>
        </p:nvSpPr>
        <p:spPr>
          <a:xfrm>
            <a:off x="2615368" y="197222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Mutate test cases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7F704D-102C-93B7-6904-371C3340E6C9}"/>
              </a:ext>
            </a:extLst>
          </p:cNvPr>
          <p:cNvSpPr txBox="1"/>
          <p:nvPr/>
        </p:nvSpPr>
        <p:spPr>
          <a:xfrm>
            <a:off x="12971" y="5001819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688874-AEB1-5552-B010-12FD531522A9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</p:spTree>
    <p:extLst>
      <p:ext uri="{BB962C8B-B14F-4D97-AF65-F5344CB8AC3E}">
        <p14:creationId xmlns:p14="http://schemas.microsoft.com/office/powerpoint/2010/main" val="10072049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1849-326F-E945-1734-D0CFB2DC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27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bg2">
                    <a:lumMod val="75000"/>
                  </a:schemeClr>
                </a:solidFill>
              </a:rPr>
              <a:t>CodaMOSA</a:t>
            </a:r>
            <a:r>
              <a:rPr lang="en-US" sz="4000" dirty="0">
                <a:solidFill>
                  <a:schemeClr val="bg2">
                    <a:lumMod val="75000"/>
                  </a:schemeClr>
                </a:solidFill>
              </a:rPr>
              <a:t> exploits synergy between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67B75-B155-AE99-6B62-B5FAE998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7427-D69A-5A4F-AF67-AAAFCC0DBE4D}" type="datetime1">
              <a:rPr lang="en-CA" smtClean="0"/>
              <a:t>2023-05-17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A204-4D10-3D57-A739-BE635E94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CodaMOSA: LLMs to Improve Test Suite Generation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C9ED3-87D8-1F5C-C529-14DC5670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59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9D5D6D2-7EF9-3751-8540-68B7238F15E8}"/>
              </a:ext>
            </a:extLst>
          </p:cNvPr>
          <p:cNvSpPr txBox="1">
            <a:spLocks/>
          </p:cNvSpPr>
          <p:nvPr/>
        </p:nvSpPr>
        <p:spPr>
          <a:xfrm>
            <a:off x="6813550" y="565116"/>
            <a:ext cx="5270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j-cs"/>
              </a:defRPr>
            </a:lvl1pPr>
          </a:lstStyle>
          <a:p>
            <a:r>
              <a:rPr lang="en-US" b="1" dirty="0"/>
              <a:t>Mutational Search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A64A92A-B9F5-C49D-1E9F-08AF72AA2F65}"/>
              </a:ext>
            </a:extLst>
          </p:cNvPr>
          <p:cNvSpPr txBox="1">
            <a:spLocks/>
          </p:cNvSpPr>
          <p:nvPr/>
        </p:nvSpPr>
        <p:spPr>
          <a:xfrm>
            <a:off x="-419100" y="552415"/>
            <a:ext cx="7378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j-cs"/>
              </a:defRPr>
            </a:lvl1pPr>
          </a:lstStyle>
          <a:p>
            <a:r>
              <a:rPr lang="en-US" b="1" dirty="0"/>
              <a:t> Large Language Models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A0566DC-0D75-B419-5828-2AF39D3340B0}"/>
              </a:ext>
            </a:extLst>
          </p:cNvPr>
          <p:cNvSpPr txBox="1">
            <a:spLocks/>
          </p:cNvSpPr>
          <p:nvPr/>
        </p:nvSpPr>
        <p:spPr>
          <a:xfrm>
            <a:off x="-419100" y="1183881"/>
            <a:ext cx="7378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j-cs"/>
              </a:defRPr>
            </a:lvl1pPr>
          </a:lstStyle>
          <a:p>
            <a:r>
              <a:rPr lang="en-US" sz="2400" i="1" dirty="0"/>
              <a:t>“what is most expected”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ABA82B-DCA2-A934-7DA8-EF2E21845757}"/>
              </a:ext>
            </a:extLst>
          </p:cNvPr>
          <p:cNvSpPr txBox="1">
            <a:spLocks/>
          </p:cNvSpPr>
          <p:nvPr/>
        </p:nvSpPr>
        <p:spPr>
          <a:xfrm>
            <a:off x="6629400" y="1147110"/>
            <a:ext cx="5562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j-cs"/>
              </a:defRPr>
            </a:lvl1pPr>
          </a:lstStyle>
          <a:p>
            <a:r>
              <a:rPr lang="en-US" sz="2400" i="1" dirty="0"/>
              <a:t>“something close, but unexpected”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315AF9-15B6-2F02-B87B-7D07F2B0318B}"/>
              </a:ext>
            </a:extLst>
          </p:cNvPr>
          <p:cNvGrpSpPr/>
          <p:nvPr/>
        </p:nvGrpSpPr>
        <p:grpSpPr>
          <a:xfrm>
            <a:off x="4038600" y="2567760"/>
            <a:ext cx="7914630" cy="3165558"/>
            <a:chOff x="12971" y="1545185"/>
            <a:chExt cx="12254690" cy="4740366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CBDCC12-BC51-7987-F2B7-8E43AAB32919}"/>
                </a:ext>
              </a:extLst>
            </p:cNvPr>
            <p:cNvSpPr/>
            <p:nvPr/>
          </p:nvSpPr>
          <p:spPr>
            <a:xfrm>
              <a:off x="384313" y="2769702"/>
              <a:ext cx="2121322" cy="1573697"/>
            </a:xfrm>
            <a:prstGeom prst="roundRect">
              <a:avLst>
                <a:gd name="adj" fmla="val 7844"/>
              </a:avLst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Test Case Population</a:t>
              </a:r>
            </a:p>
            <a:p>
              <a:pPr algn="ctr"/>
              <a:endParaRPr lang="en-US" sz="105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  <a:p>
              <a:pPr algn="ctr"/>
              <a:endParaRPr lang="en-US" sz="105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  <a:p>
              <a:pPr algn="ctr"/>
              <a:endParaRPr lang="en-US" sz="105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  <a:p>
              <a:pPr algn="ctr"/>
              <a:endParaRPr lang="en-US" sz="105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  <a:p>
              <a:pPr algn="ctr"/>
              <a:endParaRPr lang="en-US" sz="105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5" name="!!pop1">
              <a:extLst>
                <a:ext uri="{FF2B5EF4-FFF2-40B4-BE49-F238E27FC236}">
                  <a16:creationId xmlns:a16="http://schemas.microsoft.com/office/drawing/2014/main" id="{73019616-1BB5-DB54-D453-8F1C1006DACF}"/>
                </a:ext>
              </a:extLst>
            </p:cNvPr>
            <p:cNvSpPr/>
            <p:nvPr/>
          </p:nvSpPr>
          <p:spPr>
            <a:xfrm>
              <a:off x="609598" y="3156940"/>
              <a:ext cx="627529" cy="4482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5F22D39-8FFD-B1EE-AE10-C3DD9024A519}"/>
                </a:ext>
              </a:extLst>
            </p:cNvPr>
            <p:cNvSpPr/>
            <p:nvPr/>
          </p:nvSpPr>
          <p:spPr>
            <a:xfrm>
              <a:off x="1450312" y="3178825"/>
              <a:ext cx="510989" cy="31376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21156E-1648-0115-D71F-D5A5E58E88BB}"/>
                </a:ext>
              </a:extLst>
            </p:cNvPr>
            <p:cNvSpPr/>
            <p:nvPr/>
          </p:nvSpPr>
          <p:spPr>
            <a:xfrm>
              <a:off x="596153" y="3782227"/>
              <a:ext cx="510989" cy="31376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8" name="!!pop2">
              <a:extLst>
                <a:ext uri="{FF2B5EF4-FFF2-40B4-BE49-F238E27FC236}">
                  <a16:creationId xmlns:a16="http://schemas.microsoft.com/office/drawing/2014/main" id="{6FCB7D4D-68EC-33DE-3839-F68C98143142}"/>
                </a:ext>
              </a:extLst>
            </p:cNvPr>
            <p:cNvSpPr/>
            <p:nvPr/>
          </p:nvSpPr>
          <p:spPr>
            <a:xfrm>
              <a:off x="1371599" y="3646393"/>
              <a:ext cx="869579" cy="4751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FD55113-8710-F03E-5BB5-C9439BD70EEC}"/>
                </a:ext>
              </a:extLst>
            </p:cNvPr>
            <p:cNvSpPr/>
            <p:nvPr/>
          </p:nvSpPr>
          <p:spPr>
            <a:xfrm>
              <a:off x="4452730" y="2769704"/>
              <a:ext cx="1921566" cy="1573696"/>
            </a:xfrm>
            <a:prstGeom prst="roundRect">
              <a:avLst>
                <a:gd name="adj" fmla="val 7844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Evolved Test Cases</a:t>
              </a:r>
            </a:p>
            <a:p>
              <a:pPr algn="ctr"/>
              <a:endParaRPr lang="en-US" sz="105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  <a:p>
              <a:pPr algn="ctr"/>
              <a:endParaRPr lang="en-US" sz="105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  <a:p>
              <a:pPr algn="ctr"/>
              <a:endParaRPr lang="en-US" sz="105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  <a:p>
              <a:pPr algn="ctr"/>
              <a:endParaRPr lang="en-US" sz="105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  <a:p>
              <a:pPr algn="ctr"/>
              <a:endParaRPr lang="en-US" sz="105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0" name="!!mut1">
              <a:extLst>
                <a:ext uri="{FF2B5EF4-FFF2-40B4-BE49-F238E27FC236}">
                  <a16:creationId xmlns:a16="http://schemas.microsoft.com/office/drawing/2014/main" id="{DE2D04CD-85C5-6D80-7F14-CD089FEF89A8}"/>
                </a:ext>
              </a:extLst>
            </p:cNvPr>
            <p:cNvSpPr/>
            <p:nvPr/>
          </p:nvSpPr>
          <p:spPr>
            <a:xfrm rot="867080">
              <a:off x="4711918" y="3207628"/>
              <a:ext cx="627529" cy="44823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1" name="!!MUT">
              <a:extLst>
                <a:ext uri="{FF2B5EF4-FFF2-40B4-BE49-F238E27FC236}">
                  <a16:creationId xmlns:a16="http://schemas.microsoft.com/office/drawing/2014/main" id="{59A6CD7F-30A7-B6D1-C98B-D683D1192321}"/>
                </a:ext>
              </a:extLst>
            </p:cNvPr>
            <p:cNvSpPr/>
            <p:nvPr/>
          </p:nvSpPr>
          <p:spPr>
            <a:xfrm>
              <a:off x="2505635" y="4456751"/>
              <a:ext cx="1827826" cy="1828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Fitness (Coverage) Feedback</a:t>
              </a:r>
            </a:p>
            <a:p>
              <a:pPr algn="ctr"/>
              <a:endParaRPr lang="en-US" sz="11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  <a:p>
              <a:pPr algn="ctr"/>
              <a:endParaRPr lang="en-US" sz="11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  <a:p>
              <a:pPr algn="ctr"/>
              <a:endParaRPr lang="en-US" sz="11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  <a:p>
              <a:pPr algn="ctr"/>
              <a:endParaRPr lang="en-US" sz="11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8BD2802-5A6F-A42A-ABED-5D669DF8B3DC}"/>
                </a:ext>
              </a:extLst>
            </p:cNvPr>
            <p:cNvSpPr/>
            <p:nvPr/>
          </p:nvSpPr>
          <p:spPr>
            <a:xfrm>
              <a:off x="2637183" y="5278773"/>
              <a:ext cx="1401417" cy="10601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73BCC97-01F5-3D20-EA45-A9CA5FF97F1D}"/>
                </a:ext>
              </a:extLst>
            </p:cNvPr>
            <p:cNvSpPr/>
            <p:nvPr/>
          </p:nvSpPr>
          <p:spPr>
            <a:xfrm>
              <a:off x="2637184" y="5512102"/>
              <a:ext cx="1086679" cy="10601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FEDDD07-E10D-FAF5-C13B-7F5893561610}"/>
                </a:ext>
              </a:extLst>
            </p:cNvPr>
            <p:cNvSpPr/>
            <p:nvPr/>
          </p:nvSpPr>
          <p:spPr>
            <a:xfrm>
              <a:off x="2637184" y="5760806"/>
              <a:ext cx="1298713" cy="10601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27BE106-29BA-1AFC-9030-172E59BABB30}"/>
                </a:ext>
              </a:extLst>
            </p:cNvPr>
            <p:cNvSpPr/>
            <p:nvPr/>
          </p:nvSpPr>
          <p:spPr>
            <a:xfrm>
              <a:off x="2637183" y="5980175"/>
              <a:ext cx="821634" cy="897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10351BB0-A5C5-71D4-7A72-2C92F59B346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59612" y="4317249"/>
              <a:ext cx="1027751" cy="1080052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9B156E24-F2CD-97B3-354B-8A0AB6D79D0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444975" y="4343399"/>
              <a:ext cx="1060661" cy="1027752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926139DB-52AB-7C57-54C5-7D62521ACCFE}"/>
                </a:ext>
              </a:extLst>
            </p:cNvPr>
            <p:cNvCxnSpPr>
              <a:cxnSpLocks/>
              <a:stCxn id="14" idx="0"/>
              <a:endCxn id="29" idx="1"/>
            </p:cNvCxnSpPr>
            <p:nvPr/>
          </p:nvCxnSpPr>
          <p:spPr>
            <a:xfrm rot="5400000" flipH="1" flipV="1">
              <a:off x="1444840" y="1889974"/>
              <a:ext cx="879863" cy="879594"/>
            </a:xfrm>
            <a:prstGeom prst="curvedConnector2">
              <a:avLst/>
            </a:prstGeom>
            <a:ln w="38100">
              <a:miter lim="800000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290179F-99A2-0BB8-3D54-210CB3F6B3B1}"/>
                </a:ext>
              </a:extLst>
            </p:cNvPr>
            <p:cNvSpPr/>
            <p:nvPr/>
          </p:nvSpPr>
          <p:spPr>
            <a:xfrm>
              <a:off x="2324568" y="1629145"/>
              <a:ext cx="2285025" cy="52138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Coverage Stalled?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7F65CCF7-0AEA-9FE9-22CD-901229B1835B}"/>
                </a:ext>
              </a:extLst>
            </p:cNvPr>
            <p:cNvCxnSpPr>
              <a:cxnSpLocks/>
              <a:stCxn id="29" idx="3"/>
              <a:endCxn id="19" idx="0"/>
            </p:cNvCxnSpPr>
            <p:nvPr/>
          </p:nvCxnSpPr>
          <p:spPr>
            <a:xfrm>
              <a:off x="4609593" y="1889839"/>
              <a:ext cx="803920" cy="879865"/>
            </a:xfrm>
            <a:prstGeom prst="curvedConnector2">
              <a:avLst/>
            </a:prstGeom>
            <a:ln w="38100">
              <a:miter lim="800000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E2199F-526F-7F0E-3D6F-66D55726CD89}"/>
                </a:ext>
              </a:extLst>
            </p:cNvPr>
            <p:cNvSpPr txBox="1"/>
            <p:nvPr/>
          </p:nvSpPr>
          <p:spPr>
            <a:xfrm>
              <a:off x="3127513" y="2254997"/>
              <a:ext cx="2070910" cy="380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No, mutate test cases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1C1900-3A35-3373-86FB-8CFCEB352A9C}"/>
                </a:ext>
              </a:extLst>
            </p:cNvPr>
            <p:cNvSpPr/>
            <p:nvPr/>
          </p:nvSpPr>
          <p:spPr>
            <a:xfrm>
              <a:off x="7282145" y="1588527"/>
              <a:ext cx="2585287" cy="666470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Prompt to create low-coverage functions tests</a:t>
              </a:r>
              <a:endParaRPr lang="en-US" sz="11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54E14C00-C5A1-1106-5D7F-3D56C6A331FC}"/>
                </a:ext>
              </a:extLst>
            </p:cNvPr>
            <p:cNvCxnSpPr>
              <a:cxnSpLocks/>
              <a:stCxn id="29" idx="3"/>
              <a:endCxn id="32" idx="1"/>
            </p:cNvCxnSpPr>
            <p:nvPr/>
          </p:nvCxnSpPr>
          <p:spPr>
            <a:xfrm>
              <a:off x="4609593" y="1889839"/>
              <a:ext cx="2672552" cy="31923"/>
            </a:xfrm>
            <a:prstGeom prst="curvedConnector3">
              <a:avLst>
                <a:gd name="adj1" fmla="val 50000"/>
              </a:avLst>
            </a:prstGeom>
            <a:ln w="38100">
              <a:miter lim="800000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F3A2BD-EAC3-A07A-3718-CD62E35D0B07}"/>
                </a:ext>
              </a:extLst>
            </p:cNvPr>
            <p:cNvSpPr txBox="1"/>
            <p:nvPr/>
          </p:nvSpPr>
          <p:spPr>
            <a:xfrm>
              <a:off x="5123264" y="1545185"/>
              <a:ext cx="1730116" cy="380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Yes, ask for a hint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C327F3F-AA2D-6B08-C7E8-FD7AEC7CCDFD}"/>
                </a:ext>
              </a:extLst>
            </p:cNvPr>
            <p:cNvSpPr txBox="1"/>
            <p:nvPr/>
          </p:nvSpPr>
          <p:spPr>
            <a:xfrm>
              <a:off x="5349971" y="4546760"/>
              <a:ext cx="2048652" cy="627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Evaluate test cases on test program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A4659-3A8E-D210-9149-9CD4053E834A}"/>
                </a:ext>
              </a:extLst>
            </p:cNvPr>
            <p:cNvSpPr txBox="1"/>
            <p:nvPr/>
          </p:nvSpPr>
          <p:spPr>
            <a:xfrm>
              <a:off x="12971" y="5001820"/>
              <a:ext cx="2048652" cy="380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Update population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191F98DB-52FF-C606-3AF8-6677E0DCB0B6}"/>
                </a:ext>
              </a:extLst>
            </p:cNvPr>
            <p:cNvSpPr/>
            <p:nvPr/>
          </p:nvSpPr>
          <p:spPr>
            <a:xfrm>
              <a:off x="9659881" y="2769702"/>
              <a:ext cx="2163614" cy="1222992"/>
            </a:xfrm>
            <a:prstGeom prst="roundRect">
              <a:avLst>
                <a:gd name="adj" fmla="val 784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Raw Model Output (“natural” code)</a:t>
              </a:r>
            </a:p>
            <a:p>
              <a:pPr algn="ctr"/>
              <a:endParaRPr lang="en-US" sz="105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  <a:p>
              <a:pPr algn="ctr"/>
              <a:endParaRPr lang="en-US" sz="105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28D2AC-1531-0397-9EB3-090A49672CE4}"/>
                </a:ext>
              </a:extLst>
            </p:cNvPr>
            <p:cNvSpPr/>
            <p:nvPr/>
          </p:nvSpPr>
          <p:spPr>
            <a:xfrm>
              <a:off x="9745978" y="3377379"/>
              <a:ext cx="698204" cy="438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00" dirty="0">
                  <a:solidFill>
                    <a:schemeClr val="tx1"/>
                  </a:solidFill>
                </a:rPr>
                <a:t>def test_case_0():</a:t>
              </a:r>
            </a:p>
            <a:p>
              <a:r>
                <a:rPr lang="en-US" sz="300" dirty="0">
                  <a:solidFill>
                    <a:schemeClr val="tx1"/>
                  </a:solidFill>
                </a:rPr>
                <a:t>    res = </a:t>
              </a:r>
              <a:r>
                <a:rPr lang="en-US" sz="300" dirty="0" err="1">
                  <a:solidFill>
                    <a:schemeClr val="tx1"/>
                  </a:solidFill>
                </a:rPr>
                <a:t>foo.bar</a:t>
              </a:r>
              <a:r>
                <a:rPr lang="en-US" sz="300" dirty="0">
                  <a:solidFill>
                    <a:schemeClr val="tx1"/>
                  </a:solidFill>
                </a:rPr>
                <a:t>(5)</a:t>
              </a:r>
            </a:p>
            <a:p>
              <a:r>
                <a:rPr lang="en-US" sz="300" dirty="0">
                  <a:solidFill>
                    <a:schemeClr val="tx1"/>
                  </a:solidFill>
                </a:rPr>
                <a:t>    assert  res== 7  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94D5E4B-1E06-548D-0F19-D5B69EAA3B53}"/>
                </a:ext>
              </a:extLst>
            </p:cNvPr>
            <p:cNvSpPr/>
            <p:nvPr/>
          </p:nvSpPr>
          <p:spPr>
            <a:xfrm>
              <a:off x="11035881" y="3385877"/>
              <a:ext cx="698204" cy="438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00" dirty="0">
                  <a:solidFill>
                    <a:schemeClr val="tx1"/>
                  </a:solidFill>
                </a:rPr>
                <a:t>def test_case_1():</a:t>
              </a:r>
            </a:p>
            <a:p>
              <a:r>
                <a:rPr lang="en-US" sz="300" dirty="0">
                  <a:solidFill>
                    <a:schemeClr val="tx1"/>
                  </a:solidFill>
                </a:rPr>
                <a:t>    res = </a:t>
              </a:r>
              <a:r>
                <a:rPr lang="en-US" sz="300" dirty="0" err="1">
                  <a:solidFill>
                    <a:schemeClr val="tx1"/>
                  </a:solidFill>
                </a:rPr>
                <a:t>foo.bar</a:t>
              </a:r>
              <a:r>
                <a:rPr lang="en-US" sz="300" dirty="0">
                  <a:solidFill>
                    <a:schemeClr val="tx1"/>
                  </a:solidFill>
                </a:rPr>
                <a:t>(5)</a:t>
              </a:r>
            </a:p>
            <a:p>
              <a:r>
                <a:rPr lang="en-US" sz="300" dirty="0">
                  <a:solidFill>
                    <a:schemeClr val="tx1"/>
                  </a:solidFill>
                </a:rPr>
                <a:t>    res2 = </a:t>
              </a:r>
              <a:r>
                <a:rPr lang="en-US" sz="300" dirty="0" err="1">
                  <a:solidFill>
                    <a:schemeClr val="tx1"/>
                  </a:solidFill>
                </a:rPr>
                <a:t>bax.Bax</a:t>
              </a:r>
              <a:r>
                <a:rPr lang="en-US" sz="300" dirty="0">
                  <a:solidFill>
                    <a:schemeClr val="tx1"/>
                  </a:solidFill>
                </a:rPr>
                <a:t>(6)</a:t>
              </a:r>
            </a:p>
            <a:p>
              <a:r>
                <a:rPr lang="en-US" sz="300" dirty="0">
                  <a:solidFill>
                    <a:schemeClr val="tx1"/>
                  </a:solidFill>
                </a:rPr>
                <a:t>    assert  res== res2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D9512EB-1C8A-2AC6-98D2-6B04D7548471}"/>
                </a:ext>
              </a:extLst>
            </p:cNvPr>
            <p:cNvSpPr/>
            <p:nvPr/>
          </p:nvSpPr>
          <p:spPr>
            <a:xfrm>
              <a:off x="10392586" y="3504560"/>
              <a:ext cx="698204" cy="438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00" dirty="0">
                  <a:solidFill>
                    <a:schemeClr val="tx1"/>
                  </a:solidFill>
                </a:rPr>
                <a:t>def test_case_2():</a:t>
              </a:r>
            </a:p>
            <a:p>
              <a:r>
                <a:rPr lang="en-US" sz="300" dirty="0">
                  <a:solidFill>
                    <a:schemeClr val="tx1"/>
                  </a:solidFill>
                </a:rPr>
                <a:t>    f = </a:t>
              </a:r>
              <a:r>
                <a:rPr lang="en-US" sz="300" dirty="0" err="1">
                  <a:solidFill>
                    <a:schemeClr val="tx1"/>
                  </a:solidFill>
                </a:rPr>
                <a:t>foo.Foo</a:t>
              </a:r>
              <a:r>
                <a:rPr lang="en-US" sz="30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300" dirty="0">
                  <a:solidFill>
                    <a:schemeClr val="tx1"/>
                  </a:solidFill>
                </a:rPr>
                <a:t>     </a:t>
              </a:r>
              <a:r>
                <a:rPr lang="en-US" sz="300" dirty="0" err="1">
                  <a:solidFill>
                    <a:schemeClr val="tx1"/>
                  </a:solidFill>
                </a:rPr>
                <a:t>f.add</a:t>
              </a:r>
              <a:r>
                <a:rPr lang="en-US" sz="300" dirty="0">
                  <a:solidFill>
                    <a:schemeClr val="tx1"/>
                  </a:solidFill>
                </a:rPr>
                <a:t>(4)</a:t>
              </a:r>
            </a:p>
            <a:p>
              <a:r>
                <a:rPr lang="en-US" sz="300" dirty="0">
                  <a:solidFill>
                    <a:schemeClr val="tx1"/>
                  </a:solidFill>
                </a:rPr>
                <a:t>     </a:t>
              </a:r>
              <a:r>
                <a:rPr lang="en-US" sz="300" dirty="0" err="1">
                  <a:solidFill>
                    <a:schemeClr val="tx1"/>
                  </a:solidFill>
                </a:rPr>
                <a:t>f.remove</a:t>
              </a:r>
              <a:r>
                <a:rPr lang="en-US" sz="300" dirty="0">
                  <a:solidFill>
                    <a:schemeClr val="tx1"/>
                  </a:solidFill>
                </a:rPr>
                <a:t>(5)</a:t>
              </a:r>
            </a:p>
            <a:p>
              <a:r>
                <a:rPr lang="en-US" sz="300" dirty="0">
                  <a:solidFill>
                    <a:schemeClr val="tx1"/>
                  </a:solidFill>
                </a:rPr>
                <a:t>    assert  </a:t>
              </a:r>
              <a:r>
                <a:rPr lang="en-US" sz="300" dirty="0" err="1">
                  <a:solidFill>
                    <a:schemeClr val="tx1"/>
                  </a:solidFill>
                </a:rPr>
                <a:t>len</a:t>
              </a:r>
              <a:r>
                <a:rPr lang="en-US" sz="300" dirty="0">
                  <a:solidFill>
                    <a:schemeClr val="tx1"/>
                  </a:solidFill>
                </a:rPr>
                <a:t>(f) == 1 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CAFF9BB6-CA36-A716-9E0A-9B3428436412}"/>
                </a:ext>
              </a:extLst>
            </p:cNvPr>
            <p:cNvSpPr/>
            <p:nvPr/>
          </p:nvSpPr>
          <p:spPr>
            <a:xfrm>
              <a:off x="7496267" y="4598912"/>
              <a:ext cx="2163614" cy="1222992"/>
            </a:xfrm>
            <a:prstGeom prst="roundRect">
              <a:avLst>
                <a:gd name="adj" fmla="val 784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Extracted Test Cases</a:t>
              </a:r>
            </a:p>
            <a:p>
              <a:pPr algn="ctr"/>
              <a:endParaRPr lang="en-US" sz="105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  <a:p>
              <a:pPr algn="ctr"/>
              <a:endParaRPr lang="en-US" sz="105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  <a:p>
              <a:pPr algn="ctr"/>
              <a:endParaRPr lang="en-US" sz="105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5FEBC1B-030D-A168-BE2D-D20084526D6B}"/>
                </a:ext>
              </a:extLst>
            </p:cNvPr>
            <p:cNvSpPr/>
            <p:nvPr/>
          </p:nvSpPr>
          <p:spPr>
            <a:xfrm>
              <a:off x="5502380" y="3296280"/>
              <a:ext cx="434596" cy="44823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E4267DE-29AA-7490-7D9E-56F3E23DF1AC}"/>
                </a:ext>
              </a:extLst>
            </p:cNvPr>
            <p:cNvSpPr/>
            <p:nvPr/>
          </p:nvSpPr>
          <p:spPr>
            <a:xfrm rot="20151049">
              <a:off x="4627215" y="3809462"/>
              <a:ext cx="631455" cy="34138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4" name="!!mut2">
              <a:extLst>
                <a:ext uri="{FF2B5EF4-FFF2-40B4-BE49-F238E27FC236}">
                  <a16:creationId xmlns:a16="http://schemas.microsoft.com/office/drawing/2014/main" id="{CDD81604-A9AC-05F3-793C-B2EC7C579545}"/>
                </a:ext>
              </a:extLst>
            </p:cNvPr>
            <p:cNvSpPr/>
            <p:nvPr/>
          </p:nvSpPr>
          <p:spPr>
            <a:xfrm>
              <a:off x="5470029" y="3831921"/>
              <a:ext cx="622853" cy="4751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8D45E11-7781-AD28-620C-0DD94738AECB}"/>
                </a:ext>
              </a:extLst>
            </p:cNvPr>
            <p:cNvSpPr/>
            <p:nvPr/>
          </p:nvSpPr>
          <p:spPr>
            <a:xfrm rot="688604">
              <a:off x="9099906" y="5095410"/>
              <a:ext cx="434596" cy="4482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7C614B8-43F4-9F18-8606-7C5993F04A7A}"/>
                </a:ext>
              </a:extLst>
            </p:cNvPr>
            <p:cNvSpPr/>
            <p:nvPr/>
          </p:nvSpPr>
          <p:spPr>
            <a:xfrm rot="20151049">
              <a:off x="8337770" y="5261268"/>
              <a:ext cx="631455" cy="3413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C49F7A6-A387-72AF-CC78-4C8A16539000}"/>
                </a:ext>
              </a:extLst>
            </p:cNvPr>
            <p:cNvSpPr/>
            <p:nvPr/>
          </p:nvSpPr>
          <p:spPr>
            <a:xfrm>
              <a:off x="7689281" y="5067876"/>
              <a:ext cx="558057" cy="4086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A0D87237-BBC3-1065-B9F3-8E9D302AAAAB}"/>
                </a:ext>
              </a:extLst>
            </p:cNvPr>
            <p:cNvCxnSpPr>
              <a:cxnSpLocks/>
              <a:stCxn id="32" idx="3"/>
              <a:endCxn id="37" idx="0"/>
            </p:cNvCxnSpPr>
            <p:nvPr/>
          </p:nvCxnSpPr>
          <p:spPr>
            <a:xfrm>
              <a:off x="9867432" y="1921762"/>
              <a:ext cx="874256" cy="847940"/>
            </a:xfrm>
            <a:prstGeom prst="curvedConnector2">
              <a:avLst/>
            </a:prstGeom>
            <a:ln w="38100">
              <a:miter lim="800000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urved Connector 48">
              <a:extLst>
                <a:ext uri="{FF2B5EF4-FFF2-40B4-BE49-F238E27FC236}">
                  <a16:creationId xmlns:a16="http://schemas.microsoft.com/office/drawing/2014/main" id="{5A40FCCD-1939-8419-0F68-10C86D766DC4}"/>
                </a:ext>
              </a:extLst>
            </p:cNvPr>
            <p:cNvCxnSpPr>
              <a:cxnSpLocks/>
              <a:stCxn id="37" idx="2"/>
              <a:endCxn id="41" idx="3"/>
            </p:cNvCxnSpPr>
            <p:nvPr/>
          </p:nvCxnSpPr>
          <p:spPr>
            <a:xfrm rot="5400000">
              <a:off x="9591928" y="4060648"/>
              <a:ext cx="1217714" cy="1081807"/>
            </a:xfrm>
            <a:prstGeom prst="curvedConnector2">
              <a:avLst/>
            </a:prstGeom>
            <a:ln w="38100">
              <a:miter lim="800000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E57485E-6C8E-4E35-235D-9A6A2C108F5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333461" y="5210407"/>
              <a:ext cx="3162806" cy="160743"/>
            </a:xfrm>
            <a:prstGeom prst="curvedConnector3">
              <a:avLst>
                <a:gd name="adj1" fmla="val 50000"/>
              </a:avLst>
            </a:prstGeom>
            <a:ln w="38100">
              <a:miter lim="800000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3422A8-424A-8AB6-882C-6AAF4377AB57}"/>
                </a:ext>
              </a:extLst>
            </p:cNvPr>
            <p:cNvSpPr txBox="1"/>
            <p:nvPr/>
          </p:nvSpPr>
          <p:spPr>
            <a:xfrm>
              <a:off x="10405136" y="4629043"/>
              <a:ext cx="1862525" cy="627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Deserialize to </a:t>
              </a:r>
              <a:r>
                <a:rPr lang="en-US" sz="1100" dirty="0" err="1"/>
                <a:t>mutatable</a:t>
              </a:r>
              <a:r>
                <a:rPr lang="en-US" sz="1100" dirty="0"/>
                <a:t> format</a:t>
              </a:r>
            </a:p>
          </p:txBody>
        </p:sp>
        <p:sp>
          <p:nvSpPr>
            <p:cNvPr id="52" name="Oval Callout 51">
              <a:extLst>
                <a:ext uri="{FF2B5EF4-FFF2-40B4-BE49-F238E27FC236}">
                  <a16:creationId xmlns:a16="http://schemas.microsoft.com/office/drawing/2014/main" id="{68CE77F7-E0B1-E229-E215-F6C7ED0C0269}"/>
                </a:ext>
              </a:extLst>
            </p:cNvPr>
            <p:cNvSpPr/>
            <p:nvPr/>
          </p:nvSpPr>
          <p:spPr>
            <a:xfrm>
              <a:off x="11000635" y="1730973"/>
              <a:ext cx="591043" cy="487091"/>
            </a:xfrm>
            <a:prstGeom prst="wedgeEllipseCallout">
              <a:avLst>
                <a:gd name="adj1" fmla="val -55688"/>
                <a:gd name="adj2" fmla="val 625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5D8667-821D-AAA8-32E2-9709BAD36DD3}"/>
                </a:ext>
              </a:extLst>
            </p:cNvPr>
            <p:cNvSpPr txBox="1"/>
            <p:nvPr/>
          </p:nvSpPr>
          <p:spPr>
            <a:xfrm>
              <a:off x="10317812" y="1729950"/>
              <a:ext cx="1862525" cy="380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Ask Co</a:t>
              </a:r>
              <a:r>
                <a:rPr lang="en-US" sz="1100" dirty="0">
                  <a:solidFill>
                    <a:schemeClr val="bg1"/>
                  </a:solidFill>
                </a:rPr>
                <a:t>dex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0600D26-E3EB-2129-1F27-5A61AE912174}"/>
              </a:ext>
            </a:extLst>
          </p:cNvPr>
          <p:cNvSpPr txBox="1"/>
          <p:nvPr/>
        </p:nvSpPr>
        <p:spPr>
          <a:xfrm>
            <a:off x="78641" y="5883765"/>
            <a:ext cx="11622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CodaMOSA</a:t>
            </a:r>
            <a:r>
              <a:rPr lang="en-C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Escaping Coverage Plateaus in Test Generation with Pre-trained Large Language Models.</a:t>
            </a:r>
            <a:endParaRPr lang="en-US" dirty="0"/>
          </a:p>
          <a:p>
            <a:pPr algn="ctr"/>
            <a:r>
              <a:rPr lang="en-CA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 Lemieux</a:t>
            </a:r>
            <a:r>
              <a:rPr lang="en-C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J P Inala, S K 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Lahiri</a:t>
            </a:r>
            <a:r>
              <a:rPr lang="en-C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 Sen. 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F5E953F-3B5B-3DA4-7D6A-F02F833EF718}"/>
              </a:ext>
            </a:extLst>
          </p:cNvPr>
          <p:cNvSpPr/>
          <p:nvPr/>
        </p:nvSpPr>
        <p:spPr>
          <a:xfrm>
            <a:off x="68787" y="2737836"/>
            <a:ext cx="3911693" cy="2134849"/>
          </a:xfrm>
          <a:prstGeom prst="roundRect">
            <a:avLst>
              <a:gd name="adj" fmla="val 4069"/>
            </a:avLst>
          </a:prstGeom>
          <a:solidFill>
            <a:schemeClr val="accent1">
              <a:lumMod val="20000"/>
              <a:lumOff val="80000"/>
              <a:alpha val="3469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D4C20C-9861-6621-EF80-2E38B9DC0722}"/>
              </a:ext>
            </a:extLst>
          </p:cNvPr>
          <p:cNvSpPr txBox="1"/>
          <p:nvPr/>
        </p:nvSpPr>
        <p:spPr>
          <a:xfrm>
            <a:off x="153746" y="2843735"/>
            <a:ext cx="38540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(+) 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Big coverage increases</a:t>
            </a:r>
          </a:p>
          <a:p>
            <a:r>
              <a:rPr lang="en-US" sz="20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(?) 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Bug-finding ability </a:t>
            </a:r>
          </a:p>
          <a:p>
            <a:r>
              <a:rPr lang="en-US" sz="20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(?) 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More complex prompting</a:t>
            </a:r>
            <a:endParaRPr lang="en-US" sz="20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en-US" sz="20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(?) 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Performance on “unseen” code hard to evaluate</a:t>
            </a:r>
          </a:p>
          <a:p>
            <a:r>
              <a:rPr lang="en-US" sz="20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(-)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Relies on closed-access API</a:t>
            </a:r>
          </a:p>
        </p:txBody>
      </p:sp>
    </p:spTree>
    <p:extLst>
      <p:ext uri="{BB962C8B-B14F-4D97-AF65-F5344CB8AC3E}">
        <p14:creationId xmlns:p14="http://schemas.microsoft.com/office/powerpoint/2010/main" val="4654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1" grpId="0"/>
      <p:bldP spid="56" grpId="0"/>
      <p:bldP spid="57" grpId="0" animBg="1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941CF3E1-F37C-DFDC-DC46-88C9CD8FF964}"/>
              </a:ext>
            </a:extLst>
          </p:cNvPr>
          <p:cNvSpPr/>
          <p:nvPr/>
        </p:nvSpPr>
        <p:spPr>
          <a:xfrm>
            <a:off x="1385534" y="2762489"/>
            <a:ext cx="162338" cy="1314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Search-Based Test Suite Generation </a:t>
            </a:r>
            <a:br>
              <a:rPr lang="en-US" dirty="0"/>
            </a:br>
            <a:r>
              <a:rPr lang="en-US" sz="3200" dirty="0"/>
              <a:t>(High-level view)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04F-664B-C24E-826B-30CA773F6328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— The Promises and Challenges of ML in Automated Software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2695D6-996E-1B06-BD93-DBDB4C1E9DF2}"/>
              </a:ext>
            </a:extLst>
          </p:cNvPr>
          <p:cNvCxnSpPr>
            <a:cxnSpLocks/>
            <a:stCxn id="17" idx="1"/>
            <a:endCxn id="6" idx="2"/>
          </p:cNvCxnSpPr>
          <p:nvPr/>
        </p:nvCxnSpPr>
        <p:spPr>
          <a:xfrm rot="10800000">
            <a:off x="1444975" y="4343399"/>
            <a:ext cx="1060661" cy="10277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123" idx="0"/>
            <a:endCxn id="11" idx="0"/>
          </p:cNvCxnSpPr>
          <p:nvPr/>
        </p:nvCxnSpPr>
        <p:spPr>
          <a:xfrm rot="16200000" flipH="1">
            <a:off x="3436500" y="792691"/>
            <a:ext cx="7215" cy="3946810"/>
          </a:xfrm>
          <a:prstGeom prst="curvedConnector3">
            <a:avLst>
              <a:gd name="adj1" fmla="val -12535828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383B765-6E1F-66BA-54B1-C74B26968C4E}"/>
              </a:ext>
            </a:extLst>
          </p:cNvPr>
          <p:cNvSpPr txBox="1"/>
          <p:nvPr/>
        </p:nvSpPr>
        <p:spPr>
          <a:xfrm>
            <a:off x="2615368" y="197222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Mutate test cases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7F704D-102C-93B7-6904-371C3340E6C9}"/>
              </a:ext>
            </a:extLst>
          </p:cNvPr>
          <p:cNvSpPr txBox="1"/>
          <p:nvPr/>
        </p:nvSpPr>
        <p:spPr>
          <a:xfrm>
            <a:off x="12971" y="5001819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688874-AEB1-5552-B010-12FD531522A9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D009F5-8126-4FA9-A248-3771974AE1BF}"/>
              </a:ext>
            </a:extLst>
          </p:cNvPr>
          <p:cNvSpPr/>
          <p:nvPr/>
        </p:nvSpPr>
        <p:spPr>
          <a:xfrm rot="20151049">
            <a:off x="1726475" y="3364765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993ACD-3C5B-CA56-EC14-CFC4D14DCD0F}"/>
              </a:ext>
            </a:extLst>
          </p:cNvPr>
          <p:cNvSpPr/>
          <p:nvPr/>
        </p:nvSpPr>
        <p:spPr>
          <a:xfrm>
            <a:off x="723880" y="3701246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4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941CF3E1-F37C-DFDC-DC46-88C9CD8FF964}"/>
              </a:ext>
            </a:extLst>
          </p:cNvPr>
          <p:cNvSpPr/>
          <p:nvPr/>
        </p:nvSpPr>
        <p:spPr>
          <a:xfrm>
            <a:off x="1385534" y="2762489"/>
            <a:ext cx="162338" cy="1314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Search-Based Test Suite Generation </a:t>
            </a:r>
            <a:br>
              <a:rPr lang="en-US" dirty="0"/>
            </a:br>
            <a:r>
              <a:rPr lang="en-US" sz="3200" dirty="0"/>
              <a:t>(High-level view)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1654-00D6-7D42-831C-82BC23E017D4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— The Promises and Challenges of ML in Automated Software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7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2695D6-996E-1B06-BD93-DBDB4C1E9DF2}"/>
              </a:ext>
            </a:extLst>
          </p:cNvPr>
          <p:cNvCxnSpPr>
            <a:cxnSpLocks/>
            <a:stCxn id="17" idx="1"/>
            <a:endCxn id="6" idx="2"/>
          </p:cNvCxnSpPr>
          <p:nvPr/>
        </p:nvCxnSpPr>
        <p:spPr>
          <a:xfrm rot="10800000">
            <a:off x="1444975" y="4343399"/>
            <a:ext cx="1060661" cy="10277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123" idx="0"/>
            <a:endCxn id="11" idx="0"/>
          </p:cNvCxnSpPr>
          <p:nvPr/>
        </p:nvCxnSpPr>
        <p:spPr>
          <a:xfrm rot="16200000" flipH="1">
            <a:off x="3436500" y="792691"/>
            <a:ext cx="7215" cy="3946810"/>
          </a:xfrm>
          <a:prstGeom prst="curvedConnector3">
            <a:avLst>
              <a:gd name="adj1" fmla="val -12535828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383B765-6E1F-66BA-54B1-C74B26968C4E}"/>
              </a:ext>
            </a:extLst>
          </p:cNvPr>
          <p:cNvSpPr txBox="1"/>
          <p:nvPr/>
        </p:nvSpPr>
        <p:spPr>
          <a:xfrm>
            <a:off x="2615368" y="197222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Mutate test cases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7F704D-102C-93B7-6904-371C3340E6C9}"/>
              </a:ext>
            </a:extLst>
          </p:cNvPr>
          <p:cNvSpPr txBox="1"/>
          <p:nvPr/>
        </p:nvSpPr>
        <p:spPr>
          <a:xfrm>
            <a:off x="12971" y="5001819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688874-AEB1-5552-B010-12FD531522A9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D009F5-8126-4FA9-A248-3771974AE1BF}"/>
              </a:ext>
            </a:extLst>
          </p:cNvPr>
          <p:cNvSpPr/>
          <p:nvPr/>
        </p:nvSpPr>
        <p:spPr>
          <a:xfrm rot="20151049">
            <a:off x="1726475" y="3364765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993ACD-3C5B-CA56-EC14-CFC4D14DCD0F}"/>
              </a:ext>
            </a:extLst>
          </p:cNvPr>
          <p:cNvSpPr/>
          <p:nvPr/>
        </p:nvSpPr>
        <p:spPr>
          <a:xfrm>
            <a:off x="723880" y="3701246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5EDE-CC70-06B1-3F38-4EEFF313BB22}"/>
              </a:ext>
            </a:extLst>
          </p:cNvPr>
          <p:cNvSpPr/>
          <p:nvPr/>
        </p:nvSpPr>
        <p:spPr>
          <a:xfrm>
            <a:off x="118147" y="1738485"/>
            <a:ext cx="7280475" cy="4754389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2AC1BA-B2A8-2A20-AE32-CC2F5F6B24B4}"/>
              </a:ext>
            </a:extLst>
          </p:cNvPr>
          <p:cNvSpPr txBox="1"/>
          <p:nvPr/>
        </p:nvSpPr>
        <p:spPr>
          <a:xfrm>
            <a:off x="1609368" y="3350741"/>
            <a:ext cx="379225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Repeat until full coverage, </a:t>
            </a:r>
          </a:p>
          <a:p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or time limit reached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83126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941CF3E1-F37C-DFDC-DC46-88C9CD8FF964}"/>
              </a:ext>
            </a:extLst>
          </p:cNvPr>
          <p:cNvSpPr/>
          <p:nvPr/>
        </p:nvSpPr>
        <p:spPr>
          <a:xfrm>
            <a:off x="1385534" y="2762489"/>
            <a:ext cx="162338" cy="1314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Search-Based Test Suite Generation </a:t>
            </a:r>
            <a:br>
              <a:rPr lang="en-US" dirty="0"/>
            </a:br>
            <a:r>
              <a:rPr lang="en-US" sz="3200" dirty="0"/>
              <a:t>(High-level view)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4988-F1C0-DF45-A70A-1C150CBE015F}" type="datetime1">
              <a:rPr lang="en-CA" smtClean="0"/>
              <a:t>2023-05-17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— The Promises and Challenges of ML in Automated Software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8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MUT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2695D6-996E-1B06-BD93-DBDB4C1E9DF2}"/>
              </a:ext>
            </a:extLst>
          </p:cNvPr>
          <p:cNvCxnSpPr>
            <a:cxnSpLocks/>
          </p:cNvCxnSpPr>
          <p:nvPr/>
        </p:nvCxnSpPr>
        <p:spPr>
          <a:xfrm rot="10800000">
            <a:off x="1444975" y="4343399"/>
            <a:ext cx="1060661" cy="10277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123" idx="0"/>
            <a:endCxn id="11" idx="0"/>
          </p:cNvCxnSpPr>
          <p:nvPr/>
        </p:nvCxnSpPr>
        <p:spPr>
          <a:xfrm rot="16200000" flipH="1">
            <a:off x="3436500" y="792691"/>
            <a:ext cx="7215" cy="3946810"/>
          </a:xfrm>
          <a:prstGeom prst="curvedConnector3">
            <a:avLst>
              <a:gd name="adj1" fmla="val -12535828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383B765-6E1F-66BA-54B1-C74B26968C4E}"/>
              </a:ext>
            </a:extLst>
          </p:cNvPr>
          <p:cNvSpPr txBox="1"/>
          <p:nvPr/>
        </p:nvSpPr>
        <p:spPr>
          <a:xfrm>
            <a:off x="2615368" y="197222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Mutate test cases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7F704D-102C-93B7-6904-371C3340E6C9}"/>
              </a:ext>
            </a:extLst>
          </p:cNvPr>
          <p:cNvSpPr txBox="1"/>
          <p:nvPr/>
        </p:nvSpPr>
        <p:spPr>
          <a:xfrm>
            <a:off x="12971" y="5001819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688874-AEB1-5552-B010-12FD531522A9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</p:spTree>
    <p:extLst>
      <p:ext uri="{BB962C8B-B14F-4D97-AF65-F5344CB8AC3E}">
        <p14:creationId xmlns:p14="http://schemas.microsoft.com/office/powerpoint/2010/main" val="139217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28417</TotalTime>
  <Words>10711</Words>
  <Application>Microsoft Macintosh PowerPoint</Application>
  <PresentationFormat>Widescreen</PresentationFormat>
  <Paragraphs>2138</Paragraphs>
  <Slides>60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Open Sans</vt:lpstr>
      <vt:lpstr>Segoe UI Symbol</vt:lpstr>
      <vt:lpstr>Calibri</vt:lpstr>
      <vt:lpstr>Consolas</vt:lpstr>
      <vt:lpstr>Office Theme</vt:lpstr>
      <vt:lpstr>CodaMOSA: Escaping Coverage Plateaus in Test Generation with Large Language Models</vt:lpstr>
      <vt:lpstr>Search-Based Test Suite Generation  (High-level view)</vt:lpstr>
      <vt:lpstr>Search-Based Test Suite Generation  (High-level view)</vt:lpstr>
      <vt:lpstr>Search-Based Test Suite Generation  (High-level view)</vt:lpstr>
      <vt:lpstr>Search-Based Test Suite Generation  (High-level view)</vt:lpstr>
      <vt:lpstr>Search-Based Test Suite Generation  (High-level view)</vt:lpstr>
      <vt:lpstr>Search-Based Test Suite Generation  (High-level view)</vt:lpstr>
      <vt:lpstr>Search-Based Test Suite Generation  (High-level view)</vt:lpstr>
      <vt:lpstr>Search-Based Test Suite Generation  (High-level view)</vt:lpstr>
      <vt:lpstr>Concrete Example</vt:lpstr>
      <vt:lpstr>Example: Expected Behavior of Function</vt:lpstr>
      <vt:lpstr>PowerPoint Presentation</vt:lpstr>
      <vt:lpstr>Current Tests have Low Coverage</vt:lpstr>
      <vt:lpstr>Create New Test Cases via Mutation</vt:lpstr>
      <vt:lpstr>Mutation Unable to Increase Coverage</vt:lpstr>
      <vt:lpstr>Search stalled. What to do now?</vt:lpstr>
      <vt:lpstr>PowerPoint Presentation</vt:lpstr>
      <vt:lpstr>PowerPoint Presentation</vt:lpstr>
      <vt:lpstr>Search stalled. What to do now?</vt:lpstr>
      <vt:lpstr>CodaMOSA: Asks for hints when stuck</vt:lpstr>
      <vt:lpstr>CodaMOSA: Asks for hints when stuck</vt:lpstr>
      <vt:lpstr>CodaMOSA: Asks for hints when stuck</vt:lpstr>
      <vt:lpstr>CodaMOSA: Asks for hints when stuck</vt:lpstr>
      <vt:lpstr>Search Stalled</vt:lpstr>
      <vt:lpstr>Time to Ask for a Hint</vt:lpstr>
      <vt:lpstr>Time to Ask for a Hint</vt:lpstr>
      <vt:lpstr>Time to Ask for a Hint</vt:lpstr>
      <vt:lpstr>Suggested Test Case Increases Coverage</vt:lpstr>
      <vt:lpstr>Suggested Test Case Increases Coverage</vt:lpstr>
      <vt:lpstr>Suggested Test Case Increases Coverage</vt:lpstr>
      <vt:lpstr>Update Population</vt:lpstr>
      <vt:lpstr>Search No Longer Stalled</vt:lpstr>
      <vt:lpstr>Search No Longer Stalled</vt:lpstr>
      <vt:lpstr>Search No Longer Stalled</vt:lpstr>
      <vt:lpstr>Search No Longer Stalled</vt:lpstr>
      <vt:lpstr>Search No Longer Stalled</vt:lpstr>
      <vt:lpstr>Spoiler: Results on this Benchmark</vt:lpstr>
      <vt:lpstr>CodaMOSA Approach</vt:lpstr>
      <vt:lpstr>Challenge: When to ask for a hint?</vt:lpstr>
      <vt:lpstr>Challenge: How to ask for a hint?</vt:lpstr>
      <vt:lpstr>Challenge: How to handle (potentially) arbitrary output from Codex?</vt:lpstr>
      <vt:lpstr>Solutions Discussed Further in Paper</vt:lpstr>
      <vt:lpstr>PowerPoint Presentation</vt:lpstr>
      <vt:lpstr>PowerPoint Presentation</vt:lpstr>
      <vt:lpstr>Evaluation Setup</vt:lpstr>
      <vt:lpstr>Final Coverage Comparison</vt:lpstr>
      <vt:lpstr> CodaMOSA Outperforms Baselines </vt:lpstr>
      <vt:lpstr>CodaMOSA Outperforms Baselines </vt:lpstr>
      <vt:lpstr>CodaMOSA Outperforms Baselines </vt:lpstr>
      <vt:lpstr>Common Causes for Improvements</vt:lpstr>
      <vt:lpstr>Is Codex Just Copying Existing Tests?</vt:lpstr>
      <vt:lpstr>Most Generated Tests Not Too Similar</vt:lpstr>
      <vt:lpstr>Most Generated Tests Not Too Similar</vt:lpstr>
      <vt:lpstr>Most Generated Tests Not Too Similar</vt:lpstr>
      <vt:lpstr>PowerPoint Presentation</vt:lpstr>
      <vt:lpstr>PowerPoint Presentation</vt:lpstr>
      <vt:lpstr>Prompt Engineering</vt:lpstr>
      <vt:lpstr>Finding Bugs</vt:lpstr>
      <vt:lpstr>Naturalness of Tests</vt:lpstr>
      <vt:lpstr>CodaMOSA exploits synergy between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Expanding the Reach of Fuzzing</dc:title>
  <dc:creator>Caroline Lemieux</dc:creator>
  <cp:lastModifiedBy>Microsoft Office User</cp:lastModifiedBy>
  <cp:revision>385</cp:revision>
  <cp:lastPrinted>2019-11-01T23:26:46Z</cp:lastPrinted>
  <dcterms:created xsi:type="dcterms:W3CDTF">2019-10-29T19:04:04Z</dcterms:created>
  <dcterms:modified xsi:type="dcterms:W3CDTF">2023-05-17T03:58:11Z</dcterms:modified>
</cp:coreProperties>
</file>