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handoutMasterIdLst>
    <p:handoutMasterId r:id="rId33"/>
  </p:handoutMasterIdLst>
  <p:sldIdLst>
    <p:sldId id="256" r:id="rId2"/>
    <p:sldId id="308" r:id="rId3"/>
    <p:sldId id="357" r:id="rId4"/>
    <p:sldId id="305" r:id="rId5"/>
    <p:sldId id="366" r:id="rId6"/>
    <p:sldId id="288" r:id="rId7"/>
    <p:sldId id="328" r:id="rId8"/>
    <p:sldId id="367" r:id="rId9"/>
    <p:sldId id="330" r:id="rId10"/>
    <p:sldId id="327" r:id="rId11"/>
    <p:sldId id="293" r:id="rId12"/>
    <p:sldId id="355" r:id="rId13"/>
    <p:sldId id="350" r:id="rId14"/>
    <p:sldId id="336" r:id="rId15"/>
    <p:sldId id="359" r:id="rId16"/>
    <p:sldId id="337" r:id="rId17"/>
    <p:sldId id="351" r:id="rId18"/>
    <p:sldId id="339" r:id="rId19"/>
    <p:sldId id="361" r:id="rId20"/>
    <p:sldId id="360" r:id="rId21"/>
    <p:sldId id="341" r:id="rId22"/>
    <p:sldId id="342" r:id="rId23"/>
    <p:sldId id="365" r:id="rId24"/>
    <p:sldId id="347" r:id="rId25"/>
    <p:sldId id="340" r:id="rId26"/>
    <p:sldId id="343" r:id="rId27"/>
    <p:sldId id="352" r:id="rId28"/>
    <p:sldId id="363" r:id="rId29"/>
    <p:sldId id="346" r:id="rId30"/>
    <p:sldId id="307"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000"/>
    <a:srgbClr val="000000"/>
    <a:srgbClr val="A6A6A6"/>
    <a:srgbClr val="0070C0"/>
    <a:srgbClr val="DEA900"/>
    <a:srgbClr val="E72819"/>
    <a:srgbClr val="9BBB59"/>
    <a:srgbClr val="F0F3F6"/>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15" autoAdjust="0"/>
    <p:restoredTop sz="74368" autoAdjust="0"/>
  </p:normalViewPr>
  <p:slideViewPr>
    <p:cSldViewPr>
      <p:cViewPr>
        <p:scale>
          <a:sx n="66" d="100"/>
          <a:sy n="66" d="100"/>
        </p:scale>
        <p:origin x="-2208" y="-4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3115" y="-91"/>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B27FB4DA-B21A-498D-B50A-29D45C19FA15}" type="datetimeFigureOut">
              <a:rPr lang="en-CA" smtClean="0"/>
              <a:pPr/>
              <a:t>11/11/2015</a:t>
            </a:fld>
            <a:endParaRPr lang="en-CA"/>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83A3944-A122-499F-B8CC-59DD54607792}" type="slidenum">
              <a:rPr lang="en-CA" smtClean="0"/>
              <a:pPr/>
              <a:t>‹#›</a:t>
            </a:fld>
            <a:endParaRPr lang="en-CA"/>
          </a:p>
        </p:txBody>
      </p:sp>
    </p:spTree>
    <p:extLst>
      <p:ext uri="{BB962C8B-B14F-4D97-AF65-F5344CB8AC3E}">
        <p14:creationId xmlns:p14="http://schemas.microsoft.com/office/powerpoint/2010/main" val="2831055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1ED049C-3FBA-4DA8-8950-250EE23B4CF3}" type="datetimeFigureOut">
              <a:rPr lang="en-CA" smtClean="0"/>
              <a:pPr/>
              <a:t>11/11/2015</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9A59722-C0A9-46A4-8C9F-DDEB33A52055}" type="slidenum">
              <a:rPr lang="en-CA" smtClean="0"/>
              <a:pPr/>
              <a:t>‹#›</a:t>
            </a:fld>
            <a:endParaRPr lang="en-CA"/>
          </a:p>
        </p:txBody>
      </p:sp>
    </p:spTree>
    <p:extLst>
      <p:ext uri="{BB962C8B-B14F-4D97-AF65-F5344CB8AC3E}">
        <p14:creationId xmlns:p14="http://schemas.microsoft.com/office/powerpoint/2010/main" val="3342681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a:t>
            </a:fld>
            <a:endParaRPr lang="en-CA"/>
          </a:p>
        </p:txBody>
      </p:sp>
    </p:spTree>
    <p:extLst>
      <p:ext uri="{BB962C8B-B14F-4D97-AF65-F5344CB8AC3E}">
        <p14:creationId xmlns:p14="http://schemas.microsoft.com/office/powerpoint/2010/main" val="1547590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contribution to this goal is building Texada, which mines general LTL specifications. It</a:t>
            </a:r>
            <a:r>
              <a:rPr lang="en-CA" baseline="0" dirty="0" smtClean="0"/>
              <a:t> takes in textual log and a set of LTL formula and outputs specs which match the formula but have events from the log in place of the variables. We also have done work on some measures of confidence/support measures for LTL to help with </a:t>
            </a:r>
            <a:r>
              <a:rPr lang="en-CA" baseline="0" dirty="0" err="1" smtClean="0"/>
              <a:t>eval</a:t>
            </a:r>
            <a:r>
              <a:rPr lang="en-CA" baseline="0" dirty="0" smtClean="0"/>
              <a:t> on imperfect logs, and I’ll talk about some features that allow Texada to do concurrent systems analysis. </a:t>
            </a:r>
            <a:endParaRPr lang="en-CA" dirty="0" smtClean="0"/>
          </a:p>
          <a:p>
            <a:r>
              <a:rPr lang="en-CA" dirty="0" smtClean="0"/>
              <a:t>Point of Slide: contributions. confidence and multi-propositional logs allow more generality. </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10</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I mentioned,</a:t>
            </a:r>
            <a:r>
              <a:rPr lang="en-CA" baseline="0" dirty="0" smtClean="0"/>
              <a:t> Texada takes in a textual log an property type to find the valid instances of that property, here we have AFBY, and on this login system log, find that </a:t>
            </a:r>
            <a:r>
              <a:rPr lang="en-CA" baseline="0" dirty="0" err="1" smtClean="0"/>
              <a:t>gl</a:t>
            </a:r>
            <a:r>
              <a:rPr lang="en-CA" baseline="0" dirty="0" smtClean="0"/>
              <a:t>-&gt;auth is the only one that holds.</a:t>
            </a:r>
          </a:p>
          <a:p>
            <a:r>
              <a:rPr lang="en-CA" baseline="0" dirty="0" smtClean="0"/>
              <a:t>* on the inside of Texada, we start by parsing the log and property type into interpretable format; LTL parsing done by model-checking library SPOT. information from both of these is passed to a property instance generator, which passes the instances along to the checker, so the checker can </a:t>
            </a:r>
            <a:r>
              <a:rPr lang="en-CA" baseline="0" dirty="0" err="1" smtClean="0"/>
              <a:t>ouput</a:t>
            </a:r>
            <a:r>
              <a:rPr lang="en-CA" baseline="0" dirty="0" smtClean="0"/>
              <a:t> only the valid ones. The checking on top is dependent on the log format, so I’ll start by talking about this bit which is independent of log format</a:t>
            </a:r>
            <a:endParaRPr lang="en-CA" dirty="0" smtClean="0"/>
          </a:p>
          <a:p>
            <a:r>
              <a:rPr lang="en-CA" dirty="0" smtClean="0"/>
              <a:t>Point of slide: outline Texada,</a:t>
            </a:r>
            <a:r>
              <a:rPr lang="en-CA" baseline="0" dirty="0" smtClean="0"/>
              <a:t> give idea of what’s coming next</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11</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After the property type</a:t>
            </a:r>
            <a:r>
              <a:rPr lang="en-CA" baseline="0" dirty="0" smtClean="0"/>
              <a:t> has been parsed, we plug the log events into it and dynamically generate each instance. As we generate the instance, we check them on the log – if they’re false, we discard them. If they’re true we keep them, and after having explored everything , we just output the valid ones</a:t>
            </a:r>
            <a:endParaRPr lang="en-CA" dirty="0" smtClean="0"/>
          </a:p>
          <a:p>
            <a:r>
              <a:rPr lang="en-CA" dirty="0" smtClean="0"/>
              <a:t>How is each property instance checked on the log? well, that depends on the format of the log</a:t>
            </a:r>
          </a:p>
          <a:p>
            <a:r>
              <a:rPr lang="en-CA" dirty="0" smtClean="0"/>
              <a:t>Point of slide: re-</a:t>
            </a:r>
            <a:r>
              <a:rPr lang="en-CA" dirty="0" err="1" smtClean="0"/>
              <a:t>inforce</a:t>
            </a:r>
            <a:r>
              <a:rPr lang="en-CA" dirty="0" smtClean="0"/>
              <a:t> that we’re dynamically</a:t>
            </a:r>
            <a:r>
              <a:rPr lang="en-CA" baseline="0" dirty="0" smtClean="0"/>
              <a:t> generating + checking property instances</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12</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Texada parses logs by taking in </a:t>
            </a:r>
            <a:r>
              <a:rPr lang="en-CA" dirty="0" err="1" smtClean="0"/>
              <a:t>regexes</a:t>
            </a:r>
            <a:r>
              <a:rPr lang="en-CA" dirty="0" smtClean="0"/>
              <a:t> which specify what events and trace</a:t>
            </a:r>
            <a:r>
              <a:rPr lang="en-CA" baseline="0" dirty="0" smtClean="0"/>
              <a:t> separators looks like: here events are the entire line and the trace separators are the double-dashes. The linear format just plunks each trace into an array or vector containing the events in the sequence they appear, and finished by the EOT.</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13</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CA" dirty="0" smtClean="0"/>
              <a:t>To</a:t>
            </a:r>
            <a:r>
              <a:rPr lang="en-CA" baseline="0" dirty="0" smtClean="0"/>
              <a:t> check on that linear log, we check an instance on each trace. an instance holds on a trace if the whole thing holds on the first event of the trace, so we’ll be checking this tree at 0. From here,</a:t>
            </a:r>
          </a:p>
          <a:p>
            <a:pPr>
              <a:buFontTx/>
              <a:buNone/>
            </a:pPr>
            <a:r>
              <a:rPr lang="en-CA" baseline="0" dirty="0" smtClean="0"/>
              <a:t>we apply the definition of the LTL operators, with the caveat of our slightly modified finite trace semantics, which we detail in the paper. </a:t>
            </a:r>
          </a:p>
          <a:p>
            <a:pPr>
              <a:buFontTx/>
              <a:buNone/>
            </a:pPr>
            <a:r>
              <a:rPr lang="en-CA" baseline="0" dirty="0" smtClean="0"/>
              <a:t>So the G </a:t>
            </a:r>
            <a:r>
              <a:rPr lang="en-CA" baseline="0" dirty="0" err="1" smtClean="0"/>
              <a:t>opertor</a:t>
            </a:r>
            <a:r>
              <a:rPr lang="en-CA" baseline="0" dirty="0" smtClean="0"/>
              <a:t> means this. Inside the p we have an implication, which to check we must check if q is true, then r is true at 0. revealing q, it’s guest login, which clearly holds at one. So we’ll need to make sure r holds</a:t>
            </a:r>
          </a:p>
          <a:p>
            <a:pPr>
              <a:buFontTx/>
              <a:buNone/>
            </a:pPr>
            <a:r>
              <a:rPr lang="en-CA" baseline="0" dirty="0" smtClean="0"/>
              <a:t>in this case, r is this. Xs holds at 0 if s holds at one, so we’ll go check at 1. </a:t>
            </a:r>
          </a:p>
          <a:p>
            <a:pPr>
              <a:buFontTx/>
              <a:buNone/>
            </a:pPr>
            <a:r>
              <a:rPr lang="en-CA" baseline="0" dirty="0" smtClean="0"/>
              <a:t>s turns out to be an eventually authorized operator; to check we check if 1 is authorized or if eventually authorized holds at 2; since login attempt =/= authorized, we need to check if eventually authorized holds at 2; this unrolls to the same checking condition, but at 2; auth failed =/= authorized, go to 3, where we find a holds, so the eventually hold, a result which tells us it holds at 1.</a:t>
            </a:r>
          </a:p>
          <a:p>
            <a:pPr>
              <a:buFontTx/>
              <a:buNone/>
            </a:pPr>
            <a:r>
              <a:rPr lang="en-CA" baseline="0" dirty="0" smtClean="0"/>
              <a:t>Since s holds at 1, Xs holds at 0, and as such both q and r hold at 0, satisfying the implication.</a:t>
            </a:r>
          </a:p>
          <a:p>
            <a:pPr>
              <a:buFontTx/>
              <a:buNone/>
            </a:pPr>
            <a:r>
              <a:rPr lang="en-CA" baseline="0" dirty="0" smtClean="0"/>
              <a:t>So the first part of this globally check is satisfied; we’ll </a:t>
            </a:r>
            <a:r>
              <a:rPr lang="en-CA" baseline="0" dirty="0" err="1" smtClean="0"/>
              <a:t>recurse</a:t>
            </a:r>
            <a:r>
              <a:rPr lang="en-CA" baseline="0" dirty="0" smtClean="0"/>
              <a:t> on each event of the trace similarly to this. This algorithm works, and is fairly intuitive, but suffers as trace length increases  </a:t>
            </a:r>
            <a:endParaRPr lang="en-CA" dirty="0" smtClean="0"/>
          </a:p>
          <a:p>
            <a:pPr>
              <a:buFontTx/>
              <a:buNone/>
            </a:pPr>
            <a:r>
              <a:rPr lang="en-CA" baseline="0" dirty="0" smtClean="0"/>
              <a:t>Point of slide: give intuition to how linear miner works</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14</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Since many</a:t>
            </a:r>
            <a:r>
              <a:rPr lang="en-CA" baseline="0" dirty="0" smtClean="0"/>
              <a:t> temporal props depend on relative, not absolute </a:t>
            </a:r>
            <a:r>
              <a:rPr lang="en-CA" baseline="0" dirty="0" err="1" smtClean="0"/>
              <a:t>posn’s</a:t>
            </a:r>
            <a:r>
              <a:rPr lang="en-CA" baseline="0" dirty="0" smtClean="0"/>
              <a:t> of events, we could actually maybe skip over unimportant parts of traces. This brings us to the second trace format, the map log, where each event in the trace is mapped to its occurrences. </a:t>
            </a:r>
            <a:endParaRPr lang="en-CA" dirty="0" smtClean="0"/>
          </a:p>
          <a:p>
            <a:r>
              <a:rPr lang="en-CA" dirty="0" smtClean="0"/>
              <a:t>Point</a:t>
            </a:r>
            <a:r>
              <a:rPr lang="en-CA" baseline="0" dirty="0" smtClean="0"/>
              <a:t> of slide: linear algorithm works but scales with trace length far too much. Could we skip over unimportant events</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15</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algorithm still</a:t>
            </a:r>
            <a:r>
              <a:rPr lang="en-CA" baseline="0" dirty="0" smtClean="0"/>
              <a:t> </a:t>
            </a:r>
            <a:r>
              <a:rPr lang="en-CA" baseline="0" dirty="0" err="1" smtClean="0"/>
              <a:t>recurses</a:t>
            </a:r>
            <a:r>
              <a:rPr lang="en-CA" baseline="0" dirty="0" smtClean="0"/>
              <a:t> along the tree, but uses helpers </a:t>
            </a:r>
            <a:r>
              <a:rPr lang="en-CA" baseline="0" dirty="0" err="1" smtClean="0"/>
              <a:t>ffo</a:t>
            </a:r>
            <a:r>
              <a:rPr lang="en-CA" baseline="0" dirty="0" smtClean="0"/>
              <a:t> and </a:t>
            </a:r>
            <a:r>
              <a:rPr lang="en-CA" baseline="0" dirty="0" err="1" smtClean="0"/>
              <a:t>flo</a:t>
            </a:r>
            <a:r>
              <a:rPr lang="en-CA" baseline="0" dirty="0" smtClean="0"/>
              <a:t> and uses the negation of parts of the tree. For example, when checking G(p), instead of checking if it holds at each point, we’ll check if the negation of the inside ever occurs by trying to find the first </a:t>
            </a:r>
            <a:r>
              <a:rPr lang="en-CA" baseline="0" dirty="0" err="1" smtClean="0"/>
              <a:t>occ</a:t>
            </a:r>
            <a:r>
              <a:rPr lang="en-CA" baseline="0" dirty="0" smtClean="0"/>
              <a:t> of it. Since it’s an and, we find the first </a:t>
            </a:r>
            <a:r>
              <a:rPr lang="en-CA" baseline="0" dirty="0" err="1" smtClean="0"/>
              <a:t>occ</a:t>
            </a:r>
            <a:r>
              <a:rPr lang="en-CA" baseline="0" dirty="0" smtClean="0"/>
              <a:t> of each kid: guest login can be </a:t>
            </a:r>
            <a:r>
              <a:rPr lang="en-CA" baseline="0" dirty="0" err="1" smtClean="0"/>
              <a:t>fd</a:t>
            </a:r>
            <a:r>
              <a:rPr lang="en-CA" baseline="0" dirty="0" smtClean="0"/>
              <a:t> by binary search, right by some recursive definition of </a:t>
            </a:r>
            <a:r>
              <a:rPr lang="en-CA" baseline="0" dirty="0" err="1" smtClean="0"/>
              <a:t>ffo</a:t>
            </a:r>
            <a:r>
              <a:rPr lang="en-CA" baseline="0" dirty="0" smtClean="0"/>
              <a:t>/</a:t>
            </a:r>
            <a:r>
              <a:rPr lang="en-CA" baseline="0" dirty="0" err="1" smtClean="0"/>
              <a:t>flo</a:t>
            </a:r>
            <a:r>
              <a:rPr lang="en-CA" baseline="0" dirty="0" smtClean="0"/>
              <a:t> which tells us it first occurs at last occurrence of auth (since it’s after the last </a:t>
            </a:r>
            <a:r>
              <a:rPr lang="en-CA" baseline="0" dirty="0" err="1" smtClean="0"/>
              <a:t>occ</a:t>
            </a:r>
            <a:r>
              <a:rPr lang="en-CA" baseline="0" dirty="0" smtClean="0"/>
              <a:t> of auth the </a:t>
            </a:r>
            <a:r>
              <a:rPr lang="en-CA" baseline="0" dirty="0" err="1" smtClean="0"/>
              <a:t>G!auth</a:t>
            </a:r>
            <a:r>
              <a:rPr lang="en-CA" baseline="0" dirty="0" smtClean="0"/>
              <a:t> holds).</a:t>
            </a:r>
          </a:p>
          <a:p>
            <a:r>
              <a:rPr lang="en-CA" baseline="0" dirty="0" smtClean="0"/>
              <a:t>Since </a:t>
            </a:r>
            <a:r>
              <a:rPr lang="en-CA" baseline="0" dirty="0" err="1" smtClean="0"/>
              <a:t>fo</a:t>
            </a:r>
            <a:r>
              <a:rPr lang="en-CA" baseline="0" dirty="0" smtClean="0"/>
              <a:t> of right is 3, first </a:t>
            </a:r>
            <a:r>
              <a:rPr lang="en-CA" baseline="0" dirty="0" err="1" smtClean="0"/>
              <a:t>occ</a:t>
            </a:r>
            <a:r>
              <a:rPr lang="en-CA" baseline="0" dirty="0" smtClean="0"/>
              <a:t> of the and must be after 3 – but when we find </a:t>
            </a:r>
            <a:r>
              <a:rPr lang="en-CA" baseline="0" dirty="0" err="1" smtClean="0"/>
              <a:t>fo</a:t>
            </a:r>
            <a:r>
              <a:rPr lang="en-CA" baseline="0" dirty="0" smtClean="0"/>
              <a:t> of guest login after 3, we see it doesn’t occur; so overall, this and doesn’t occur. So !p never occurs, which tells us G(p) occurs.</a:t>
            </a:r>
          </a:p>
          <a:p>
            <a:endParaRPr lang="en-CA" baseline="0" dirty="0" smtClean="0"/>
          </a:p>
          <a:p>
            <a:r>
              <a:rPr lang="en-CA" baseline="0" dirty="0" smtClean="0"/>
              <a:t>This </a:t>
            </a:r>
            <a:r>
              <a:rPr lang="en-CA" baseline="0" dirty="0" err="1" smtClean="0"/>
              <a:t>alg</a:t>
            </a:r>
            <a:r>
              <a:rPr lang="en-CA" baseline="0" dirty="0" smtClean="0"/>
              <a:t> provides us with some efficiency returns on checking one instance, but a lot of the runtime comes from the huge amount of instantiations we have to check.</a:t>
            </a:r>
          </a:p>
          <a:p>
            <a:endParaRPr lang="en-CA" dirty="0" smtClean="0"/>
          </a:p>
          <a:p>
            <a:r>
              <a:rPr lang="en-CA" dirty="0" smtClean="0"/>
              <a:t>Point of slide: give intuition</a:t>
            </a:r>
            <a:r>
              <a:rPr lang="en-CA" baseline="0" dirty="0" smtClean="0"/>
              <a:t> for map</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16</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Luckily, there are ways we can </a:t>
            </a:r>
            <a:r>
              <a:rPr lang="en-CA" dirty="0" err="1" smtClean="0"/>
              <a:t>eval</a:t>
            </a:r>
            <a:r>
              <a:rPr lang="en-CA" baseline="0" dirty="0" smtClean="0"/>
              <a:t> this. Since each property instance is checked on the log, we may be checking prop types w/ very similar trees. E.g., here we can save state across instantiations because these </a:t>
            </a:r>
            <a:r>
              <a:rPr lang="en-CA" baseline="0" dirty="0" err="1" smtClean="0"/>
              <a:t>subtrees</a:t>
            </a:r>
            <a:r>
              <a:rPr lang="en-CA" baseline="0" dirty="0" smtClean="0"/>
              <a:t> are similar.</a:t>
            </a:r>
          </a:p>
          <a:p>
            <a:r>
              <a:rPr lang="en-CA" baseline="0" dirty="0" smtClean="0"/>
              <a:t>This is currently implemented in map checker </a:t>
            </a:r>
            <a:r>
              <a:rPr lang="en-CA" baseline="0" dirty="0" err="1" smtClean="0"/>
              <a:t>ffo</a:t>
            </a:r>
            <a:r>
              <a:rPr lang="en-CA" baseline="0" dirty="0" smtClean="0"/>
              <a:t>/</a:t>
            </a:r>
            <a:r>
              <a:rPr lang="en-CA" baseline="0" dirty="0" err="1" smtClean="0"/>
              <a:t>flo</a:t>
            </a:r>
            <a:r>
              <a:rPr lang="en-CA" baseline="0" dirty="0" smtClean="0"/>
              <a:t> methods, since they’re the main recursive ones in </a:t>
            </a:r>
            <a:r>
              <a:rPr lang="en-CA" baseline="0" dirty="0" err="1" smtClean="0"/>
              <a:t>ffo</a:t>
            </a:r>
            <a:r>
              <a:rPr lang="en-CA" baseline="0" dirty="0" smtClean="0"/>
              <a:t>/</a:t>
            </a:r>
            <a:r>
              <a:rPr lang="en-CA" baseline="0" dirty="0" err="1" smtClean="0"/>
              <a:t>flo</a:t>
            </a:r>
            <a:r>
              <a:rPr lang="en-CA" baseline="0" dirty="0" smtClean="0"/>
              <a:t>. To extend this, more works needs to be done on expiration policy, which could involve finding an order of instantiation which takes advantage of freq. occurring subsets of variables.</a:t>
            </a:r>
          </a:p>
          <a:p>
            <a:r>
              <a:rPr lang="en-CA" baseline="0" dirty="0" smtClean="0"/>
              <a:t>That’s all about trying to augment efficiency. We have also worked on trying to get Texada to be applicable on logs which may not be perfect</a:t>
            </a:r>
            <a:endParaRPr lang="en-CA" dirty="0" smtClean="0"/>
          </a:p>
          <a:p>
            <a:r>
              <a:rPr lang="en-CA" dirty="0" smtClean="0"/>
              <a:t>point of slide: the</a:t>
            </a:r>
            <a:r>
              <a:rPr lang="en-CA" baseline="0" dirty="0" smtClean="0"/>
              <a:t> tree format lets us have some inter-instantiation time saving</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17</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e.g. a</a:t>
            </a:r>
            <a:r>
              <a:rPr lang="en-CA" baseline="0" dirty="0" smtClean="0"/>
              <a:t> logging system might fail for some reason and we want to know which instances were almost never violated. Here, for example, only one guest login was not followed by authorized – so guest login might almost always hold.</a:t>
            </a:r>
          </a:p>
          <a:p>
            <a:r>
              <a:rPr lang="en-CA" baseline="0" dirty="0" smtClean="0"/>
              <a:t>Is there a way to formalize this notion?</a:t>
            </a:r>
            <a:endParaRPr lang="en-CA" dirty="0" smtClean="0"/>
          </a:p>
          <a:p>
            <a:r>
              <a:rPr lang="en-CA" dirty="0" smtClean="0"/>
              <a:t>Point of slide: increase generality by computing heuristics for almost never violated instances</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18</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first idea for properties</a:t>
            </a:r>
            <a:r>
              <a:rPr lang="en-CA" baseline="0" dirty="0" smtClean="0"/>
              <a:t> which check G(p) is to look at the number of time points were p occurs; support increases as time points where p holds increases.</a:t>
            </a:r>
          </a:p>
          <a:p>
            <a:r>
              <a:rPr lang="en-CA" baseline="0" dirty="0" smtClean="0"/>
              <a:t>This leads to some counter-intuitive things for always followed by, since the x </a:t>
            </a:r>
            <a:r>
              <a:rPr lang="en-CA" baseline="0" dirty="0" err="1" smtClean="0"/>
              <a:t>iplies</a:t>
            </a:r>
            <a:r>
              <a:rPr lang="en-CA" baseline="0" dirty="0" smtClean="0"/>
              <a:t> eventually </a:t>
            </a:r>
            <a:r>
              <a:rPr lang="en-CA" baseline="0" dirty="0" err="1" smtClean="0"/>
              <a:t>Xfy</a:t>
            </a:r>
            <a:r>
              <a:rPr lang="en-CA" baseline="0" dirty="0" smtClean="0"/>
              <a:t> part holds when y does not. So if we extend a trace with a bunch of non-x events, we would be increasing the support of this property, which doesn’t really seem to capture what we want. </a:t>
            </a:r>
          </a:p>
          <a:p>
            <a:r>
              <a:rPr lang="en-CA" dirty="0" smtClean="0"/>
              <a:t>point of slide: give intuition for why just counting</a:t>
            </a:r>
            <a:r>
              <a:rPr lang="en-CA" baseline="0" dirty="0" smtClean="0"/>
              <a:t> all time points doesn’t work</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19</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Since I’m going to be talking about mining program specs, what</a:t>
            </a:r>
            <a:r>
              <a:rPr lang="en-CA" baseline="0" dirty="0" smtClean="0"/>
              <a:t> are they and why do we want to mine them? Specs are a formal expectation of how a program should work. Useful, but rarely specified; it’s often easier to just go without them, because they can be difficult to think about/write out, or can fall out of date. However, without them, later tasks of analysis, debugging, comprehension by other </a:t>
            </a:r>
            <a:r>
              <a:rPr lang="en-CA" baseline="0" dirty="0" err="1" smtClean="0"/>
              <a:t>devs</a:t>
            </a:r>
            <a:r>
              <a:rPr lang="en-CA" baseline="0" dirty="0" smtClean="0"/>
              <a:t>, can be more difficult. Those tasks can be easier when specs are given, but giving specs is difficult. Ideally, we’d like to reap the rewards of having specs w/o writing them in the first place</a:t>
            </a:r>
          </a:p>
          <a:p>
            <a:endParaRPr lang="en-CA" dirty="0" smtClean="0"/>
          </a:p>
          <a:p>
            <a:r>
              <a:rPr lang="en-CA" dirty="0" smtClean="0"/>
              <a:t>Point</a:t>
            </a:r>
            <a:r>
              <a:rPr lang="en-CA" baseline="0" dirty="0" smtClean="0"/>
              <a:t> of slide: specs are useful, but rarely specified, which comes with pros and cons</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goal</a:t>
            </a:r>
            <a:r>
              <a:rPr lang="en-CA" baseline="0" dirty="0" smtClean="0"/>
              <a:t> then is that we don’t count vacuously true time points towards support; call those vacuously true time points as not falsifiable, and </a:t>
            </a:r>
            <a:r>
              <a:rPr lang="en-CA" baseline="0" dirty="0" err="1" smtClean="0"/>
              <a:t>defs</a:t>
            </a:r>
            <a:r>
              <a:rPr lang="en-CA" baseline="0" dirty="0" smtClean="0"/>
              <a:t> as here.</a:t>
            </a:r>
            <a:endParaRPr lang="en-CA" dirty="0" smtClean="0"/>
          </a:p>
          <a:p>
            <a:r>
              <a:rPr lang="en-CA" dirty="0" smtClean="0"/>
              <a:t>point of slide: give “definition” of </a:t>
            </a:r>
            <a:r>
              <a:rPr lang="en-CA" dirty="0" err="1" smtClean="0"/>
              <a:t>falsifiability</a:t>
            </a:r>
            <a:r>
              <a:rPr lang="en-CA" dirty="0" smtClean="0"/>
              <a:t>, support, support potential, confidence</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20</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I’ll introduce some of the work we’ve done evaluatin</a:t>
            </a:r>
            <a:r>
              <a:rPr lang="en-CA" baseline="0" dirty="0" smtClean="0"/>
              <a:t>g Texada. These can be found in our tools or main paper, and I’ll just briefly mention that</a:t>
            </a:r>
            <a:endParaRPr lang="en-CA" dirty="0" smtClean="0"/>
          </a:p>
          <a:p>
            <a:r>
              <a:rPr lang="en-CA" dirty="0" smtClean="0"/>
              <a:t>point of</a:t>
            </a:r>
            <a:r>
              <a:rPr lang="en-CA" baseline="0" dirty="0" smtClean="0"/>
              <a:t> slide: outline all we’ve looked at</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21</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concurrent systems </a:t>
            </a:r>
            <a:r>
              <a:rPr lang="en-CA" dirty="0" err="1" smtClean="0"/>
              <a:t>eval</a:t>
            </a:r>
            <a:r>
              <a:rPr lang="en-CA" dirty="0" smtClean="0"/>
              <a:t> I mentioned earlier, and some </a:t>
            </a:r>
            <a:r>
              <a:rPr lang="en-CA" dirty="0" err="1" smtClean="0"/>
              <a:t>comparision</a:t>
            </a:r>
            <a:r>
              <a:rPr lang="en-CA" dirty="0" smtClean="0"/>
              <a:t> to other temporal mining tools. </a:t>
            </a:r>
          </a:p>
          <a:p>
            <a:r>
              <a:rPr lang="en-CA" dirty="0" smtClean="0"/>
              <a:t>say that some of our stuff is new</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22</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Point: Texada can mine</a:t>
            </a:r>
            <a:r>
              <a:rPr lang="en-CA" baseline="0" dirty="0" smtClean="0"/>
              <a:t> all these</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23</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wanted to look at systems w/ temporal properties that couldn’t be</a:t>
            </a:r>
            <a:r>
              <a:rPr lang="en-CA" baseline="0" dirty="0" smtClean="0"/>
              <a:t> mined w/ previous temporal spec miners. In particular, dining </a:t>
            </a:r>
            <a:r>
              <a:rPr lang="en-CA" baseline="0" dirty="0" err="1" smtClean="0"/>
              <a:t>phil</a:t>
            </a:r>
            <a:r>
              <a:rPr lang="en-CA" baseline="0" dirty="0" smtClean="0"/>
              <a:t>, a classic concurrency problem with this. </a:t>
            </a:r>
            <a:endParaRPr lang="en-CA" dirty="0" smtClean="0"/>
          </a:p>
          <a:p>
            <a:r>
              <a:rPr lang="en-CA" dirty="0" smtClean="0"/>
              <a:t>point of slide: outline dining, philosophers, motivate</a:t>
            </a:r>
            <a:r>
              <a:rPr lang="en-CA" baseline="0" dirty="0" smtClean="0"/>
              <a:t> take away (specs could not be checked before w/ other miners, systems could exhibit several temporal properties, might be other unthought-of temporal properties)</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24</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check those properties, need multi-prop traces, where more than</a:t>
            </a:r>
            <a:r>
              <a:rPr lang="en-CA" baseline="0" dirty="0" smtClean="0"/>
              <a:t> one event can hold at a time point. This is supported by the LTL formalism, but generally not in trace checking. So here is part of the dining </a:t>
            </a:r>
            <a:r>
              <a:rPr lang="en-CA" baseline="0" dirty="0" err="1" smtClean="0"/>
              <a:t>phil</a:t>
            </a:r>
            <a:r>
              <a:rPr lang="en-CA" baseline="0" dirty="0" smtClean="0"/>
              <a:t> log we’ll be checking the prop on; ran a </a:t>
            </a:r>
            <a:r>
              <a:rPr lang="en-CA" baseline="0" dirty="0" err="1" smtClean="0"/>
              <a:t>sol’n</a:t>
            </a:r>
            <a:r>
              <a:rPr lang="en-CA" baseline="0" dirty="0" smtClean="0"/>
              <a:t> for 1 minute 5 times and logged the states of each </a:t>
            </a:r>
            <a:r>
              <a:rPr lang="en-CA" baseline="0" dirty="0" err="1" smtClean="0"/>
              <a:t>phil</a:t>
            </a:r>
            <a:r>
              <a:rPr lang="en-CA" baseline="0" dirty="0" smtClean="0"/>
              <a:t> at one time point; each is an event, but a concurrent one, </a:t>
            </a:r>
            <a:r>
              <a:rPr lang="en-CA" baseline="0" dirty="0" err="1" smtClean="0"/>
              <a:t>seperated</a:t>
            </a:r>
            <a:r>
              <a:rPr lang="en-CA" baseline="0" dirty="0" smtClean="0"/>
              <a:t> by this time point separator. With this we checked</a:t>
            </a:r>
            <a:endParaRPr lang="en-CA" dirty="0" smtClean="0"/>
          </a:p>
          <a:p>
            <a:r>
              <a:rPr lang="en-CA" dirty="0" smtClean="0"/>
              <a:t>point of slide: we need this new thing, it’s new!</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25</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That the</a:t>
            </a:r>
            <a:r>
              <a:rPr lang="en-CA" baseline="0" dirty="0" smtClean="0"/>
              <a:t> </a:t>
            </a:r>
            <a:r>
              <a:rPr lang="en-CA" baseline="0" dirty="0" err="1" smtClean="0"/>
              <a:t>mutex</a:t>
            </a:r>
            <a:r>
              <a:rPr lang="en-CA" baseline="0" dirty="0" smtClean="0"/>
              <a:t> condition held; we used the property pattern </a:t>
            </a:r>
            <a:r>
              <a:rPr lang="en-CA" baseline="0" dirty="0" err="1" smtClean="0"/>
              <a:t>alwaus</a:t>
            </a:r>
            <a:r>
              <a:rPr lang="en-CA" baseline="0" dirty="0" smtClean="0"/>
              <a:t> if x occurs y does not; this property is symmetric, so having one thing output for each pair gave us the </a:t>
            </a:r>
            <a:r>
              <a:rPr lang="en-CA" baseline="0" dirty="0" err="1" smtClean="0"/>
              <a:t>mutex</a:t>
            </a:r>
            <a:r>
              <a:rPr lang="en-CA" baseline="0" dirty="0" smtClean="0"/>
              <a:t> held for the observed log</a:t>
            </a:r>
            <a:endParaRPr lang="en-CA" dirty="0" smtClean="0"/>
          </a:p>
          <a:p>
            <a:r>
              <a:rPr lang="en-CA" dirty="0" smtClean="0"/>
              <a:t>Give example of concurrent prop 1 (does not necessarily confirm that there’s never a bug, but supportive)</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26</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Similarly, we checked the eventually eat</a:t>
            </a:r>
            <a:r>
              <a:rPr lang="en-CA" baseline="0" dirty="0" smtClean="0"/>
              <a:t> with this </a:t>
            </a:r>
            <a:r>
              <a:rPr lang="en-CA" baseline="0" dirty="0" err="1" smtClean="0"/>
              <a:t>patten</a:t>
            </a:r>
            <a:r>
              <a:rPr lang="en-CA" baseline="0" dirty="0" smtClean="0"/>
              <a:t>; again it is symmetric, and we found the pairs all held, meaning that non-</a:t>
            </a:r>
            <a:r>
              <a:rPr lang="en-CA" baseline="0" dirty="0" err="1" smtClean="0"/>
              <a:t>adj</a:t>
            </a:r>
            <a:r>
              <a:rPr lang="en-CA" baseline="0" dirty="0" smtClean="0"/>
              <a:t> </a:t>
            </a:r>
            <a:r>
              <a:rPr lang="en-CA" baseline="0" dirty="0" err="1" smtClean="0"/>
              <a:t>phils</a:t>
            </a:r>
            <a:r>
              <a:rPr lang="en-CA" baseline="0" dirty="0" smtClean="0"/>
              <a:t> got to eat at the same time in all observed traces</a:t>
            </a:r>
            <a:endParaRPr lang="en-CA" dirty="0" smtClean="0"/>
          </a:p>
          <a:p>
            <a:r>
              <a:rPr lang="en-CA" dirty="0" smtClean="0"/>
              <a:t>caveat:</a:t>
            </a:r>
            <a:r>
              <a:rPr lang="en-CA" baseline="0" dirty="0" smtClean="0"/>
              <a:t> only eventually on finite traces</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27</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Texada’s</a:t>
            </a:r>
            <a:r>
              <a:rPr lang="en-CA" dirty="0" smtClean="0"/>
              <a:t> miners performed favourably against synoptic,</a:t>
            </a:r>
            <a:r>
              <a:rPr lang="en-CA" baseline="0" dirty="0" smtClean="0"/>
              <a:t> especially against the map miner. Here we see the number of traces per log increasing and the time it took to mine all these properties. We see that both miners do well here, probably because Texada short-circuits on traces. The take-away is that many specialized miners built for other tools may not all be super good, and it could be useful to have a general miner which is good for most properties instead of re-writing inference code again. </a:t>
            </a:r>
            <a:endParaRPr lang="en-CA" dirty="0" smtClean="0"/>
          </a:p>
          <a:p>
            <a:r>
              <a:rPr lang="en-CA" dirty="0" smtClean="0"/>
              <a:t>take-away: last bullet point</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solidFill>
                  <a:prstClr val="black"/>
                </a:solidFill>
              </a:rPr>
              <a:pPr/>
              <a:t>28</a:t>
            </a:fld>
            <a:endParaRPr lang="en-CA">
              <a:solidFill>
                <a:prstClr val="black"/>
              </a:solidFill>
            </a:endParaRPr>
          </a:p>
        </p:txBody>
      </p:sp>
    </p:spTree>
    <p:extLst>
      <p:ext uri="{BB962C8B-B14F-4D97-AF65-F5344CB8AC3E}">
        <p14:creationId xmlns:p14="http://schemas.microsoft.com/office/powerpoint/2010/main" val="1747963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Perracotta</a:t>
            </a:r>
            <a:r>
              <a:rPr lang="en-CA" baseline="0" dirty="0" smtClean="0"/>
              <a:t> is </a:t>
            </a:r>
            <a:r>
              <a:rPr lang="en-CA" baseline="0" dirty="0" err="1" smtClean="0"/>
              <a:t>optimizied</a:t>
            </a:r>
            <a:r>
              <a:rPr lang="en-CA" baseline="0" dirty="0" smtClean="0"/>
              <a:t> for these events by trading away the effect of runtime on increasing instantiations – since there are two variables in these formulae, the number of instantiations runs N^2. Clearly, this strategy works well for the 2-prop type formulae and </a:t>
            </a:r>
            <a:r>
              <a:rPr lang="en-CA" baseline="0" dirty="0" err="1" smtClean="0"/>
              <a:t>Texada’s</a:t>
            </a:r>
            <a:r>
              <a:rPr lang="en-CA" baseline="0" dirty="0" smtClean="0"/>
              <a:t> current memo policies can’t keep up with it. While Texada can’t generally adopt optimization policies for pc or other miners due to the generality,  we could try to get memo working better</a:t>
            </a:r>
            <a:endParaRPr lang="en-CA" dirty="0" smtClean="0"/>
          </a:p>
          <a:p>
            <a:r>
              <a:rPr lang="en-CA" dirty="0" smtClean="0"/>
              <a:t>Point: yes, there are strategies to cut down</a:t>
            </a:r>
            <a:r>
              <a:rPr lang="en-CA" baseline="0" dirty="0" smtClean="0"/>
              <a:t> on time, but they are highly specialized (can’t take up O(</a:t>
            </a:r>
            <a:r>
              <a:rPr lang="en-CA" baseline="0" dirty="0" err="1" smtClean="0"/>
              <a:t>n^m</a:t>
            </a:r>
            <a:r>
              <a:rPr lang="en-CA" baseline="0" dirty="0" smtClean="0"/>
              <a:t>) size)</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29</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approach to bridge this gap in this</a:t>
            </a:r>
            <a:r>
              <a:rPr lang="en-CA" baseline="0" dirty="0" smtClean="0"/>
              <a:t> work was to infer specs,</a:t>
            </a:r>
            <a:endParaRPr lang="en-CA" dirty="0" smtClean="0"/>
          </a:p>
          <a:p>
            <a:r>
              <a:rPr lang="en-CA" dirty="0" smtClean="0"/>
              <a:t>Point</a:t>
            </a:r>
            <a:r>
              <a:rPr lang="en-CA" baseline="0" dirty="0" smtClean="0"/>
              <a:t> of slide: inferring specs can link ease of not writing them with rewards reaped from having them</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3</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We’ve mentioned</a:t>
            </a:r>
            <a:r>
              <a:rPr lang="en-CA" baseline="0" dirty="0" smtClean="0"/>
              <a:t> that the space of temporal spec miners is vast and difficult to know which one to use. We provide an all-in-one tool that mines general LTL props from textual logs and that will be useful for stuff. Texada is open source and can be used here, or in a browser based demo. I’ll be giving a tool demo Friday morning and you can come see our tool demo time Friday at 2. </a:t>
            </a:r>
            <a:r>
              <a:rPr lang="en-CA" baseline="0" smtClean="0"/>
              <a:t>thanks. </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30</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Inferred specs, though they</a:t>
            </a:r>
            <a:r>
              <a:rPr lang="en-CA" baseline="0" dirty="0" smtClean="0"/>
              <a:t> may contain false positives/negatives, are useful. Even is specs are written out, might not be followed; work has been done to help with test gen</a:t>
            </a:r>
            <a:endParaRPr lang="en-CA" dirty="0" smtClean="0"/>
          </a:p>
          <a:p>
            <a:r>
              <a:rPr lang="en-CA" dirty="0" smtClean="0"/>
              <a:t>Point of</a:t>
            </a:r>
            <a:r>
              <a:rPr lang="en-CA" baseline="0" dirty="0" smtClean="0"/>
              <a:t> slides: inferred specs can be useful in known systems (even if they’re not 100% correct!)</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Inferred specs, though they</a:t>
            </a:r>
            <a:r>
              <a:rPr lang="en-CA" baseline="0" dirty="0" smtClean="0"/>
              <a:t> may contain false positives/negatives, are useful. Even is specs are written out, might not be followed; work has been done to help with test gen</a:t>
            </a:r>
            <a:endParaRPr lang="en-CA" dirty="0" smtClean="0"/>
          </a:p>
          <a:p>
            <a:r>
              <a:rPr lang="en-CA" dirty="0" smtClean="0"/>
              <a:t>Point of</a:t>
            </a:r>
            <a:r>
              <a:rPr lang="en-CA" baseline="0" dirty="0" smtClean="0"/>
              <a:t> slides: inferred specs can be useful in known systems (even if they’re not 100% correct!)</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Where exactly can we mine these specs from? Well, from lots of different program artifacts, including source code, documentation, revision histories,</a:t>
            </a:r>
            <a:r>
              <a:rPr lang="en-CA" baseline="0" dirty="0" smtClean="0"/>
              <a:t> and dynamic behavior. In this paper, we’ll be mining from textual logs of dynamic behavior. Mining from textual logs is fairly popular, and we chose them because easy to instrument and extensible (lots of different things </a:t>
            </a:r>
            <a:r>
              <a:rPr lang="en-CA" baseline="0" dirty="0" err="1" smtClean="0"/>
              <a:t>rep’d</a:t>
            </a:r>
            <a:r>
              <a:rPr lang="en-CA" baseline="0" dirty="0" smtClean="0"/>
              <a:t> with a textual log)</a:t>
            </a:r>
          </a:p>
          <a:p>
            <a:r>
              <a:rPr lang="en-CA" baseline="0" dirty="0" smtClean="0"/>
              <a:t>Here’s an example of a textual log consisting of 4 different traces based on behavior of the OSX login system. </a:t>
            </a:r>
            <a:endParaRPr lang="en-CA" dirty="0" smtClean="0"/>
          </a:p>
          <a:p>
            <a:r>
              <a:rPr lang="en-CA" dirty="0" smtClean="0"/>
              <a:t>Point of slides: we use textual logs because they’re pretty easy to generate and allow our tool to stay general</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6</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other</a:t>
            </a:r>
            <a:r>
              <a:rPr lang="en-CA" baseline="0" dirty="0" smtClean="0"/>
              <a:t> main question is which properties to mine, While people mine data specs, we’ll be focusing on mining temporal specs, which relate events through time. But even within this, lots of different patterns could be mine. In fact, miners have been built to mine … [go through patterns]. Most of these tools have been found to be useful for bug detection, some are efficient at their tasks, some handle </a:t>
            </a:r>
            <a:endParaRPr lang="en-CA" dirty="0" smtClean="0"/>
          </a:p>
          <a:p>
            <a:r>
              <a:rPr lang="en-CA" dirty="0" smtClean="0"/>
              <a:t>Point of slide: yes, many miners exist to mine temporal specs from logs.</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7</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other</a:t>
            </a:r>
            <a:r>
              <a:rPr lang="en-CA" baseline="0" dirty="0" smtClean="0"/>
              <a:t> main question is which properties to mine, While people mine data specs, we’ll be focusing on mining temporal specs, which relate events through time. But even within this, lots of different patterns could be mine. In fact, miners have been built to mine … [go through patterns]. Most of these tools have been found to be useful for bug detection, some are efficient at their tasks, some handle </a:t>
            </a:r>
            <a:endParaRPr lang="en-CA" dirty="0" smtClean="0"/>
          </a:p>
          <a:p>
            <a:r>
              <a:rPr lang="en-CA" dirty="0" smtClean="0"/>
              <a:t>Point of slide: yes, many miners exist to mine temporal specs from logs.</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8</a:t>
            </a:fld>
            <a:endParaRPr lang="en-CA"/>
          </a:p>
        </p:txBody>
      </p:sp>
    </p:spTree>
    <p:extLst>
      <p:ext uri="{BB962C8B-B14F-4D97-AF65-F5344CB8AC3E}">
        <p14:creationId xmlns:p14="http://schemas.microsoft.com/office/powerpoint/2010/main" val="174796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 we look in the data spec</a:t>
            </a:r>
            <a:r>
              <a:rPr lang="en-CA" baseline="0" dirty="0" smtClean="0"/>
              <a:t> inference space, </a:t>
            </a:r>
            <a:r>
              <a:rPr lang="en-CA" baseline="0" dirty="0" err="1" smtClean="0"/>
              <a:t>Daikon</a:t>
            </a:r>
            <a:r>
              <a:rPr lang="en-CA" baseline="0" dirty="0" smtClean="0"/>
              <a:t> is a really widely-used tool. It’s been used to build other tools, and it’s really just a pattern-based miner, not mining them for the sake of making very complex patterns: it outputs jus these simple ones. In theory, extensible to general pattern, though some new code may have to be written. </a:t>
            </a:r>
          </a:p>
          <a:p>
            <a:r>
              <a:rPr lang="en-CA" baseline="0" dirty="0" smtClean="0"/>
              <a:t>Part of our motivation in this work was to build a tool that would fit a similar niche in the temporal spec inference space; no necessarily optimized for a single set of patterns, but one that can output all the building blocks necessary for use by other tools and that would be applicable in many different contexts.</a:t>
            </a:r>
          </a:p>
          <a:p>
            <a:r>
              <a:rPr lang="en-CA" dirty="0" smtClean="0"/>
              <a:t>Point of slide: re-</a:t>
            </a:r>
            <a:r>
              <a:rPr lang="en-CA" dirty="0" err="1" smtClean="0"/>
              <a:t>inforce</a:t>
            </a:r>
            <a:r>
              <a:rPr lang="en-CA" baseline="0" dirty="0" smtClean="0"/>
              <a:t> that general temporal pattern mining thing </a:t>
            </a:r>
            <a:endParaRPr lang="en-CA" dirty="0"/>
          </a:p>
        </p:txBody>
      </p:sp>
      <p:sp>
        <p:nvSpPr>
          <p:cNvPr id="4" name="Slide Number Placeholder 3"/>
          <p:cNvSpPr>
            <a:spLocks noGrp="1"/>
          </p:cNvSpPr>
          <p:nvPr>
            <p:ph type="sldNum" sz="quarter" idx="10"/>
          </p:nvPr>
        </p:nvSpPr>
        <p:spPr/>
        <p:txBody>
          <a:bodyPr/>
          <a:lstStyle/>
          <a:p>
            <a:fld id="{09A59722-C0A9-46A4-8C9F-DDEB33A52055}" type="slidenum">
              <a:rPr lang="en-CA" smtClean="0"/>
              <a:pPr/>
              <a:t>9</a:t>
            </a:fld>
            <a:endParaRPr lang="en-CA"/>
          </a:p>
        </p:txBody>
      </p:sp>
    </p:spTree>
    <p:extLst>
      <p:ext uri="{BB962C8B-B14F-4D97-AF65-F5344CB8AC3E}">
        <p14:creationId xmlns:p14="http://schemas.microsoft.com/office/powerpoint/2010/main" val="174796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34B8C3-7E1F-48B5-BF8B-4F8CC80513AD}" type="datetime1">
              <a:rPr lang="en-CA" smtClean="0"/>
              <a:pPr/>
              <a:t>11/11/2015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944656B-05D1-41C0-9817-CD7535F64BA7}" type="datetime1">
              <a:rPr lang="en-CA" smtClean="0"/>
              <a:pPr/>
              <a:t>11/11/2015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0AFB6D7-99DF-4E48-8D0A-567F48464B9A}" type="datetime1">
              <a:rPr lang="en-CA" smtClean="0"/>
              <a:pPr/>
              <a:t>11/11/2015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A75E6D-FEAA-489F-946E-F6A2D7B176B0}" type="datetime1">
              <a:rPr lang="en-CA" smtClean="0"/>
              <a:pPr/>
              <a:t>11/11/2015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FAAF57-0BB1-4B03-88C0-E7EEA439DD4F}" type="datetime1">
              <a:rPr lang="en-CA" smtClean="0"/>
              <a:pPr/>
              <a:t>11/11/2015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826B980-4548-4F07-B98B-459FB7DA87E2}" type="datetime1">
              <a:rPr lang="en-CA" smtClean="0"/>
              <a:pPr/>
              <a:t>11/11/2015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557E6F9-D355-4975-941A-C74D4466FF16}" type="datetime1">
              <a:rPr lang="en-CA" smtClean="0"/>
              <a:pPr/>
              <a:t>11/11/2015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3965AF5-291E-42E8-BDB1-ACD4923A0F37}" type="datetime1">
              <a:rPr lang="en-CA" smtClean="0"/>
              <a:pPr/>
              <a:t>11/11/2015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72CFC-DFC0-415C-9817-B5C66E3E82BE}" type="datetime1">
              <a:rPr lang="en-CA" smtClean="0"/>
              <a:pPr/>
              <a:t>11/11/2015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BC9CF-697E-4C91-996B-139C7CF59058}" type="datetime1">
              <a:rPr lang="en-CA" smtClean="0"/>
              <a:pPr/>
              <a:t>11/11/2015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7C9C1B-B5CB-4B00-A147-25663BCB79A4}" type="datetime1">
              <a:rPr lang="en-CA" smtClean="0"/>
              <a:pPr/>
              <a:t>11/11/2015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AE119-1C1A-4114-912E-777387C2354C}" type="datetime1">
              <a:rPr lang="en-CA" smtClean="0"/>
              <a:pPr/>
              <a:t>11/11/2015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84BB2-3C3D-403F-A6B0-5BCB3C22B5E5}"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23000">
              <a:schemeClr val="accent1">
                <a:lumMod val="20000"/>
                <a:lumOff val="80000"/>
              </a:schemeClr>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9512" y="3573015"/>
            <a:ext cx="7056784" cy="1008112"/>
          </a:xfrm>
        </p:spPr>
        <p:txBody>
          <a:bodyPr>
            <a:normAutofit/>
          </a:bodyPr>
          <a:lstStyle/>
          <a:p>
            <a:r>
              <a:rPr lang="en-CA" sz="3600" dirty="0" smtClean="0">
                <a:solidFill>
                  <a:srgbClr val="002060"/>
                </a:solidFill>
                <a:latin typeface="Arial" pitchFamily="34" charset="0"/>
                <a:cs typeface="Arial" pitchFamily="34" charset="0"/>
              </a:rPr>
              <a:t>General LTL Specification Mining</a:t>
            </a:r>
            <a:endParaRPr lang="en-CA" sz="3600" dirty="0">
              <a:solidFill>
                <a:srgbClr val="002060"/>
              </a:solidFill>
              <a:latin typeface="Arial" pitchFamily="34" charset="0"/>
              <a:cs typeface="Arial" pitchFamily="34" charset="0"/>
            </a:endParaRPr>
          </a:p>
        </p:txBody>
      </p:sp>
      <p:sp>
        <p:nvSpPr>
          <p:cNvPr id="3" name="Subtitle 2"/>
          <p:cNvSpPr>
            <a:spLocks noGrp="1"/>
          </p:cNvSpPr>
          <p:nvPr>
            <p:ph type="subTitle" idx="1"/>
          </p:nvPr>
        </p:nvSpPr>
        <p:spPr>
          <a:xfrm>
            <a:off x="107504" y="4356138"/>
            <a:ext cx="7488832" cy="576064"/>
          </a:xfrm>
        </p:spPr>
        <p:txBody>
          <a:bodyPr>
            <a:normAutofit/>
          </a:bodyPr>
          <a:lstStyle/>
          <a:p>
            <a:r>
              <a:rPr lang="en-CA" sz="2200" b="1" dirty="0" smtClean="0">
                <a:solidFill>
                  <a:schemeClr val="tx2"/>
                </a:solidFill>
              </a:rPr>
              <a:t>Caroline Lemieux</a:t>
            </a:r>
            <a:r>
              <a:rPr lang="en-CA" sz="2200" dirty="0" smtClean="0">
                <a:solidFill>
                  <a:schemeClr val="tx2"/>
                </a:solidFill>
              </a:rPr>
              <a:t>, Dennis Park and Ivan </a:t>
            </a:r>
            <a:r>
              <a:rPr lang="en-CA" sz="2200" dirty="0" err="1" smtClean="0">
                <a:solidFill>
                  <a:schemeClr val="tx2"/>
                </a:solidFill>
              </a:rPr>
              <a:t>Beschastnikh</a:t>
            </a:r>
            <a:endParaRPr lang="en-CA" sz="2200" dirty="0">
              <a:solidFill>
                <a:schemeClr val="tx2"/>
              </a:solidFill>
            </a:endParaRPr>
          </a:p>
        </p:txBody>
      </p:sp>
      <p:pic>
        <p:nvPicPr>
          <p:cNvPr id="4" name="Picture 2" descr="http://www.cs.ubc.ca/~shafaei/homepage/images/logoUBC.gif"/>
          <p:cNvPicPr>
            <a:picLocks noChangeAspect="1" noChangeArrowheads="1"/>
          </p:cNvPicPr>
          <p:nvPr/>
        </p:nvPicPr>
        <p:blipFill>
          <a:blip r:embed="rId3" cstate="print"/>
          <a:srcRect/>
          <a:stretch>
            <a:fillRect/>
          </a:stretch>
        </p:blipFill>
        <p:spPr bwMode="auto">
          <a:xfrm>
            <a:off x="539552" y="4869159"/>
            <a:ext cx="529175" cy="720080"/>
          </a:xfrm>
          <a:prstGeom prst="rect">
            <a:avLst/>
          </a:prstGeom>
          <a:noFill/>
        </p:spPr>
      </p:pic>
      <p:sp>
        <p:nvSpPr>
          <p:cNvPr id="6" name="Subtitle 2"/>
          <p:cNvSpPr txBox="1">
            <a:spLocks/>
          </p:cNvSpPr>
          <p:nvPr/>
        </p:nvSpPr>
        <p:spPr>
          <a:xfrm>
            <a:off x="1115616" y="4844751"/>
            <a:ext cx="4312568" cy="888504"/>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Aft>
                <a:spcPts val="0"/>
              </a:spcAft>
              <a:buClrTx/>
              <a:buSzTx/>
              <a:buFont typeface="Arial" pitchFamily="34" charset="0"/>
              <a:buNone/>
              <a:tabLst/>
              <a:defRPr/>
            </a:pPr>
            <a:r>
              <a:rPr kumimoji="0" lang="en-CA" sz="2000" b="0" i="0" u="none" strike="noStrike" kern="1200" cap="none" spc="0" normalizeH="0" baseline="0" noProof="0" dirty="0" smtClean="0">
                <a:ln>
                  <a:noFill/>
                </a:ln>
                <a:solidFill>
                  <a:schemeClr val="tx2"/>
                </a:solidFill>
                <a:effectLst/>
                <a:uLnTx/>
                <a:uFillTx/>
                <a:latin typeface="+mn-lt"/>
                <a:ea typeface="+mn-ea"/>
                <a:cs typeface="+mn-cs"/>
              </a:rPr>
              <a:t>University of British Columbia</a:t>
            </a:r>
          </a:p>
          <a:p>
            <a:pPr marL="0" marR="0" lvl="0" indent="0" defTabSz="914400" rtl="0" eaLnBrk="1" fontAlgn="auto" latinLnBrk="0" hangingPunct="1">
              <a:lnSpc>
                <a:spcPct val="100000"/>
              </a:lnSpc>
              <a:spcAft>
                <a:spcPts val="0"/>
              </a:spcAft>
              <a:buClrTx/>
              <a:buSzTx/>
              <a:buFont typeface="Arial" pitchFamily="34" charset="0"/>
              <a:buNone/>
              <a:tabLst/>
              <a:defRPr/>
            </a:pPr>
            <a:r>
              <a:rPr lang="en-CA" sz="2000" dirty="0" smtClean="0">
                <a:solidFill>
                  <a:schemeClr val="tx2"/>
                </a:solidFill>
              </a:rPr>
              <a:t>Department of Computer Science</a:t>
            </a:r>
            <a:endParaRPr kumimoji="0" lang="en-CA" sz="2000" b="0" i="0" u="none" strike="noStrike" kern="1200" cap="none" spc="0" normalizeH="0" baseline="0" noProof="0" dirty="0">
              <a:ln>
                <a:noFill/>
              </a:ln>
              <a:solidFill>
                <a:schemeClr val="tx2"/>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BCD84BB2-3C3D-403F-A6B0-5BCB3C22B5E5}" type="slidenum">
              <a:rPr lang="en-CA" smtClean="0"/>
              <a:pPr/>
              <a:t>1</a:t>
            </a:fld>
            <a:endParaRPr lang="en-CA"/>
          </a:p>
        </p:txBody>
      </p:sp>
      <p:sp>
        <p:nvSpPr>
          <p:cNvPr id="9" name="TextBox 8"/>
          <p:cNvSpPr txBox="1"/>
          <p:nvPr/>
        </p:nvSpPr>
        <p:spPr>
          <a:xfrm>
            <a:off x="2699792" y="1513164"/>
            <a:ext cx="1440160" cy="830997"/>
          </a:xfrm>
          <a:prstGeom prst="rect">
            <a:avLst/>
          </a:prstGeom>
          <a:solidFill>
            <a:srgbClr val="FFFFFF"/>
          </a:solidFill>
          <a:ln w="3175">
            <a:solidFill>
              <a:schemeClr val="tx1"/>
            </a:solidFill>
          </a:ln>
        </p:spPr>
        <p:txBody>
          <a:bodyPr wrap="square" rtlCol="0">
            <a:spAutoFit/>
          </a:bodyPr>
          <a:lstStyle/>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guest login</a:t>
            </a:r>
          </a:p>
          <a:p>
            <a:r>
              <a:rPr lang="en-CA" sz="1200" dirty="0" smtClean="0">
                <a:latin typeface="DejaVu Sans Mono" pitchFamily="49" charset="0"/>
                <a:ea typeface="DejaVu Sans Mono" pitchFamily="49" charset="0"/>
                <a:cs typeface="DejaVu Sans Mono" pitchFamily="49" charset="0"/>
              </a:rPr>
              <a:t>auth failed</a:t>
            </a:r>
          </a:p>
          <a:p>
            <a:r>
              <a:rPr lang="en-CA" sz="1200" dirty="0" smtClean="0">
                <a:latin typeface="DejaVu Sans Mono" pitchFamily="49" charset="0"/>
                <a:ea typeface="DejaVu Sans Mono" pitchFamily="49" charset="0"/>
                <a:cs typeface="DejaVu Sans Mono" pitchFamily="49" charset="0"/>
              </a:rPr>
              <a:t>Authorized</a:t>
            </a:r>
          </a:p>
        </p:txBody>
      </p:sp>
      <p:sp>
        <p:nvSpPr>
          <p:cNvPr id="8" name="TextBox 7"/>
          <p:cNvSpPr txBox="1"/>
          <p:nvPr/>
        </p:nvSpPr>
        <p:spPr>
          <a:xfrm>
            <a:off x="2411760" y="1945212"/>
            <a:ext cx="1440160" cy="830997"/>
          </a:xfrm>
          <a:prstGeom prst="rect">
            <a:avLst/>
          </a:prstGeom>
          <a:solidFill>
            <a:srgbClr val="FFFFFF"/>
          </a:solidFill>
          <a:ln w="3175">
            <a:solidFill>
              <a:schemeClr val="tx1"/>
            </a:solidFill>
          </a:ln>
        </p:spPr>
        <p:txBody>
          <a:bodyPr wrap="square" rtlCol="0">
            <a:spAutoFit/>
          </a:bodyPr>
          <a:lstStyle/>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auth failed</a:t>
            </a:r>
          </a:p>
          <a:p>
            <a:r>
              <a:rPr lang="en-CA" sz="1200" dirty="0" smtClean="0">
                <a:latin typeface="DejaVu Sans Mono" pitchFamily="49" charset="0"/>
                <a:ea typeface="DejaVu Sans Mono" pitchFamily="49" charset="0"/>
                <a:cs typeface="DejaVu Sans Mono" pitchFamily="49" charset="0"/>
              </a:rPr>
              <a:t>login attempt</a:t>
            </a:r>
          </a:p>
          <a:p>
            <a:r>
              <a:rPr lang="en-CA" sz="1200" dirty="0" err="1" smtClean="0">
                <a:latin typeface="DejaVu Sans Mono" pitchFamily="49" charset="0"/>
                <a:ea typeface="DejaVu Sans Mono" pitchFamily="49" charset="0"/>
                <a:cs typeface="DejaVu Sans Mono" pitchFamily="49" charset="0"/>
              </a:rPr>
              <a:t>auth</a:t>
            </a:r>
            <a:r>
              <a:rPr lang="en-CA" sz="1200" dirty="0" smtClean="0">
                <a:latin typeface="DejaVu Sans Mono" pitchFamily="49" charset="0"/>
                <a:ea typeface="DejaVu Sans Mono" pitchFamily="49" charset="0"/>
                <a:cs typeface="DejaVu Sans Mono" pitchFamily="49" charset="0"/>
              </a:rPr>
              <a:t> failed</a:t>
            </a:r>
          </a:p>
        </p:txBody>
      </p:sp>
      <p:sp>
        <p:nvSpPr>
          <p:cNvPr id="10" name="TextBox 9"/>
          <p:cNvSpPr txBox="1"/>
          <p:nvPr/>
        </p:nvSpPr>
        <p:spPr>
          <a:xfrm>
            <a:off x="2016224" y="1225132"/>
            <a:ext cx="1440160" cy="830997"/>
          </a:xfrm>
          <a:prstGeom prst="rect">
            <a:avLst/>
          </a:prstGeom>
          <a:solidFill>
            <a:srgbClr val="FFFFFF"/>
          </a:solidFill>
          <a:ln w="3175">
            <a:solidFill>
              <a:schemeClr val="tx1"/>
            </a:solidFill>
          </a:ln>
        </p:spPr>
        <p:txBody>
          <a:bodyPr wrap="square" rtlCol="0">
            <a:spAutoFit/>
          </a:bodyPr>
          <a:lstStyle/>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auth failed</a:t>
            </a:r>
          </a:p>
          <a:p>
            <a:r>
              <a:rPr lang="en-CA" sz="1200" dirty="0" smtClean="0">
                <a:latin typeface="DejaVu Sans Mono" pitchFamily="49" charset="0"/>
                <a:ea typeface="DejaVu Sans Mono" pitchFamily="49" charset="0"/>
                <a:cs typeface="DejaVu Sans Mono" pitchFamily="49" charset="0"/>
              </a:rPr>
              <a:t>login attempt</a:t>
            </a:r>
          </a:p>
          <a:p>
            <a:r>
              <a:rPr lang="en-CA" sz="1200" dirty="0">
                <a:latin typeface="DejaVu Sans Mono" pitchFamily="49" charset="0"/>
                <a:ea typeface="DejaVu Sans Mono" pitchFamily="49" charset="0"/>
                <a:cs typeface="DejaVu Sans Mono" pitchFamily="49" charset="0"/>
              </a:rPr>
              <a:t>a</a:t>
            </a:r>
            <a:r>
              <a:rPr lang="en-CA" sz="1200" dirty="0" smtClean="0">
                <a:latin typeface="DejaVu Sans Mono" pitchFamily="49" charset="0"/>
                <a:ea typeface="DejaVu Sans Mono" pitchFamily="49" charset="0"/>
                <a:cs typeface="DejaVu Sans Mono" pitchFamily="49" charset="0"/>
              </a:rPr>
              <a:t>uthorized</a:t>
            </a:r>
          </a:p>
        </p:txBody>
      </p:sp>
      <p:sp>
        <p:nvSpPr>
          <p:cNvPr id="11" name="TextBox 10"/>
          <p:cNvSpPr txBox="1"/>
          <p:nvPr/>
        </p:nvSpPr>
        <p:spPr>
          <a:xfrm>
            <a:off x="2551820" y="548680"/>
            <a:ext cx="1440160" cy="1015663"/>
          </a:xfrm>
          <a:prstGeom prst="rect">
            <a:avLst/>
          </a:prstGeom>
          <a:solidFill>
            <a:srgbClr val="FFFFFF"/>
          </a:solidFill>
          <a:ln w="3175">
            <a:solidFill>
              <a:schemeClr val="tx1"/>
            </a:solidFill>
          </a:ln>
        </p:spPr>
        <p:txBody>
          <a:bodyPr wrap="square" rtlCol="0">
            <a:spAutoFit/>
          </a:bodyPr>
          <a:lstStyle/>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auth failed</a:t>
            </a:r>
          </a:p>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guest login</a:t>
            </a:r>
          </a:p>
          <a:p>
            <a:r>
              <a:rPr lang="en-CA" sz="1200" dirty="0" smtClean="0">
                <a:latin typeface="DejaVu Sans Mono" pitchFamily="49" charset="0"/>
                <a:ea typeface="DejaVu Sans Mono" pitchFamily="49" charset="0"/>
                <a:cs typeface="DejaVu Sans Mono" pitchFamily="49" charset="0"/>
              </a:rPr>
              <a:t>authorized</a:t>
            </a:r>
          </a:p>
        </p:txBody>
      </p:sp>
      <p:sp>
        <p:nvSpPr>
          <p:cNvPr id="12" name="TextBox 11"/>
          <p:cNvSpPr txBox="1"/>
          <p:nvPr/>
        </p:nvSpPr>
        <p:spPr>
          <a:xfrm>
            <a:off x="251520" y="1561639"/>
            <a:ext cx="1368152" cy="446892"/>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smtClean="0"/>
              <a:t>G(</a:t>
            </a:r>
            <a:r>
              <a:rPr lang="en-CA" i="1" dirty="0" smtClean="0">
                <a:latin typeface="Times New Roman" pitchFamily="18" charset="0"/>
                <a:cs typeface="Times New Roman" pitchFamily="18" charset="0"/>
              </a:rPr>
              <a:t>x</a:t>
            </a:r>
            <a:r>
              <a:rPr lang="en-CA" dirty="0" smtClean="0">
                <a:latin typeface="Arial" pitchFamily="34" charset="0"/>
                <a:cs typeface="Arial" pitchFamily="34" charset="0"/>
              </a:rPr>
              <a:t> → </a:t>
            </a:r>
            <a:r>
              <a:rPr lang="en-CA" dirty="0" err="1" smtClean="0">
                <a:latin typeface="Arial" pitchFamily="34" charset="0"/>
                <a:cs typeface="Arial" pitchFamily="34" charset="0"/>
              </a:rPr>
              <a:t>XF</a:t>
            </a:r>
            <a:r>
              <a:rPr lang="en-CA" i="1" dirty="0" err="1" smtClean="0">
                <a:latin typeface="Times New Roman" pitchFamily="18" charset="0"/>
                <a:ea typeface="DejaVu Serif" pitchFamily="18" charset="0"/>
                <a:cs typeface="Times New Roman" pitchFamily="18" charset="0"/>
              </a:rPr>
              <a:t>y</a:t>
            </a:r>
            <a:r>
              <a:rPr lang="en-CA" dirty="0" smtClean="0">
                <a:latin typeface="Arial" pitchFamily="34" charset="0"/>
                <a:cs typeface="Arial" pitchFamily="34" charset="0"/>
              </a:rPr>
              <a:t>)</a:t>
            </a:r>
            <a:endParaRPr lang="en-CA" dirty="0"/>
          </a:p>
        </p:txBody>
      </p:sp>
      <p:sp>
        <p:nvSpPr>
          <p:cNvPr id="17" name="Plus 16"/>
          <p:cNvSpPr/>
          <p:nvPr/>
        </p:nvSpPr>
        <p:spPr>
          <a:xfrm>
            <a:off x="1638722" y="1642184"/>
            <a:ext cx="360040" cy="348519"/>
          </a:xfrm>
          <a:prstGeom prst="mathPlus">
            <a:avLst/>
          </a:prstGeom>
          <a:solidFill>
            <a:schemeClr val="tx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p:cNvSpPr txBox="1"/>
          <p:nvPr/>
        </p:nvSpPr>
        <p:spPr>
          <a:xfrm>
            <a:off x="5194672" y="1598955"/>
            <a:ext cx="3744416" cy="446892"/>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smtClean="0"/>
              <a:t>G(</a:t>
            </a:r>
            <a:r>
              <a:rPr lang="en-CA" sz="1600" dirty="0" smtClean="0">
                <a:latin typeface="DejaVu Sans Mono" pitchFamily="49" charset="0"/>
                <a:ea typeface="DejaVu Sans Mono" pitchFamily="49" charset="0"/>
                <a:cs typeface="DejaVu Sans Mono" pitchFamily="49" charset="0"/>
              </a:rPr>
              <a:t>guest login</a:t>
            </a:r>
            <a:r>
              <a:rPr lang="en-CA" sz="1600" dirty="0" smtClean="0">
                <a:latin typeface="Arial" pitchFamily="34" charset="0"/>
                <a:cs typeface="Arial" pitchFamily="34" charset="0"/>
              </a:rPr>
              <a:t> </a:t>
            </a:r>
            <a:r>
              <a:rPr lang="en-CA" dirty="0" smtClean="0">
                <a:latin typeface="Arial" pitchFamily="34" charset="0"/>
                <a:cs typeface="Arial" pitchFamily="34" charset="0"/>
              </a:rPr>
              <a:t>→ </a:t>
            </a:r>
            <a:r>
              <a:rPr lang="en-CA" dirty="0" err="1" smtClean="0">
                <a:latin typeface="Arial" pitchFamily="34" charset="0"/>
                <a:cs typeface="Arial" pitchFamily="34" charset="0"/>
              </a:rPr>
              <a:t>XF</a:t>
            </a:r>
            <a:r>
              <a:rPr lang="en-CA" sz="1600" dirty="0" err="1" smtClean="0">
                <a:latin typeface="DejaVu Sans Mono" pitchFamily="49" charset="0"/>
                <a:ea typeface="DejaVu Sans Mono" pitchFamily="49" charset="0"/>
                <a:cs typeface="DejaVu Sans Mono" pitchFamily="49" charset="0"/>
              </a:rPr>
              <a:t>authorized</a:t>
            </a:r>
            <a:r>
              <a:rPr lang="en-CA" dirty="0" smtClean="0">
                <a:latin typeface="Arial" pitchFamily="34" charset="0"/>
                <a:cs typeface="Arial" pitchFamily="34" charset="0"/>
              </a:rPr>
              <a:t>)</a:t>
            </a:r>
            <a:endParaRPr lang="en-CA" dirty="0"/>
          </a:p>
        </p:txBody>
      </p:sp>
      <p:sp>
        <p:nvSpPr>
          <p:cNvPr id="19" name="Right Arrow 18"/>
          <p:cNvSpPr/>
          <p:nvPr/>
        </p:nvSpPr>
        <p:spPr>
          <a:xfrm>
            <a:off x="4274443" y="1688412"/>
            <a:ext cx="830188" cy="261389"/>
          </a:xfrm>
          <a:prstGeom prst="rightArrow">
            <a:avLst>
              <a:gd name="adj1" fmla="val 38078"/>
              <a:gd name="adj2" fmla="val 60589"/>
            </a:avLst>
          </a:prstGeom>
          <a:solidFill>
            <a:schemeClr val="tx2">
              <a:lumMod val="60000"/>
              <a:lumOff val="4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4083184" y="1282331"/>
            <a:ext cx="1178079" cy="461665"/>
          </a:xfrm>
          <a:prstGeom prst="rect">
            <a:avLst/>
          </a:prstGeom>
          <a:noFill/>
        </p:spPr>
        <p:txBody>
          <a:bodyPr wrap="none" rtlCol="0">
            <a:spAutoFit/>
          </a:bodyPr>
          <a:lstStyle/>
          <a:p>
            <a:r>
              <a:rPr lang="en-CA" sz="2400" dirty="0" smtClean="0">
                <a:solidFill>
                  <a:schemeClr val="tx2">
                    <a:lumMod val="60000"/>
                    <a:lumOff val="40000"/>
                  </a:schemeClr>
                </a:solidFill>
              </a:rPr>
              <a:t>Texada</a:t>
            </a:r>
            <a:endParaRPr lang="en-CA" sz="2400" dirty="0">
              <a:solidFill>
                <a:schemeClr val="tx2">
                  <a:lumMod val="60000"/>
                  <a:lumOff val="40000"/>
                </a:schemeClr>
              </a:solidFill>
            </a:endParaRPr>
          </a:p>
        </p:txBody>
      </p:sp>
      <p:sp>
        <p:nvSpPr>
          <p:cNvPr id="16" name="Subtitle 2"/>
          <p:cNvSpPr txBox="1">
            <a:spLocks/>
          </p:cNvSpPr>
          <p:nvPr/>
        </p:nvSpPr>
        <p:spPr>
          <a:xfrm>
            <a:off x="395536" y="5589240"/>
            <a:ext cx="5900700" cy="432048"/>
          </a:xfrm>
          <a:prstGeom prst="rect">
            <a:avLst/>
          </a:prstGeom>
        </p:spPr>
        <p:txBody>
          <a:bodyPr vert="horz" lIns="91440" tIns="45720" rIns="91440" bIns="45720" rtlCol="0">
            <a:normAutofit/>
          </a:bodyPr>
          <a:lstStyle/>
          <a:p>
            <a:pPr lvl="0">
              <a:defRPr/>
            </a:pPr>
            <a:r>
              <a:rPr kumimoji="0" lang="en-CA" b="0" i="0" u="none" strike="noStrike" kern="1200" cap="none" spc="0" normalizeH="0" baseline="0" noProof="0" dirty="0" smtClean="0">
                <a:ln>
                  <a:noFill/>
                </a:ln>
                <a:solidFill>
                  <a:schemeClr val="tx2"/>
                </a:solidFill>
                <a:effectLst/>
                <a:uLnTx/>
                <a:uFillTx/>
              </a:rPr>
              <a:t>source</a:t>
            </a:r>
            <a:r>
              <a:rPr lang="en-CA" dirty="0">
                <a:solidFill>
                  <a:schemeClr val="tx2"/>
                </a:solidFill>
              </a:rPr>
              <a:t>: </a:t>
            </a:r>
            <a:r>
              <a:rPr lang="en-CA" b="1" dirty="0">
                <a:solidFill>
                  <a:schemeClr val="tx2"/>
                </a:solidFill>
              </a:rPr>
              <a:t>https://</a:t>
            </a:r>
            <a:r>
              <a:rPr lang="en-CA" b="1" dirty="0" smtClean="0">
                <a:solidFill>
                  <a:schemeClr val="tx2"/>
                </a:solidFill>
              </a:rPr>
              <a:t>bitbucket.org/bestchai/texada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Contributions</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340768"/>
            <a:ext cx="8229600" cy="5328592"/>
          </a:xfrm>
        </p:spPr>
        <p:txBody>
          <a:bodyPr>
            <a:normAutofit/>
          </a:bodyPr>
          <a:lstStyle/>
          <a:p>
            <a:r>
              <a:rPr lang="en-CA" sz="2400" b="1" dirty="0" smtClean="0">
                <a:solidFill>
                  <a:srgbClr val="0070C0"/>
                </a:solidFill>
                <a:latin typeface="Arial" pitchFamily="34" charset="0"/>
                <a:cs typeface="Arial" pitchFamily="34" charset="0"/>
              </a:rPr>
              <a:t>Texada</a:t>
            </a:r>
            <a:r>
              <a:rPr lang="en-CA" sz="2400" dirty="0" smtClean="0">
                <a:latin typeface="Arial" pitchFamily="34" charset="0"/>
                <a:cs typeface="Arial" pitchFamily="34" charset="0"/>
              </a:rPr>
              <a:t>: general LTL specification miner</a:t>
            </a:r>
          </a:p>
          <a:p>
            <a:endParaRPr lang="en-CA" sz="2400" dirty="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a:latin typeface="Arial" pitchFamily="34" charset="0"/>
              <a:cs typeface="Arial" pitchFamily="34" charset="0"/>
            </a:endParaRPr>
          </a:p>
          <a:p>
            <a:endParaRPr lang="en-CA" sz="2400" dirty="0" smtClean="0">
              <a:latin typeface="Arial" pitchFamily="34" charset="0"/>
              <a:cs typeface="Arial" pitchFamily="34" charset="0"/>
            </a:endParaRPr>
          </a:p>
          <a:p>
            <a:pPr marL="0" indent="0">
              <a:buNone/>
            </a:pPr>
            <a:endParaRPr lang="en-CA" sz="2400" dirty="0">
              <a:latin typeface="Arial" pitchFamily="34" charset="0"/>
              <a:cs typeface="Arial" pitchFamily="34" charset="0"/>
            </a:endParaRPr>
          </a:p>
          <a:p>
            <a:r>
              <a:rPr lang="en-CA" sz="2400" dirty="0" smtClean="0">
                <a:latin typeface="Arial" pitchFamily="34" charset="0"/>
                <a:cs typeface="Arial" pitchFamily="34" charset="0"/>
              </a:rPr>
              <a:t>Approximate confidence/support measures for LTL</a:t>
            </a:r>
          </a:p>
          <a:p>
            <a:r>
              <a:rPr lang="en-CA" sz="2400" dirty="0" smtClean="0">
                <a:latin typeface="Arial" pitchFamily="34" charset="0"/>
                <a:cs typeface="Arial" pitchFamily="34" charset="0"/>
              </a:rPr>
              <a:t>Concurrent system analysis</a:t>
            </a:r>
          </a:p>
          <a:p>
            <a:pPr lvl="1"/>
            <a:r>
              <a:rPr lang="en-CA" sz="2000" dirty="0" smtClean="0">
                <a:latin typeface="Arial" pitchFamily="34" charset="0"/>
                <a:cs typeface="Arial" pitchFamily="34" charset="0"/>
              </a:rPr>
              <a:t>Dining Philosophers</a:t>
            </a:r>
          </a:p>
          <a:p>
            <a:pPr lvl="1"/>
            <a:r>
              <a:rPr lang="en-CA" sz="2000" dirty="0" smtClean="0">
                <a:latin typeface="Arial" pitchFamily="34" charset="0"/>
                <a:cs typeface="Arial" pitchFamily="34" charset="0"/>
              </a:rPr>
              <a:t>Sleeping Barber</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800" dirty="0" smtClean="0">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10</a:t>
            </a:fld>
            <a:endParaRPr lang="en-CA"/>
          </a:p>
        </p:txBody>
      </p:sp>
      <p:sp>
        <p:nvSpPr>
          <p:cNvPr id="13" name="Plus 12"/>
          <p:cNvSpPr/>
          <p:nvPr/>
        </p:nvSpPr>
        <p:spPr>
          <a:xfrm>
            <a:off x="1979712" y="3025527"/>
            <a:ext cx="288032" cy="288032"/>
          </a:xfrm>
          <a:prstGeom prst="mathPlus">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ight Arrow 13"/>
          <p:cNvSpPr/>
          <p:nvPr/>
        </p:nvSpPr>
        <p:spPr>
          <a:xfrm>
            <a:off x="3995936" y="3068960"/>
            <a:ext cx="1152128" cy="216024"/>
          </a:xfrm>
          <a:prstGeom prst="rightArrow">
            <a:avLst>
              <a:gd name="adj1" fmla="val 47796"/>
              <a:gd name="adj2" fmla="val 81967"/>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p:cNvSpPr txBox="1"/>
          <p:nvPr/>
        </p:nvSpPr>
        <p:spPr>
          <a:xfrm>
            <a:off x="755576" y="3717032"/>
            <a:ext cx="1236236" cy="369332"/>
          </a:xfrm>
          <a:prstGeom prst="rect">
            <a:avLst/>
          </a:prstGeom>
          <a:noFill/>
        </p:spPr>
        <p:txBody>
          <a:bodyPr wrap="none" rtlCol="0">
            <a:spAutoFit/>
          </a:bodyPr>
          <a:lstStyle/>
          <a:p>
            <a:r>
              <a:rPr lang="en-CA" dirty="0" smtClean="0"/>
              <a:t>textual log</a:t>
            </a:r>
            <a:endParaRPr lang="en-CA" dirty="0"/>
          </a:p>
        </p:txBody>
      </p:sp>
      <p:sp>
        <p:nvSpPr>
          <p:cNvPr id="19" name="TextBox 18"/>
          <p:cNvSpPr txBox="1"/>
          <p:nvPr/>
        </p:nvSpPr>
        <p:spPr>
          <a:xfrm>
            <a:off x="2195736" y="3717032"/>
            <a:ext cx="1851725" cy="369332"/>
          </a:xfrm>
          <a:prstGeom prst="rect">
            <a:avLst/>
          </a:prstGeom>
          <a:noFill/>
        </p:spPr>
        <p:txBody>
          <a:bodyPr wrap="none" rtlCol="0">
            <a:spAutoFit/>
          </a:bodyPr>
          <a:lstStyle/>
          <a:p>
            <a:r>
              <a:rPr lang="en-CA" b="1" dirty="0" smtClean="0"/>
              <a:t>any</a:t>
            </a:r>
            <a:r>
              <a:rPr lang="en-CA" dirty="0" smtClean="0"/>
              <a:t> LTL formula</a:t>
            </a:r>
            <a:endParaRPr lang="en-CA" dirty="0"/>
          </a:p>
        </p:txBody>
      </p:sp>
      <p:sp>
        <p:nvSpPr>
          <p:cNvPr id="26" name="TextBox 25"/>
          <p:cNvSpPr txBox="1"/>
          <p:nvPr/>
        </p:nvSpPr>
        <p:spPr>
          <a:xfrm>
            <a:off x="5868144" y="3717032"/>
            <a:ext cx="1633781" cy="369332"/>
          </a:xfrm>
          <a:prstGeom prst="rect">
            <a:avLst/>
          </a:prstGeom>
          <a:noFill/>
        </p:spPr>
        <p:txBody>
          <a:bodyPr wrap="none" rtlCol="0">
            <a:spAutoFit/>
          </a:bodyPr>
          <a:lstStyle/>
          <a:p>
            <a:r>
              <a:rPr lang="en-CA" dirty="0" smtClean="0"/>
              <a:t>inferred specs</a:t>
            </a:r>
            <a:endParaRPr lang="en-CA" dirty="0"/>
          </a:p>
        </p:txBody>
      </p:sp>
      <p:sp>
        <p:nvSpPr>
          <p:cNvPr id="25" name="TextBox 24"/>
          <p:cNvSpPr txBox="1"/>
          <p:nvPr/>
        </p:nvSpPr>
        <p:spPr>
          <a:xfrm>
            <a:off x="3925037" y="2679303"/>
            <a:ext cx="1223027" cy="461665"/>
          </a:xfrm>
          <a:prstGeom prst="rect">
            <a:avLst/>
          </a:prstGeom>
          <a:noFill/>
        </p:spPr>
        <p:txBody>
          <a:bodyPr wrap="none" rtlCol="0">
            <a:spAutoFit/>
          </a:bodyPr>
          <a:lstStyle/>
          <a:p>
            <a:r>
              <a:rPr lang="en-CA" sz="2400" b="1" dirty="0" smtClean="0">
                <a:solidFill>
                  <a:schemeClr val="tx2">
                    <a:lumMod val="60000"/>
                    <a:lumOff val="40000"/>
                  </a:schemeClr>
                </a:solidFill>
              </a:rPr>
              <a:t>Texada</a:t>
            </a:r>
            <a:endParaRPr lang="en-CA" sz="2400" b="1" dirty="0">
              <a:solidFill>
                <a:schemeClr val="tx2">
                  <a:lumMod val="60000"/>
                  <a:lumOff val="40000"/>
                </a:schemeClr>
              </a:solidFill>
            </a:endParaRPr>
          </a:p>
        </p:txBody>
      </p:sp>
      <p:grpSp>
        <p:nvGrpSpPr>
          <p:cNvPr id="21" name="Group 158"/>
          <p:cNvGrpSpPr/>
          <p:nvPr/>
        </p:nvGrpSpPr>
        <p:grpSpPr>
          <a:xfrm>
            <a:off x="836056" y="2287654"/>
            <a:ext cx="794698" cy="1015448"/>
            <a:chOff x="2034531" y="9882982"/>
            <a:chExt cx="1296144" cy="1656184"/>
          </a:xfrm>
        </p:grpSpPr>
        <p:sp>
          <p:nvSpPr>
            <p:cNvPr id="27" name="Rectangle 26"/>
            <p:cNvSpPr/>
            <p:nvPr/>
          </p:nvSpPr>
          <p:spPr>
            <a:xfrm>
              <a:off x="2034531" y="9882982"/>
              <a:ext cx="1296144"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28" name="Straight Connector 27"/>
            <p:cNvCxnSpPr/>
            <p:nvPr/>
          </p:nvCxnSpPr>
          <p:spPr>
            <a:xfrm>
              <a:off x="2178547" y="100269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178547" y="101793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171293" y="103390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171293" y="104914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171287" y="106426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2171287" y="107950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2164033" y="109547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164033" y="111071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164033" y="11242750"/>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2164033" y="11395150"/>
              <a:ext cx="1008112" cy="0"/>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39" name="Group 170"/>
          <p:cNvGrpSpPr/>
          <p:nvPr/>
        </p:nvGrpSpPr>
        <p:grpSpPr>
          <a:xfrm>
            <a:off x="938508" y="2411588"/>
            <a:ext cx="794698" cy="1015448"/>
            <a:chOff x="2034531" y="9882982"/>
            <a:chExt cx="1296144" cy="1656184"/>
          </a:xfrm>
        </p:grpSpPr>
        <p:sp>
          <p:nvSpPr>
            <p:cNvPr id="40" name="Rectangle 39"/>
            <p:cNvSpPr/>
            <p:nvPr/>
          </p:nvSpPr>
          <p:spPr>
            <a:xfrm>
              <a:off x="2034531" y="9882982"/>
              <a:ext cx="1296144"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41" name="Straight Connector 40"/>
            <p:cNvCxnSpPr/>
            <p:nvPr/>
          </p:nvCxnSpPr>
          <p:spPr>
            <a:xfrm>
              <a:off x="2178547" y="100269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2178547" y="101793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171293" y="103390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2171293" y="104914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171287" y="106426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2171287" y="107950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2164033" y="109547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164033" y="111071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2164033" y="11242750"/>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2164033" y="11395150"/>
              <a:ext cx="1008112" cy="0"/>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51" name="Group 182"/>
          <p:cNvGrpSpPr/>
          <p:nvPr/>
        </p:nvGrpSpPr>
        <p:grpSpPr>
          <a:xfrm>
            <a:off x="1043608" y="2564904"/>
            <a:ext cx="794698" cy="1015448"/>
            <a:chOff x="2034531" y="9882982"/>
            <a:chExt cx="1296144" cy="1656184"/>
          </a:xfrm>
        </p:grpSpPr>
        <p:sp>
          <p:nvSpPr>
            <p:cNvPr id="52" name="Rectangle 51"/>
            <p:cNvSpPr/>
            <p:nvPr/>
          </p:nvSpPr>
          <p:spPr>
            <a:xfrm>
              <a:off x="2034531" y="9882982"/>
              <a:ext cx="1296144"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200" b="1" dirty="0" smtClean="0"/>
                <a:t>a</a:t>
              </a:r>
            </a:p>
            <a:p>
              <a:r>
                <a:rPr lang="en-CA" sz="1200" b="1" dirty="0" smtClean="0"/>
                <a:t>b</a:t>
              </a:r>
            </a:p>
            <a:p>
              <a:r>
                <a:rPr lang="en-CA" sz="1200" b="1" dirty="0" smtClean="0"/>
                <a:t>c</a:t>
              </a:r>
            </a:p>
            <a:p>
              <a:r>
                <a:rPr lang="en-CA" sz="1200" b="1" dirty="0" smtClean="0"/>
                <a:t>e</a:t>
              </a:r>
            </a:p>
            <a:p>
              <a:r>
                <a:rPr lang="en-CA" sz="1200" b="1" dirty="0" smtClean="0"/>
                <a:t>d</a:t>
              </a:r>
              <a:endParaRPr lang="en-CA" sz="1200" b="1" dirty="0"/>
            </a:p>
          </p:txBody>
        </p:sp>
        <p:cxnSp>
          <p:nvCxnSpPr>
            <p:cNvPr id="54" name="Straight Connector 53"/>
            <p:cNvCxnSpPr/>
            <p:nvPr/>
          </p:nvCxnSpPr>
          <p:spPr>
            <a:xfrm>
              <a:off x="2178547" y="10238952"/>
              <a:ext cx="1008111"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2171293" y="10551006"/>
              <a:ext cx="1008111"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2171286" y="10854617"/>
              <a:ext cx="1008111"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2164033" y="11166673"/>
              <a:ext cx="1008111"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2164033" y="11454704"/>
              <a:ext cx="1008111" cy="0"/>
            </a:xfrm>
            <a:prstGeom prst="line">
              <a:avLst/>
            </a:prstGeom>
            <a:ln w="22225"/>
          </p:spPr>
          <p:style>
            <a:lnRef idx="1">
              <a:schemeClr val="dk1"/>
            </a:lnRef>
            <a:fillRef idx="0">
              <a:schemeClr val="dk1"/>
            </a:fillRef>
            <a:effectRef idx="0">
              <a:schemeClr val="dk1"/>
            </a:effectRef>
            <a:fontRef idx="minor">
              <a:schemeClr val="tx1"/>
            </a:fontRef>
          </p:style>
        </p:cxnSp>
      </p:grpSp>
      <p:sp>
        <p:nvSpPr>
          <p:cNvPr id="63" name="Rectangle 62"/>
          <p:cNvSpPr/>
          <p:nvPr/>
        </p:nvSpPr>
        <p:spPr>
          <a:xfrm>
            <a:off x="2555776" y="2924944"/>
            <a:ext cx="1039067" cy="461665"/>
          </a:xfrm>
          <a:prstGeom prst="rect">
            <a:avLst/>
          </a:prstGeom>
        </p:spPr>
        <p:txBody>
          <a:bodyPr wrap="none">
            <a:spAutoFit/>
          </a:bodyPr>
          <a:lstStyle/>
          <a:p>
            <a:r>
              <a:rPr lang="el-GR" sz="2400" dirty="0" smtClean="0"/>
              <a:t>Ψ</a:t>
            </a:r>
            <a:r>
              <a:rPr lang="en-CA" sz="2400" dirty="0" smtClean="0"/>
              <a:t>(</a:t>
            </a:r>
            <a:r>
              <a:rPr lang="en-CA" sz="2400" i="1" dirty="0" err="1" smtClean="0">
                <a:latin typeface="Times New Roman" pitchFamily="18" charset="0"/>
                <a:cs typeface="Times New Roman" pitchFamily="18" charset="0"/>
              </a:rPr>
              <a:t>x</a:t>
            </a:r>
            <a:r>
              <a:rPr lang="en-CA" sz="2400" dirty="0" err="1" smtClean="0"/>
              <a:t>,</a:t>
            </a:r>
            <a:r>
              <a:rPr lang="en-CA" sz="2400" i="1" dirty="0" err="1" smtClean="0">
                <a:latin typeface="Times New Roman" pitchFamily="18" charset="0"/>
                <a:cs typeface="Times New Roman" pitchFamily="18" charset="0"/>
              </a:rPr>
              <a:t>y</a:t>
            </a:r>
            <a:r>
              <a:rPr lang="en-CA" sz="2400" dirty="0" smtClean="0"/>
              <a:t>)</a:t>
            </a:r>
            <a:endParaRPr lang="en-CA" sz="2400" dirty="0"/>
          </a:p>
        </p:txBody>
      </p:sp>
      <p:sp>
        <p:nvSpPr>
          <p:cNvPr id="64" name="Rectangle 63"/>
          <p:cNvSpPr/>
          <p:nvPr/>
        </p:nvSpPr>
        <p:spPr>
          <a:xfrm>
            <a:off x="6300192" y="2492896"/>
            <a:ext cx="1116011" cy="461665"/>
          </a:xfrm>
          <a:prstGeom prst="rect">
            <a:avLst/>
          </a:prstGeom>
        </p:spPr>
        <p:txBody>
          <a:bodyPr wrap="none">
            <a:spAutoFit/>
          </a:bodyPr>
          <a:lstStyle/>
          <a:p>
            <a:r>
              <a:rPr lang="el-GR" sz="2400" dirty="0" smtClean="0"/>
              <a:t>Ψ</a:t>
            </a:r>
            <a:r>
              <a:rPr lang="en-CA" sz="2400" dirty="0" smtClean="0"/>
              <a:t>(</a:t>
            </a:r>
            <a:r>
              <a:rPr lang="en-CA" sz="2000" b="1" dirty="0" err="1" smtClean="0">
                <a:latin typeface="DejaVu Sans" pitchFamily="34" charset="0"/>
                <a:ea typeface="DejaVu Sans" pitchFamily="34" charset="0"/>
                <a:cs typeface="DejaVu Sans" pitchFamily="34" charset="0"/>
              </a:rPr>
              <a:t>a</a:t>
            </a:r>
            <a:r>
              <a:rPr lang="en-CA" sz="2400" i="1" dirty="0" err="1" smtClean="0">
                <a:latin typeface="Times New Roman" pitchFamily="18" charset="0"/>
                <a:cs typeface="Times New Roman" pitchFamily="18" charset="0"/>
              </a:rPr>
              <a:t>,</a:t>
            </a:r>
            <a:r>
              <a:rPr lang="en-CA" sz="2000" b="1" dirty="0" err="1" smtClean="0">
                <a:latin typeface="DejaVu Sans" pitchFamily="34" charset="0"/>
                <a:ea typeface="DejaVu Sans" pitchFamily="34" charset="0"/>
                <a:cs typeface="DejaVu Sans" pitchFamily="34" charset="0"/>
              </a:rPr>
              <a:t>b</a:t>
            </a:r>
            <a:r>
              <a:rPr lang="en-CA" sz="2400" dirty="0" smtClean="0"/>
              <a:t>)</a:t>
            </a:r>
            <a:endParaRPr lang="en-CA" sz="2400" dirty="0"/>
          </a:p>
        </p:txBody>
      </p:sp>
      <p:sp>
        <p:nvSpPr>
          <p:cNvPr id="67" name="Rectangle 66"/>
          <p:cNvSpPr/>
          <p:nvPr/>
        </p:nvSpPr>
        <p:spPr>
          <a:xfrm>
            <a:off x="5580112" y="2924944"/>
            <a:ext cx="1059906" cy="461665"/>
          </a:xfrm>
          <a:prstGeom prst="rect">
            <a:avLst/>
          </a:prstGeom>
        </p:spPr>
        <p:txBody>
          <a:bodyPr wrap="none">
            <a:spAutoFit/>
          </a:bodyPr>
          <a:lstStyle/>
          <a:p>
            <a:r>
              <a:rPr lang="el-GR" sz="2400" dirty="0" smtClean="0"/>
              <a:t>Ψ</a:t>
            </a:r>
            <a:r>
              <a:rPr lang="en-CA" sz="2400" dirty="0" smtClean="0"/>
              <a:t>(</a:t>
            </a:r>
            <a:r>
              <a:rPr lang="en-CA" sz="2000" b="1" dirty="0" err="1" smtClean="0">
                <a:latin typeface="DejaVu Sans" pitchFamily="34" charset="0"/>
                <a:ea typeface="DejaVu Sans" pitchFamily="34" charset="0"/>
                <a:cs typeface="DejaVu Sans" pitchFamily="34" charset="0"/>
              </a:rPr>
              <a:t>c</a:t>
            </a:r>
            <a:r>
              <a:rPr lang="en-CA" sz="2400" i="1" dirty="0" err="1" smtClean="0">
                <a:latin typeface="Times New Roman" pitchFamily="18" charset="0"/>
                <a:cs typeface="Times New Roman" pitchFamily="18" charset="0"/>
              </a:rPr>
              <a:t>,</a:t>
            </a:r>
            <a:r>
              <a:rPr lang="en-CA" sz="2000" b="1" dirty="0" err="1" smtClean="0">
                <a:latin typeface="DejaVu Sans" pitchFamily="34" charset="0"/>
                <a:ea typeface="DejaVu Sans" pitchFamily="34" charset="0"/>
                <a:cs typeface="DejaVu Sans" pitchFamily="34" charset="0"/>
              </a:rPr>
              <a:t>e</a:t>
            </a:r>
            <a:r>
              <a:rPr lang="en-CA" sz="2400" dirty="0" smtClean="0"/>
              <a:t>)</a:t>
            </a:r>
            <a:endParaRPr lang="en-CA" sz="2400" dirty="0"/>
          </a:p>
        </p:txBody>
      </p:sp>
      <p:sp>
        <p:nvSpPr>
          <p:cNvPr id="68" name="Rectangle 67"/>
          <p:cNvSpPr/>
          <p:nvPr/>
        </p:nvSpPr>
        <p:spPr>
          <a:xfrm>
            <a:off x="6588224" y="3212976"/>
            <a:ext cx="1072730" cy="461665"/>
          </a:xfrm>
          <a:prstGeom prst="rect">
            <a:avLst/>
          </a:prstGeom>
        </p:spPr>
        <p:txBody>
          <a:bodyPr wrap="none">
            <a:spAutoFit/>
          </a:bodyPr>
          <a:lstStyle/>
          <a:p>
            <a:r>
              <a:rPr lang="el-GR" sz="2400" dirty="0" smtClean="0"/>
              <a:t>Ψ</a:t>
            </a:r>
            <a:r>
              <a:rPr lang="en-CA" sz="2400" dirty="0" smtClean="0"/>
              <a:t>(</a:t>
            </a:r>
            <a:r>
              <a:rPr lang="en-CA" sz="2000" b="1" dirty="0" err="1" smtClean="0">
                <a:latin typeface="DejaVu Sans" pitchFamily="34" charset="0"/>
                <a:ea typeface="DejaVu Sans" pitchFamily="34" charset="0"/>
                <a:cs typeface="DejaVu Sans" pitchFamily="34" charset="0"/>
              </a:rPr>
              <a:t>e</a:t>
            </a:r>
            <a:r>
              <a:rPr lang="en-CA" sz="2400" i="1" dirty="0" err="1" smtClean="0">
                <a:latin typeface="Times New Roman" pitchFamily="18" charset="0"/>
                <a:cs typeface="Times New Roman" pitchFamily="18" charset="0"/>
              </a:rPr>
              <a:t>,</a:t>
            </a:r>
            <a:r>
              <a:rPr lang="en-CA" sz="2000" b="1" dirty="0" err="1" smtClean="0">
                <a:latin typeface="DejaVu Sans" pitchFamily="34" charset="0"/>
                <a:ea typeface="DejaVu Sans" pitchFamily="34" charset="0"/>
                <a:cs typeface="DejaVu Sans" pitchFamily="34" charset="0"/>
              </a:rPr>
              <a:t>d</a:t>
            </a:r>
            <a:r>
              <a:rPr lang="en-CA" sz="2400" dirty="0" smtClean="0"/>
              <a:t>)</a:t>
            </a:r>
            <a:endParaRPr lang="en-CA" sz="2400" dirty="0"/>
          </a:p>
        </p:txBody>
      </p:sp>
    </p:spTree>
    <p:extLst>
      <p:ext uri="{BB962C8B-B14F-4D97-AF65-F5344CB8AC3E}">
        <p14:creationId xmlns:p14="http://schemas.microsoft.com/office/powerpoint/2010/main" val="1149681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2051720" y="2204864"/>
            <a:ext cx="3744416" cy="403244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Texada Outline</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11</a:t>
            </a:fld>
            <a:endParaRPr lang="en-CA"/>
          </a:p>
        </p:txBody>
      </p:sp>
      <p:sp>
        <p:nvSpPr>
          <p:cNvPr id="13" name="Rectangle 12"/>
          <p:cNvSpPr/>
          <p:nvPr/>
        </p:nvSpPr>
        <p:spPr>
          <a:xfrm>
            <a:off x="323528" y="5155520"/>
            <a:ext cx="1368152" cy="49567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CA" sz="2000" dirty="0" smtClean="0"/>
              <a:t>G(</a:t>
            </a:r>
            <a:r>
              <a:rPr lang="en-CA" sz="2000" i="1" dirty="0" err="1" smtClean="0">
                <a:latin typeface="Times New Roman" pitchFamily="18" charset="0"/>
                <a:cs typeface="Times New Roman" pitchFamily="18" charset="0"/>
              </a:rPr>
              <a:t>x</a:t>
            </a:r>
            <a:r>
              <a:rPr lang="en-CA" sz="2000" dirty="0" err="1" smtClean="0"/>
              <a:t>→XF</a:t>
            </a:r>
            <a:r>
              <a:rPr lang="en-CA" sz="2000" i="1" dirty="0" err="1" smtClean="0">
                <a:latin typeface="Times New Roman" pitchFamily="18" charset="0"/>
                <a:cs typeface="Times New Roman" pitchFamily="18" charset="0"/>
              </a:rPr>
              <a:t>y</a:t>
            </a:r>
            <a:r>
              <a:rPr lang="en-CA" sz="2000" dirty="0" smtClean="0"/>
              <a:t>)</a:t>
            </a:r>
            <a:endParaRPr lang="en-CA" sz="2000" dirty="0"/>
          </a:p>
        </p:txBody>
      </p:sp>
      <p:sp>
        <p:nvSpPr>
          <p:cNvPr id="16" name="TextBox 15"/>
          <p:cNvSpPr txBox="1"/>
          <p:nvPr/>
        </p:nvSpPr>
        <p:spPr>
          <a:xfrm>
            <a:off x="683568" y="4513780"/>
            <a:ext cx="576064" cy="369332"/>
          </a:xfrm>
          <a:prstGeom prst="rect">
            <a:avLst/>
          </a:prstGeom>
          <a:noFill/>
        </p:spPr>
        <p:txBody>
          <a:bodyPr wrap="square" rtlCol="0">
            <a:spAutoFit/>
          </a:bodyPr>
          <a:lstStyle/>
          <a:p>
            <a:pPr algn="ctr"/>
            <a:r>
              <a:rPr lang="en-CA" dirty="0" smtClean="0"/>
              <a:t>Log</a:t>
            </a:r>
            <a:endParaRPr lang="en-CA" dirty="0"/>
          </a:p>
        </p:txBody>
      </p:sp>
      <p:sp>
        <p:nvSpPr>
          <p:cNvPr id="17" name="TextBox 16"/>
          <p:cNvSpPr txBox="1"/>
          <p:nvPr/>
        </p:nvSpPr>
        <p:spPr>
          <a:xfrm>
            <a:off x="88454" y="5651956"/>
            <a:ext cx="1872208" cy="369332"/>
          </a:xfrm>
          <a:prstGeom prst="rect">
            <a:avLst/>
          </a:prstGeom>
          <a:noFill/>
        </p:spPr>
        <p:txBody>
          <a:bodyPr wrap="square" rtlCol="0">
            <a:spAutoFit/>
          </a:bodyPr>
          <a:lstStyle/>
          <a:p>
            <a:pPr algn="ctr"/>
            <a:r>
              <a:rPr lang="en-CA" dirty="0" smtClean="0"/>
              <a:t>Property Type</a:t>
            </a:r>
            <a:endParaRPr lang="en-CA" dirty="0"/>
          </a:p>
        </p:txBody>
      </p:sp>
      <p:sp>
        <p:nvSpPr>
          <p:cNvPr id="18" name="Flowchart: Alternate Process 17"/>
          <p:cNvSpPr/>
          <p:nvPr/>
        </p:nvSpPr>
        <p:spPr>
          <a:xfrm>
            <a:off x="2339752" y="2579193"/>
            <a:ext cx="1008112" cy="936104"/>
          </a:xfrm>
          <a:prstGeom prst="flowChartAlternate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Log Parser</a:t>
            </a:r>
            <a:endParaRPr lang="en-CA" dirty="0"/>
          </a:p>
        </p:txBody>
      </p:sp>
      <p:sp>
        <p:nvSpPr>
          <p:cNvPr id="19" name="Flowchart: Alternate Process 18"/>
          <p:cNvSpPr/>
          <p:nvPr/>
        </p:nvSpPr>
        <p:spPr>
          <a:xfrm>
            <a:off x="2239170" y="4933548"/>
            <a:ext cx="1080119" cy="936104"/>
          </a:xfrm>
          <a:prstGeom prst="flowChartAlternate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SPOT</a:t>
            </a:r>
            <a:r>
              <a:rPr lang="en-CA" baseline="30000" dirty="0" smtClean="0"/>
              <a:t>[1] </a:t>
            </a:r>
            <a:r>
              <a:rPr lang="en-CA" dirty="0" smtClean="0"/>
              <a:t>LTL Parser</a:t>
            </a:r>
            <a:endParaRPr lang="en-CA" dirty="0"/>
          </a:p>
        </p:txBody>
      </p:sp>
      <p:cxnSp>
        <p:nvCxnSpPr>
          <p:cNvPr id="21" name="Straight Arrow Connector 20"/>
          <p:cNvCxnSpPr>
            <a:stCxn id="23" idx="3"/>
            <a:endCxn id="18" idx="1"/>
          </p:cNvCxnSpPr>
          <p:nvPr/>
        </p:nvCxnSpPr>
        <p:spPr>
          <a:xfrm flipV="1">
            <a:off x="1547664" y="3047245"/>
            <a:ext cx="792088" cy="666"/>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3" idx="3"/>
            <a:endCxn id="19" idx="1"/>
          </p:cNvCxnSpPr>
          <p:nvPr/>
        </p:nvCxnSpPr>
        <p:spPr>
          <a:xfrm flipV="1">
            <a:off x="1691680" y="5401600"/>
            <a:ext cx="547490" cy="1756"/>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8" idx="3"/>
            <a:endCxn id="36" idx="1"/>
          </p:cNvCxnSpPr>
          <p:nvPr/>
        </p:nvCxnSpPr>
        <p:spPr>
          <a:xfrm flipV="1">
            <a:off x="3347864" y="3045656"/>
            <a:ext cx="966584" cy="158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3319289" y="5733256"/>
            <a:ext cx="964679" cy="706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6" name="Flowchart: Alternate Process 35"/>
          <p:cNvSpPr/>
          <p:nvPr/>
        </p:nvSpPr>
        <p:spPr>
          <a:xfrm>
            <a:off x="4314448" y="2577604"/>
            <a:ext cx="1296144" cy="936104"/>
          </a:xfrm>
          <a:prstGeom prst="flowChartAlternate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Property Instance Checker</a:t>
            </a:r>
            <a:endParaRPr lang="en-CA" dirty="0"/>
          </a:p>
        </p:txBody>
      </p:sp>
      <p:cxnSp>
        <p:nvCxnSpPr>
          <p:cNvPr id="37" name="Straight Arrow Connector 36"/>
          <p:cNvCxnSpPr>
            <a:stCxn id="56" idx="0"/>
            <a:endCxn id="36" idx="2"/>
          </p:cNvCxnSpPr>
          <p:nvPr/>
        </p:nvCxnSpPr>
        <p:spPr>
          <a:xfrm flipH="1" flipV="1">
            <a:off x="4962520" y="3513708"/>
            <a:ext cx="5524" cy="142746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6" idx="3"/>
          </p:cNvCxnSpPr>
          <p:nvPr/>
        </p:nvCxnSpPr>
        <p:spPr>
          <a:xfrm>
            <a:off x="5610592" y="3045656"/>
            <a:ext cx="473592" cy="85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6156176" y="3203684"/>
            <a:ext cx="2736304" cy="369332"/>
          </a:xfrm>
          <a:prstGeom prst="rect">
            <a:avLst/>
          </a:prstGeom>
          <a:noFill/>
        </p:spPr>
        <p:txBody>
          <a:bodyPr wrap="square" rtlCol="0">
            <a:spAutoFit/>
          </a:bodyPr>
          <a:lstStyle/>
          <a:p>
            <a:pPr algn="ctr"/>
            <a:r>
              <a:rPr lang="en-CA" dirty="0" smtClean="0"/>
              <a:t>Valid Property Instances</a:t>
            </a:r>
            <a:endParaRPr lang="en-CA" dirty="0"/>
          </a:p>
        </p:txBody>
      </p:sp>
      <p:sp>
        <p:nvSpPr>
          <p:cNvPr id="23" name="TextBox 22"/>
          <p:cNvSpPr txBox="1"/>
          <p:nvPr/>
        </p:nvSpPr>
        <p:spPr>
          <a:xfrm>
            <a:off x="395536" y="1547500"/>
            <a:ext cx="1152128" cy="300082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CA" sz="900" dirty="0" smtClean="0">
                <a:latin typeface="DejaVu Sans Mono" pitchFamily="49" charset="0"/>
                <a:ea typeface="DejaVu Sans Mono" pitchFamily="49" charset="0"/>
                <a:cs typeface="DejaVu Sans Mono" pitchFamily="49" charset="0"/>
              </a:rPr>
              <a:t>login attempt</a:t>
            </a:r>
          </a:p>
          <a:p>
            <a:r>
              <a:rPr lang="en-CA" sz="900" dirty="0" smtClean="0">
                <a:latin typeface="DejaVu Sans Mono" pitchFamily="49" charset="0"/>
                <a:ea typeface="DejaVu Sans Mono" pitchFamily="49" charset="0"/>
                <a:cs typeface="DejaVu Sans Mono" pitchFamily="49" charset="0"/>
              </a:rPr>
              <a:t>guest login</a:t>
            </a:r>
          </a:p>
          <a:p>
            <a:r>
              <a:rPr lang="en-CA" sz="900" dirty="0" smtClean="0">
                <a:latin typeface="DejaVu Sans Mono" pitchFamily="49" charset="0"/>
                <a:ea typeface="DejaVu Sans Mono" pitchFamily="49" charset="0"/>
                <a:cs typeface="DejaVu Sans Mono" pitchFamily="49" charset="0"/>
              </a:rPr>
              <a:t>auth failed</a:t>
            </a:r>
          </a:p>
          <a:p>
            <a:r>
              <a:rPr lang="en-CA" sz="900" dirty="0" smtClean="0">
                <a:latin typeface="DejaVu Sans Mono" pitchFamily="49" charset="0"/>
                <a:ea typeface="DejaVu Sans Mono" pitchFamily="49" charset="0"/>
                <a:cs typeface="DejaVu Sans Mono" pitchFamily="49" charset="0"/>
              </a:rPr>
              <a:t>authorized</a:t>
            </a:r>
          </a:p>
          <a:p>
            <a:r>
              <a:rPr lang="en-CA" sz="900" dirty="0" smtClean="0">
                <a:latin typeface="DejaVu Sans Mono" pitchFamily="49" charset="0"/>
                <a:ea typeface="DejaVu Sans Mono" pitchFamily="49" charset="0"/>
                <a:cs typeface="DejaVu Sans Mono" pitchFamily="49" charset="0"/>
              </a:rPr>
              <a:t>--</a:t>
            </a:r>
          </a:p>
          <a:p>
            <a:r>
              <a:rPr lang="en-CA" sz="900" dirty="0" smtClean="0">
                <a:latin typeface="DejaVu Sans Mono" pitchFamily="49" charset="0"/>
                <a:ea typeface="DejaVu Sans Mono" pitchFamily="49" charset="0"/>
                <a:cs typeface="DejaVu Sans Mono" pitchFamily="49" charset="0"/>
              </a:rPr>
              <a:t>login attempt</a:t>
            </a:r>
          </a:p>
          <a:p>
            <a:r>
              <a:rPr lang="en-CA" sz="900" dirty="0" smtClean="0">
                <a:latin typeface="DejaVu Sans Mono" pitchFamily="49" charset="0"/>
                <a:ea typeface="DejaVu Sans Mono" pitchFamily="49" charset="0"/>
                <a:cs typeface="DejaVu Sans Mono" pitchFamily="49" charset="0"/>
              </a:rPr>
              <a:t>auth failed</a:t>
            </a:r>
          </a:p>
          <a:p>
            <a:r>
              <a:rPr lang="en-CA" sz="900" dirty="0" smtClean="0">
                <a:latin typeface="DejaVu Sans Mono" pitchFamily="49" charset="0"/>
                <a:ea typeface="DejaVu Sans Mono" pitchFamily="49" charset="0"/>
                <a:cs typeface="DejaVu Sans Mono" pitchFamily="49" charset="0"/>
              </a:rPr>
              <a:t>login attempt</a:t>
            </a:r>
          </a:p>
          <a:p>
            <a:r>
              <a:rPr lang="en-CA" sz="900" dirty="0" smtClean="0">
                <a:latin typeface="DejaVu Sans Mono" pitchFamily="49" charset="0"/>
                <a:ea typeface="DejaVu Sans Mono" pitchFamily="49" charset="0"/>
                <a:cs typeface="DejaVu Sans Mono" pitchFamily="49" charset="0"/>
              </a:rPr>
              <a:t>authorized</a:t>
            </a:r>
          </a:p>
          <a:p>
            <a:r>
              <a:rPr lang="en-CA" sz="900" dirty="0" smtClean="0">
                <a:latin typeface="DejaVu Sans Mono" pitchFamily="49" charset="0"/>
                <a:ea typeface="DejaVu Sans Mono" pitchFamily="49" charset="0"/>
                <a:cs typeface="DejaVu Sans Mono" pitchFamily="49" charset="0"/>
              </a:rPr>
              <a:t>--</a:t>
            </a:r>
          </a:p>
          <a:p>
            <a:r>
              <a:rPr lang="en-CA" sz="900" dirty="0" smtClean="0">
                <a:latin typeface="DejaVu Sans Mono" pitchFamily="49" charset="0"/>
                <a:ea typeface="DejaVu Sans Mono" pitchFamily="49" charset="0"/>
                <a:cs typeface="DejaVu Sans Mono" pitchFamily="49" charset="0"/>
              </a:rPr>
              <a:t>login attempt</a:t>
            </a:r>
          </a:p>
          <a:p>
            <a:r>
              <a:rPr lang="en-CA" sz="900" dirty="0" smtClean="0">
                <a:latin typeface="DejaVu Sans Mono" pitchFamily="49" charset="0"/>
                <a:ea typeface="DejaVu Sans Mono" pitchFamily="49" charset="0"/>
                <a:cs typeface="DejaVu Sans Mono" pitchFamily="49" charset="0"/>
              </a:rPr>
              <a:t>auth failed</a:t>
            </a:r>
          </a:p>
          <a:p>
            <a:r>
              <a:rPr lang="en-CA" sz="900" dirty="0" smtClean="0">
                <a:latin typeface="DejaVu Sans Mono" pitchFamily="49" charset="0"/>
                <a:ea typeface="DejaVu Sans Mono" pitchFamily="49" charset="0"/>
                <a:cs typeface="DejaVu Sans Mono" pitchFamily="49" charset="0"/>
              </a:rPr>
              <a:t>login attempt</a:t>
            </a:r>
          </a:p>
          <a:p>
            <a:r>
              <a:rPr lang="en-CA" sz="900" dirty="0" smtClean="0">
                <a:latin typeface="DejaVu Sans Mono" pitchFamily="49" charset="0"/>
                <a:ea typeface="DejaVu Sans Mono" pitchFamily="49" charset="0"/>
                <a:cs typeface="DejaVu Sans Mono" pitchFamily="49" charset="0"/>
              </a:rPr>
              <a:t>auth failed</a:t>
            </a:r>
          </a:p>
          <a:p>
            <a:r>
              <a:rPr lang="en-CA" sz="900" dirty="0" smtClean="0">
                <a:latin typeface="DejaVu Sans Mono" pitchFamily="49" charset="0"/>
                <a:ea typeface="DejaVu Sans Mono" pitchFamily="49" charset="0"/>
                <a:cs typeface="DejaVu Sans Mono" pitchFamily="49" charset="0"/>
              </a:rPr>
              <a:t>--</a:t>
            </a:r>
          </a:p>
          <a:p>
            <a:r>
              <a:rPr lang="en-CA" sz="900" dirty="0" smtClean="0">
                <a:latin typeface="DejaVu Sans Mono" pitchFamily="49" charset="0"/>
                <a:ea typeface="DejaVu Sans Mono" pitchFamily="49" charset="0"/>
                <a:cs typeface="DejaVu Sans Mono" pitchFamily="49" charset="0"/>
              </a:rPr>
              <a:t>login attempt</a:t>
            </a:r>
          </a:p>
          <a:p>
            <a:r>
              <a:rPr lang="en-CA" sz="900" dirty="0" smtClean="0">
                <a:latin typeface="DejaVu Sans Mono" pitchFamily="49" charset="0"/>
                <a:ea typeface="DejaVu Sans Mono" pitchFamily="49" charset="0"/>
                <a:cs typeface="DejaVu Sans Mono" pitchFamily="49" charset="0"/>
              </a:rPr>
              <a:t>auth failed</a:t>
            </a:r>
          </a:p>
          <a:p>
            <a:r>
              <a:rPr lang="en-CA" sz="900" dirty="0" smtClean="0">
                <a:latin typeface="DejaVu Sans Mono" pitchFamily="49" charset="0"/>
                <a:ea typeface="DejaVu Sans Mono" pitchFamily="49" charset="0"/>
                <a:cs typeface="DejaVu Sans Mono" pitchFamily="49" charset="0"/>
              </a:rPr>
              <a:t>login attempt</a:t>
            </a:r>
          </a:p>
          <a:p>
            <a:r>
              <a:rPr lang="en-CA" sz="900" dirty="0" smtClean="0">
                <a:latin typeface="DejaVu Sans Mono" pitchFamily="49" charset="0"/>
                <a:ea typeface="DejaVu Sans Mono" pitchFamily="49" charset="0"/>
                <a:cs typeface="DejaVu Sans Mono" pitchFamily="49" charset="0"/>
              </a:rPr>
              <a:t>guest login</a:t>
            </a:r>
          </a:p>
          <a:p>
            <a:r>
              <a:rPr lang="en-CA" sz="900" dirty="0" smtClean="0">
                <a:latin typeface="DejaVu Sans Mono" pitchFamily="49" charset="0"/>
                <a:ea typeface="DejaVu Sans Mono" pitchFamily="49" charset="0"/>
                <a:cs typeface="DejaVu Sans Mono" pitchFamily="49" charset="0"/>
              </a:rPr>
              <a:t>authorized</a:t>
            </a:r>
          </a:p>
          <a:p>
            <a:r>
              <a:rPr lang="en-CA" sz="900" dirty="0" smtClean="0">
                <a:latin typeface="DejaVu Sans Mono" pitchFamily="49" charset="0"/>
                <a:ea typeface="DejaVu Sans Mono" pitchFamily="49" charset="0"/>
                <a:cs typeface="DejaVu Sans Mono" pitchFamily="49" charset="0"/>
              </a:rPr>
              <a:t>--</a:t>
            </a:r>
          </a:p>
        </p:txBody>
      </p:sp>
      <p:sp>
        <p:nvSpPr>
          <p:cNvPr id="29" name="TextBox 28"/>
          <p:cNvSpPr txBox="1"/>
          <p:nvPr/>
        </p:nvSpPr>
        <p:spPr>
          <a:xfrm>
            <a:off x="6084168" y="2894643"/>
            <a:ext cx="2929468"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guest login </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authorized</a:t>
            </a:r>
            <a:r>
              <a:rPr lang="en-CA" sz="1400" dirty="0" smtClean="0">
                <a:latin typeface="Arial" pitchFamily="34" charset="0"/>
                <a:cs typeface="Arial" pitchFamily="34" charset="0"/>
              </a:rPr>
              <a:t>)</a:t>
            </a:r>
            <a:endParaRPr lang="en-CA" sz="1400" dirty="0"/>
          </a:p>
        </p:txBody>
      </p:sp>
      <p:sp>
        <p:nvSpPr>
          <p:cNvPr id="56" name="Flowchart: Alternate Process 55"/>
          <p:cNvSpPr/>
          <p:nvPr/>
        </p:nvSpPr>
        <p:spPr>
          <a:xfrm>
            <a:off x="4283968" y="4941168"/>
            <a:ext cx="1368152" cy="936104"/>
          </a:xfrm>
          <a:prstGeom prst="flowChartAlternate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Property Instance Generator</a:t>
            </a:r>
            <a:endParaRPr lang="en-CA" dirty="0"/>
          </a:p>
        </p:txBody>
      </p:sp>
      <p:cxnSp>
        <p:nvCxnSpPr>
          <p:cNvPr id="65" name="Straight Arrow Connector 64"/>
          <p:cNvCxnSpPr/>
          <p:nvPr/>
        </p:nvCxnSpPr>
        <p:spPr>
          <a:xfrm>
            <a:off x="3481780" y="5147900"/>
            <a:ext cx="792088"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V="1">
            <a:off x="3500832" y="3059668"/>
            <a:ext cx="0" cy="2088232"/>
          </a:xfrm>
          <a:prstGeom prst="straightConnector1">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915816" y="1628800"/>
            <a:ext cx="1872208" cy="584775"/>
          </a:xfrm>
          <a:prstGeom prst="rect">
            <a:avLst/>
          </a:prstGeom>
          <a:noFill/>
        </p:spPr>
        <p:txBody>
          <a:bodyPr wrap="square" rtlCol="0">
            <a:spAutoFit/>
          </a:bodyPr>
          <a:lstStyle/>
          <a:p>
            <a:pPr algn="ctr"/>
            <a:r>
              <a:rPr lang="en-CA" sz="3200" dirty="0" smtClean="0"/>
              <a:t>Texada</a:t>
            </a:r>
            <a:endParaRPr lang="en-CA" sz="3200" dirty="0"/>
          </a:p>
        </p:txBody>
      </p:sp>
      <p:sp>
        <p:nvSpPr>
          <p:cNvPr id="81" name="TextBox 80"/>
          <p:cNvSpPr txBox="1"/>
          <p:nvPr/>
        </p:nvSpPr>
        <p:spPr>
          <a:xfrm>
            <a:off x="3275856" y="2780928"/>
            <a:ext cx="1008112" cy="276999"/>
          </a:xfrm>
          <a:prstGeom prst="rect">
            <a:avLst/>
          </a:prstGeom>
          <a:noFill/>
        </p:spPr>
        <p:txBody>
          <a:bodyPr wrap="square" rtlCol="0">
            <a:spAutoFit/>
          </a:bodyPr>
          <a:lstStyle/>
          <a:p>
            <a:r>
              <a:rPr lang="en-CA" sz="1200" b="1" dirty="0" smtClean="0"/>
              <a:t>parsed log</a:t>
            </a:r>
            <a:endParaRPr lang="en-CA" sz="1200" b="1" dirty="0"/>
          </a:p>
        </p:txBody>
      </p:sp>
      <p:sp>
        <p:nvSpPr>
          <p:cNvPr id="82" name="TextBox 81"/>
          <p:cNvSpPr txBox="1"/>
          <p:nvPr/>
        </p:nvSpPr>
        <p:spPr>
          <a:xfrm>
            <a:off x="3517280" y="4903068"/>
            <a:ext cx="694680" cy="276999"/>
          </a:xfrm>
          <a:prstGeom prst="rect">
            <a:avLst/>
          </a:prstGeom>
          <a:noFill/>
        </p:spPr>
        <p:txBody>
          <a:bodyPr wrap="square" rtlCol="0">
            <a:spAutoFit/>
          </a:bodyPr>
          <a:lstStyle/>
          <a:p>
            <a:r>
              <a:rPr lang="en-CA" sz="1200" b="1" dirty="0" smtClean="0"/>
              <a:t>events</a:t>
            </a:r>
            <a:endParaRPr lang="en-CA" sz="1200" b="1" dirty="0"/>
          </a:p>
        </p:txBody>
      </p:sp>
      <p:sp>
        <p:nvSpPr>
          <p:cNvPr id="83" name="TextBox 82"/>
          <p:cNvSpPr txBox="1"/>
          <p:nvPr/>
        </p:nvSpPr>
        <p:spPr>
          <a:xfrm>
            <a:off x="3247281" y="5456257"/>
            <a:ext cx="1080120" cy="276999"/>
          </a:xfrm>
          <a:prstGeom prst="rect">
            <a:avLst/>
          </a:prstGeom>
          <a:noFill/>
        </p:spPr>
        <p:txBody>
          <a:bodyPr wrap="square" rtlCol="0">
            <a:spAutoFit/>
          </a:bodyPr>
          <a:lstStyle/>
          <a:p>
            <a:r>
              <a:rPr lang="en-CA" sz="1200" b="1" dirty="0" smtClean="0"/>
              <a:t>formula tree</a:t>
            </a:r>
            <a:endParaRPr lang="en-CA" sz="1200" b="1" dirty="0"/>
          </a:p>
        </p:txBody>
      </p:sp>
      <p:sp>
        <p:nvSpPr>
          <p:cNvPr id="84" name="TextBox 83"/>
          <p:cNvSpPr txBox="1"/>
          <p:nvPr/>
        </p:nvSpPr>
        <p:spPr>
          <a:xfrm>
            <a:off x="4932040" y="4005064"/>
            <a:ext cx="936104" cy="461665"/>
          </a:xfrm>
          <a:prstGeom prst="rect">
            <a:avLst/>
          </a:prstGeom>
          <a:noFill/>
        </p:spPr>
        <p:txBody>
          <a:bodyPr wrap="square" rtlCol="0">
            <a:spAutoFit/>
          </a:bodyPr>
          <a:lstStyle/>
          <a:p>
            <a:r>
              <a:rPr lang="en-CA" sz="1200" b="1" dirty="0" smtClean="0"/>
              <a:t>property instances</a:t>
            </a:r>
            <a:endParaRPr lang="en-CA" sz="1200" b="1" dirty="0"/>
          </a:p>
        </p:txBody>
      </p:sp>
      <p:sp>
        <p:nvSpPr>
          <p:cNvPr id="42" name="Rectangle 41"/>
          <p:cNvSpPr/>
          <p:nvPr/>
        </p:nvSpPr>
        <p:spPr>
          <a:xfrm>
            <a:off x="2051720" y="2214156"/>
            <a:ext cx="3744416" cy="4032448"/>
          </a:xfrm>
          <a:prstGeom prst="rect">
            <a:avLst/>
          </a:prstGeom>
          <a:solidFill>
            <a:schemeClr val="bg1">
              <a:lumMod val="8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TextBox 57"/>
          <p:cNvSpPr txBox="1"/>
          <p:nvPr/>
        </p:nvSpPr>
        <p:spPr>
          <a:xfrm>
            <a:off x="539552" y="6381328"/>
            <a:ext cx="8064896" cy="215444"/>
          </a:xfrm>
          <a:prstGeom prst="rect">
            <a:avLst/>
          </a:prstGeom>
          <a:noFill/>
        </p:spPr>
        <p:txBody>
          <a:bodyPr wrap="square" rtlCol="0">
            <a:spAutoFit/>
          </a:bodyPr>
          <a:lstStyle/>
          <a:p>
            <a:r>
              <a:rPr lang="en-CA" sz="800" dirty="0" smtClean="0"/>
              <a:t>[1]  A. </a:t>
            </a:r>
            <a:r>
              <a:rPr lang="en-CA" sz="800" dirty="0" err="1" smtClean="0"/>
              <a:t>Duret</a:t>
            </a:r>
            <a:r>
              <a:rPr lang="en-CA" sz="800" dirty="0" smtClean="0"/>
              <a:t>-Lutz and D. </a:t>
            </a:r>
            <a:r>
              <a:rPr lang="en-CA" sz="800" dirty="0" err="1" smtClean="0"/>
              <a:t>Poitrenaud</a:t>
            </a:r>
            <a:r>
              <a:rPr lang="en-CA" sz="800" dirty="0" smtClean="0"/>
              <a:t>. Spot: an Extensible Model Checking Library using Transition-Based Generalized </a:t>
            </a:r>
            <a:r>
              <a:rPr lang="en-CA" sz="800" dirty="0" err="1" smtClean="0"/>
              <a:t>Buchi</a:t>
            </a:r>
            <a:r>
              <a:rPr lang="en-CA" sz="800" dirty="0" smtClean="0"/>
              <a:t> automata. In Proceedings of MASCOTS’04.</a:t>
            </a:r>
          </a:p>
        </p:txBody>
      </p:sp>
      <p:sp>
        <p:nvSpPr>
          <p:cNvPr id="38" name="TextBox 37"/>
          <p:cNvSpPr txBox="1"/>
          <p:nvPr/>
        </p:nvSpPr>
        <p:spPr>
          <a:xfrm>
            <a:off x="539552" y="1196752"/>
            <a:ext cx="800219" cy="369332"/>
          </a:xfrm>
          <a:prstGeom prst="rect">
            <a:avLst/>
          </a:prstGeom>
          <a:noFill/>
        </p:spPr>
        <p:txBody>
          <a:bodyPr wrap="none" rtlCol="0">
            <a:spAutoFit/>
          </a:bodyPr>
          <a:lstStyle/>
          <a:p>
            <a:r>
              <a:rPr lang="en-CA" dirty="0" smtClean="0"/>
              <a:t>inputs</a:t>
            </a:r>
            <a:endParaRPr lang="en-CA" dirty="0"/>
          </a:p>
        </p:txBody>
      </p:sp>
      <p:sp>
        <p:nvSpPr>
          <p:cNvPr id="39" name="TextBox 38"/>
          <p:cNvSpPr txBox="1"/>
          <p:nvPr/>
        </p:nvSpPr>
        <p:spPr>
          <a:xfrm>
            <a:off x="7092280" y="2492896"/>
            <a:ext cx="825867" cy="369332"/>
          </a:xfrm>
          <a:prstGeom prst="rect">
            <a:avLst/>
          </a:prstGeom>
          <a:noFill/>
        </p:spPr>
        <p:txBody>
          <a:bodyPr wrap="none" rtlCol="0">
            <a:spAutoFit/>
          </a:bodyPr>
          <a:lstStyle/>
          <a:p>
            <a:r>
              <a:rPr lang="en-CA" dirty="0" smtClean="0"/>
              <a:t>output</a:t>
            </a:r>
            <a:endParaRPr lang="en-CA" dirty="0"/>
          </a:p>
        </p:txBody>
      </p:sp>
      <p:sp>
        <p:nvSpPr>
          <p:cNvPr id="40" name="TextBox 39"/>
          <p:cNvSpPr txBox="1"/>
          <p:nvPr/>
        </p:nvSpPr>
        <p:spPr>
          <a:xfrm>
            <a:off x="70992" y="4869160"/>
            <a:ext cx="2340768" cy="307777"/>
          </a:xfrm>
          <a:prstGeom prst="rect">
            <a:avLst/>
          </a:prstGeom>
          <a:noFill/>
        </p:spPr>
        <p:txBody>
          <a:bodyPr wrap="square" rtlCol="0">
            <a:spAutoFit/>
          </a:bodyPr>
          <a:lstStyle/>
          <a:p>
            <a:r>
              <a:rPr lang="en-CA" sz="1200" dirty="0" smtClean="0"/>
              <a:t>“</a:t>
            </a:r>
            <a:r>
              <a:rPr lang="en-CA" sz="1200" i="1" dirty="0" smtClean="0">
                <a:latin typeface="Times New Roman" pitchFamily="18" charset="0"/>
                <a:cs typeface="Times New Roman" pitchFamily="18" charset="0"/>
              </a:rPr>
              <a:t>x</a:t>
            </a:r>
            <a:r>
              <a:rPr lang="en-CA" sz="1200" dirty="0" smtClean="0"/>
              <a:t> is always followed by </a:t>
            </a:r>
            <a:r>
              <a:rPr lang="en-CA" sz="1200" i="1" dirty="0" smtClean="0">
                <a:latin typeface="Times New Roman" pitchFamily="18" charset="0"/>
                <a:cs typeface="Times New Roman" pitchFamily="18" charset="0"/>
              </a:rPr>
              <a:t>y</a:t>
            </a:r>
            <a:r>
              <a:rPr lang="en-CA" sz="1400" dirty="0" smtClean="0"/>
              <a:t>”</a:t>
            </a:r>
            <a:endParaRPr lang="en-CA" sz="1400" dirty="0"/>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4" presetClass="emph" presetSubtype="0" fill="hold" grpId="0" nodeType="clickEffect">
                                  <p:stCondLst>
                                    <p:cond delay="0"/>
                                  </p:stCondLst>
                                  <p:childTnLst>
                                    <p:animClr clrSpc="hsl" dir="cw">
                                      <p:cBhvr override="childStyle">
                                        <p:cTn id="12" dur="500" fill="hold"/>
                                        <p:tgtEl>
                                          <p:spTgt spid="18"/>
                                        </p:tgtEl>
                                        <p:attrNameLst>
                                          <p:attrName>style.color</p:attrName>
                                        </p:attrNameLst>
                                      </p:cBhvr>
                                      <p:by>
                                        <p:hsl h="0" s="-12549" l="-25098"/>
                                      </p:by>
                                    </p:animClr>
                                    <p:animClr clrSpc="hsl" dir="cw">
                                      <p:cBhvr>
                                        <p:cTn id="13" dur="500" fill="hold"/>
                                        <p:tgtEl>
                                          <p:spTgt spid="18"/>
                                        </p:tgtEl>
                                        <p:attrNameLst>
                                          <p:attrName>fillcolor</p:attrName>
                                        </p:attrNameLst>
                                      </p:cBhvr>
                                      <p:by>
                                        <p:hsl h="0" s="-12549" l="-25098"/>
                                      </p:by>
                                    </p:animClr>
                                    <p:animClr clrSpc="hsl" dir="cw">
                                      <p:cBhvr>
                                        <p:cTn id="14" dur="500" fill="hold"/>
                                        <p:tgtEl>
                                          <p:spTgt spid="18"/>
                                        </p:tgtEl>
                                        <p:attrNameLst>
                                          <p:attrName>stroke.color</p:attrName>
                                        </p:attrNameLst>
                                      </p:cBhvr>
                                      <p:by>
                                        <p:hsl h="0" s="-12549" l="-25098"/>
                                      </p:by>
                                    </p:animClr>
                                    <p:set>
                                      <p:cBhvr>
                                        <p:cTn id="15" dur="500" fill="hold"/>
                                        <p:tgtEl>
                                          <p:spTgt spid="18"/>
                                        </p:tgtEl>
                                        <p:attrNameLst>
                                          <p:attrName>fill.type</p:attrName>
                                        </p:attrNameLst>
                                      </p:cBhvr>
                                      <p:to>
                                        <p:strVal val="solid"/>
                                      </p:to>
                                    </p:set>
                                  </p:childTnLst>
                                </p:cTn>
                              </p:par>
                              <p:par>
                                <p:cTn id="16" presetID="24" presetClass="emph" presetSubtype="0" fill="hold" grpId="0" nodeType="withEffect">
                                  <p:stCondLst>
                                    <p:cond delay="0"/>
                                  </p:stCondLst>
                                  <p:childTnLst>
                                    <p:animClr clrSpc="hsl" dir="cw">
                                      <p:cBhvr override="childStyle">
                                        <p:cTn id="17" dur="500" fill="hold"/>
                                        <p:tgtEl>
                                          <p:spTgt spid="19"/>
                                        </p:tgtEl>
                                        <p:attrNameLst>
                                          <p:attrName>style.color</p:attrName>
                                        </p:attrNameLst>
                                      </p:cBhvr>
                                      <p:by>
                                        <p:hsl h="0" s="-12549" l="-25098"/>
                                      </p:by>
                                    </p:animClr>
                                    <p:animClr clrSpc="hsl" dir="cw">
                                      <p:cBhvr>
                                        <p:cTn id="18" dur="500" fill="hold"/>
                                        <p:tgtEl>
                                          <p:spTgt spid="19"/>
                                        </p:tgtEl>
                                        <p:attrNameLst>
                                          <p:attrName>fillcolor</p:attrName>
                                        </p:attrNameLst>
                                      </p:cBhvr>
                                      <p:by>
                                        <p:hsl h="0" s="-12549" l="-25098"/>
                                      </p:by>
                                    </p:animClr>
                                    <p:animClr clrSpc="hsl" dir="cw">
                                      <p:cBhvr>
                                        <p:cTn id="19" dur="500" fill="hold"/>
                                        <p:tgtEl>
                                          <p:spTgt spid="19"/>
                                        </p:tgtEl>
                                        <p:attrNameLst>
                                          <p:attrName>stroke.color</p:attrName>
                                        </p:attrNameLst>
                                      </p:cBhvr>
                                      <p:by>
                                        <p:hsl h="0" s="-12549" l="-25098"/>
                                      </p:by>
                                    </p:animClr>
                                    <p:set>
                                      <p:cBhvr>
                                        <p:cTn id="20" dur="500" fill="hold"/>
                                        <p:tgtEl>
                                          <p:spTgt spid="19"/>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4" presetClass="emph" presetSubtype="0" fill="hold" grpId="0" nodeType="clickEffect">
                                  <p:stCondLst>
                                    <p:cond delay="0"/>
                                  </p:stCondLst>
                                  <p:childTnLst>
                                    <p:animClr clrSpc="hsl" dir="cw">
                                      <p:cBhvr override="childStyle">
                                        <p:cTn id="24" dur="500" fill="hold"/>
                                        <p:tgtEl>
                                          <p:spTgt spid="56"/>
                                        </p:tgtEl>
                                        <p:attrNameLst>
                                          <p:attrName>style.color</p:attrName>
                                        </p:attrNameLst>
                                      </p:cBhvr>
                                      <p:by>
                                        <p:hsl h="0" s="-12549" l="-25098"/>
                                      </p:by>
                                    </p:animClr>
                                    <p:animClr clrSpc="hsl" dir="cw">
                                      <p:cBhvr>
                                        <p:cTn id="25" dur="500" fill="hold"/>
                                        <p:tgtEl>
                                          <p:spTgt spid="56"/>
                                        </p:tgtEl>
                                        <p:attrNameLst>
                                          <p:attrName>fillcolor</p:attrName>
                                        </p:attrNameLst>
                                      </p:cBhvr>
                                      <p:by>
                                        <p:hsl h="0" s="-12549" l="-25098"/>
                                      </p:by>
                                    </p:animClr>
                                    <p:animClr clrSpc="hsl" dir="cw">
                                      <p:cBhvr>
                                        <p:cTn id="26" dur="500" fill="hold"/>
                                        <p:tgtEl>
                                          <p:spTgt spid="56"/>
                                        </p:tgtEl>
                                        <p:attrNameLst>
                                          <p:attrName>stroke.color</p:attrName>
                                        </p:attrNameLst>
                                      </p:cBhvr>
                                      <p:by>
                                        <p:hsl h="0" s="-12549" l="-25098"/>
                                      </p:by>
                                    </p:animClr>
                                    <p:set>
                                      <p:cBhvr>
                                        <p:cTn id="27" dur="500" fill="hold"/>
                                        <p:tgtEl>
                                          <p:spTgt spid="56"/>
                                        </p:tgtEl>
                                        <p:attrNameLst>
                                          <p:attrName>fill.type</p:attrName>
                                        </p:attrNameLst>
                                      </p:cBhvr>
                                      <p:to>
                                        <p:strVal val="solid"/>
                                      </p:to>
                                    </p:set>
                                  </p:childTnLst>
                                </p:cTn>
                              </p:par>
                              <p:par>
                                <p:cTn id="28" presetID="30" presetClass="emph" presetSubtype="0" fill="hold" grpId="0" nodeType="withEffect">
                                  <p:stCondLst>
                                    <p:cond delay="0"/>
                                  </p:stCondLst>
                                  <p:iterate type="lt">
                                    <p:tmPct val="0"/>
                                  </p:iterate>
                                  <p:childTnLst>
                                    <p:animClr clrSpc="hsl" dir="cw">
                                      <p:cBhvr override="childStyle">
                                        <p:cTn id="29" dur="500" fill="hold"/>
                                        <p:tgtEl>
                                          <p:spTgt spid="82"/>
                                        </p:tgtEl>
                                        <p:attrNameLst>
                                          <p:attrName>style.color</p:attrName>
                                        </p:attrNameLst>
                                      </p:cBhvr>
                                      <p:by>
                                        <p:hsl h="0" s="12549" l="25098"/>
                                      </p:by>
                                    </p:animClr>
                                    <p:animClr clrSpc="hsl" dir="cw">
                                      <p:cBhvr>
                                        <p:cTn id="30" dur="500" fill="hold"/>
                                        <p:tgtEl>
                                          <p:spTgt spid="82"/>
                                        </p:tgtEl>
                                        <p:attrNameLst>
                                          <p:attrName>fillcolor</p:attrName>
                                        </p:attrNameLst>
                                      </p:cBhvr>
                                      <p:by>
                                        <p:hsl h="0" s="12549" l="25098"/>
                                      </p:by>
                                    </p:animClr>
                                    <p:animClr clrSpc="hsl" dir="cw">
                                      <p:cBhvr>
                                        <p:cTn id="31" dur="500" fill="hold"/>
                                        <p:tgtEl>
                                          <p:spTgt spid="82"/>
                                        </p:tgtEl>
                                        <p:attrNameLst>
                                          <p:attrName>stroke.color</p:attrName>
                                        </p:attrNameLst>
                                      </p:cBhvr>
                                      <p:by>
                                        <p:hsl h="0" s="12549" l="25098"/>
                                      </p:by>
                                    </p:animClr>
                                    <p:set>
                                      <p:cBhvr>
                                        <p:cTn id="32" dur="500" fill="hold"/>
                                        <p:tgtEl>
                                          <p:spTgt spid="82"/>
                                        </p:tgtEl>
                                        <p:attrNameLst>
                                          <p:attrName>fill.type</p:attrName>
                                        </p:attrNameLst>
                                      </p:cBhvr>
                                      <p:to>
                                        <p:strVal val="solid"/>
                                      </p:to>
                                    </p:set>
                                  </p:childTnLst>
                                </p:cTn>
                              </p:par>
                              <p:par>
                                <p:cTn id="33" presetID="30" presetClass="emph" presetSubtype="0" fill="hold" grpId="0" nodeType="withEffect">
                                  <p:stCondLst>
                                    <p:cond delay="0"/>
                                  </p:stCondLst>
                                  <p:iterate type="lt">
                                    <p:tmPct val="0"/>
                                  </p:iterate>
                                  <p:childTnLst>
                                    <p:animClr clrSpc="hsl" dir="cw">
                                      <p:cBhvr override="childStyle">
                                        <p:cTn id="34" dur="500" fill="hold"/>
                                        <p:tgtEl>
                                          <p:spTgt spid="83"/>
                                        </p:tgtEl>
                                        <p:attrNameLst>
                                          <p:attrName>style.color</p:attrName>
                                        </p:attrNameLst>
                                      </p:cBhvr>
                                      <p:by>
                                        <p:hsl h="0" s="12549" l="25098"/>
                                      </p:by>
                                    </p:animClr>
                                    <p:animClr clrSpc="hsl" dir="cw">
                                      <p:cBhvr>
                                        <p:cTn id="35" dur="500" fill="hold"/>
                                        <p:tgtEl>
                                          <p:spTgt spid="83"/>
                                        </p:tgtEl>
                                        <p:attrNameLst>
                                          <p:attrName>fillcolor</p:attrName>
                                        </p:attrNameLst>
                                      </p:cBhvr>
                                      <p:by>
                                        <p:hsl h="0" s="12549" l="25098"/>
                                      </p:by>
                                    </p:animClr>
                                    <p:animClr clrSpc="hsl" dir="cw">
                                      <p:cBhvr>
                                        <p:cTn id="36" dur="500" fill="hold"/>
                                        <p:tgtEl>
                                          <p:spTgt spid="83"/>
                                        </p:tgtEl>
                                        <p:attrNameLst>
                                          <p:attrName>stroke.color</p:attrName>
                                        </p:attrNameLst>
                                      </p:cBhvr>
                                      <p:by>
                                        <p:hsl h="0" s="12549" l="25098"/>
                                      </p:by>
                                    </p:animClr>
                                    <p:set>
                                      <p:cBhvr>
                                        <p:cTn id="37" dur="500" fill="hold"/>
                                        <p:tgtEl>
                                          <p:spTgt spid="83"/>
                                        </p:tgtEl>
                                        <p:attrNameLst>
                                          <p:attrName>fill.type</p:attrName>
                                        </p:attrNameLst>
                                      </p:cBhvr>
                                      <p:to>
                                        <p:strVal val="solid"/>
                                      </p:to>
                                    </p:set>
                                  </p:childTnLst>
                                </p:cTn>
                              </p:par>
                              <p:par>
                                <p:cTn id="38" presetID="30" presetClass="emph" presetSubtype="0" fill="hold" grpId="1" nodeType="withEffect">
                                  <p:stCondLst>
                                    <p:cond delay="0"/>
                                  </p:stCondLst>
                                  <p:childTnLst>
                                    <p:animClr clrSpc="hsl" dir="cw">
                                      <p:cBhvr override="childStyle">
                                        <p:cTn id="39" dur="500" fill="hold"/>
                                        <p:tgtEl>
                                          <p:spTgt spid="18"/>
                                        </p:tgtEl>
                                        <p:attrNameLst>
                                          <p:attrName>style.color</p:attrName>
                                        </p:attrNameLst>
                                      </p:cBhvr>
                                      <p:by>
                                        <p:hsl h="0" s="12549" l="25098"/>
                                      </p:by>
                                    </p:animClr>
                                    <p:animClr clrSpc="hsl" dir="cw">
                                      <p:cBhvr>
                                        <p:cTn id="40" dur="500" fill="hold"/>
                                        <p:tgtEl>
                                          <p:spTgt spid="18"/>
                                        </p:tgtEl>
                                        <p:attrNameLst>
                                          <p:attrName>fillcolor</p:attrName>
                                        </p:attrNameLst>
                                      </p:cBhvr>
                                      <p:by>
                                        <p:hsl h="0" s="12549" l="25098"/>
                                      </p:by>
                                    </p:animClr>
                                    <p:animClr clrSpc="hsl" dir="cw">
                                      <p:cBhvr>
                                        <p:cTn id="41" dur="500" fill="hold"/>
                                        <p:tgtEl>
                                          <p:spTgt spid="18"/>
                                        </p:tgtEl>
                                        <p:attrNameLst>
                                          <p:attrName>stroke.color</p:attrName>
                                        </p:attrNameLst>
                                      </p:cBhvr>
                                      <p:by>
                                        <p:hsl h="0" s="12549" l="25098"/>
                                      </p:by>
                                    </p:animClr>
                                    <p:set>
                                      <p:cBhvr>
                                        <p:cTn id="42" dur="500" fill="hold"/>
                                        <p:tgtEl>
                                          <p:spTgt spid="18"/>
                                        </p:tgtEl>
                                        <p:attrNameLst>
                                          <p:attrName>fill.type</p:attrName>
                                        </p:attrNameLst>
                                      </p:cBhvr>
                                      <p:to>
                                        <p:strVal val="solid"/>
                                      </p:to>
                                    </p:set>
                                  </p:childTnLst>
                                </p:cTn>
                              </p:par>
                              <p:par>
                                <p:cTn id="43" presetID="30" presetClass="emph" presetSubtype="0" fill="hold" grpId="1" nodeType="withEffect">
                                  <p:stCondLst>
                                    <p:cond delay="0"/>
                                  </p:stCondLst>
                                  <p:childTnLst>
                                    <p:animClr clrSpc="hsl" dir="cw">
                                      <p:cBhvr override="childStyle">
                                        <p:cTn id="44" dur="500" fill="hold"/>
                                        <p:tgtEl>
                                          <p:spTgt spid="19"/>
                                        </p:tgtEl>
                                        <p:attrNameLst>
                                          <p:attrName>style.color</p:attrName>
                                        </p:attrNameLst>
                                      </p:cBhvr>
                                      <p:by>
                                        <p:hsl h="0" s="12549" l="25098"/>
                                      </p:by>
                                    </p:animClr>
                                    <p:animClr clrSpc="hsl" dir="cw">
                                      <p:cBhvr>
                                        <p:cTn id="45" dur="500" fill="hold"/>
                                        <p:tgtEl>
                                          <p:spTgt spid="19"/>
                                        </p:tgtEl>
                                        <p:attrNameLst>
                                          <p:attrName>fillcolor</p:attrName>
                                        </p:attrNameLst>
                                      </p:cBhvr>
                                      <p:by>
                                        <p:hsl h="0" s="12549" l="25098"/>
                                      </p:by>
                                    </p:animClr>
                                    <p:animClr clrSpc="hsl" dir="cw">
                                      <p:cBhvr>
                                        <p:cTn id="46" dur="500" fill="hold"/>
                                        <p:tgtEl>
                                          <p:spTgt spid="19"/>
                                        </p:tgtEl>
                                        <p:attrNameLst>
                                          <p:attrName>stroke.color</p:attrName>
                                        </p:attrNameLst>
                                      </p:cBhvr>
                                      <p:by>
                                        <p:hsl h="0" s="12549" l="25098"/>
                                      </p:by>
                                    </p:animClr>
                                    <p:set>
                                      <p:cBhvr>
                                        <p:cTn id="47" dur="500" fill="hold"/>
                                        <p:tgtEl>
                                          <p:spTgt spid="19"/>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24" presetClass="emph" presetSubtype="0" fill="hold" grpId="0" nodeType="clickEffect">
                                  <p:stCondLst>
                                    <p:cond delay="0"/>
                                  </p:stCondLst>
                                  <p:childTnLst>
                                    <p:animClr clrSpc="hsl" dir="cw">
                                      <p:cBhvr override="childStyle">
                                        <p:cTn id="51" dur="500" fill="hold"/>
                                        <p:tgtEl>
                                          <p:spTgt spid="36"/>
                                        </p:tgtEl>
                                        <p:attrNameLst>
                                          <p:attrName>style.color</p:attrName>
                                        </p:attrNameLst>
                                      </p:cBhvr>
                                      <p:by>
                                        <p:hsl h="0" s="-12549" l="-25098"/>
                                      </p:by>
                                    </p:animClr>
                                    <p:animClr clrSpc="hsl" dir="cw">
                                      <p:cBhvr>
                                        <p:cTn id="52" dur="500" fill="hold"/>
                                        <p:tgtEl>
                                          <p:spTgt spid="36"/>
                                        </p:tgtEl>
                                        <p:attrNameLst>
                                          <p:attrName>fillcolor</p:attrName>
                                        </p:attrNameLst>
                                      </p:cBhvr>
                                      <p:by>
                                        <p:hsl h="0" s="-12549" l="-25098"/>
                                      </p:by>
                                    </p:animClr>
                                    <p:animClr clrSpc="hsl" dir="cw">
                                      <p:cBhvr>
                                        <p:cTn id="53" dur="500" fill="hold"/>
                                        <p:tgtEl>
                                          <p:spTgt spid="36"/>
                                        </p:tgtEl>
                                        <p:attrNameLst>
                                          <p:attrName>stroke.color</p:attrName>
                                        </p:attrNameLst>
                                      </p:cBhvr>
                                      <p:by>
                                        <p:hsl h="0" s="-12549" l="-25098"/>
                                      </p:by>
                                    </p:animClr>
                                    <p:set>
                                      <p:cBhvr>
                                        <p:cTn id="54" dur="500" fill="hold"/>
                                        <p:tgtEl>
                                          <p:spTgt spid="36"/>
                                        </p:tgtEl>
                                        <p:attrNameLst>
                                          <p:attrName>fill.type</p:attrName>
                                        </p:attrNameLst>
                                      </p:cBhvr>
                                      <p:to>
                                        <p:strVal val="solid"/>
                                      </p:to>
                                    </p:set>
                                  </p:childTnLst>
                                </p:cTn>
                              </p:par>
                              <p:par>
                                <p:cTn id="55" presetID="30" presetClass="emph" presetSubtype="0" fill="hold" grpId="0" nodeType="withEffect">
                                  <p:stCondLst>
                                    <p:cond delay="0"/>
                                  </p:stCondLst>
                                  <p:childTnLst>
                                    <p:animClr clrSpc="hsl" dir="cw">
                                      <p:cBhvr override="childStyle">
                                        <p:cTn id="56" dur="500" fill="hold"/>
                                        <p:tgtEl>
                                          <p:spTgt spid="81"/>
                                        </p:tgtEl>
                                        <p:attrNameLst>
                                          <p:attrName>style.color</p:attrName>
                                        </p:attrNameLst>
                                      </p:cBhvr>
                                      <p:by>
                                        <p:hsl h="0" s="12549" l="25098"/>
                                      </p:by>
                                    </p:animClr>
                                    <p:animClr clrSpc="hsl" dir="cw">
                                      <p:cBhvr>
                                        <p:cTn id="57" dur="500" fill="hold"/>
                                        <p:tgtEl>
                                          <p:spTgt spid="81"/>
                                        </p:tgtEl>
                                        <p:attrNameLst>
                                          <p:attrName>fillcolor</p:attrName>
                                        </p:attrNameLst>
                                      </p:cBhvr>
                                      <p:by>
                                        <p:hsl h="0" s="12549" l="25098"/>
                                      </p:by>
                                    </p:animClr>
                                    <p:animClr clrSpc="hsl" dir="cw">
                                      <p:cBhvr>
                                        <p:cTn id="58" dur="500" fill="hold"/>
                                        <p:tgtEl>
                                          <p:spTgt spid="81"/>
                                        </p:tgtEl>
                                        <p:attrNameLst>
                                          <p:attrName>stroke.color</p:attrName>
                                        </p:attrNameLst>
                                      </p:cBhvr>
                                      <p:by>
                                        <p:hsl h="0" s="12549" l="25098"/>
                                      </p:by>
                                    </p:animClr>
                                    <p:set>
                                      <p:cBhvr>
                                        <p:cTn id="59" dur="500" fill="hold"/>
                                        <p:tgtEl>
                                          <p:spTgt spid="81"/>
                                        </p:tgtEl>
                                        <p:attrNameLst>
                                          <p:attrName>fill.type</p:attrName>
                                        </p:attrNameLst>
                                      </p:cBhvr>
                                      <p:to>
                                        <p:strVal val="solid"/>
                                      </p:to>
                                    </p:set>
                                  </p:childTnLst>
                                </p:cTn>
                              </p:par>
                              <p:par>
                                <p:cTn id="60" presetID="30" presetClass="emph" presetSubtype="0" fill="hold" grpId="0" nodeType="withEffect">
                                  <p:stCondLst>
                                    <p:cond delay="0"/>
                                  </p:stCondLst>
                                  <p:childTnLst>
                                    <p:animClr clrSpc="hsl" dir="cw">
                                      <p:cBhvr override="childStyle">
                                        <p:cTn id="61" dur="500" fill="hold"/>
                                        <p:tgtEl>
                                          <p:spTgt spid="84"/>
                                        </p:tgtEl>
                                        <p:attrNameLst>
                                          <p:attrName>style.color</p:attrName>
                                        </p:attrNameLst>
                                      </p:cBhvr>
                                      <p:by>
                                        <p:hsl h="0" s="12549" l="25098"/>
                                      </p:by>
                                    </p:animClr>
                                    <p:animClr clrSpc="hsl" dir="cw">
                                      <p:cBhvr>
                                        <p:cTn id="62" dur="500" fill="hold"/>
                                        <p:tgtEl>
                                          <p:spTgt spid="84"/>
                                        </p:tgtEl>
                                        <p:attrNameLst>
                                          <p:attrName>fillcolor</p:attrName>
                                        </p:attrNameLst>
                                      </p:cBhvr>
                                      <p:by>
                                        <p:hsl h="0" s="12549" l="25098"/>
                                      </p:by>
                                    </p:animClr>
                                    <p:animClr clrSpc="hsl" dir="cw">
                                      <p:cBhvr>
                                        <p:cTn id="63" dur="500" fill="hold"/>
                                        <p:tgtEl>
                                          <p:spTgt spid="84"/>
                                        </p:tgtEl>
                                        <p:attrNameLst>
                                          <p:attrName>stroke.color</p:attrName>
                                        </p:attrNameLst>
                                      </p:cBhvr>
                                      <p:by>
                                        <p:hsl h="0" s="12549" l="25098"/>
                                      </p:by>
                                    </p:animClr>
                                    <p:set>
                                      <p:cBhvr>
                                        <p:cTn id="64" dur="500" fill="hold"/>
                                        <p:tgtEl>
                                          <p:spTgt spid="84"/>
                                        </p:tgtEl>
                                        <p:attrNameLst>
                                          <p:attrName>fill.type</p:attrName>
                                        </p:attrNameLst>
                                      </p:cBhvr>
                                      <p:to>
                                        <p:strVal val="solid"/>
                                      </p:to>
                                    </p:set>
                                  </p:childTnLst>
                                </p:cTn>
                              </p:par>
                              <p:par>
                                <p:cTn id="65" presetID="30" presetClass="emph" presetSubtype="0" fill="hold" grpId="1" nodeType="withEffect">
                                  <p:stCondLst>
                                    <p:cond delay="0"/>
                                  </p:stCondLst>
                                  <p:childTnLst>
                                    <p:animClr clrSpc="hsl" dir="cw">
                                      <p:cBhvr override="childStyle">
                                        <p:cTn id="66" dur="500" fill="hold"/>
                                        <p:tgtEl>
                                          <p:spTgt spid="56"/>
                                        </p:tgtEl>
                                        <p:attrNameLst>
                                          <p:attrName>style.color</p:attrName>
                                        </p:attrNameLst>
                                      </p:cBhvr>
                                      <p:by>
                                        <p:hsl h="0" s="12549" l="25098"/>
                                      </p:by>
                                    </p:animClr>
                                    <p:animClr clrSpc="hsl" dir="cw">
                                      <p:cBhvr>
                                        <p:cTn id="67" dur="500" fill="hold"/>
                                        <p:tgtEl>
                                          <p:spTgt spid="56"/>
                                        </p:tgtEl>
                                        <p:attrNameLst>
                                          <p:attrName>fillcolor</p:attrName>
                                        </p:attrNameLst>
                                      </p:cBhvr>
                                      <p:by>
                                        <p:hsl h="0" s="12549" l="25098"/>
                                      </p:by>
                                    </p:animClr>
                                    <p:animClr clrSpc="hsl" dir="cw">
                                      <p:cBhvr>
                                        <p:cTn id="68" dur="500" fill="hold"/>
                                        <p:tgtEl>
                                          <p:spTgt spid="56"/>
                                        </p:tgtEl>
                                        <p:attrNameLst>
                                          <p:attrName>stroke.color</p:attrName>
                                        </p:attrNameLst>
                                      </p:cBhvr>
                                      <p:by>
                                        <p:hsl h="0" s="12549" l="25098"/>
                                      </p:by>
                                    </p:animClr>
                                    <p:set>
                                      <p:cBhvr>
                                        <p:cTn id="69" dur="500" fill="hold"/>
                                        <p:tgtEl>
                                          <p:spTgt spid="56"/>
                                        </p:tgtEl>
                                        <p:attrNameLst>
                                          <p:attrName>fill.type</p:attrName>
                                        </p:attrNameLst>
                                      </p:cBhvr>
                                      <p:to>
                                        <p:strVal val="solid"/>
                                      </p:to>
                                    </p:set>
                                  </p:childTnLst>
                                </p:cTn>
                              </p:par>
                              <p:par>
                                <p:cTn id="70" presetID="24" presetClass="emph" presetSubtype="0" fill="hold" grpId="1" nodeType="withEffect">
                                  <p:stCondLst>
                                    <p:cond delay="0"/>
                                  </p:stCondLst>
                                  <p:iterate type="lt">
                                    <p:tmPct val="0"/>
                                  </p:iterate>
                                  <p:childTnLst>
                                    <p:animClr clrSpc="hsl" dir="cw">
                                      <p:cBhvr override="childStyle">
                                        <p:cTn id="71" dur="500" fill="hold"/>
                                        <p:tgtEl>
                                          <p:spTgt spid="82"/>
                                        </p:tgtEl>
                                        <p:attrNameLst>
                                          <p:attrName>style.color</p:attrName>
                                        </p:attrNameLst>
                                      </p:cBhvr>
                                      <p:by>
                                        <p:hsl h="0" s="-12549" l="-25098"/>
                                      </p:by>
                                    </p:animClr>
                                    <p:animClr clrSpc="hsl" dir="cw">
                                      <p:cBhvr>
                                        <p:cTn id="72" dur="500" fill="hold"/>
                                        <p:tgtEl>
                                          <p:spTgt spid="82"/>
                                        </p:tgtEl>
                                        <p:attrNameLst>
                                          <p:attrName>fillcolor</p:attrName>
                                        </p:attrNameLst>
                                      </p:cBhvr>
                                      <p:by>
                                        <p:hsl h="0" s="-12549" l="-25098"/>
                                      </p:by>
                                    </p:animClr>
                                    <p:animClr clrSpc="hsl" dir="cw">
                                      <p:cBhvr>
                                        <p:cTn id="73" dur="500" fill="hold"/>
                                        <p:tgtEl>
                                          <p:spTgt spid="82"/>
                                        </p:tgtEl>
                                        <p:attrNameLst>
                                          <p:attrName>stroke.color</p:attrName>
                                        </p:attrNameLst>
                                      </p:cBhvr>
                                      <p:by>
                                        <p:hsl h="0" s="-12549" l="-25098"/>
                                      </p:by>
                                    </p:animClr>
                                    <p:set>
                                      <p:cBhvr>
                                        <p:cTn id="74" dur="500" fill="hold"/>
                                        <p:tgtEl>
                                          <p:spTgt spid="82"/>
                                        </p:tgtEl>
                                        <p:attrNameLst>
                                          <p:attrName>fill.type</p:attrName>
                                        </p:attrNameLst>
                                      </p:cBhvr>
                                      <p:to>
                                        <p:strVal val="solid"/>
                                      </p:to>
                                    </p:set>
                                  </p:childTnLst>
                                </p:cTn>
                              </p:par>
                              <p:par>
                                <p:cTn id="75" presetID="24" presetClass="emph" presetSubtype="0" fill="hold" grpId="1" nodeType="withEffect">
                                  <p:stCondLst>
                                    <p:cond delay="0"/>
                                  </p:stCondLst>
                                  <p:iterate type="lt">
                                    <p:tmPct val="0"/>
                                  </p:iterate>
                                  <p:childTnLst>
                                    <p:animClr clrSpc="hsl" dir="cw">
                                      <p:cBhvr override="childStyle">
                                        <p:cTn id="76" dur="500" fill="hold"/>
                                        <p:tgtEl>
                                          <p:spTgt spid="83"/>
                                        </p:tgtEl>
                                        <p:attrNameLst>
                                          <p:attrName>style.color</p:attrName>
                                        </p:attrNameLst>
                                      </p:cBhvr>
                                      <p:by>
                                        <p:hsl h="0" s="-12549" l="-25098"/>
                                      </p:by>
                                    </p:animClr>
                                    <p:animClr clrSpc="hsl" dir="cw">
                                      <p:cBhvr>
                                        <p:cTn id="77" dur="500" fill="hold"/>
                                        <p:tgtEl>
                                          <p:spTgt spid="83"/>
                                        </p:tgtEl>
                                        <p:attrNameLst>
                                          <p:attrName>fillcolor</p:attrName>
                                        </p:attrNameLst>
                                      </p:cBhvr>
                                      <p:by>
                                        <p:hsl h="0" s="-12549" l="-25098"/>
                                      </p:by>
                                    </p:animClr>
                                    <p:animClr clrSpc="hsl" dir="cw">
                                      <p:cBhvr>
                                        <p:cTn id="78" dur="500" fill="hold"/>
                                        <p:tgtEl>
                                          <p:spTgt spid="83"/>
                                        </p:tgtEl>
                                        <p:attrNameLst>
                                          <p:attrName>stroke.color</p:attrName>
                                        </p:attrNameLst>
                                      </p:cBhvr>
                                      <p:by>
                                        <p:hsl h="0" s="-12549" l="-25098"/>
                                      </p:by>
                                    </p:animClr>
                                    <p:set>
                                      <p:cBhvr>
                                        <p:cTn id="79" dur="500" fill="hold"/>
                                        <p:tgtEl>
                                          <p:spTgt spid="83"/>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4" presetClass="emph" presetSubtype="0" fill="hold" grpId="1" nodeType="clickEffect">
                                  <p:stCondLst>
                                    <p:cond delay="0"/>
                                  </p:stCondLst>
                                  <p:childTnLst>
                                    <p:animClr clrSpc="hsl" dir="cw">
                                      <p:cBhvr override="childStyle">
                                        <p:cTn id="83" dur="500" fill="hold"/>
                                        <p:tgtEl>
                                          <p:spTgt spid="84"/>
                                        </p:tgtEl>
                                        <p:attrNameLst>
                                          <p:attrName>style.color</p:attrName>
                                        </p:attrNameLst>
                                      </p:cBhvr>
                                      <p:by>
                                        <p:hsl h="0" s="-12549" l="-25098"/>
                                      </p:by>
                                    </p:animClr>
                                    <p:animClr clrSpc="hsl" dir="cw">
                                      <p:cBhvr>
                                        <p:cTn id="84" dur="500" fill="hold"/>
                                        <p:tgtEl>
                                          <p:spTgt spid="84"/>
                                        </p:tgtEl>
                                        <p:attrNameLst>
                                          <p:attrName>fillcolor</p:attrName>
                                        </p:attrNameLst>
                                      </p:cBhvr>
                                      <p:by>
                                        <p:hsl h="0" s="-12549" l="-25098"/>
                                      </p:by>
                                    </p:animClr>
                                    <p:animClr clrSpc="hsl" dir="cw">
                                      <p:cBhvr>
                                        <p:cTn id="85" dur="500" fill="hold"/>
                                        <p:tgtEl>
                                          <p:spTgt spid="84"/>
                                        </p:tgtEl>
                                        <p:attrNameLst>
                                          <p:attrName>stroke.color</p:attrName>
                                        </p:attrNameLst>
                                      </p:cBhvr>
                                      <p:by>
                                        <p:hsl h="0" s="-12549" l="-25098"/>
                                      </p:by>
                                    </p:animClr>
                                    <p:set>
                                      <p:cBhvr>
                                        <p:cTn id="86" dur="500" fill="hold"/>
                                        <p:tgtEl>
                                          <p:spTgt spid="84"/>
                                        </p:tgtEl>
                                        <p:attrNameLst>
                                          <p:attrName>fill.type</p:attrName>
                                        </p:attrNameLst>
                                      </p:cBhvr>
                                      <p:to>
                                        <p:strVal val="solid"/>
                                      </p:to>
                                    </p:set>
                                  </p:childTnLst>
                                </p:cTn>
                              </p:par>
                              <p:par>
                                <p:cTn id="87" presetID="30" presetClass="emph" presetSubtype="0" fill="hold" grpId="1" nodeType="withEffect">
                                  <p:stCondLst>
                                    <p:cond delay="0"/>
                                  </p:stCondLst>
                                  <p:childTnLst>
                                    <p:animClr clrSpc="hsl" dir="cw">
                                      <p:cBhvr override="childStyle">
                                        <p:cTn id="88" dur="500" fill="hold"/>
                                        <p:tgtEl>
                                          <p:spTgt spid="36"/>
                                        </p:tgtEl>
                                        <p:attrNameLst>
                                          <p:attrName>style.color</p:attrName>
                                        </p:attrNameLst>
                                      </p:cBhvr>
                                      <p:by>
                                        <p:hsl h="0" s="12549" l="25098"/>
                                      </p:by>
                                    </p:animClr>
                                    <p:animClr clrSpc="hsl" dir="cw">
                                      <p:cBhvr>
                                        <p:cTn id="89" dur="500" fill="hold"/>
                                        <p:tgtEl>
                                          <p:spTgt spid="36"/>
                                        </p:tgtEl>
                                        <p:attrNameLst>
                                          <p:attrName>fillcolor</p:attrName>
                                        </p:attrNameLst>
                                      </p:cBhvr>
                                      <p:by>
                                        <p:hsl h="0" s="12549" l="25098"/>
                                      </p:by>
                                    </p:animClr>
                                    <p:animClr clrSpc="hsl" dir="cw">
                                      <p:cBhvr>
                                        <p:cTn id="90" dur="500" fill="hold"/>
                                        <p:tgtEl>
                                          <p:spTgt spid="36"/>
                                        </p:tgtEl>
                                        <p:attrNameLst>
                                          <p:attrName>stroke.color</p:attrName>
                                        </p:attrNameLst>
                                      </p:cBhvr>
                                      <p:by>
                                        <p:hsl h="0" s="12549" l="25098"/>
                                      </p:by>
                                    </p:animClr>
                                    <p:set>
                                      <p:cBhvr>
                                        <p:cTn id="91" dur="500" fill="hold"/>
                                        <p:tgtEl>
                                          <p:spTgt spid="36"/>
                                        </p:tgtEl>
                                        <p:attrNameLst>
                                          <p:attrName>fill.type</p:attrName>
                                        </p:attrNameLst>
                                      </p:cBhvr>
                                      <p:to>
                                        <p:strVal val="solid"/>
                                      </p:to>
                                    </p:set>
                                  </p:childTnLst>
                                </p:cTn>
                              </p:par>
                              <p:par>
                                <p:cTn id="92" presetID="24" presetClass="emph" presetSubtype="0" fill="hold" grpId="1" nodeType="withEffect">
                                  <p:stCondLst>
                                    <p:cond delay="0"/>
                                  </p:stCondLst>
                                  <p:childTnLst>
                                    <p:animClr clrSpc="hsl" dir="cw">
                                      <p:cBhvr override="childStyle">
                                        <p:cTn id="93" dur="500" fill="hold"/>
                                        <p:tgtEl>
                                          <p:spTgt spid="81"/>
                                        </p:tgtEl>
                                        <p:attrNameLst>
                                          <p:attrName>style.color</p:attrName>
                                        </p:attrNameLst>
                                      </p:cBhvr>
                                      <p:by>
                                        <p:hsl h="0" s="-12549" l="-25098"/>
                                      </p:by>
                                    </p:animClr>
                                    <p:animClr clrSpc="hsl" dir="cw">
                                      <p:cBhvr>
                                        <p:cTn id="94" dur="500" fill="hold"/>
                                        <p:tgtEl>
                                          <p:spTgt spid="81"/>
                                        </p:tgtEl>
                                        <p:attrNameLst>
                                          <p:attrName>fillcolor</p:attrName>
                                        </p:attrNameLst>
                                      </p:cBhvr>
                                      <p:by>
                                        <p:hsl h="0" s="-12549" l="-25098"/>
                                      </p:by>
                                    </p:animClr>
                                    <p:animClr clrSpc="hsl" dir="cw">
                                      <p:cBhvr>
                                        <p:cTn id="95" dur="500" fill="hold"/>
                                        <p:tgtEl>
                                          <p:spTgt spid="81"/>
                                        </p:tgtEl>
                                        <p:attrNameLst>
                                          <p:attrName>stroke.color</p:attrName>
                                        </p:attrNameLst>
                                      </p:cBhvr>
                                      <p:by>
                                        <p:hsl h="0" s="-12549" l="-25098"/>
                                      </p:by>
                                    </p:animClr>
                                    <p:set>
                                      <p:cBhvr>
                                        <p:cTn id="96" dur="500" fill="hold"/>
                                        <p:tgtEl>
                                          <p:spTgt spid="8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36" grpId="0" animBg="1"/>
      <p:bldP spid="36" grpId="1" animBg="1"/>
      <p:bldP spid="56" grpId="0" animBg="1"/>
      <p:bldP spid="56" grpId="1" animBg="1"/>
      <p:bldP spid="81" grpId="0"/>
      <p:bldP spid="81" grpId="1"/>
      <p:bldP spid="82" grpId="0"/>
      <p:bldP spid="82" grpId="1"/>
      <p:bldP spid="83" grpId="0"/>
      <p:bldP spid="83" grpId="1"/>
      <p:bldP spid="84" grpId="0"/>
      <p:bldP spid="84" grpId="1"/>
      <p:bldP spid="42" grpId="0" animBg="1"/>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Property Type Mining</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412776"/>
            <a:ext cx="8229600" cy="4968552"/>
          </a:xfrm>
        </p:spPr>
        <p:txBody>
          <a:bodyPr>
            <a:normAutofit/>
          </a:bodyPr>
          <a:lstStyle/>
          <a:p>
            <a:r>
              <a:rPr lang="en-CA" sz="2400" dirty="0" smtClean="0">
                <a:latin typeface="Arial" pitchFamily="34" charset="0"/>
                <a:cs typeface="Arial" pitchFamily="34" charset="0"/>
              </a:rPr>
              <a:t>Parse each property type into interpretable format (tree)</a:t>
            </a:r>
          </a:p>
          <a:p>
            <a:r>
              <a:rPr lang="en-CA" sz="2400" dirty="0" smtClean="0">
                <a:latin typeface="Arial" pitchFamily="34" charset="0"/>
                <a:cs typeface="Arial" pitchFamily="34" charset="0"/>
              </a:rPr>
              <a:t>For each property type, dynamically generate and check property instances on log:</a:t>
            </a:r>
          </a:p>
          <a:p>
            <a:endParaRPr lang="en-CA" sz="2400" dirty="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800" dirty="0" smtClean="0">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12</a:t>
            </a:fld>
            <a:endParaRPr lang="en-CA"/>
          </a:p>
        </p:txBody>
      </p:sp>
      <p:sp>
        <p:nvSpPr>
          <p:cNvPr id="21" name="Rectangle 20"/>
          <p:cNvSpPr/>
          <p:nvPr/>
        </p:nvSpPr>
        <p:spPr>
          <a:xfrm>
            <a:off x="1331640" y="4116497"/>
            <a:ext cx="1944216" cy="464631"/>
          </a:xfrm>
          <a:prstGeom prst="rect">
            <a:avLst/>
          </a:prstGeom>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r>
              <a:rPr lang="en-CA" sz="2800" dirty="0" smtClean="0"/>
              <a:t>G(</a:t>
            </a:r>
            <a:r>
              <a:rPr lang="en-CA" sz="2800" i="1" dirty="0" err="1" smtClean="0">
                <a:latin typeface="Times New Roman" pitchFamily="18" charset="0"/>
                <a:cs typeface="Times New Roman" pitchFamily="18" charset="0"/>
              </a:rPr>
              <a:t>x</a:t>
            </a:r>
            <a:r>
              <a:rPr lang="en-CA" sz="2800" dirty="0" err="1" smtClean="0"/>
              <a:t>→XF</a:t>
            </a:r>
            <a:r>
              <a:rPr lang="en-CA" sz="2800" i="1" dirty="0" err="1" smtClean="0">
                <a:latin typeface="Times New Roman" pitchFamily="18" charset="0"/>
                <a:cs typeface="Times New Roman" pitchFamily="18" charset="0"/>
              </a:rPr>
              <a:t>y</a:t>
            </a:r>
            <a:r>
              <a:rPr lang="en-CA" sz="2800" dirty="0" smtClean="0"/>
              <a:t>)</a:t>
            </a:r>
            <a:endParaRPr lang="en-CA" sz="2800" dirty="0"/>
          </a:p>
        </p:txBody>
      </p:sp>
      <p:sp>
        <p:nvSpPr>
          <p:cNvPr id="28" name="TextBox 27"/>
          <p:cNvSpPr txBox="1"/>
          <p:nvPr/>
        </p:nvSpPr>
        <p:spPr>
          <a:xfrm>
            <a:off x="4477619" y="3430527"/>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guest login </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authorized</a:t>
            </a:r>
            <a:r>
              <a:rPr lang="en-CA" sz="1400" dirty="0" smtClean="0">
                <a:latin typeface="Arial" pitchFamily="34" charset="0"/>
                <a:cs typeface="Arial" pitchFamily="34" charset="0"/>
              </a:rPr>
              <a:t>)</a:t>
            </a:r>
            <a:endParaRPr lang="en-CA" sz="1400" dirty="0"/>
          </a:p>
        </p:txBody>
      </p:sp>
      <p:sp>
        <p:nvSpPr>
          <p:cNvPr id="36" name="TextBox 35"/>
          <p:cNvSpPr txBox="1"/>
          <p:nvPr/>
        </p:nvSpPr>
        <p:spPr>
          <a:xfrm>
            <a:off x="4477619" y="2348880"/>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authorized </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guest</a:t>
            </a:r>
            <a:r>
              <a:rPr lang="en-CA" sz="1200" dirty="0" smtClean="0">
                <a:latin typeface="DejaVu Sans Mono" pitchFamily="49" charset="0"/>
                <a:ea typeface="DejaVu Sans Mono" pitchFamily="49" charset="0"/>
                <a:cs typeface="DejaVu Sans Mono" pitchFamily="49" charset="0"/>
              </a:rPr>
              <a:t> login</a:t>
            </a:r>
            <a:r>
              <a:rPr lang="en-CA" sz="1400" dirty="0" smtClean="0">
                <a:latin typeface="Arial" pitchFamily="34" charset="0"/>
                <a:cs typeface="Arial" pitchFamily="34" charset="0"/>
              </a:rPr>
              <a:t>)</a:t>
            </a:r>
            <a:endParaRPr lang="en-CA" sz="1400" dirty="0"/>
          </a:p>
        </p:txBody>
      </p:sp>
      <p:sp>
        <p:nvSpPr>
          <p:cNvPr id="37" name="TextBox 36"/>
          <p:cNvSpPr txBox="1"/>
          <p:nvPr/>
        </p:nvSpPr>
        <p:spPr>
          <a:xfrm>
            <a:off x="4477619" y="2708920"/>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authorized </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login</a:t>
            </a:r>
            <a:r>
              <a:rPr lang="en-CA" sz="1200" dirty="0" smtClean="0">
                <a:latin typeface="DejaVu Sans Mono" pitchFamily="49" charset="0"/>
                <a:ea typeface="DejaVu Sans Mono" pitchFamily="49" charset="0"/>
                <a:cs typeface="DejaVu Sans Mono" pitchFamily="49" charset="0"/>
              </a:rPr>
              <a:t> attempt</a:t>
            </a:r>
            <a:r>
              <a:rPr lang="en-CA" sz="1400" dirty="0" smtClean="0">
                <a:latin typeface="Arial" pitchFamily="34" charset="0"/>
                <a:cs typeface="Arial" pitchFamily="34" charset="0"/>
              </a:rPr>
              <a:t>)</a:t>
            </a:r>
            <a:endParaRPr lang="en-CA" sz="1400" dirty="0"/>
          </a:p>
        </p:txBody>
      </p:sp>
      <p:sp>
        <p:nvSpPr>
          <p:cNvPr id="38" name="TextBox 37"/>
          <p:cNvSpPr txBox="1"/>
          <p:nvPr/>
        </p:nvSpPr>
        <p:spPr>
          <a:xfrm>
            <a:off x="4477619" y="3077905"/>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authorized </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auth</a:t>
            </a:r>
            <a:r>
              <a:rPr lang="en-CA" sz="1200" dirty="0" smtClean="0">
                <a:latin typeface="DejaVu Sans Mono" pitchFamily="49" charset="0"/>
                <a:ea typeface="DejaVu Sans Mono" pitchFamily="49" charset="0"/>
                <a:cs typeface="DejaVu Sans Mono" pitchFamily="49" charset="0"/>
              </a:rPr>
              <a:t> failed</a:t>
            </a:r>
            <a:r>
              <a:rPr lang="en-CA" sz="1400" dirty="0" smtClean="0">
                <a:latin typeface="Arial" pitchFamily="34" charset="0"/>
                <a:cs typeface="Arial" pitchFamily="34" charset="0"/>
              </a:rPr>
              <a:t>)</a:t>
            </a:r>
            <a:endParaRPr lang="en-CA" sz="1400" dirty="0"/>
          </a:p>
        </p:txBody>
      </p:sp>
      <p:sp>
        <p:nvSpPr>
          <p:cNvPr id="39" name="TextBox 38"/>
          <p:cNvSpPr txBox="1"/>
          <p:nvPr/>
        </p:nvSpPr>
        <p:spPr>
          <a:xfrm>
            <a:off x="4477619" y="3781622"/>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err="1" smtClean="0">
                <a:latin typeface="DejaVu Sans Mono" pitchFamily="49" charset="0"/>
                <a:ea typeface="DejaVu Sans Mono" pitchFamily="49" charset="0"/>
                <a:cs typeface="DejaVu Sans Mono" pitchFamily="49" charset="0"/>
              </a:rPr>
              <a:t>auth</a:t>
            </a:r>
            <a:r>
              <a:rPr lang="en-CA" sz="1200" dirty="0" smtClean="0">
                <a:latin typeface="DejaVu Sans Mono" pitchFamily="49" charset="0"/>
                <a:ea typeface="DejaVu Sans Mono" pitchFamily="49" charset="0"/>
                <a:cs typeface="DejaVu Sans Mono" pitchFamily="49" charset="0"/>
              </a:rPr>
              <a:t> failed</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authorized</a:t>
            </a:r>
            <a:r>
              <a:rPr lang="en-CA" sz="1400" dirty="0" smtClean="0">
                <a:latin typeface="Arial" pitchFamily="34" charset="0"/>
                <a:cs typeface="Arial" pitchFamily="34" charset="0"/>
              </a:rPr>
              <a:t>)</a:t>
            </a:r>
            <a:endParaRPr lang="en-CA" sz="1400" dirty="0"/>
          </a:p>
        </p:txBody>
      </p:sp>
      <p:sp>
        <p:nvSpPr>
          <p:cNvPr id="40" name="TextBox 39"/>
          <p:cNvSpPr txBox="1"/>
          <p:nvPr/>
        </p:nvSpPr>
        <p:spPr>
          <a:xfrm>
            <a:off x="4477619" y="4141662"/>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err="1" smtClean="0">
                <a:latin typeface="DejaVu Sans Mono" pitchFamily="49" charset="0"/>
                <a:ea typeface="DejaVu Sans Mono" pitchFamily="49" charset="0"/>
                <a:cs typeface="DejaVu Sans Mono" pitchFamily="49" charset="0"/>
              </a:rPr>
              <a:t>auth</a:t>
            </a:r>
            <a:r>
              <a:rPr lang="en-CA" sz="1200" dirty="0" smtClean="0">
                <a:latin typeface="DejaVu Sans Mono" pitchFamily="49" charset="0"/>
                <a:ea typeface="DejaVu Sans Mono" pitchFamily="49" charset="0"/>
                <a:cs typeface="DejaVu Sans Mono" pitchFamily="49" charset="0"/>
              </a:rPr>
              <a:t> failed</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guest</a:t>
            </a:r>
            <a:r>
              <a:rPr lang="en-CA" sz="1200" dirty="0" smtClean="0">
                <a:latin typeface="DejaVu Sans Mono" pitchFamily="49" charset="0"/>
                <a:ea typeface="DejaVu Sans Mono" pitchFamily="49" charset="0"/>
                <a:cs typeface="DejaVu Sans Mono" pitchFamily="49" charset="0"/>
              </a:rPr>
              <a:t> login</a:t>
            </a:r>
            <a:r>
              <a:rPr lang="en-CA" sz="1400" dirty="0" smtClean="0">
                <a:latin typeface="Arial" pitchFamily="34" charset="0"/>
                <a:cs typeface="Arial" pitchFamily="34" charset="0"/>
              </a:rPr>
              <a:t>)</a:t>
            </a:r>
            <a:endParaRPr lang="en-CA" sz="1400" dirty="0"/>
          </a:p>
        </p:txBody>
      </p:sp>
      <p:sp>
        <p:nvSpPr>
          <p:cNvPr id="41" name="TextBox 40"/>
          <p:cNvSpPr txBox="1"/>
          <p:nvPr/>
        </p:nvSpPr>
        <p:spPr>
          <a:xfrm>
            <a:off x="4477619" y="4510647"/>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err="1" smtClean="0">
                <a:latin typeface="DejaVu Sans Mono" pitchFamily="49" charset="0"/>
                <a:ea typeface="DejaVu Sans Mono" pitchFamily="49" charset="0"/>
                <a:cs typeface="DejaVu Sans Mono" pitchFamily="49" charset="0"/>
              </a:rPr>
              <a:t>auth</a:t>
            </a:r>
            <a:r>
              <a:rPr lang="en-CA" sz="1200" dirty="0" smtClean="0">
                <a:latin typeface="DejaVu Sans Mono" pitchFamily="49" charset="0"/>
                <a:ea typeface="DejaVu Sans Mono" pitchFamily="49" charset="0"/>
                <a:cs typeface="DejaVu Sans Mono" pitchFamily="49" charset="0"/>
              </a:rPr>
              <a:t> failed </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authorized</a:t>
            </a:r>
            <a:r>
              <a:rPr lang="en-CA" sz="1400" dirty="0" smtClean="0">
                <a:latin typeface="Arial" pitchFamily="34" charset="0"/>
                <a:cs typeface="Arial" pitchFamily="34" charset="0"/>
              </a:rPr>
              <a:t>)</a:t>
            </a:r>
            <a:endParaRPr lang="en-CA" sz="1400" dirty="0"/>
          </a:p>
        </p:txBody>
      </p:sp>
      <p:grpSp>
        <p:nvGrpSpPr>
          <p:cNvPr id="25" name="Group 24"/>
          <p:cNvGrpSpPr/>
          <p:nvPr/>
        </p:nvGrpSpPr>
        <p:grpSpPr>
          <a:xfrm>
            <a:off x="7645971" y="3808517"/>
            <a:ext cx="216024" cy="224408"/>
            <a:chOff x="6228184" y="3475608"/>
            <a:chExt cx="216024" cy="224408"/>
          </a:xfrm>
        </p:grpSpPr>
        <p:cxnSp>
          <p:nvCxnSpPr>
            <p:cNvPr id="26" name="Straight Connector 25"/>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316302">
            <a:off x="10418205" y="2717981"/>
            <a:ext cx="211282" cy="304840"/>
            <a:chOff x="5580112" y="4924360"/>
            <a:chExt cx="211282" cy="304840"/>
          </a:xfrm>
        </p:grpSpPr>
        <p:cxnSp>
          <p:nvCxnSpPr>
            <p:cNvPr id="34" name="Straight Connector 33"/>
            <p:cNvCxnSpPr/>
            <p:nvPr/>
          </p:nvCxnSpPr>
          <p:spPr>
            <a:xfrm>
              <a:off x="5580112" y="5139947"/>
              <a:ext cx="144016" cy="89253"/>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44" name="Straight Connector 43"/>
            <p:cNvCxnSpPr/>
            <p:nvPr/>
          </p:nvCxnSpPr>
          <p:spPr>
            <a:xfrm flipH="1">
              <a:off x="5714624" y="4924360"/>
              <a:ext cx="76770" cy="288032"/>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grpSp>
      <p:grpSp>
        <p:nvGrpSpPr>
          <p:cNvPr id="46" name="Group 45"/>
          <p:cNvGrpSpPr/>
          <p:nvPr/>
        </p:nvGrpSpPr>
        <p:grpSpPr>
          <a:xfrm>
            <a:off x="10692680" y="3933056"/>
            <a:ext cx="216024" cy="224408"/>
            <a:chOff x="6228184" y="3475608"/>
            <a:chExt cx="216024" cy="224408"/>
          </a:xfrm>
        </p:grpSpPr>
        <p:cxnSp>
          <p:nvCxnSpPr>
            <p:cNvPr id="47" name="Straight Connector 46"/>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rot="316302">
            <a:off x="7659528" y="3358595"/>
            <a:ext cx="211282" cy="304840"/>
            <a:chOff x="5580112" y="4924360"/>
            <a:chExt cx="211282" cy="304840"/>
          </a:xfrm>
        </p:grpSpPr>
        <p:cxnSp>
          <p:nvCxnSpPr>
            <p:cNvPr id="50" name="Straight Connector 49"/>
            <p:cNvCxnSpPr/>
            <p:nvPr/>
          </p:nvCxnSpPr>
          <p:spPr>
            <a:xfrm>
              <a:off x="5580112" y="5139947"/>
              <a:ext cx="144016" cy="89253"/>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51" name="Straight Connector 50"/>
            <p:cNvCxnSpPr/>
            <p:nvPr/>
          </p:nvCxnSpPr>
          <p:spPr>
            <a:xfrm flipH="1">
              <a:off x="5714624" y="4924360"/>
              <a:ext cx="76770" cy="288032"/>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grpSp>
      <p:grpSp>
        <p:nvGrpSpPr>
          <p:cNvPr id="52" name="Group 51"/>
          <p:cNvGrpSpPr/>
          <p:nvPr/>
        </p:nvGrpSpPr>
        <p:grpSpPr>
          <a:xfrm>
            <a:off x="7645971" y="4187356"/>
            <a:ext cx="216024" cy="224408"/>
            <a:chOff x="6228184" y="3475608"/>
            <a:chExt cx="216024" cy="224408"/>
          </a:xfrm>
        </p:grpSpPr>
        <p:cxnSp>
          <p:nvCxnSpPr>
            <p:cNvPr id="53" name="Straight Connector 52"/>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7645971" y="4573710"/>
            <a:ext cx="216024" cy="224408"/>
            <a:chOff x="6228184" y="3475608"/>
            <a:chExt cx="216024" cy="224408"/>
          </a:xfrm>
        </p:grpSpPr>
        <p:cxnSp>
          <p:nvCxnSpPr>
            <p:cNvPr id="56" name="Straight Connector 55"/>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7645971" y="2413430"/>
            <a:ext cx="216024" cy="224408"/>
            <a:chOff x="6228184" y="3475608"/>
            <a:chExt cx="216024" cy="224408"/>
          </a:xfrm>
        </p:grpSpPr>
        <p:cxnSp>
          <p:nvCxnSpPr>
            <p:cNvPr id="59" name="Straight Connector 58"/>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7645971" y="2773470"/>
            <a:ext cx="216024" cy="224408"/>
            <a:chOff x="6228184" y="3475608"/>
            <a:chExt cx="216024" cy="224408"/>
          </a:xfrm>
        </p:grpSpPr>
        <p:cxnSp>
          <p:nvCxnSpPr>
            <p:cNvPr id="62" name="Straight Connector 61"/>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7645971" y="3133510"/>
            <a:ext cx="216024" cy="224408"/>
            <a:chOff x="6228184" y="3475608"/>
            <a:chExt cx="216024" cy="224408"/>
          </a:xfrm>
        </p:grpSpPr>
        <p:cxnSp>
          <p:nvCxnSpPr>
            <p:cNvPr id="65" name="Straight Connector 64"/>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4477619" y="5956738"/>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login attempt </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guest</a:t>
            </a:r>
            <a:r>
              <a:rPr lang="en-CA" sz="1200" dirty="0" smtClean="0">
                <a:latin typeface="DejaVu Sans Mono" pitchFamily="49" charset="0"/>
                <a:ea typeface="DejaVu Sans Mono" pitchFamily="49" charset="0"/>
                <a:cs typeface="DejaVu Sans Mono" pitchFamily="49" charset="0"/>
              </a:rPr>
              <a:t> login</a:t>
            </a:r>
            <a:r>
              <a:rPr lang="en-CA" sz="1400" dirty="0" smtClean="0">
                <a:latin typeface="Arial" pitchFamily="34" charset="0"/>
                <a:cs typeface="Arial" pitchFamily="34" charset="0"/>
              </a:rPr>
              <a:t>)</a:t>
            </a:r>
            <a:endParaRPr lang="en-CA" sz="1400" dirty="0"/>
          </a:p>
        </p:txBody>
      </p:sp>
      <p:sp>
        <p:nvSpPr>
          <p:cNvPr id="68" name="TextBox 67"/>
          <p:cNvSpPr txBox="1"/>
          <p:nvPr/>
        </p:nvSpPr>
        <p:spPr>
          <a:xfrm>
            <a:off x="4477619" y="6316778"/>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login attempt </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auth</a:t>
            </a:r>
            <a:r>
              <a:rPr lang="en-CA" sz="1200" dirty="0" smtClean="0">
                <a:latin typeface="DejaVu Sans Mono" pitchFamily="49" charset="0"/>
                <a:ea typeface="DejaVu Sans Mono" pitchFamily="49" charset="0"/>
                <a:cs typeface="DejaVu Sans Mono" pitchFamily="49" charset="0"/>
              </a:rPr>
              <a:t> failed</a:t>
            </a:r>
            <a:r>
              <a:rPr lang="en-CA" sz="1400" dirty="0" smtClean="0">
                <a:latin typeface="Arial" pitchFamily="34" charset="0"/>
                <a:cs typeface="Arial" pitchFamily="34" charset="0"/>
              </a:rPr>
              <a:t>)</a:t>
            </a:r>
            <a:endParaRPr lang="en-CA" sz="1400" dirty="0"/>
          </a:p>
        </p:txBody>
      </p:sp>
      <p:sp>
        <p:nvSpPr>
          <p:cNvPr id="69" name="TextBox 68"/>
          <p:cNvSpPr txBox="1"/>
          <p:nvPr/>
        </p:nvSpPr>
        <p:spPr>
          <a:xfrm>
            <a:off x="4477619" y="4869160"/>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guest login</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login</a:t>
            </a:r>
            <a:r>
              <a:rPr lang="en-CA" sz="1200" dirty="0" smtClean="0">
                <a:latin typeface="DejaVu Sans Mono" pitchFamily="49" charset="0"/>
                <a:ea typeface="DejaVu Sans Mono" pitchFamily="49" charset="0"/>
                <a:cs typeface="DejaVu Sans Mono" pitchFamily="49" charset="0"/>
              </a:rPr>
              <a:t> attempt</a:t>
            </a:r>
            <a:r>
              <a:rPr lang="en-CA" sz="1400" dirty="0" smtClean="0">
                <a:latin typeface="Arial" pitchFamily="34" charset="0"/>
                <a:cs typeface="Arial" pitchFamily="34" charset="0"/>
              </a:rPr>
              <a:t>)</a:t>
            </a:r>
            <a:endParaRPr lang="en-CA" sz="1400" dirty="0"/>
          </a:p>
        </p:txBody>
      </p:sp>
      <p:sp>
        <p:nvSpPr>
          <p:cNvPr id="70" name="TextBox 69"/>
          <p:cNvSpPr txBox="1"/>
          <p:nvPr/>
        </p:nvSpPr>
        <p:spPr>
          <a:xfrm>
            <a:off x="4477619" y="5229200"/>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guest login</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auth</a:t>
            </a:r>
            <a:r>
              <a:rPr lang="en-CA" sz="1200" dirty="0" smtClean="0">
                <a:latin typeface="DejaVu Sans Mono" pitchFamily="49" charset="0"/>
                <a:ea typeface="DejaVu Sans Mono" pitchFamily="49" charset="0"/>
                <a:cs typeface="DejaVu Sans Mono" pitchFamily="49" charset="0"/>
              </a:rPr>
              <a:t> failed</a:t>
            </a:r>
            <a:r>
              <a:rPr lang="en-CA" sz="1400" dirty="0" smtClean="0">
                <a:latin typeface="Arial" pitchFamily="34" charset="0"/>
                <a:cs typeface="Arial" pitchFamily="34" charset="0"/>
              </a:rPr>
              <a:t>)</a:t>
            </a:r>
            <a:endParaRPr lang="en-CA" sz="1400" dirty="0"/>
          </a:p>
        </p:txBody>
      </p:sp>
      <p:sp>
        <p:nvSpPr>
          <p:cNvPr id="71" name="TextBox 70"/>
          <p:cNvSpPr txBox="1"/>
          <p:nvPr/>
        </p:nvSpPr>
        <p:spPr>
          <a:xfrm>
            <a:off x="4477619" y="5598185"/>
            <a:ext cx="3240360" cy="307777"/>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400" dirty="0" smtClean="0"/>
              <a:t>G(</a:t>
            </a:r>
            <a:r>
              <a:rPr lang="en-CA" sz="1200" dirty="0" smtClean="0">
                <a:latin typeface="DejaVu Sans Mono" pitchFamily="49" charset="0"/>
                <a:ea typeface="DejaVu Sans Mono" pitchFamily="49" charset="0"/>
                <a:cs typeface="DejaVu Sans Mono" pitchFamily="49" charset="0"/>
              </a:rPr>
              <a:t>login attempt </a:t>
            </a:r>
            <a:r>
              <a:rPr lang="en-CA" sz="1400" dirty="0" smtClean="0">
                <a:latin typeface="Arial" pitchFamily="34" charset="0"/>
                <a:cs typeface="Arial" pitchFamily="34" charset="0"/>
              </a:rPr>
              <a:t>→ </a:t>
            </a:r>
            <a:r>
              <a:rPr lang="en-CA" sz="1400" dirty="0" err="1" smtClean="0">
                <a:latin typeface="Arial" pitchFamily="34" charset="0"/>
                <a:cs typeface="Arial" pitchFamily="34" charset="0"/>
              </a:rPr>
              <a:t>XF</a:t>
            </a:r>
            <a:r>
              <a:rPr lang="en-CA" sz="1200" dirty="0" err="1" smtClean="0">
                <a:latin typeface="DejaVu Sans Mono" pitchFamily="49" charset="0"/>
                <a:ea typeface="DejaVu Sans Mono" pitchFamily="49" charset="0"/>
                <a:cs typeface="DejaVu Sans Mono" pitchFamily="49" charset="0"/>
              </a:rPr>
              <a:t>authorized</a:t>
            </a:r>
            <a:r>
              <a:rPr lang="en-CA" sz="1400" dirty="0" smtClean="0">
                <a:latin typeface="Arial" pitchFamily="34" charset="0"/>
                <a:cs typeface="Arial" pitchFamily="34" charset="0"/>
              </a:rPr>
              <a:t>)</a:t>
            </a:r>
            <a:endParaRPr lang="en-CA" sz="1400" dirty="0"/>
          </a:p>
        </p:txBody>
      </p:sp>
      <p:grpSp>
        <p:nvGrpSpPr>
          <p:cNvPr id="72" name="Group 71"/>
          <p:cNvGrpSpPr/>
          <p:nvPr/>
        </p:nvGrpSpPr>
        <p:grpSpPr>
          <a:xfrm>
            <a:off x="7645971" y="4896055"/>
            <a:ext cx="216024" cy="224408"/>
            <a:chOff x="6228184" y="3475608"/>
            <a:chExt cx="216024" cy="224408"/>
          </a:xfrm>
        </p:grpSpPr>
        <p:cxnSp>
          <p:nvCxnSpPr>
            <p:cNvPr id="73" name="Straight Connector 72"/>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7645971" y="5274894"/>
            <a:ext cx="216024" cy="224408"/>
            <a:chOff x="6228184" y="3475608"/>
            <a:chExt cx="216024" cy="224408"/>
          </a:xfrm>
        </p:grpSpPr>
        <p:cxnSp>
          <p:nvCxnSpPr>
            <p:cNvPr id="79" name="Straight Connector 78"/>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7645971" y="5661248"/>
            <a:ext cx="216024" cy="224408"/>
            <a:chOff x="6228184" y="3475608"/>
            <a:chExt cx="216024" cy="224408"/>
          </a:xfrm>
        </p:grpSpPr>
        <p:cxnSp>
          <p:nvCxnSpPr>
            <p:cNvPr id="82" name="Straight Connector 81"/>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7645971" y="6021288"/>
            <a:ext cx="216024" cy="224408"/>
            <a:chOff x="6228184" y="3475608"/>
            <a:chExt cx="216024" cy="224408"/>
          </a:xfrm>
        </p:grpSpPr>
        <p:cxnSp>
          <p:nvCxnSpPr>
            <p:cNvPr id="85" name="Straight Connector 84"/>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7645971" y="6381328"/>
            <a:ext cx="216024" cy="224408"/>
            <a:chOff x="6228184" y="3475608"/>
            <a:chExt cx="216024" cy="224408"/>
          </a:xfrm>
        </p:grpSpPr>
        <p:cxnSp>
          <p:nvCxnSpPr>
            <p:cNvPr id="88" name="Straight Connector 87"/>
            <p:cNvCxnSpPr/>
            <p:nvPr/>
          </p:nvCxnSpPr>
          <p:spPr>
            <a:xfrm>
              <a:off x="6228184" y="3480370"/>
              <a:ext cx="216024" cy="2160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28184" y="3475608"/>
              <a:ext cx="216024" cy="22440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971600" y="3684449"/>
            <a:ext cx="2856872" cy="369332"/>
          </a:xfrm>
          <a:prstGeom prst="rect">
            <a:avLst/>
          </a:prstGeom>
          <a:noFill/>
        </p:spPr>
        <p:txBody>
          <a:bodyPr wrap="none" rtlCol="0">
            <a:spAutoFit/>
          </a:bodyPr>
          <a:lstStyle/>
          <a:p>
            <a:r>
              <a:rPr lang="en-CA" dirty="0" smtClean="0"/>
              <a:t>“</a:t>
            </a:r>
            <a:r>
              <a:rPr lang="en-CA" i="1" dirty="0" smtClean="0">
                <a:latin typeface="Times New Roman" pitchFamily="18" charset="0"/>
                <a:cs typeface="Times New Roman" pitchFamily="18" charset="0"/>
              </a:rPr>
              <a:t>x</a:t>
            </a:r>
            <a:r>
              <a:rPr lang="en-CA" dirty="0" smtClean="0"/>
              <a:t> is always followed by </a:t>
            </a:r>
            <a:r>
              <a:rPr lang="en-CA" i="1" dirty="0" smtClean="0">
                <a:latin typeface="Times New Roman" pitchFamily="18" charset="0"/>
                <a:cs typeface="Times New Roman" pitchFamily="18" charset="0"/>
              </a:rPr>
              <a:t>y</a:t>
            </a:r>
            <a:r>
              <a:rPr lang="en-CA" dirty="0" smtClean="0"/>
              <a:t>”</a:t>
            </a:r>
            <a:endParaRPr lang="en-CA" dirty="0"/>
          </a:p>
        </p:txBody>
      </p:sp>
    </p:spTree>
    <p:extLst>
      <p:ext uri="{BB962C8B-B14F-4D97-AF65-F5344CB8AC3E}">
        <p14:creationId xmlns:p14="http://schemas.microsoft.com/office/powerpoint/2010/main" val="98757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37" grpId="0" animBg="1"/>
      <p:bldP spid="38" grpId="0" animBg="1"/>
      <p:bldP spid="39" grpId="0" animBg="1"/>
      <p:bldP spid="40" grpId="0" animBg="1"/>
      <p:bldP spid="41" grpId="0" animBg="1"/>
      <p:bldP spid="67" grpId="0" animBg="1"/>
      <p:bldP spid="68" grpId="0" animBg="1"/>
      <p:bldP spid="69" grpId="0" animBg="1"/>
      <p:bldP spid="70" grpId="0" animBg="1"/>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Linear Log Parsing</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13</a:t>
            </a:fld>
            <a:endParaRPr lang="en-CA"/>
          </a:p>
        </p:txBody>
      </p:sp>
      <p:sp>
        <p:nvSpPr>
          <p:cNvPr id="42" name="Content Placeholder 2"/>
          <p:cNvSpPr>
            <a:spLocks noGrp="1"/>
          </p:cNvSpPr>
          <p:nvPr>
            <p:ph idx="1"/>
          </p:nvPr>
        </p:nvSpPr>
        <p:spPr>
          <a:xfrm>
            <a:off x="395536" y="1196752"/>
            <a:ext cx="8496944" cy="4968552"/>
          </a:xfrm>
        </p:spPr>
        <p:txBody>
          <a:bodyPr>
            <a:normAutofit/>
          </a:bodyPr>
          <a:lstStyle/>
          <a:p>
            <a:pPr>
              <a:buNone/>
            </a:pPr>
            <a:r>
              <a:rPr lang="en-CA" sz="2400" dirty="0" smtClean="0">
                <a:latin typeface="Arial" pitchFamily="34" charset="0"/>
                <a:cs typeface="Arial" pitchFamily="34" charset="0"/>
              </a:rPr>
              <a:t>Texada parses logs by </a:t>
            </a:r>
            <a:r>
              <a:rPr lang="en-CA" sz="2400" dirty="0" err="1" smtClean="0">
                <a:latin typeface="Arial" pitchFamily="34" charset="0"/>
                <a:cs typeface="Arial" pitchFamily="34" charset="0"/>
              </a:rPr>
              <a:t>regexes</a:t>
            </a:r>
            <a:r>
              <a:rPr lang="en-CA" sz="2400" dirty="0" smtClean="0">
                <a:latin typeface="Arial" pitchFamily="34" charset="0"/>
                <a:cs typeface="Arial" pitchFamily="34" charset="0"/>
              </a:rPr>
              <a:t> (specify event line format, trace separator)</a:t>
            </a:r>
          </a:p>
          <a:p>
            <a:pPr marL="2333625" indent="-457200">
              <a:buNone/>
            </a:pPr>
            <a:endParaRPr lang="en-CA" sz="2400" dirty="0" smtClean="0">
              <a:latin typeface="Arial" pitchFamily="34" charset="0"/>
              <a:cs typeface="Arial" pitchFamily="34" charset="0"/>
            </a:endParaRPr>
          </a:p>
          <a:p>
            <a:pPr marL="2333625" indent="-457200">
              <a:buNone/>
            </a:pPr>
            <a:r>
              <a:rPr lang="en-CA" sz="2400" dirty="0" smtClean="0">
                <a:latin typeface="Arial" pitchFamily="34" charset="0"/>
                <a:cs typeface="Arial" pitchFamily="34" charset="0"/>
              </a:rPr>
              <a:t>          set of traces in linear format</a:t>
            </a:r>
          </a:p>
          <a:p>
            <a:pPr marL="2333625" indent="-457200">
              <a:buFont typeface="+mj-lt"/>
              <a:buAutoNum type="arabicPeriod"/>
            </a:pPr>
            <a:endParaRPr lang="en-CA" sz="2400" dirty="0" smtClean="0">
              <a:latin typeface="Arial" pitchFamily="34" charset="0"/>
              <a:cs typeface="Arial" pitchFamily="34" charset="0"/>
            </a:endParaRPr>
          </a:p>
          <a:p>
            <a:pPr marL="2333625" indent="-457200">
              <a:buFont typeface="+mj-lt"/>
              <a:buAutoNum type="arabicPeriod"/>
            </a:pPr>
            <a:endParaRPr lang="en-CA" sz="2400" dirty="0" smtClean="0">
              <a:latin typeface="Arial" pitchFamily="34" charset="0"/>
              <a:cs typeface="Arial" pitchFamily="34" charset="0"/>
            </a:endParaRPr>
          </a:p>
          <a:p>
            <a:pPr marL="2333625" indent="-457200">
              <a:buFont typeface="+mj-lt"/>
              <a:buAutoNum type="arabicPeriod"/>
            </a:pPr>
            <a:endParaRPr lang="en-CA" sz="2400" dirty="0" smtClean="0">
              <a:latin typeface="Arial" pitchFamily="34" charset="0"/>
              <a:cs typeface="Arial" pitchFamily="34" charset="0"/>
            </a:endParaRPr>
          </a:p>
          <a:p>
            <a:pPr marL="2333625" indent="-457200">
              <a:buFont typeface="+mj-lt"/>
              <a:buAutoNum type="arabicPeriod"/>
            </a:pPr>
            <a:endParaRPr lang="en-CA" sz="8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p:txBody>
      </p:sp>
      <p:sp>
        <p:nvSpPr>
          <p:cNvPr id="54" name="TextBox 53"/>
          <p:cNvSpPr txBox="1"/>
          <p:nvPr/>
        </p:nvSpPr>
        <p:spPr>
          <a:xfrm>
            <a:off x="539552" y="2204864"/>
            <a:ext cx="1475656" cy="3970318"/>
          </a:xfrm>
          <a:prstGeom prst="rect">
            <a:avLst/>
          </a:prstGeom>
          <a:solidFill>
            <a:schemeClr val="bg1">
              <a:lumMod val="95000"/>
            </a:schemeClr>
          </a:solidFill>
          <a:ln w="3175"/>
        </p:spPr>
        <p:style>
          <a:lnRef idx="2">
            <a:schemeClr val="dk1"/>
          </a:lnRef>
          <a:fillRef idx="1">
            <a:schemeClr val="lt1"/>
          </a:fillRef>
          <a:effectRef idx="0">
            <a:schemeClr val="dk1"/>
          </a:effectRef>
          <a:fontRef idx="minor">
            <a:schemeClr val="dk1"/>
          </a:fontRef>
        </p:style>
        <p:txBody>
          <a:bodyPr wrap="square" rtlCol="0">
            <a:spAutoFit/>
          </a:bodyPr>
          <a:lstStyle/>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guest login</a:t>
            </a:r>
          </a:p>
          <a:p>
            <a:r>
              <a:rPr lang="en-CA" sz="1200" dirty="0" smtClean="0">
                <a:latin typeface="DejaVu Sans Mono" pitchFamily="49" charset="0"/>
                <a:ea typeface="DejaVu Sans Mono" pitchFamily="49" charset="0"/>
                <a:cs typeface="DejaVu Sans Mono" pitchFamily="49" charset="0"/>
              </a:rPr>
              <a:t>auth failed</a:t>
            </a:r>
          </a:p>
          <a:p>
            <a:r>
              <a:rPr lang="en-CA" sz="1200" dirty="0" smtClean="0">
                <a:latin typeface="DejaVu Sans Mono" pitchFamily="49" charset="0"/>
                <a:ea typeface="DejaVu Sans Mono" pitchFamily="49" charset="0"/>
                <a:cs typeface="DejaVu Sans Mono" pitchFamily="49" charset="0"/>
              </a:rPr>
              <a:t>authorized</a:t>
            </a:r>
          </a:p>
          <a:p>
            <a:r>
              <a:rPr lang="en-CA" sz="1200" dirty="0" smtClean="0">
                <a:latin typeface="DejaVu Sans Mono" pitchFamily="49" charset="0"/>
                <a:ea typeface="DejaVu Sans Mono" pitchFamily="49" charset="0"/>
                <a:cs typeface="DejaVu Sans Mono" pitchFamily="49" charset="0"/>
              </a:rPr>
              <a:t>--</a:t>
            </a:r>
          </a:p>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auth failed</a:t>
            </a:r>
          </a:p>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authorized</a:t>
            </a:r>
          </a:p>
          <a:p>
            <a:r>
              <a:rPr lang="en-CA" sz="1200" dirty="0" smtClean="0">
                <a:latin typeface="DejaVu Sans Mono" pitchFamily="49" charset="0"/>
                <a:ea typeface="DejaVu Sans Mono" pitchFamily="49" charset="0"/>
                <a:cs typeface="DejaVu Sans Mono" pitchFamily="49" charset="0"/>
              </a:rPr>
              <a:t>--</a:t>
            </a:r>
          </a:p>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auth failed</a:t>
            </a:r>
          </a:p>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auth failed</a:t>
            </a:r>
          </a:p>
          <a:p>
            <a:r>
              <a:rPr lang="en-CA" sz="1200" dirty="0" smtClean="0">
                <a:latin typeface="DejaVu Sans Mono" pitchFamily="49" charset="0"/>
                <a:ea typeface="DejaVu Sans Mono" pitchFamily="49" charset="0"/>
                <a:cs typeface="DejaVu Sans Mono" pitchFamily="49" charset="0"/>
              </a:rPr>
              <a:t>--</a:t>
            </a:r>
          </a:p>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auth failed</a:t>
            </a:r>
          </a:p>
          <a:p>
            <a:r>
              <a:rPr lang="en-CA" sz="1200" dirty="0" smtClean="0">
                <a:latin typeface="DejaVu Sans Mono" pitchFamily="49" charset="0"/>
                <a:ea typeface="DejaVu Sans Mono" pitchFamily="49" charset="0"/>
                <a:cs typeface="DejaVu Sans Mono" pitchFamily="49" charset="0"/>
              </a:rPr>
              <a:t>login attempt</a:t>
            </a:r>
          </a:p>
          <a:p>
            <a:r>
              <a:rPr lang="en-CA" sz="1200" dirty="0" smtClean="0">
                <a:latin typeface="DejaVu Sans Mono" pitchFamily="49" charset="0"/>
                <a:ea typeface="DejaVu Sans Mono" pitchFamily="49" charset="0"/>
                <a:cs typeface="DejaVu Sans Mono" pitchFamily="49" charset="0"/>
              </a:rPr>
              <a:t>guest login</a:t>
            </a:r>
          </a:p>
          <a:p>
            <a:r>
              <a:rPr lang="en-CA" sz="1200" dirty="0" smtClean="0">
                <a:latin typeface="DejaVu Sans Mono" pitchFamily="49" charset="0"/>
                <a:ea typeface="DejaVu Sans Mono" pitchFamily="49" charset="0"/>
                <a:cs typeface="DejaVu Sans Mono" pitchFamily="49" charset="0"/>
              </a:rPr>
              <a:t>authorized</a:t>
            </a:r>
          </a:p>
          <a:p>
            <a:r>
              <a:rPr lang="en-CA" sz="1200" dirty="0" smtClean="0">
                <a:latin typeface="DejaVu Sans Mono" pitchFamily="49" charset="0"/>
                <a:ea typeface="DejaVu Sans Mono" pitchFamily="49" charset="0"/>
                <a:cs typeface="DejaVu Sans Mono" pitchFamily="49" charset="0"/>
              </a:rPr>
              <a:t>--</a:t>
            </a:r>
          </a:p>
        </p:txBody>
      </p:sp>
      <p:graphicFrame>
        <p:nvGraphicFramePr>
          <p:cNvPr id="55" name="Table 54"/>
          <p:cNvGraphicFramePr>
            <a:graphicFrameLocks noGrp="1"/>
          </p:cNvGraphicFramePr>
          <p:nvPr/>
        </p:nvGraphicFramePr>
        <p:xfrm>
          <a:off x="2915816" y="3068960"/>
          <a:ext cx="4392486" cy="243840"/>
        </p:xfrm>
        <a:graphic>
          <a:graphicData uri="http://schemas.openxmlformats.org/drawingml/2006/table">
            <a:tbl>
              <a:tblPr firstRow="1" bandRow="1">
                <a:tableStyleId>{5940675A-B579-460E-94D1-54222C63F5DA}</a:tableStyleId>
              </a:tblPr>
              <a:tblGrid>
                <a:gridCol w="1224134"/>
                <a:gridCol w="1080120"/>
                <a:gridCol w="1080120"/>
                <a:gridCol w="1008112"/>
              </a:tblGrid>
              <a:tr h="144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DejaVu Sans Mono" pitchFamily="49" charset="0"/>
                          <a:ea typeface="DejaVu Sans Mono" pitchFamily="49" charset="0"/>
                          <a:cs typeface="DejaVu Sans Mono" pitchFamily="49" charset="0"/>
                        </a:rPr>
                        <a:t>login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guest login</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 failed</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authorized </a:t>
                      </a:r>
                      <a:endParaRPr lang="en-CA" sz="1000" dirty="0">
                        <a:latin typeface="DejaVu Sans Mono" pitchFamily="49" charset="0"/>
                        <a:ea typeface="DejaVu Sans Mono" pitchFamily="49" charset="0"/>
                        <a:cs typeface="DejaVu Sans Mono" pitchFamily="49" charset="0"/>
                      </a:endParaRPr>
                    </a:p>
                  </a:txBody>
                  <a:tcPr/>
                </a:tc>
              </a:tr>
            </a:tbl>
          </a:graphicData>
        </a:graphic>
      </p:graphicFrame>
      <p:graphicFrame>
        <p:nvGraphicFramePr>
          <p:cNvPr id="57" name="Table 56"/>
          <p:cNvGraphicFramePr>
            <a:graphicFrameLocks noGrp="1"/>
          </p:cNvGraphicFramePr>
          <p:nvPr/>
        </p:nvGraphicFramePr>
        <p:xfrm>
          <a:off x="2924202" y="3429000"/>
          <a:ext cx="4528118" cy="243840"/>
        </p:xfrm>
        <a:graphic>
          <a:graphicData uri="http://schemas.openxmlformats.org/drawingml/2006/table">
            <a:tbl>
              <a:tblPr firstRow="1" bandRow="1">
                <a:tableStyleId>{5940675A-B579-460E-94D1-54222C63F5DA}</a:tableStyleId>
              </a:tblPr>
              <a:tblGrid>
                <a:gridCol w="1224134"/>
                <a:gridCol w="1080120"/>
                <a:gridCol w="1215752"/>
                <a:gridCol w="1008112"/>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DejaVu Sans Mono" pitchFamily="49" charset="0"/>
                          <a:ea typeface="DejaVu Sans Mono" pitchFamily="49" charset="0"/>
                          <a:cs typeface="DejaVu Sans Mono" pitchFamily="49" charset="0"/>
                        </a:rPr>
                        <a:t>login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a:t>
                      </a:r>
                      <a:r>
                        <a:rPr lang="en-CA" sz="1000" baseline="0" dirty="0" smtClean="0">
                          <a:latin typeface="DejaVu Sans Mono" pitchFamily="49" charset="0"/>
                          <a:ea typeface="DejaVu Sans Mono" pitchFamily="49" charset="0"/>
                          <a:cs typeface="DejaVu Sans Mono" pitchFamily="49" charset="0"/>
                        </a:rPr>
                        <a:t> failed</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login</a:t>
                      </a:r>
                      <a:r>
                        <a:rPr lang="en-CA" sz="1000" baseline="0" dirty="0" smtClean="0">
                          <a:latin typeface="DejaVu Sans Mono" pitchFamily="49" charset="0"/>
                          <a:ea typeface="DejaVu Sans Mono" pitchFamily="49" charset="0"/>
                          <a:cs typeface="DejaVu Sans Mono" pitchFamily="49" charset="0"/>
                        </a:rPr>
                        <a:t>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authorized </a:t>
                      </a:r>
                      <a:endParaRPr lang="en-CA" sz="1000" dirty="0">
                        <a:latin typeface="DejaVu Sans Mono" pitchFamily="49" charset="0"/>
                        <a:ea typeface="DejaVu Sans Mono" pitchFamily="49" charset="0"/>
                        <a:cs typeface="DejaVu Sans Mono" pitchFamily="49" charset="0"/>
                      </a:endParaRPr>
                    </a:p>
                  </a:txBody>
                  <a:tcPr/>
                </a:tc>
              </a:tr>
            </a:tbl>
          </a:graphicData>
        </a:graphic>
      </p:graphicFrame>
      <p:graphicFrame>
        <p:nvGraphicFramePr>
          <p:cNvPr id="58" name="Table 57"/>
          <p:cNvGraphicFramePr>
            <a:graphicFrameLocks noGrp="1"/>
          </p:cNvGraphicFramePr>
          <p:nvPr/>
        </p:nvGraphicFramePr>
        <p:xfrm>
          <a:off x="2915816" y="3789040"/>
          <a:ext cx="4608512" cy="243840"/>
        </p:xfrm>
        <a:graphic>
          <a:graphicData uri="http://schemas.openxmlformats.org/drawingml/2006/table">
            <a:tbl>
              <a:tblPr firstRow="1" bandRow="1">
                <a:tableStyleId>{5940675A-B579-460E-94D1-54222C63F5DA}</a:tableStyleId>
              </a:tblPr>
              <a:tblGrid>
                <a:gridCol w="1224134"/>
                <a:gridCol w="1080120"/>
                <a:gridCol w="1215752"/>
                <a:gridCol w="1088506"/>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DejaVu Sans Mono" pitchFamily="49" charset="0"/>
                          <a:ea typeface="DejaVu Sans Mono" pitchFamily="49" charset="0"/>
                          <a:cs typeface="DejaVu Sans Mono" pitchFamily="49" charset="0"/>
                        </a:rPr>
                        <a:t>login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a:t>
                      </a:r>
                      <a:r>
                        <a:rPr lang="en-CA" sz="1000" baseline="0" dirty="0" smtClean="0">
                          <a:latin typeface="DejaVu Sans Mono" pitchFamily="49" charset="0"/>
                          <a:ea typeface="DejaVu Sans Mono" pitchFamily="49" charset="0"/>
                          <a:cs typeface="DejaVu Sans Mono" pitchFamily="49" charset="0"/>
                        </a:rPr>
                        <a:t> failed</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login</a:t>
                      </a:r>
                      <a:r>
                        <a:rPr lang="en-CA" sz="1000" baseline="0" dirty="0" smtClean="0">
                          <a:latin typeface="DejaVu Sans Mono" pitchFamily="49" charset="0"/>
                          <a:ea typeface="DejaVu Sans Mono" pitchFamily="49" charset="0"/>
                          <a:cs typeface="DejaVu Sans Mono" pitchFamily="49" charset="0"/>
                        </a:rPr>
                        <a:t>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 failed</a:t>
                      </a:r>
                      <a:endParaRPr lang="en-CA" sz="1000" dirty="0">
                        <a:latin typeface="DejaVu Sans Mono" pitchFamily="49" charset="0"/>
                        <a:ea typeface="DejaVu Sans Mono" pitchFamily="49" charset="0"/>
                        <a:cs typeface="DejaVu Sans Mono" pitchFamily="49" charset="0"/>
                      </a:endParaRPr>
                    </a:p>
                  </a:txBody>
                  <a:tcPr/>
                </a:tc>
              </a:tr>
            </a:tbl>
          </a:graphicData>
        </a:graphic>
      </p:graphicFrame>
      <p:graphicFrame>
        <p:nvGraphicFramePr>
          <p:cNvPr id="59" name="Table 58"/>
          <p:cNvGraphicFramePr>
            <a:graphicFrameLocks noGrp="1"/>
          </p:cNvGraphicFramePr>
          <p:nvPr/>
        </p:nvGraphicFramePr>
        <p:xfrm>
          <a:off x="2915816" y="4149080"/>
          <a:ext cx="5544616" cy="243840"/>
        </p:xfrm>
        <a:graphic>
          <a:graphicData uri="http://schemas.openxmlformats.org/drawingml/2006/table">
            <a:tbl>
              <a:tblPr firstRow="1" bandRow="1">
                <a:tableStyleId>{5940675A-B579-460E-94D1-54222C63F5DA}</a:tableStyleId>
              </a:tblPr>
              <a:tblGrid>
                <a:gridCol w="1224136"/>
                <a:gridCol w="1057379"/>
                <a:gridCol w="1203754"/>
                <a:gridCol w="1077763"/>
                <a:gridCol w="981584"/>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DejaVu Sans Mono" pitchFamily="49" charset="0"/>
                          <a:ea typeface="DejaVu Sans Mono" pitchFamily="49" charset="0"/>
                          <a:cs typeface="DejaVu Sans Mono" pitchFamily="49" charset="0"/>
                        </a:rPr>
                        <a:t>login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a:t>
                      </a:r>
                      <a:r>
                        <a:rPr lang="en-CA" sz="1000" baseline="0" dirty="0" smtClean="0">
                          <a:latin typeface="DejaVu Sans Mono" pitchFamily="49" charset="0"/>
                          <a:ea typeface="DejaVu Sans Mono" pitchFamily="49" charset="0"/>
                          <a:cs typeface="DejaVu Sans Mono" pitchFamily="49" charset="0"/>
                        </a:rPr>
                        <a:t> failed</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login</a:t>
                      </a:r>
                      <a:r>
                        <a:rPr lang="en-CA" sz="1000" baseline="0" dirty="0" smtClean="0">
                          <a:latin typeface="DejaVu Sans Mono" pitchFamily="49" charset="0"/>
                          <a:ea typeface="DejaVu Sans Mono" pitchFamily="49" charset="0"/>
                          <a:cs typeface="DejaVu Sans Mono" pitchFamily="49" charset="0"/>
                        </a:rPr>
                        <a:t>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guest login</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authorized</a:t>
                      </a:r>
                      <a:endParaRPr lang="en-CA" sz="1000" dirty="0">
                        <a:latin typeface="DejaVu Sans Mono" pitchFamily="49" charset="0"/>
                        <a:ea typeface="DejaVu Sans Mono" pitchFamily="49" charset="0"/>
                        <a:cs typeface="DejaVu Sans Mono" pitchFamily="49" charset="0"/>
                      </a:endParaRPr>
                    </a:p>
                  </a:txBody>
                  <a:tcPr/>
                </a:tc>
              </a:tr>
            </a:tbl>
          </a:graphicData>
        </a:graphic>
      </p:graphicFrame>
      <p:sp>
        <p:nvSpPr>
          <p:cNvPr id="64" name="TextBox 63"/>
          <p:cNvSpPr txBox="1"/>
          <p:nvPr/>
        </p:nvSpPr>
        <p:spPr>
          <a:xfrm>
            <a:off x="2646834" y="3060943"/>
            <a:ext cx="312906" cy="276999"/>
          </a:xfrm>
          <a:prstGeom prst="rect">
            <a:avLst/>
          </a:prstGeom>
          <a:noFill/>
        </p:spPr>
        <p:txBody>
          <a:bodyPr wrap="none" rtlCol="0">
            <a:spAutoFit/>
          </a:bodyPr>
          <a:lstStyle/>
          <a:p>
            <a:r>
              <a:rPr lang="en-CA" sz="1200" dirty="0" smtClean="0"/>
              <a:t>1.</a:t>
            </a:r>
            <a:endParaRPr lang="en-CA" sz="1200" dirty="0"/>
          </a:p>
        </p:txBody>
      </p:sp>
      <p:sp>
        <p:nvSpPr>
          <p:cNvPr id="68" name="TextBox 67"/>
          <p:cNvSpPr txBox="1"/>
          <p:nvPr/>
        </p:nvSpPr>
        <p:spPr>
          <a:xfrm>
            <a:off x="2637309" y="3423667"/>
            <a:ext cx="312906" cy="276999"/>
          </a:xfrm>
          <a:prstGeom prst="rect">
            <a:avLst/>
          </a:prstGeom>
          <a:noFill/>
        </p:spPr>
        <p:txBody>
          <a:bodyPr wrap="none" rtlCol="0">
            <a:spAutoFit/>
          </a:bodyPr>
          <a:lstStyle/>
          <a:p>
            <a:r>
              <a:rPr lang="en-CA" sz="1200" dirty="0" smtClean="0"/>
              <a:t>2.</a:t>
            </a:r>
            <a:endParaRPr lang="en-CA" sz="1200" dirty="0"/>
          </a:p>
        </p:txBody>
      </p:sp>
      <p:sp>
        <p:nvSpPr>
          <p:cNvPr id="71" name="TextBox 70"/>
          <p:cNvSpPr txBox="1"/>
          <p:nvPr/>
        </p:nvSpPr>
        <p:spPr>
          <a:xfrm>
            <a:off x="2636818" y="3779515"/>
            <a:ext cx="312906" cy="276999"/>
          </a:xfrm>
          <a:prstGeom prst="rect">
            <a:avLst/>
          </a:prstGeom>
          <a:noFill/>
        </p:spPr>
        <p:txBody>
          <a:bodyPr wrap="none" rtlCol="0">
            <a:spAutoFit/>
          </a:bodyPr>
          <a:lstStyle/>
          <a:p>
            <a:r>
              <a:rPr lang="en-CA" sz="1200" dirty="0" smtClean="0"/>
              <a:t>3.</a:t>
            </a:r>
            <a:endParaRPr lang="en-CA" sz="1200" dirty="0"/>
          </a:p>
        </p:txBody>
      </p:sp>
      <p:sp>
        <p:nvSpPr>
          <p:cNvPr id="72" name="TextBox 71"/>
          <p:cNvSpPr txBox="1"/>
          <p:nvPr/>
        </p:nvSpPr>
        <p:spPr>
          <a:xfrm>
            <a:off x="2627784" y="4149080"/>
            <a:ext cx="312906" cy="276999"/>
          </a:xfrm>
          <a:prstGeom prst="rect">
            <a:avLst/>
          </a:prstGeom>
          <a:noFill/>
        </p:spPr>
        <p:txBody>
          <a:bodyPr wrap="none" rtlCol="0">
            <a:spAutoFit/>
          </a:bodyPr>
          <a:lstStyle/>
          <a:p>
            <a:r>
              <a:rPr lang="en-CA" sz="1200" dirty="0" smtClean="0"/>
              <a:t>4.</a:t>
            </a:r>
            <a:endParaRPr lang="en-CA" sz="1200" dirty="0"/>
          </a:p>
        </p:txBody>
      </p:sp>
      <p:sp>
        <p:nvSpPr>
          <p:cNvPr id="24" name="Right Arrow 23"/>
          <p:cNvSpPr/>
          <p:nvPr/>
        </p:nvSpPr>
        <p:spPr>
          <a:xfrm>
            <a:off x="2051720" y="3573016"/>
            <a:ext cx="614164" cy="261389"/>
          </a:xfrm>
          <a:prstGeom prst="rightArrow">
            <a:avLst>
              <a:gd name="adj1" fmla="val 38078"/>
              <a:gd name="adj2" fmla="val 60589"/>
            </a:avLst>
          </a:prstGeom>
          <a:solidFill>
            <a:schemeClr val="tx2">
              <a:lumMod val="60000"/>
              <a:lumOff val="4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496944" cy="1143000"/>
          </a:xfrm>
        </p:spPr>
        <p:txBody>
          <a:bodyPr>
            <a:normAutofit/>
          </a:bodyPr>
          <a:lstStyle/>
          <a:p>
            <a:pPr algn="l"/>
            <a:r>
              <a:rPr lang="en-CA" sz="3600" dirty="0" smtClean="0">
                <a:solidFill>
                  <a:srgbClr val="002060"/>
                </a:solidFill>
                <a:latin typeface="Arial" pitchFamily="34" charset="0"/>
                <a:cs typeface="Arial" pitchFamily="34" charset="0"/>
              </a:rPr>
              <a:t>Property Instance Checking (Linear </a:t>
            </a:r>
            <a:r>
              <a:rPr lang="en-CA" sz="3600" dirty="0" err="1" smtClean="0">
                <a:solidFill>
                  <a:srgbClr val="002060"/>
                </a:solidFill>
                <a:latin typeface="Arial" pitchFamily="34" charset="0"/>
                <a:cs typeface="Arial" pitchFamily="34" charset="0"/>
              </a:rPr>
              <a:t>Alg</a:t>
            </a:r>
            <a:r>
              <a:rPr lang="en-CA" sz="3600" dirty="0" smtClean="0">
                <a:solidFill>
                  <a:srgbClr val="002060"/>
                </a:solidFill>
                <a:latin typeface="Arial" pitchFamily="34" charset="0"/>
                <a:cs typeface="Arial" pitchFamily="34" charset="0"/>
              </a:rPr>
              <a:t>)</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14</a:t>
            </a:fld>
            <a:endParaRPr lang="en-CA" dirty="0"/>
          </a:p>
        </p:txBody>
      </p:sp>
      <p:sp>
        <p:nvSpPr>
          <p:cNvPr id="29" name="TextBox 28"/>
          <p:cNvSpPr txBox="1"/>
          <p:nvPr/>
        </p:nvSpPr>
        <p:spPr>
          <a:xfrm>
            <a:off x="1331640" y="4375555"/>
            <a:ext cx="1656184" cy="338554"/>
          </a:xfrm>
          <a:prstGeom prst="rect">
            <a:avLst/>
          </a:prstGeom>
          <a:solidFill>
            <a:srgbClr val="F0F3F6"/>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600" dirty="0" smtClean="0">
                <a:latin typeface="DejaVu Sans Mono" pitchFamily="49" charset="0"/>
                <a:ea typeface="DejaVu Sans Mono" pitchFamily="49" charset="0"/>
                <a:cs typeface="DejaVu Sans Mono" pitchFamily="49" charset="0"/>
              </a:rPr>
              <a:t>guest login</a:t>
            </a:r>
            <a:endParaRPr lang="en-CA" sz="1600" dirty="0"/>
          </a:p>
        </p:txBody>
      </p:sp>
      <p:sp>
        <p:nvSpPr>
          <p:cNvPr id="9" name="Oval 8"/>
          <p:cNvSpPr/>
          <p:nvPr/>
        </p:nvSpPr>
        <p:spPr>
          <a:xfrm>
            <a:off x="2699792" y="3092983"/>
            <a:ext cx="504056"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G</a:t>
            </a:r>
            <a:endParaRPr lang="en-CA" sz="2400" dirty="0">
              <a:latin typeface="Arial" pitchFamily="34" charset="0"/>
              <a:cs typeface="Arial" pitchFamily="34" charset="0"/>
            </a:endParaRPr>
          </a:p>
        </p:txBody>
      </p:sp>
      <p:sp>
        <p:nvSpPr>
          <p:cNvPr id="10" name="Oval 9"/>
          <p:cNvSpPr/>
          <p:nvPr/>
        </p:nvSpPr>
        <p:spPr>
          <a:xfrm>
            <a:off x="3347864" y="4317119"/>
            <a:ext cx="491356" cy="4913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X</a:t>
            </a:r>
            <a:endParaRPr lang="en-CA" sz="2400" dirty="0">
              <a:latin typeface="Arial" pitchFamily="34" charset="0"/>
              <a:cs typeface="Arial" pitchFamily="34" charset="0"/>
            </a:endParaRPr>
          </a:p>
        </p:txBody>
      </p:sp>
      <p:sp>
        <p:nvSpPr>
          <p:cNvPr id="11" name="Oval 10"/>
          <p:cNvSpPr/>
          <p:nvPr/>
        </p:nvSpPr>
        <p:spPr>
          <a:xfrm>
            <a:off x="2699792" y="3796047"/>
            <a:ext cx="504056"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a:t>
            </a:r>
            <a:endParaRPr lang="en-CA" sz="2400" dirty="0">
              <a:latin typeface="Arial" pitchFamily="34" charset="0"/>
              <a:cs typeface="Arial" pitchFamily="34" charset="0"/>
            </a:endParaRPr>
          </a:p>
        </p:txBody>
      </p:sp>
      <p:sp>
        <p:nvSpPr>
          <p:cNvPr id="12" name="Oval 11"/>
          <p:cNvSpPr/>
          <p:nvPr/>
        </p:nvSpPr>
        <p:spPr>
          <a:xfrm>
            <a:off x="3347864" y="5096507"/>
            <a:ext cx="504056"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F</a:t>
            </a:r>
            <a:endParaRPr lang="en-CA" sz="2400" dirty="0">
              <a:latin typeface="Arial" pitchFamily="34" charset="0"/>
              <a:cs typeface="Arial" pitchFamily="34" charset="0"/>
            </a:endParaRPr>
          </a:p>
        </p:txBody>
      </p:sp>
      <p:cxnSp>
        <p:nvCxnSpPr>
          <p:cNvPr id="15" name="Straight Arrow Connector 14"/>
          <p:cNvCxnSpPr>
            <a:stCxn id="9" idx="4"/>
            <a:endCxn id="11" idx="0"/>
          </p:cNvCxnSpPr>
          <p:nvPr/>
        </p:nvCxnSpPr>
        <p:spPr>
          <a:xfrm>
            <a:off x="2951820" y="3597039"/>
            <a:ext cx="0" cy="1990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1" idx="5"/>
            <a:endCxn id="10" idx="1"/>
          </p:cNvCxnSpPr>
          <p:nvPr/>
        </p:nvCxnSpPr>
        <p:spPr>
          <a:xfrm>
            <a:off x="3130031" y="4226286"/>
            <a:ext cx="289790" cy="1627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1" idx="3"/>
          </p:cNvCxnSpPr>
          <p:nvPr/>
        </p:nvCxnSpPr>
        <p:spPr>
          <a:xfrm flipH="1">
            <a:off x="2483768" y="4226286"/>
            <a:ext cx="289841" cy="1501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0" idx="4"/>
            <a:endCxn id="12" idx="0"/>
          </p:cNvCxnSpPr>
          <p:nvPr/>
        </p:nvCxnSpPr>
        <p:spPr>
          <a:xfrm>
            <a:off x="3593542" y="4808475"/>
            <a:ext cx="6350"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2" idx="4"/>
            <a:endCxn id="20" idx="0"/>
          </p:cNvCxnSpPr>
          <p:nvPr/>
        </p:nvCxnSpPr>
        <p:spPr>
          <a:xfrm>
            <a:off x="3599892" y="5600563"/>
            <a:ext cx="0" cy="299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843808" y="5899628"/>
            <a:ext cx="1512168" cy="338554"/>
          </a:xfrm>
          <a:prstGeom prst="rect">
            <a:avLst/>
          </a:prstGeom>
          <a:solidFill>
            <a:srgbClr val="F0F3F6"/>
          </a:solidFill>
          <a:ln w="3175"/>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600" dirty="0" smtClean="0">
                <a:latin typeface="DejaVu Sans Mono" pitchFamily="49" charset="0"/>
                <a:ea typeface="DejaVu Sans Mono" pitchFamily="49" charset="0"/>
                <a:cs typeface="DejaVu Sans Mono" pitchFamily="49" charset="0"/>
              </a:rPr>
              <a:t>authorized</a:t>
            </a:r>
            <a:endParaRPr lang="en-CA" sz="1600" dirty="0"/>
          </a:p>
        </p:txBody>
      </p:sp>
      <p:sp>
        <p:nvSpPr>
          <p:cNvPr id="22" name="Content Placeholder 2"/>
          <p:cNvSpPr>
            <a:spLocks noGrp="1"/>
          </p:cNvSpPr>
          <p:nvPr>
            <p:ph idx="1"/>
          </p:nvPr>
        </p:nvSpPr>
        <p:spPr>
          <a:xfrm>
            <a:off x="457200" y="1268760"/>
            <a:ext cx="8229600" cy="1584176"/>
          </a:xfrm>
        </p:spPr>
        <p:txBody>
          <a:bodyPr>
            <a:normAutofit/>
          </a:bodyPr>
          <a:lstStyle/>
          <a:p>
            <a:r>
              <a:rPr lang="en-CA" sz="2400" dirty="0" smtClean="0">
                <a:latin typeface="Arial" pitchFamily="34" charset="0"/>
                <a:cs typeface="Arial" pitchFamily="34" charset="0"/>
              </a:rPr>
              <a:t>Check each instance on each trace in log</a:t>
            </a:r>
          </a:p>
          <a:p>
            <a:r>
              <a:rPr lang="en-CA" sz="2400" dirty="0" smtClean="0">
                <a:latin typeface="Arial" pitchFamily="34" charset="0"/>
                <a:cs typeface="Arial" pitchFamily="34" charset="0"/>
              </a:rPr>
              <a:t>holds on trace </a:t>
            </a:r>
            <a:r>
              <a:rPr lang="en-CA" sz="2400" dirty="0" smtClean="0"/>
              <a:t>⇔ holds on first event of trace </a:t>
            </a:r>
            <a:endParaRPr lang="en-CA" sz="24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p:txBody>
      </p:sp>
      <p:graphicFrame>
        <p:nvGraphicFramePr>
          <p:cNvPr id="62" name="Table 61"/>
          <p:cNvGraphicFramePr>
            <a:graphicFrameLocks noGrp="1"/>
          </p:cNvGraphicFramePr>
          <p:nvPr/>
        </p:nvGraphicFramePr>
        <p:xfrm>
          <a:off x="2205261" y="2545854"/>
          <a:ext cx="4392486" cy="243840"/>
        </p:xfrm>
        <a:graphic>
          <a:graphicData uri="http://schemas.openxmlformats.org/drawingml/2006/table">
            <a:tbl>
              <a:tblPr firstRow="1" bandRow="1">
                <a:tableStyleId>{5940675A-B579-460E-94D1-54222C63F5DA}</a:tableStyleId>
              </a:tblPr>
              <a:tblGrid>
                <a:gridCol w="1080120"/>
                <a:gridCol w="1224134"/>
                <a:gridCol w="1080120"/>
                <a:gridCol w="1008112"/>
              </a:tblGrid>
              <a:tr h="144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DejaVu Sans Mono" pitchFamily="49" charset="0"/>
                          <a:ea typeface="DejaVu Sans Mono" pitchFamily="49" charset="0"/>
                          <a:cs typeface="DejaVu Sans Mono" pitchFamily="49" charset="0"/>
                        </a:rPr>
                        <a:t>guest login</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login</a:t>
                      </a:r>
                      <a:r>
                        <a:rPr lang="en-CA" sz="1000" baseline="0" dirty="0" smtClean="0">
                          <a:latin typeface="DejaVu Sans Mono" pitchFamily="49" charset="0"/>
                          <a:ea typeface="DejaVu Sans Mono" pitchFamily="49" charset="0"/>
                          <a:cs typeface="DejaVu Sans Mono" pitchFamily="49" charset="0"/>
                        </a:rPr>
                        <a:t>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 failed</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authorized </a:t>
                      </a:r>
                      <a:endParaRPr lang="en-CA" sz="1000" dirty="0">
                        <a:latin typeface="DejaVu Sans Mono" pitchFamily="49" charset="0"/>
                        <a:ea typeface="DejaVu Sans Mono" pitchFamily="49" charset="0"/>
                        <a:cs typeface="DejaVu Sans Mono" pitchFamily="49" charset="0"/>
                      </a:endParaRPr>
                    </a:p>
                  </a:txBody>
                  <a:tcPr/>
                </a:tc>
              </a:tr>
            </a:tbl>
          </a:graphicData>
        </a:graphic>
      </p:graphicFrame>
      <p:sp>
        <p:nvSpPr>
          <p:cNvPr id="87" name="TextBox 86"/>
          <p:cNvSpPr txBox="1"/>
          <p:nvPr/>
        </p:nvSpPr>
        <p:spPr>
          <a:xfrm>
            <a:off x="3059832" y="3151130"/>
            <a:ext cx="4752528" cy="369332"/>
          </a:xfrm>
          <a:prstGeom prst="rect">
            <a:avLst/>
          </a:prstGeom>
          <a:noFill/>
          <a:ln w="38100">
            <a:noFill/>
          </a:ln>
        </p:spPr>
        <p:txBody>
          <a:bodyPr wrap="square" rtlCol="0">
            <a:spAutoFit/>
          </a:bodyPr>
          <a:lstStyle/>
          <a:p>
            <a:pPr algn="ctr"/>
            <a:r>
              <a:rPr lang="en-CA" dirty="0" smtClean="0"/>
              <a:t>G(</a:t>
            </a:r>
            <a:r>
              <a:rPr lang="en-CA" b="1" dirty="0" smtClean="0"/>
              <a:t>p</a:t>
            </a:r>
            <a:r>
              <a:rPr lang="en-CA" dirty="0" smtClean="0"/>
              <a:t>): check if </a:t>
            </a:r>
            <a:r>
              <a:rPr lang="en-CA" b="1" dirty="0" smtClean="0"/>
              <a:t>p</a:t>
            </a:r>
            <a:r>
              <a:rPr lang="en-CA" dirty="0" smtClean="0"/>
              <a:t> holds at every time point</a:t>
            </a:r>
            <a:endParaRPr lang="en-CA" sz="1600" dirty="0">
              <a:latin typeface="DejaVu Sans Mono" pitchFamily="49" charset="0"/>
              <a:ea typeface="DejaVu Sans Mono" pitchFamily="49" charset="0"/>
              <a:cs typeface="DejaVu Sans Mono" pitchFamily="49" charset="0"/>
            </a:endParaRPr>
          </a:p>
        </p:txBody>
      </p:sp>
      <p:sp>
        <p:nvSpPr>
          <p:cNvPr id="114" name="TextBox 113"/>
          <p:cNvSpPr txBox="1"/>
          <p:nvPr/>
        </p:nvSpPr>
        <p:spPr>
          <a:xfrm>
            <a:off x="3275856" y="3871210"/>
            <a:ext cx="2520280" cy="369332"/>
          </a:xfrm>
          <a:prstGeom prst="rect">
            <a:avLst/>
          </a:prstGeom>
          <a:noFill/>
          <a:ln w="38100">
            <a:noFill/>
          </a:ln>
        </p:spPr>
        <p:txBody>
          <a:bodyPr wrap="square" rtlCol="0">
            <a:spAutoFit/>
          </a:bodyPr>
          <a:lstStyle/>
          <a:p>
            <a:pPr algn="ctr"/>
            <a:r>
              <a:rPr lang="en-CA" b="1" dirty="0" err="1" smtClean="0"/>
              <a:t>q</a:t>
            </a:r>
            <a:r>
              <a:rPr lang="en-CA" dirty="0" err="1" smtClean="0">
                <a:latin typeface="Arial" pitchFamily="34" charset="0"/>
                <a:cs typeface="Arial" pitchFamily="34" charset="0"/>
              </a:rPr>
              <a:t>→</a:t>
            </a:r>
            <a:r>
              <a:rPr lang="en-CA" b="1" dirty="0" err="1" smtClean="0"/>
              <a:t>r</a:t>
            </a:r>
            <a:r>
              <a:rPr lang="en-CA" dirty="0" smtClean="0">
                <a:latin typeface="Arial" pitchFamily="34" charset="0"/>
                <a:cs typeface="Arial" pitchFamily="34" charset="0"/>
              </a:rPr>
              <a:t> :</a:t>
            </a:r>
            <a:r>
              <a:rPr lang="en-CA" dirty="0" smtClean="0"/>
              <a:t>check if </a:t>
            </a:r>
            <a:r>
              <a:rPr lang="en-CA" b="1" dirty="0" err="1" smtClean="0"/>
              <a:t>q</a:t>
            </a:r>
            <a:r>
              <a:rPr lang="en-CA" dirty="0" err="1" smtClean="0">
                <a:latin typeface="Arial" pitchFamily="34" charset="0"/>
                <a:cs typeface="Arial" pitchFamily="34" charset="0"/>
              </a:rPr>
              <a:t>→</a:t>
            </a:r>
            <a:r>
              <a:rPr lang="en-CA" b="1" dirty="0" err="1" smtClean="0"/>
              <a:t>r</a:t>
            </a:r>
            <a:endParaRPr lang="en-CA" sz="1600" dirty="0">
              <a:latin typeface="DejaVu Sans Mono" pitchFamily="49" charset="0"/>
              <a:ea typeface="DejaVu Sans Mono" pitchFamily="49" charset="0"/>
              <a:cs typeface="DejaVu Sans Mono" pitchFamily="49" charset="0"/>
            </a:endParaRPr>
          </a:p>
        </p:txBody>
      </p:sp>
      <p:sp>
        <p:nvSpPr>
          <p:cNvPr id="118" name="TextBox 117"/>
          <p:cNvSpPr txBox="1"/>
          <p:nvPr/>
        </p:nvSpPr>
        <p:spPr>
          <a:xfrm>
            <a:off x="3851920" y="4375266"/>
            <a:ext cx="4464496" cy="369332"/>
          </a:xfrm>
          <a:prstGeom prst="rect">
            <a:avLst/>
          </a:prstGeom>
          <a:noFill/>
          <a:ln w="38100">
            <a:noFill/>
          </a:ln>
        </p:spPr>
        <p:txBody>
          <a:bodyPr wrap="square" rtlCol="0">
            <a:spAutoFit/>
          </a:bodyPr>
          <a:lstStyle/>
          <a:p>
            <a:pPr algn="ctr"/>
            <a:r>
              <a:rPr lang="en-CA" dirty="0" smtClean="0"/>
              <a:t>X(</a:t>
            </a:r>
            <a:r>
              <a:rPr lang="en-CA" b="1" dirty="0" smtClean="0"/>
              <a:t>s</a:t>
            </a:r>
            <a:r>
              <a:rPr lang="en-CA" dirty="0" smtClean="0"/>
              <a:t>): check if </a:t>
            </a:r>
            <a:r>
              <a:rPr lang="en-CA" b="1" dirty="0" smtClean="0"/>
              <a:t>s</a:t>
            </a:r>
            <a:r>
              <a:rPr lang="en-CA" dirty="0" smtClean="0"/>
              <a:t> holds at next time point</a:t>
            </a:r>
            <a:endParaRPr lang="en-CA" sz="1600" dirty="0">
              <a:latin typeface="DejaVu Sans Mono" pitchFamily="49" charset="0"/>
              <a:ea typeface="DejaVu Sans Mono" pitchFamily="49" charset="0"/>
              <a:cs typeface="DejaVu Sans Mono" pitchFamily="49" charset="0"/>
            </a:endParaRPr>
          </a:p>
        </p:txBody>
      </p:sp>
      <p:sp>
        <p:nvSpPr>
          <p:cNvPr id="120" name="Rectangle 119"/>
          <p:cNvSpPr/>
          <p:nvPr/>
        </p:nvSpPr>
        <p:spPr>
          <a:xfrm>
            <a:off x="2195736" y="2520454"/>
            <a:ext cx="1080120" cy="28803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TextBox 126"/>
          <p:cNvSpPr txBox="1"/>
          <p:nvPr/>
        </p:nvSpPr>
        <p:spPr>
          <a:xfrm>
            <a:off x="4139952" y="4726014"/>
            <a:ext cx="4824536" cy="369332"/>
          </a:xfrm>
          <a:prstGeom prst="rect">
            <a:avLst/>
          </a:prstGeom>
          <a:noFill/>
          <a:ln w="38100">
            <a:noFill/>
          </a:ln>
        </p:spPr>
        <p:txBody>
          <a:bodyPr wrap="square" rtlCol="0">
            <a:spAutoFit/>
          </a:bodyPr>
          <a:lstStyle/>
          <a:p>
            <a:pPr algn="ctr"/>
            <a:r>
              <a:rPr lang="en-CA" dirty="0" smtClean="0"/>
              <a:t>F(</a:t>
            </a:r>
            <a:r>
              <a:rPr lang="en-CA" b="1" dirty="0" smtClean="0"/>
              <a:t>a</a:t>
            </a:r>
            <a:r>
              <a:rPr lang="en-CA" dirty="0" smtClean="0"/>
              <a:t>): check if </a:t>
            </a:r>
            <a:r>
              <a:rPr lang="en-CA" b="1" dirty="0" smtClean="0"/>
              <a:t>a</a:t>
            </a:r>
            <a:r>
              <a:rPr lang="en-CA" dirty="0" smtClean="0"/>
              <a:t> holds at some time point </a:t>
            </a:r>
            <a:endParaRPr lang="en-CA" sz="1600" dirty="0">
              <a:latin typeface="DejaVu Sans Mono" pitchFamily="49" charset="0"/>
              <a:ea typeface="DejaVu Sans Mono" pitchFamily="49" charset="0"/>
              <a:cs typeface="DejaVu Sans Mono" pitchFamily="49" charset="0"/>
            </a:endParaRPr>
          </a:p>
        </p:txBody>
      </p:sp>
      <p:sp>
        <p:nvSpPr>
          <p:cNvPr id="119" name="Freeform 118"/>
          <p:cNvSpPr/>
          <p:nvPr/>
        </p:nvSpPr>
        <p:spPr>
          <a:xfrm>
            <a:off x="2699792" y="5067962"/>
            <a:ext cx="1800200" cy="1179512"/>
          </a:xfrm>
          <a:custGeom>
            <a:avLst/>
            <a:gdLst>
              <a:gd name="connsiteX0" fmla="*/ 464820 w 1295400"/>
              <a:gd name="connsiteY0" fmla="*/ 0 h 1546860"/>
              <a:gd name="connsiteX1" fmla="*/ 838200 w 1295400"/>
              <a:gd name="connsiteY1" fmla="*/ 0 h 1546860"/>
              <a:gd name="connsiteX2" fmla="*/ 1295400 w 1295400"/>
              <a:gd name="connsiteY2" fmla="*/ 1173480 h 1546860"/>
              <a:gd name="connsiteX3" fmla="*/ 1295400 w 1295400"/>
              <a:gd name="connsiteY3" fmla="*/ 1546860 h 1546860"/>
              <a:gd name="connsiteX4" fmla="*/ 0 w 1295400"/>
              <a:gd name="connsiteY4" fmla="*/ 1546860 h 1546860"/>
              <a:gd name="connsiteX5" fmla="*/ 0 w 1295400"/>
              <a:gd name="connsiteY5" fmla="*/ 1165860 h 1546860"/>
              <a:gd name="connsiteX6" fmla="*/ 464820 w 1295400"/>
              <a:gd name="connsiteY6" fmla="*/ 0 h 154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1546860">
                <a:moveTo>
                  <a:pt x="464820" y="0"/>
                </a:moveTo>
                <a:lnTo>
                  <a:pt x="838200" y="0"/>
                </a:lnTo>
                <a:lnTo>
                  <a:pt x="1295400" y="1173480"/>
                </a:lnTo>
                <a:lnTo>
                  <a:pt x="1295400" y="1546860"/>
                </a:lnTo>
                <a:lnTo>
                  <a:pt x="0" y="1546860"/>
                </a:lnTo>
                <a:lnTo>
                  <a:pt x="0" y="1165860"/>
                </a:lnTo>
                <a:lnTo>
                  <a:pt x="464820" y="0"/>
                </a:lnTo>
                <a:close/>
              </a:path>
            </a:pathLst>
          </a:custGeom>
          <a:solidFill>
            <a:schemeClr val="bg1">
              <a:lumMod val="9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CA" b="1" dirty="0" smtClean="0"/>
              <a:t>s</a:t>
            </a:r>
            <a:endParaRPr lang="en-CA" b="1" dirty="0"/>
          </a:p>
        </p:txBody>
      </p:sp>
      <p:sp>
        <p:nvSpPr>
          <p:cNvPr id="90" name="Rectangle 89"/>
          <p:cNvSpPr/>
          <p:nvPr/>
        </p:nvSpPr>
        <p:spPr>
          <a:xfrm>
            <a:off x="1331640" y="4365974"/>
            <a:ext cx="1656184" cy="36004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q</a:t>
            </a:r>
            <a:endParaRPr lang="en-CA" b="1" dirty="0">
              <a:solidFill>
                <a:schemeClr val="tx1"/>
              </a:solidFill>
            </a:endParaRPr>
          </a:p>
        </p:txBody>
      </p:sp>
      <p:sp>
        <p:nvSpPr>
          <p:cNvPr id="95" name="Freeform 94"/>
          <p:cNvSpPr/>
          <p:nvPr/>
        </p:nvSpPr>
        <p:spPr>
          <a:xfrm>
            <a:off x="2771800" y="4303258"/>
            <a:ext cx="1656184" cy="1944216"/>
          </a:xfrm>
          <a:custGeom>
            <a:avLst/>
            <a:gdLst>
              <a:gd name="connsiteX0" fmla="*/ 464820 w 1295400"/>
              <a:gd name="connsiteY0" fmla="*/ 0 h 1546860"/>
              <a:gd name="connsiteX1" fmla="*/ 838200 w 1295400"/>
              <a:gd name="connsiteY1" fmla="*/ 0 h 1546860"/>
              <a:gd name="connsiteX2" fmla="*/ 1295400 w 1295400"/>
              <a:gd name="connsiteY2" fmla="*/ 1173480 h 1546860"/>
              <a:gd name="connsiteX3" fmla="*/ 1295400 w 1295400"/>
              <a:gd name="connsiteY3" fmla="*/ 1546860 h 1546860"/>
              <a:gd name="connsiteX4" fmla="*/ 0 w 1295400"/>
              <a:gd name="connsiteY4" fmla="*/ 1546860 h 1546860"/>
              <a:gd name="connsiteX5" fmla="*/ 0 w 1295400"/>
              <a:gd name="connsiteY5" fmla="*/ 1165860 h 1546860"/>
              <a:gd name="connsiteX6" fmla="*/ 464820 w 1295400"/>
              <a:gd name="connsiteY6" fmla="*/ 0 h 154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1546860">
                <a:moveTo>
                  <a:pt x="464820" y="0"/>
                </a:moveTo>
                <a:lnTo>
                  <a:pt x="838200" y="0"/>
                </a:lnTo>
                <a:lnTo>
                  <a:pt x="1295400" y="1173480"/>
                </a:lnTo>
                <a:lnTo>
                  <a:pt x="1295400" y="1546860"/>
                </a:lnTo>
                <a:lnTo>
                  <a:pt x="0" y="1546860"/>
                </a:lnTo>
                <a:lnTo>
                  <a:pt x="0" y="1165860"/>
                </a:lnTo>
                <a:lnTo>
                  <a:pt x="464820" y="0"/>
                </a:lnTo>
                <a:close/>
              </a:path>
            </a:pathLst>
          </a:custGeom>
          <a:solidFill>
            <a:schemeClr val="bg1">
              <a:lumMod val="9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CA" b="1" dirty="0" smtClean="0"/>
              <a:t>r</a:t>
            </a:r>
            <a:endParaRPr lang="en-CA" b="1" dirty="0"/>
          </a:p>
        </p:txBody>
      </p:sp>
      <p:sp>
        <p:nvSpPr>
          <p:cNvPr id="81" name="Freeform 80"/>
          <p:cNvSpPr/>
          <p:nvPr/>
        </p:nvSpPr>
        <p:spPr>
          <a:xfrm>
            <a:off x="1259632" y="3799202"/>
            <a:ext cx="3272118" cy="2510118"/>
          </a:xfrm>
          <a:custGeom>
            <a:avLst/>
            <a:gdLst>
              <a:gd name="connsiteX0" fmla="*/ 1380565 w 3272118"/>
              <a:gd name="connsiteY0" fmla="*/ 0 h 2510118"/>
              <a:gd name="connsiteX1" fmla="*/ 2124635 w 3272118"/>
              <a:gd name="connsiteY1" fmla="*/ 0 h 2510118"/>
              <a:gd name="connsiteX2" fmla="*/ 3272118 w 3272118"/>
              <a:gd name="connsiteY2" fmla="*/ 1389530 h 2510118"/>
              <a:gd name="connsiteX3" fmla="*/ 3272118 w 3272118"/>
              <a:gd name="connsiteY3" fmla="*/ 2501153 h 2510118"/>
              <a:gd name="connsiteX4" fmla="*/ 0 w 3272118"/>
              <a:gd name="connsiteY4" fmla="*/ 2510118 h 2510118"/>
              <a:gd name="connsiteX5" fmla="*/ 8965 w 3272118"/>
              <a:gd name="connsiteY5" fmla="*/ 502024 h 2510118"/>
              <a:gd name="connsiteX6" fmla="*/ 1380565 w 3272118"/>
              <a:gd name="connsiteY6" fmla="*/ 0 h 251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2118" h="2510118">
                <a:moveTo>
                  <a:pt x="1380565" y="0"/>
                </a:moveTo>
                <a:lnTo>
                  <a:pt x="2124635" y="0"/>
                </a:lnTo>
                <a:lnTo>
                  <a:pt x="3272118" y="1389530"/>
                </a:lnTo>
                <a:lnTo>
                  <a:pt x="3272118" y="2501153"/>
                </a:lnTo>
                <a:lnTo>
                  <a:pt x="0" y="2510118"/>
                </a:lnTo>
                <a:cubicBezTo>
                  <a:pt x="2988" y="1840753"/>
                  <a:pt x="5977" y="1171389"/>
                  <a:pt x="8965" y="502024"/>
                </a:cubicBezTo>
                <a:lnTo>
                  <a:pt x="1380565" y="0"/>
                </a:lnTo>
                <a:close/>
              </a:path>
            </a:pathLst>
          </a:cu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800" dirty="0" smtClean="0">
                <a:solidFill>
                  <a:schemeClr val="tx1"/>
                </a:solidFill>
              </a:rPr>
              <a:t>p</a:t>
            </a:r>
            <a:endParaRPr lang="en-CA" sz="4800" dirty="0">
              <a:solidFill>
                <a:schemeClr val="tx1"/>
              </a:solidFill>
            </a:endParaRPr>
          </a:p>
        </p:txBody>
      </p:sp>
      <p:sp>
        <p:nvSpPr>
          <p:cNvPr id="158" name="Rectangle 157"/>
          <p:cNvSpPr/>
          <p:nvPr/>
        </p:nvSpPr>
        <p:spPr>
          <a:xfrm>
            <a:off x="4509517" y="2520454"/>
            <a:ext cx="1080120" cy="28803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9" name="Rectangle 158"/>
          <p:cNvSpPr/>
          <p:nvPr/>
        </p:nvSpPr>
        <p:spPr>
          <a:xfrm>
            <a:off x="5589637" y="2520454"/>
            <a:ext cx="1008112" cy="28803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0" name="Rectangle 159"/>
          <p:cNvSpPr/>
          <p:nvPr/>
        </p:nvSpPr>
        <p:spPr>
          <a:xfrm>
            <a:off x="3285381" y="2518296"/>
            <a:ext cx="1224136" cy="28803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1" name="TextBox 160"/>
          <p:cNvSpPr txBox="1"/>
          <p:nvPr/>
        </p:nvSpPr>
        <p:spPr>
          <a:xfrm>
            <a:off x="2565301" y="2276872"/>
            <a:ext cx="4392488" cy="276999"/>
          </a:xfrm>
          <a:prstGeom prst="rect">
            <a:avLst/>
          </a:prstGeom>
          <a:noFill/>
        </p:spPr>
        <p:txBody>
          <a:bodyPr wrap="square" rtlCol="0">
            <a:spAutoFit/>
          </a:bodyPr>
          <a:lstStyle/>
          <a:p>
            <a:r>
              <a:rPr lang="en-CA" sz="1200" dirty="0" smtClean="0"/>
              <a:t>0	      1	             2	               3	          </a:t>
            </a:r>
            <a:endParaRPr lang="en-CA" sz="1200" dirty="0"/>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1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2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6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9"/>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5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158"/>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5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160"/>
                                        </p:tgtEl>
                                        <p:attrNameLst>
                                          <p:attrName>style.visibility</p:attrName>
                                        </p:attrNameLst>
                                      </p:cBhvr>
                                      <p:to>
                                        <p:strVal val="visible"/>
                                      </p:to>
                                    </p:set>
                                  </p:childTnLst>
                                </p:cTn>
                              </p:par>
                              <p:par>
                                <p:cTn id="67" presetID="1" presetClass="exit" presetSubtype="0" fill="hold" grpId="3" nodeType="withEffect">
                                  <p:stCondLst>
                                    <p:cond delay="0"/>
                                  </p:stCondLst>
                                  <p:childTnLst>
                                    <p:set>
                                      <p:cBhvr>
                                        <p:cTn id="68" dur="1" fill="hold">
                                          <p:stCondLst>
                                            <p:cond delay="0"/>
                                          </p:stCondLst>
                                        </p:cTn>
                                        <p:tgtEl>
                                          <p:spTgt spid="15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 nodeType="clickEffect">
                                  <p:stCondLst>
                                    <p:cond delay="0"/>
                                  </p:stCondLst>
                                  <p:childTnLst>
                                    <p:set>
                                      <p:cBhvr>
                                        <p:cTn id="72" dur="1" fill="hold">
                                          <p:stCondLst>
                                            <p:cond delay="0"/>
                                          </p:stCondLst>
                                        </p:cTn>
                                        <p:tgtEl>
                                          <p:spTgt spid="119"/>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27"/>
                                        </p:tgtEl>
                                        <p:attrNameLst>
                                          <p:attrName>style.visibility</p:attrName>
                                        </p:attrNameLst>
                                      </p:cBhvr>
                                      <p:to>
                                        <p:strVal val="hidden"/>
                                      </p:to>
                                    </p:set>
                                  </p:childTnLst>
                                </p:cTn>
                              </p:par>
                              <p:par>
                                <p:cTn id="75" presetID="1" presetClass="exit" presetSubtype="0" fill="hold" grpId="3" nodeType="withEffect">
                                  <p:stCondLst>
                                    <p:cond delay="0"/>
                                  </p:stCondLst>
                                  <p:childTnLst>
                                    <p:set>
                                      <p:cBhvr>
                                        <p:cTn id="76" dur="1" fill="hold">
                                          <p:stCondLst>
                                            <p:cond delay="0"/>
                                          </p:stCondLst>
                                        </p:cTn>
                                        <p:tgtEl>
                                          <p:spTgt spid="160"/>
                                        </p:tgtEl>
                                        <p:attrNameLst>
                                          <p:attrName>style.visibility</p:attrName>
                                        </p:attrNameLst>
                                      </p:cBhvr>
                                      <p:to>
                                        <p:strVal val="hidden"/>
                                      </p:to>
                                    </p:set>
                                  </p:childTnLst>
                                </p:cTn>
                              </p:par>
                              <p:par>
                                <p:cTn id="77" presetID="1" presetClass="entr" presetSubtype="0" fill="hold" grpId="2"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18"/>
                                        </p:tgtEl>
                                        <p:attrNameLst>
                                          <p:attrName>style.visibility</p:attrName>
                                        </p:attrNameLst>
                                      </p:cBhvr>
                                      <p:to>
                                        <p:strVal val="hidden"/>
                                      </p:to>
                                    </p:set>
                                  </p:childTnLst>
                                </p:cTn>
                              </p:par>
                              <p:par>
                                <p:cTn id="83" presetID="1" presetClass="exit" presetSubtype="0" fill="hold" grpId="3" nodeType="withEffect">
                                  <p:stCondLst>
                                    <p:cond delay="0"/>
                                  </p:stCondLst>
                                  <p:childTnLst>
                                    <p:set>
                                      <p:cBhvr>
                                        <p:cTn id="84" dur="1" fill="hold">
                                          <p:stCondLst>
                                            <p:cond delay="0"/>
                                          </p:stCondLst>
                                        </p:cTn>
                                        <p:tgtEl>
                                          <p:spTgt spid="119"/>
                                        </p:tgtEl>
                                        <p:attrNameLst>
                                          <p:attrName>style.visibility</p:attrName>
                                        </p:attrNameLst>
                                      </p:cBhvr>
                                      <p:to>
                                        <p:strVal val="hidden"/>
                                      </p:to>
                                    </p:set>
                                  </p:childTnLst>
                                </p:cTn>
                              </p:par>
                              <p:par>
                                <p:cTn id="85" presetID="1" presetClass="entr" presetSubtype="0" fill="hold" grpId="2"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grpId="2" nodeType="with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11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xit" presetSubtype="0" fill="hold" grpId="3" nodeType="withEffect">
                                  <p:stCondLst>
                                    <p:cond delay="0"/>
                                  </p:stCondLst>
                                  <p:childTnLst>
                                    <p:set>
                                      <p:cBhvr>
                                        <p:cTn id="96" dur="1" fill="hold">
                                          <p:stCondLst>
                                            <p:cond delay="0"/>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14" grpId="0"/>
      <p:bldP spid="114" grpId="1"/>
      <p:bldP spid="118" grpId="0"/>
      <p:bldP spid="118" grpId="1"/>
      <p:bldP spid="120" grpId="0" animBg="1"/>
      <p:bldP spid="120" grpId="1" animBg="1"/>
      <p:bldP spid="120" grpId="2" animBg="1"/>
      <p:bldP spid="127" grpId="0"/>
      <p:bldP spid="127" grpId="1"/>
      <p:bldP spid="119" grpId="0" animBg="1"/>
      <p:bldP spid="119" grpId="1" animBg="1"/>
      <p:bldP spid="119" grpId="2" animBg="1"/>
      <p:bldP spid="119" grpId="3" animBg="1"/>
      <p:bldP spid="90" grpId="0" animBg="1"/>
      <p:bldP spid="90" grpId="1" animBg="1"/>
      <p:bldP spid="90" grpId="2" animBg="1"/>
      <p:bldP spid="95" grpId="0" animBg="1"/>
      <p:bldP spid="95" grpId="1" animBg="1"/>
      <p:bldP spid="95" grpId="2" animBg="1"/>
      <p:bldP spid="95" grpId="3" animBg="1"/>
      <p:bldP spid="81" grpId="0" animBg="1"/>
      <p:bldP spid="81" grpId="1" animBg="1"/>
      <p:bldP spid="81" grpId="2" animBg="1"/>
      <p:bldP spid="158" grpId="1" animBg="1"/>
      <p:bldP spid="158" grpId="2" animBg="1"/>
      <p:bldP spid="158" grpId="3" animBg="1"/>
      <p:bldP spid="159" grpId="0" animBg="1"/>
      <p:bldP spid="159" grpId="1" animBg="1"/>
      <p:bldP spid="160" grpId="0" animBg="1"/>
      <p:bldP spid="160" grpId="2" animBg="1"/>
      <p:bldP spid="160" grpId="3"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Linear Algorithm Observations</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15</a:t>
            </a:fld>
            <a:endParaRPr lang="en-CA"/>
          </a:p>
        </p:txBody>
      </p:sp>
      <p:sp>
        <p:nvSpPr>
          <p:cNvPr id="42" name="Content Placeholder 2"/>
          <p:cNvSpPr>
            <a:spLocks noGrp="1"/>
          </p:cNvSpPr>
          <p:nvPr>
            <p:ph idx="1"/>
          </p:nvPr>
        </p:nvSpPr>
        <p:spPr>
          <a:xfrm>
            <a:off x="395536" y="1196752"/>
            <a:ext cx="8496944" cy="4968552"/>
          </a:xfrm>
        </p:spPr>
        <p:txBody>
          <a:bodyPr>
            <a:normAutofit/>
          </a:bodyPr>
          <a:lstStyle/>
          <a:p>
            <a:r>
              <a:rPr lang="en-CA" sz="2400" dirty="0" smtClean="0">
                <a:latin typeface="Arial" pitchFamily="34" charset="0"/>
                <a:cs typeface="Arial" pitchFamily="34" charset="0"/>
              </a:rPr>
              <a:t>Linear checker works but … is slow. </a:t>
            </a:r>
          </a:p>
          <a:p>
            <a:r>
              <a:rPr lang="en-CA" sz="2400" dirty="0" smtClean="0">
                <a:latin typeface="Arial" pitchFamily="34" charset="0"/>
                <a:cs typeface="Arial" pitchFamily="34" charset="0"/>
              </a:rPr>
              <a:t>Notice: most temporal operators rely on relative positions</a:t>
            </a:r>
          </a:p>
          <a:p>
            <a:r>
              <a:rPr lang="en-CA" sz="2400" dirty="0" smtClean="0">
                <a:latin typeface="Arial" pitchFamily="34" charset="0"/>
                <a:cs typeface="Arial" pitchFamily="34" charset="0"/>
              </a:rPr>
              <a:t>Optimization: use </a:t>
            </a:r>
            <a:r>
              <a:rPr lang="en-CA" sz="2400" b="1" dirty="0" smtClean="0">
                <a:latin typeface="Arial" pitchFamily="34" charset="0"/>
                <a:cs typeface="Arial" pitchFamily="34" charset="0"/>
              </a:rPr>
              <a:t>map format</a:t>
            </a:r>
          </a:p>
          <a:p>
            <a:pPr>
              <a:buNone/>
            </a:pPr>
            <a:r>
              <a:rPr lang="en-CA" sz="2400" dirty="0" smtClean="0">
                <a:latin typeface="Arial" pitchFamily="34" charset="0"/>
                <a:cs typeface="Arial" pitchFamily="34" charset="0"/>
              </a:rPr>
              <a:t>				</a:t>
            </a:r>
            <a:endParaRPr lang="en-CA" sz="2000" dirty="0" smtClean="0">
              <a:latin typeface="Arial" pitchFamily="34" charset="0"/>
              <a:cs typeface="Arial" pitchFamily="34" charset="0"/>
            </a:endParaRPr>
          </a:p>
          <a:p>
            <a:pPr marL="2333625" indent="-457200">
              <a:buFont typeface="+mj-lt"/>
              <a:buAutoNum type="arabicPeriod"/>
            </a:pPr>
            <a:endParaRPr lang="en-CA" sz="2400" dirty="0" smtClean="0">
              <a:latin typeface="Arial" pitchFamily="34" charset="0"/>
              <a:cs typeface="Arial" pitchFamily="34" charset="0"/>
            </a:endParaRPr>
          </a:p>
          <a:p>
            <a:pPr marL="2333625" indent="-457200">
              <a:buFont typeface="+mj-lt"/>
              <a:buAutoNum type="arabicPeriod"/>
            </a:pPr>
            <a:endParaRPr lang="en-CA" sz="2400" dirty="0" smtClean="0">
              <a:latin typeface="Arial" pitchFamily="34" charset="0"/>
              <a:cs typeface="Arial" pitchFamily="34" charset="0"/>
            </a:endParaRPr>
          </a:p>
          <a:p>
            <a:pPr marL="2333625" indent="-457200">
              <a:buFont typeface="+mj-lt"/>
              <a:buAutoNum type="arabicPeriod"/>
            </a:pPr>
            <a:endParaRPr lang="en-CA" sz="8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p:txBody>
      </p:sp>
      <p:graphicFrame>
        <p:nvGraphicFramePr>
          <p:cNvPr id="60" name="Table 59"/>
          <p:cNvGraphicFramePr>
            <a:graphicFrameLocks noGrp="1"/>
          </p:cNvGraphicFramePr>
          <p:nvPr/>
        </p:nvGraphicFramePr>
        <p:xfrm>
          <a:off x="5940152" y="3085336"/>
          <a:ext cx="1800200" cy="1219200"/>
        </p:xfrm>
        <a:graphic>
          <a:graphicData uri="http://schemas.openxmlformats.org/drawingml/2006/table">
            <a:tbl>
              <a:tblPr firstRow="1" bandRow="1">
                <a:tableStyleId>{5940675A-B579-460E-94D1-54222C63F5DA}</a:tableStyleId>
              </a:tblPr>
              <a:tblGrid>
                <a:gridCol w="1224136"/>
                <a:gridCol w="576064"/>
              </a:tblGrid>
              <a:tr h="216024">
                <a:tc>
                  <a:txBody>
                    <a:bodyPr/>
                    <a:lstStyle/>
                    <a:p>
                      <a:r>
                        <a:rPr lang="en-CA" sz="1000" b="1" dirty="0" smtClean="0">
                          <a:latin typeface="DejaVu Sans Mono" pitchFamily="49" charset="0"/>
                          <a:ea typeface="DejaVu Sans Mono" pitchFamily="49" charset="0"/>
                          <a:cs typeface="DejaVu Sans Mono" pitchFamily="49" charset="0"/>
                        </a:rPr>
                        <a:t>event</a:t>
                      </a:r>
                      <a:endParaRPr lang="en-CA" sz="1000" b="1" dirty="0">
                        <a:latin typeface="DejaVu Sans Mono" pitchFamily="49" charset="0"/>
                        <a:ea typeface="DejaVu Sans Mono" pitchFamily="49" charset="0"/>
                        <a:cs typeface="DejaVu Sans Mono" pitchFamily="49" charset="0"/>
                      </a:endParaRPr>
                    </a:p>
                  </a:txBody>
                  <a:tcPr/>
                </a:tc>
                <a:tc>
                  <a:txBody>
                    <a:bodyPr/>
                    <a:lstStyle/>
                    <a:p>
                      <a:r>
                        <a:rPr lang="en-CA" sz="1000" b="1" dirty="0" err="1" smtClean="0">
                          <a:latin typeface="DejaVu Sans Mono" pitchFamily="49" charset="0"/>
                          <a:ea typeface="DejaVu Sans Mono" pitchFamily="49" charset="0"/>
                          <a:cs typeface="DejaVu Sans Mono" pitchFamily="49" charset="0"/>
                        </a:rPr>
                        <a:t>posns</a:t>
                      </a:r>
                      <a:endParaRPr lang="en-CA" sz="1000" b="1" dirty="0">
                        <a:latin typeface="DejaVu Sans Mono" pitchFamily="49" charset="0"/>
                        <a:ea typeface="DejaVu Sans Mono" pitchFamily="49" charset="0"/>
                        <a:cs typeface="DejaVu Sans Mono" pitchFamily="49" charset="0"/>
                      </a:endParaRPr>
                    </a:p>
                  </a:txBody>
                  <a:tcPr/>
                </a:tc>
              </a:tr>
              <a:tr h="216024">
                <a:tc>
                  <a:txBody>
                    <a:bodyPr/>
                    <a:lstStyle/>
                    <a:p>
                      <a:r>
                        <a:rPr lang="en-CA" sz="1000" dirty="0" smtClean="0">
                          <a:latin typeface="DejaVu Sans Mono" pitchFamily="49" charset="0"/>
                          <a:ea typeface="DejaVu Sans Mono" pitchFamily="49" charset="0"/>
                          <a:cs typeface="DejaVu Sans Mono" pitchFamily="49" charset="0"/>
                        </a:rPr>
                        <a:t>login attempt </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[0]</a:t>
                      </a:r>
                      <a:endParaRPr lang="en-CA" sz="1000" dirty="0">
                        <a:latin typeface="DejaVu Sans Mono" pitchFamily="49" charset="0"/>
                        <a:ea typeface="DejaVu Sans Mono" pitchFamily="49" charset="0"/>
                        <a:cs typeface="DejaVu Sans Mono" pitchFamily="49" charset="0"/>
                      </a:endParaRPr>
                    </a:p>
                  </a:txBody>
                  <a:tcPr/>
                </a:tc>
              </a:tr>
              <a:tr h="157728">
                <a:tc>
                  <a:txBody>
                    <a:bodyPr/>
                    <a:lstStyle/>
                    <a:p>
                      <a:r>
                        <a:rPr lang="en-CA" sz="1000" dirty="0" smtClean="0">
                          <a:latin typeface="DejaVu Sans Mono" pitchFamily="49" charset="0"/>
                          <a:ea typeface="DejaVu Sans Mono" pitchFamily="49" charset="0"/>
                          <a:cs typeface="DejaVu Sans Mono" pitchFamily="49" charset="0"/>
                        </a:rPr>
                        <a:t>guest login</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[1]</a:t>
                      </a:r>
                      <a:endParaRPr lang="en-CA" sz="1000" dirty="0">
                        <a:latin typeface="DejaVu Sans Mono" pitchFamily="49" charset="0"/>
                        <a:ea typeface="DejaVu Sans Mono" pitchFamily="49" charset="0"/>
                        <a:cs typeface="DejaVu Sans Mono" pitchFamily="49" charset="0"/>
                      </a:endParaRPr>
                    </a:p>
                  </a:txBody>
                  <a:tcPr/>
                </a:tc>
              </a:tr>
              <a:tr h="171440">
                <a:tc>
                  <a:txBody>
                    <a:bodyPr/>
                    <a:lstStyle/>
                    <a:p>
                      <a:r>
                        <a:rPr lang="en-CA" sz="1000" dirty="0" smtClean="0">
                          <a:latin typeface="DejaVu Sans Mono" pitchFamily="49" charset="0"/>
                          <a:ea typeface="DejaVu Sans Mono" pitchFamily="49" charset="0"/>
                          <a:cs typeface="DejaVu Sans Mono" pitchFamily="49" charset="0"/>
                        </a:rPr>
                        <a:t>auth failed</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[2]</a:t>
                      </a:r>
                      <a:endParaRPr lang="en-CA" sz="1000" dirty="0">
                        <a:latin typeface="DejaVu Sans Mono" pitchFamily="49" charset="0"/>
                        <a:ea typeface="DejaVu Sans Mono" pitchFamily="49" charset="0"/>
                        <a:cs typeface="DejaVu Sans Mono" pitchFamily="49" charset="0"/>
                      </a:endParaRPr>
                    </a:p>
                  </a:txBody>
                  <a:tcPr/>
                </a:tc>
              </a:tr>
              <a:tr h="0">
                <a:tc>
                  <a:txBody>
                    <a:bodyPr/>
                    <a:lstStyle/>
                    <a:p>
                      <a:r>
                        <a:rPr lang="en-CA" sz="1000" dirty="0" smtClean="0">
                          <a:latin typeface="DejaVu Sans Mono" pitchFamily="49" charset="0"/>
                          <a:ea typeface="DejaVu Sans Mono" pitchFamily="49" charset="0"/>
                          <a:cs typeface="DejaVu Sans Mono" pitchFamily="49" charset="0"/>
                        </a:rPr>
                        <a:t>authorized </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[3]</a:t>
                      </a:r>
                      <a:endParaRPr lang="en-CA" sz="1000" dirty="0">
                        <a:latin typeface="DejaVu Sans Mono" pitchFamily="49" charset="0"/>
                        <a:ea typeface="DejaVu Sans Mono" pitchFamily="49" charset="0"/>
                        <a:cs typeface="DejaVu Sans Mono" pitchFamily="49" charset="0"/>
                      </a:endParaRPr>
                    </a:p>
                  </a:txBody>
                  <a:tcPr/>
                </a:tc>
              </a:tr>
            </a:tbl>
          </a:graphicData>
        </a:graphic>
      </p:graphicFrame>
      <p:graphicFrame>
        <p:nvGraphicFramePr>
          <p:cNvPr id="62" name="Table 61"/>
          <p:cNvGraphicFramePr>
            <a:graphicFrameLocks noGrp="1"/>
          </p:cNvGraphicFramePr>
          <p:nvPr/>
        </p:nvGraphicFramePr>
        <p:xfrm>
          <a:off x="5940152" y="4597504"/>
          <a:ext cx="1800200" cy="731520"/>
        </p:xfrm>
        <a:graphic>
          <a:graphicData uri="http://schemas.openxmlformats.org/drawingml/2006/table">
            <a:tbl>
              <a:tblPr firstRow="1" bandRow="1">
                <a:tableStyleId>{5940675A-B579-460E-94D1-54222C63F5DA}</a:tableStyleId>
              </a:tblPr>
              <a:tblGrid>
                <a:gridCol w="1224136"/>
                <a:gridCol w="576064"/>
              </a:tblGrid>
              <a:tr h="216024">
                <a:tc>
                  <a:txBody>
                    <a:bodyPr/>
                    <a:lstStyle/>
                    <a:p>
                      <a:r>
                        <a:rPr lang="en-CA" sz="1000" b="1" dirty="0" smtClean="0">
                          <a:latin typeface="DejaVu Sans Mono" pitchFamily="49" charset="0"/>
                          <a:ea typeface="DejaVu Sans Mono" pitchFamily="49" charset="0"/>
                          <a:cs typeface="DejaVu Sans Mono" pitchFamily="49" charset="0"/>
                        </a:rPr>
                        <a:t>event</a:t>
                      </a:r>
                      <a:endParaRPr lang="en-CA" sz="1000" b="1" dirty="0">
                        <a:latin typeface="DejaVu Sans Mono" pitchFamily="49" charset="0"/>
                        <a:ea typeface="DejaVu Sans Mono" pitchFamily="49" charset="0"/>
                        <a:cs typeface="DejaVu Sans Mono" pitchFamily="49" charset="0"/>
                      </a:endParaRPr>
                    </a:p>
                  </a:txBody>
                  <a:tcPr/>
                </a:tc>
                <a:tc>
                  <a:txBody>
                    <a:bodyPr/>
                    <a:lstStyle/>
                    <a:p>
                      <a:r>
                        <a:rPr lang="en-CA" sz="1000" b="1" dirty="0" err="1" smtClean="0">
                          <a:latin typeface="DejaVu Sans Mono" pitchFamily="49" charset="0"/>
                          <a:ea typeface="DejaVu Sans Mono" pitchFamily="49" charset="0"/>
                          <a:cs typeface="DejaVu Sans Mono" pitchFamily="49" charset="0"/>
                        </a:rPr>
                        <a:t>posns</a:t>
                      </a:r>
                      <a:endParaRPr lang="en-CA" sz="1000" b="1" dirty="0">
                        <a:latin typeface="DejaVu Sans Mono" pitchFamily="49" charset="0"/>
                        <a:ea typeface="DejaVu Sans Mono" pitchFamily="49" charset="0"/>
                        <a:cs typeface="DejaVu Sans Mono" pitchFamily="49" charset="0"/>
                      </a:endParaRPr>
                    </a:p>
                  </a:txBody>
                  <a:tcPr/>
                </a:tc>
              </a:tr>
              <a:tr h="216024">
                <a:tc>
                  <a:txBody>
                    <a:bodyPr/>
                    <a:lstStyle/>
                    <a:p>
                      <a:r>
                        <a:rPr lang="en-CA" sz="1000" dirty="0" smtClean="0">
                          <a:latin typeface="DejaVu Sans Mono" pitchFamily="49" charset="0"/>
                          <a:ea typeface="DejaVu Sans Mono" pitchFamily="49" charset="0"/>
                          <a:cs typeface="DejaVu Sans Mono" pitchFamily="49" charset="0"/>
                        </a:rPr>
                        <a:t>login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[0,2]</a:t>
                      </a:r>
                      <a:endParaRPr lang="en-CA" sz="1000" dirty="0">
                        <a:latin typeface="DejaVu Sans Mono" pitchFamily="49" charset="0"/>
                        <a:ea typeface="DejaVu Sans Mono" pitchFamily="49" charset="0"/>
                        <a:cs typeface="DejaVu Sans Mono" pitchFamily="49" charset="0"/>
                      </a:endParaRPr>
                    </a:p>
                  </a:txBody>
                  <a:tcPr/>
                </a:tc>
              </a:tr>
              <a:tr h="171440">
                <a:tc>
                  <a:txBody>
                    <a:bodyPr/>
                    <a:lstStyle/>
                    <a:p>
                      <a:r>
                        <a:rPr lang="en-CA" sz="1000" dirty="0" smtClean="0">
                          <a:latin typeface="DejaVu Sans Mono" pitchFamily="49" charset="0"/>
                          <a:ea typeface="DejaVu Sans Mono" pitchFamily="49" charset="0"/>
                          <a:cs typeface="DejaVu Sans Mono" pitchFamily="49" charset="0"/>
                        </a:rPr>
                        <a:t>auth failed</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[1,3]</a:t>
                      </a:r>
                      <a:endParaRPr lang="en-CA" sz="1000" dirty="0">
                        <a:latin typeface="DejaVu Sans Mono" pitchFamily="49" charset="0"/>
                        <a:ea typeface="DejaVu Sans Mono" pitchFamily="49" charset="0"/>
                        <a:cs typeface="DejaVu Sans Mono" pitchFamily="49" charset="0"/>
                      </a:endParaRPr>
                    </a:p>
                  </a:txBody>
                  <a:tcPr/>
                </a:tc>
              </a:tr>
            </a:tbl>
          </a:graphicData>
        </a:graphic>
      </p:graphicFrame>
      <p:graphicFrame>
        <p:nvGraphicFramePr>
          <p:cNvPr id="15" name="Table 14"/>
          <p:cNvGraphicFramePr>
            <a:graphicFrameLocks noGrp="1"/>
          </p:cNvGraphicFramePr>
          <p:nvPr/>
        </p:nvGraphicFramePr>
        <p:xfrm>
          <a:off x="827584" y="3445376"/>
          <a:ext cx="4392486" cy="243840"/>
        </p:xfrm>
        <a:graphic>
          <a:graphicData uri="http://schemas.openxmlformats.org/drawingml/2006/table">
            <a:tbl>
              <a:tblPr firstRow="1" bandRow="1">
                <a:tableStyleId>{5940675A-B579-460E-94D1-54222C63F5DA}</a:tableStyleId>
              </a:tblPr>
              <a:tblGrid>
                <a:gridCol w="1224134"/>
                <a:gridCol w="1080120"/>
                <a:gridCol w="1080120"/>
                <a:gridCol w="1008112"/>
              </a:tblGrid>
              <a:tr h="144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DejaVu Sans Mono" pitchFamily="49" charset="0"/>
                          <a:ea typeface="DejaVu Sans Mono" pitchFamily="49" charset="0"/>
                          <a:cs typeface="DejaVu Sans Mono" pitchFamily="49" charset="0"/>
                        </a:rPr>
                        <a:t>login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guest login</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 failed</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authorized </a:t>
                      </a:r>
                      <a:endParaRPr lang="en-CA" sz="1000" dirty="0">
                        <a:latin typeface="DejaVu Sans Mono" pitchFamily="49" charset="0"/>
                        <a:ea typeface="DejaVu Sans Mono" pitchFamily="49" charset="0"/>
                        <a:cs typeface="DejaVu Sans Mono" pitchFamily="49" charset="0"/>
                      </a:endParaRPr>
                    </a:p>
                  </a:txBody>
                  <a:tcPr/>
                </a:tc>
              </a:tr>
            </a:tbl>
          </a:graphicData>
        </a:graphic>
      </p:graphicFrame>
      <p:graphicFrame>
        <p:nvGraphicFramePr>
          <p:cNvPr id="16" name="Table 15"/>
          <p:cNvGraphicFramePr>
            <a:graphicFrameLocks noGrp="1"/>
          </p:cNvGraphicFramePr>
          <p:nvPr/>
        </p:nvGraphicFramePr>
        <p:xfrm>
          <a:off x="755576" y="4741520"/>
          <a:ext cx="4608512" cy="243840"/>
        </p:xfrm>
        <a:graphic>
          <a:graphicData uri="http://schemas.openxmlformats.org/drawingml/2006/table">
            <a:tbl>
              <a:tblPr firstRow="1" bandRow="1">
                <a:tableStyleId>{5940675A-B579-460E-94D1-54222C63F5DA}</a:tableStyleId>
              </a:tblPr>
              <a:tblGrid>
                <a:gridCol w="1224134"/>
                <a:gridCol w="1080120"/>
                <a:gridCol w="1215752"/>
                <a:gridCol w="1088506"/>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latin typeface="DejaVu Sans Mono" pitchFamily="49" charset="0"/>
                          <a:ea typeface="DejaVu Sans Mono" pitchFamily="49" charset="0"/>
                          <a:cs typeface="DejaVu Sans Mono" pitchFamily="49" charset="0"/>
                        </a:rPr>
                        <a:t>login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a:t>
                      </a:r>
                      <a:r>
                        <a:rPr lang="en-CA" sz="1000" baseline="0" dirty="0" smtClean="0">
                          <a:latin typeface="DejaVu Sans Mono" pitchFamily="49" charset="0"/>
                          <a:ea typeface="DejaVu Sans Mono" pitchFamily="49" charset="0"/>
                          <a:cs typeface="DejaVu Sans Mono" pitchFamily="49" charset="0"/>
                        </a:rPr>
                        <a:t> failed</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login</a:t>
                      </a:r>
                      <a:r>
                        <a:rPr lang="en-CA" sz="1000" baseline="0" dirty="0" smtClean="0">
                          <a:latin typeface="DejaVu Sans Mono" pitchFamily="49" charset="0"/>
                          <a:ea typeface="DejaVu Sans Mono" pitchFamily="49" charset="0"/>
                          <a:cs typeface="DejaVu Sans Mono" pitchFamily="49" charset="0"/>
                        </a:rPr>
                        <a:t> attempt</a:t>
                      </a:r>
                      <a:endParaRPr lang="en-CA" sz="1000" dirty="0">
                        <a:latin typeface="DejaVu Sans Mono" pitchFamily="49" charset="0"/>
                        <a:ea typeface="DejaVu Sans Mono" pitchFamily="49" charset="0"/>
                        <a:cs typeface="DejaVu Sans Mono" pitchFamily="49" charset="0"/>
                      </a:endParaRPr>
                    </a:p>
                  </a:txBody>
                  <a:tcPr/>
                </a:tc>
                <a:tc>
                  <a:txBody>
                    <a:bodyPr/>
                    <a:lstStyle/>
                    <a:p>
                      <a:r>
                        <a:rPr lang="en-CA" sz="1000" dirty="0" smtClean="0">
                          <a:latin typeface="DejaVu Sans Mono" pitchFamily="49" charset="0"/>
                          <a:ea typeface="DejaVu Sans Mono" pitchFamily="49" charset="0"/>
                          <a:cs typeface="DejaVu Sans Mono" pitchFamily="49" charset="0"/>
                        </a:rPr>
                        <a:t>auth failed</a:t>
                      </a:r>
                      <a:endParaRPr lang="en-CA" sz="1000" dirty="0">
                        <a:latin typeface="DejaVu Sans Mono" pitchFamily="49" charset="0"/>
                        <a:ea typeface="DejaVu Sans Mono" pitchFamily="49" charset="0"/>
                        <a:cs typeface="DejaVu Sans Mono" pitchFamily="49" charset="0"/>
                      </a:endParaRPr>
                    </a:p>
                  </a:txBody>
                  <a:tcPr/>
                </a:tc>
              </a:tr>
            </a:tbl>
          </a:graphicData>
        </a:graphic>
      </p:graphicFrame>
      <p:sp>
        <p:nvSpPr>
          <p:cNvPr id="17" name="Right Arrow 16"/>
          <p:cNvSpPr/>
          <p:nvPr/>
        </p:nvSpPr>
        <p:spPr>
          <a:xfrm>
            <a:off x="5436096" y="3445376"/>
            <a:ext cx="288032" cy="261389"/>
          </a:xfrm>
          <a:prstGeom prst="rightArrow">
            <a:avLst>
              <a:gd name="adj1" fmla="val 38078"/>
              <a:gd name="adj2" fmla="val 60589"/>
            </a:avLst>
          </a:prstGeom>
          <a:solidFill>
            <a:schemeClr val="tx2">
              <a:lumMod val="60000"/>
              <a:lumOff val="4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ight Arrow 17"/>
          <p:cNvSpPr/>
          <p:nvPr/>
        </p:nvSpPr>
        <p:spPr>
          <a:xfrm>
            <a:off x="5508104" y="4741520"/>
            <a:ext cx="288032" cy="261389"/>
          </a:xfrm>
          <a:prstGeom prst="rightArrow">
            <a:avLst>
              <a:gd name="adj1" fmla="val 38078"/>
              <a:gd name="adj2" fmla="val 60589"/>
            </a:avLst>
          </a:prstGeom>
          <a:solidFill>
            <a:schemeClr val="tx2">
              <a:lumMod val="60000"/>
              <a:lumOff val="4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Checking on Map Traces</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16</a:t>
            </a:fld>
            <a:endParaRPr lang="en-CA" dirty="0"/>
          </a:p>
        </p:txBody>
      </p:sp>
      <p:sp>
        <p:nvSpPr>
          <p:cNvPr id="22" name="Content Placeholder 2"/>
          <p:cNvSpPr>
            <a:spLocks noGrp="1"/>
          </p:cNvSpPr>
          <p:nvPr>
            <p:ph idx="1"/>
          </p:nvPr>
        </p:nvSpPr>
        <p:spPr>
          <a:xfrm>
            <a:off x="457200" y="1196752"/>
            <a:ext cx="8229600" cy="2448272"/>
          </a:xfrm>
        </p:spPr>
        <p:txBody>
          <a:bodyPr>
            <a:normAutofit/>
          </a:bodyPr>
          <a:lstStyle/>
          <a:p>
            <a:r>
              <a:rPr lang="en-CA" sz="2400" dirty="0" smtClean="0">
                <a:latin typeface="Arial" pitchFamily="34" charset="0"/>
                <a:cs typeface="Arial" pitchFamily="34" charset="0"/>
              </a:rPr>
              <a:t>Check on trace in map form also tree-based</a:t>
            </a:r>
          </a:p>
          <a:p>
            <a:pPr lvl="1"/>
            <a:r>
              <a:rPr lang="en-CA" sz="2000" dirty="0" smtClean="0">
                <a:latin typeface="Arial" pitchFamily="34" charset="0"/>
                <a:cs typeface="Arial" pitchFamily="34" charset="0"/>
              </a:rPr>
              <a:t>but also uses the negation of nodes </a:t>
            </a:r>
          </a:p>
          <a:p>
            <a:r>
              <a:rPr lang="en-CA" sz="2400" dirty="0" smtClean="0">
                <a:latin typeface="Arial" pitchFamily="34" charset="0"/>
                <a:cs typeface="Arial" pitchFamily="34" charset="0"/>
              </a:rPr>
              <a:t>Map form allows algorithm to skip over trace</a:t>
            </a:r>
            <a:endParaRPr lang="en-CA" sz="2000" dirty="0" smtClean="0">
              <a:latin typeface="Arial"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2137885968"/>
              </p:ext>
            </p:extLst>
          </p:nvPr>
        </p:nvGraphicFramePr>
        <p:xfrm>
          <a:off x="6948264" y="1268760"/>
          <a:ext cx="2088232" cy="1371600"/>
        </p:xfrm>
        <a:graphic>
          <a:graphicData uri="http://schemas.openxmlformats.org/drawingml/2006/table">
            <a:tbl>
              <a:tblPr firstRow="1" bandRow="1">
                <a:tableStyleId>{5940675A-B579-460E-94D1-54222C63F5DA}</a:tableStyleId>
              </a:tblPr>
              <a:tblGrid>
                <a:gridCol w="1430110"/>
                <a:gridCol w="658122"/>
              </a:tblGrid>
              <a:tr h="130304">
                <a:tc>
                  <a:txBody>
                    <a:bodyPr/>
                    <a:lstStyle/>
                    <a:p>
                      <a:r>
                        <a:rPr lang="en-CA" sz="1200" b="1" dirty="0" smtClean="0">
                          <a:latin typeface="DejaVu Sans Mono" pitchFamily="49" charset="0"/>
                          <a:ea typeface="DejaVu Sans Mono" pitchFamily="49" charset="0"/>
                          <a:cs typeface="DejaVu Sans Mono" pitchFamily="49" charset="0"/>
                        </a:rPr>
                        <a:t>event</a:t>
                      </a:r>
                      <a:endParaRPr lang="en-CA" sz="1200" b="1" dirty="0">
                        <a:latin typeface="DejaVu Sans Mono" pitchFamily="49" charset="0"/>
                        <a:ea typeface="DejaVu Sans Mono" pitchFamily="49" charset="0"/>
                        <a:cs typeface="DejaVu Sans Mono" pitchFamily="49" charset="0"/>
                      </a:endParaRPr>
                    </a:p>
                  </a:txBody>
                  <a:tcPr/>
                </a:tc>
                <a:tc>
                  <a:txBody>
                    <a:bodyPr/>
                    <a:lstStyle/>
                    <a:p>
                      <a:r>
                        <a:rPr lang="en-CA" sz="1200" b="1" dirty="0" err="1" smtClean="0">
                          <a:latin typeface="DejaVu Sans Mono" pitchFamily="49" charset="0"/>
                          <a:ea typeface="DejaVu Sans Mono" pitchFamily="49" charset="0"/>
                          <a:cs typeface="DejaVu Sans Mono" pitchFamily="49" charset="0"/>
                        </a:rPr>
                        <a:t>posns</a:t>
                      </a:r>
                      <a:endParaRPr lang="en-CA" sz="1200" b="1" dirty="0">
                        <a:latin typeface="DejaVu Sans Mono" pitchFamily="49" charset="0"/>
                        <a:ea typeface="DejaVu Sans Mono" pitchFamily="49" charset="0"/>
                        <a:cs typeface="DejaVu Sans Mono" pitchFamily="49" charset="0"/>
                      </a:endParaRPr>
                    </a:p>
                  </a:txBody>
                  <a:tcPr/>
                </a:tc>
              </a:tr>
              <a:tr h="130304">
                <a:tc>
                  <a:txBody>
                    <a:bodyPr/>
                    <a:lstStyle/>
                    <a:p>
                      <a:r>
                        <a:rPr lang="en-CA" sz="1200" dirty="0" smtClean="0">
                          <a:latin typeface="DejaVu Sans Mono" pitchFamily="49" charset="0"/>
                          <a:ea typeface="DejaVu Sans Mono" pitchFamily="49" charset="0"/>
                          <a:cs typeface="DejaVu Sans Mono" pitchFamily="49" charset="0"/>
                        </a:rPr>
                        <a:t>login attempt</a:t>
                      </a:r>
                      <a:endParaRPr lang="en-CA" sz="1200" dirty="0">
                        <a:latin typeface="DejaVu Sans Mono" pitchFamily="49" charset="0"/>
                        <a:ea typeface="DejaVu Sans Mono" pitchFamily="49" charset="0"/>
                        <a:cs typeface="DejaVu Sans Mono" pitchFamily="49" charset="0"/>
                      </a:endParaRPr>
                    </a:p>
                  </a:txBody>
                  <a:tcPr/>
                </a:tc>
                <a:tc>
                  <a:txBody>
                    <a:bodyPr/>
                    <a:lstStyle/>
                    <a:p>
                      <a:r>
                        <a:rPr lang="en-CA" sz="1200" dirty="0" smtClean="0">
                          <a:latin typeface="DejaVu Sans Mono" pitchFamily="49" charset="0"/>
                          <a:ea typeface="DejaVu Sans Mono" pitchFamily="49" charset="0"/>
                          <a:cs typeface="DejaVu Sans Mono" pitchFamily="49" charset="0"/>
                        </a:rPr>
                        <a:t>[0]</a:t>
                      </a:r>
                      <a:endParaRPr lang="en-CA" sz="1200" dirty="0">
                        <a:latin typeface="DejaVu Sans Mono" pitchFamily="49" charset="0"/>
                        <a:ea typeface="DejaVu Sans Mono" pitchFamily="49" charset="0"/>
                        <a:cs typeface="DejaVu Sans Mono" pitchFamily="49" charset="0"/>
                      </a:endParaRPr>
                    </a:p>
                  </a:txBody>
                  <a:tcPr/>
                </a:tc>
              </a:tr>
              <a:tr h="157728">
                <a:tc>
                  <a:txBody>
                    <a:bodyPr/>
                    <a:lstStyle/>
                    <a:p>
                      <a:r>
                        <a:rPr lang="en-CA" sz="1200" dirty="0" smtClean="0">
                          <a:latin typeface="DejaVu Sans Mono" pitchFamily="49" charset="0"/>
                          <a:ea typeface="DejaVu Sans Mono" pitchFamily="49" charset="0"/>
                          <a:cs typeface="DejaVu Sans Mono" pitchFamily="49" charset="0"/>
                        </a:rPr>
                        <a:t>guest login</a:t>
                      </a:r>
                      <a:endParaRPr lang="en-CA" sz="1200" dirty="0">
                        <a:latin typeface="DejaVu Sans Mono" pitchFamily="49" charset="0"/>
                        <a:ea typeface="DejaVu Sans Mono" pitchFamily="49" charset="0"/>
                        <a:cs typeface="DejaVu Sans Mono" pitchFamily="49" charset="0"/>
                      </a:endParaRPr>
                    </a:p>
                  </a:txBody>
                  <a:tcPr/>
                </a:tc>
                <a:tc>
                  <a:txBody>
                    <a:bodyPr/>
                    <a:lstStyle/>
                    <a:p>
                      <a:r>
                        <a:rPr lang="en-CA" sz="1200" dirty="0" smtClean="0">
                          <a:latin typeface="DejaVu Sans Mono" pitchFamily="49" charset="0"/>
                          <a:ea typeface="DejaVu Sans Mono" pitchFamily="49" charset="0"/>
                          <a:cs typeface="DejaVu Sans Mono" pitchFamily="49" charset="0"/>
                        </a:rPr>
                        <a:t>[1]</a:t>
                      </a:r>
                      <a:endParaRPr lang="en-CA" sz="1200" dirty="0">
                        <a:latin typeface="DejaVu Sans Mono" pitchFamily="49" charset="0"/>
                        <a:ea typeface="DejaVu Sans Mono" pitchFamily="49" charset="0"/>
                        <a:cs typeface="DejaVu Sans Mono" pitchFamily="49" charset="0"/>
                      </a:endParaRPr>
                    </a:p>
                  </a:txBody>
                  <a:tcPr/>
                </a:tc>
              </a:tr>
              <a:tr h="171440">
                <a:tc>
                  <a:txBody>
                    <a:bodyPr/>
                    <a:lstStyle/>
                    <a:p>
                      <a:r>
                        <a:rPr lang="en-CA" sz="1200" dirty="0" smtClean="0">
                          <a:latin typeface="DejaVu Sans Mono" pitchFamily="49" charset="0"/>
                          <a:ea typeface="DejaVu Sans Mono" pitchFamily="49" charset="0"/>
                          <a:cs typeface="DejaVu Sans Mono" pitchFamily="49" charset="0"/>
                        </a:rPr>
                        <a:t>auth failed</a:t>
                      </a:r>
                      <a:endParaRPr lang="en-CA" sz="1200" dirty="0">
                        <a:latin typeface="DejaVu Sans Mono" pitchFamily="49" charset="0"/>
                        <a:ea typeface="DejaVu Sans Mono" pitchFamily="49" charset="0"/>
                        <a:cs typeface="DejaVu Sans Mono" pitchFamily="49" charset="0"/>
                      </a:endParaRPr>
                    </a:p>
                  </a:txBody>
                  <a:tcPr/>
                </a:tc>
                <a:tc>
                  <a:txBody>
                    <a:bodyPr/>
                    <a:lstStyle/>
                    <a:p>
                      <a:r>
                        <a:rPr lang="en-CA" sz="1200" dirty="0" smtClean="0">
                          <a:latin typeface="DejaVu Sans Mono" pitchFamily="49" charset="0"/>
                          <a:ea typeface="DejaVu Sans Mono" pitchFamily="49" charset="0"/>
                          <a:cs typeface="DejaVu Sans Mono" pitchFamily="49" charset="0"/>
                        </a:rPr>
                        <a:t>[2]</a:t>
                      </a:r>
                      <a:endParaRPr lang="en-CA" sz="1200" dirty="0">
                        <a:latin typeface="DejaVu Sans Mono" pitchFamily="49" charset="0"/>
                        <a:ea typeface="DejaVu Sans Mono" pitchFamily="49" charset="0"/>
                        <a:cs typeface="DejaVu Sans Mono" pitchFamily="49" charset="0"/>
                      </a:endParaRPr>
                    </a:p>
                  </a:txBody>
                  <a:tcPr/>
                </a:tc>
              </a:tr>
              <a:tr h="0">
                <a:tc>
                  <a:txBody>
                    <a:bodyPr/>
                    <a:lstStyle/>
                    <a:p>
                      <a:r>
                        <a:rPr lang="en-CA" sz="1200" dirty="0" smtClean="0">
                          <a:latin typeface="DejaVu Sans Mono" pitchFamily="49" charset="0"/>
                          <a:ea typeface="DejaVu Sans Mono" pitchFamily="49" charset="0"/>
                          <a:cs typeface="DejaVu Sans Mono" pitchFamily="49" charset="0"/>
                        </a:rPr>
                        <a:t>authorized </a:t>
                      </a:r>
                      <a:endParaRPr lang="en-CA" sz="1200" dirty="0">
                        <a:latin typeface="DejaVu Sans Mono" pitchFamily="49" charset="0"/>
                        <a:ea typeface="DejaVu Sans Mono" pitchFamily="49" charset="0"/>
                        <a:cs typeface="DejaVu Sans Mono" pitchFamily="49" charset="0"/>
                      </a:endParaRPr>
                    </a:p>
                  </a:txBody>
                  <a:tcPr/>
                </a:tc>
                <a:tc>
                  <a:txBody>
                    <a:bodyPr/>
                    <a:lstStyle/>
                    <a:p>
                      <a:r>
                        <a:rPr lang="en-CA" sz="1200" dirty="0" smtClean="0">
                          <a:latin typeface="DejaVu Sans Mono" pitchFamily="49" charset="0"/>
                          <a:ea typeface="DejaVu Sans Mono" pitchFamily="49" charset="0"/>
                          <a:cs typeface="DejaVu Sans Mono" pitchFamily="49" charset="0"/>
                        </a:rPr>
                        <a:t>[3]</a:t>
                      </a:r>
                      <a:endParaRPr lang="en-CA" sz="1200" dirty="0">
                        <a:latin typeface="DejaVu Sans Mono" pitchFamily="49" charset="0"/>
                        <a:ea typeface="DejaVu Sans Mono" pitchFamily="49" charset="0"/>
                        <a:cs typeface="DejaVu Sans Mono" pitchFamily="49" charset="0"/>
                      </a:endParaRPr>
                    </a:p>
                  </a:txBody>
                  <a:tcPr/>
                </a:tc>
              </a:tr>
            </a:tbl>
          </a:graphicData>
        </a:graphic>
      </p:graphicFrame>
      <p:sp>
        <p:nvSpPr>
          <p:cNvPr id="48" name="TextBox 47"/>
          <p:cNvSpPr txBox="1"/>
          <p:nvPr/>
        </p:nvSpPr>
        <p:spPr>
          <a:xfrm>
            <a:off x="395536" y="4158661"/>
            <a:ext cx="1656184" cy="338554"/>
          </a:xfrm>
          <a:prstGeom prst="rect">
            <a:avLst/>
          </a:prstGeom>
          <a:solidFill>
            <a:srgbClr val="F0F3F6"/>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600" dirty="0" smtClean="0">
                <a:latin typeface="DejaVu Sans Mono" pitchFamily="49" charset="0"/>
                <a:ea typeface="DejaVu Sans Mono" pitchFamily="49" charset="0"/>
                <a:cs typeface="DejaVu Sans Mono" pitchFamily="49" charset="0"/>
              </a:rPr>
              <a:t>guest login</a:t>
            </a:r>
            <a:endParaRPr lang="en-CA" sz="1600" dirty="0"/>
          </a:p>
        </p:txBody>
      </p:sp>
      <p:sp>
        <p:nvSpPr>
          <p:cNvPr id="49" name="Oval 48"/>
          <p:cNvSpPr/>
          <p:nvPr/>
        </p:nvSpPr>
        <p:spPr>
          <a:xfrm>
            <a:off x="1763688" y="2876089"/>
            <a:ext cx="504056"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G</a:t>
            </a:r>
            <a:endParaRPr lang="en-CA" sz="2400" dirty="0">
              <a:latin typeface="Arial" pitchFamily="34" charset="0"/>
              <a:cs typeface="Arial" pitchFamily="34" charset="0"/>
            </a:endParaRPr>
          </a:p>
        </p:txBody>
      </p:sp>
      <p:sp>
        <p:nvSpPr>
          <p:cNvPr id="50" name="Oval 49"/>
          <p:cNvSpPr/>
          <p:nvPr/>
        </p:nvSpPr>
        <p:spPr>
          <a:xfrm>
            <a:off x="2411760" y="4100225"/>
            <a:ext cx="491356" cy="4913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X</a:t>
            </a:r>
            <a:endParaRPr lang="en-CA" sz="2400" dirty="0">
              <a:latin typeface="Arial" pitchFamily="34" charset="0"/>
              <a:cs typeface="Arial" pitchFamily="34" charset="0"/>
            </a:endParaRPr>
          </a:p>
        </p:txBody>
      </p:sp>
      <p:sp>
        <p:nvSpPr>
          <p:cNvPr id="56" name="Oval 55"/>
          <p:cNvSpPr/>
          <p:nvPr/>
        </p:nvSpPr>
        <p:spPr>
          <a:xfrm>
            <a:off x="1763688" y="3579153"/>
            <a:ext cx="504056"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a:t>
            </a:r>
            <a:endParaRPr lang="en-CA" sz="2400" dirty="0">
              <a:latin typeface="Arial" pitchFamily="34" charset="0"/>
              <a:cs typeface="Arial" pitchFamily="34" charset="0"/>
            </a:endParaRPr>
          </a:p>
        </p:txBody>
      </p:sp>
      <p:sp>
        <p:nvSpPr>
          <p:cNvPr id="58" name="Oval 57"/>
          <p:cNvSpPr/>
          <p:nvPr/>
        </p:nvSpPr>
        <p:spPr>
          <a:xfrm>
            <a:off x="2411760" y="4879613"/>
            <a:ext cx="504056"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F</a:t>
            </a:r>
            <a:endParaRPr lang="en-CA" sz="2400" dirty="0">
              <a:latin typeface="Arial" pitchFamily="34" charset="0"/>
              <a:cs typeface="Arial" pitchFamily="34" charset="0"/>
            </a:endParaRPr>
          </a:p>
        </p:txBody>
      </p:sp>
      <p:cxnSp>
        <p:nvCxnSpPr>
          <p:cNvPr id="59" name="Straight Arrow Connector 58"/>
          <p:cNvCxnSpPr>
            <a:stCxn id="49" idx="4"/>
            <a:endCxn id="56" idx="0"/>
          </p:cNvCxnSpPr>
          <p:nvPr/>
        </p:nvCxnSpPr>
        <p:spPr>
          <a:xfrm>
            <a:off x="2015716" y="3380145"/>
            <a:ext cx="0" cy="1990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56" idx="5"/>
            <a:endCxn id="50" idx="1"/>
          </p:cNvCxnSpPr>
          <p:nvPr/>
        </p:nvCxnSpPr>
        <p:spPr>
          <a:xfrm>
            <a:off x="2193927" y="4009392"/>
            <a:ext cx="289790" cy="1627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6" idx="3"/>
          </p:cNvCxnSpPr>
          <p:nvPr/>
        </p:nvCxnSpPr>
        <p:spPr>
          <a:xfrm flipH="1">
            <a:off x="1547664" y="4009392"/>
            <a:ext cx="289841" cy="1501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50" idx="4"/>
            <a:endCxn id="58" idx="0"/>
          </p:cNvCxnSpPr>
          <p:nvPr/>
        </p:nvCxnSpPr>
        <p:spPr>
          <a:xfrm>
            <a:off x="2657438" y="4591581"/>
            <a:ext cx="6350"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58" idx="4"/>
            <a:endCxn id="64" idx="0"/>
          </p:cNvCxnSpPr>
          <p:nvPr/>
        </p:nvCxnSpPr>
        <p:spPr>
          <a:xfrm>
            <a:off x="2663788" y="5383669"/>
            <a:ext cx="0" cy="299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1907704" y="5682734"/>
            <a:ext cx="1512168" cy="338554"/>
          </a:xfrm>
          <a:prstGeom prst="rect">
            <a:avLst/>
          </a:prstGeom>
          <a:solidFill>
            <a:srgbClr val="F0F3F6"/>
          </a:solidFill>
          <a:ln w="3175"/>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600" dirty="0" smtClean="0">
                <a:latin typeface="DejaVu Sans Mono" pitchFamily="49" charset="0"/>
                <a:ea typeface="DejaVu Sans Mono" pitchFamily="49" charset="0"/>
                <a:cs typeface="DejaVu Sans Mono" pitchFamily="49" charset="0"/>
              </a:rPr>
              <a:t>authorized</a:t>
            </a:r>
            <a:endParaRPr lang="en-CA" sz="1600" dirty="0"/>
          </a:p>
        </p:txBody>
      </p:sp>
      <p:sp>
        <p:nvSpPr>
          <p:cNvPr id="72" name="TextBox 71"/>
          <p:cNvSpPr txBox="1"/>
          <p:nvPr/>
        </p:nvSpPr>
        <p:spPr>
          <a:xfrm>
            <a:off x="1979712" y="2708920"/>
            <a:ext cx="4032448" cy="892552"/>
          </a:xfrm>
          <a:prstGeom prst="rect">
            <a:avLst/>
          </a:prstGeom>
          <a:noFill/>
          <a:ln w="38100">
            <a:noFill/>
          </a:ln>
        </p:spPr>
        <p:txBody>
          <a:bodyPr wrap="square" rtlCol="0">
            <a:spAutoFit/>
          </a:bodyPr>
          <a:lstStyle/>
          <a:p>
            <a:pPr algn="ctr"/>
            <a:r>
              <a:rPr lang="en-CA" dirty="0" smtClean="0"/>
              <a:t>G(</a:t>
            </a:r>
            <a:r>
              <a:rPr lang="en-CA" b="1" dirty="0" smtClean="0"/>
              <a:t>p</a:t>
            </a:r>
            <a:r>
              <a:rPr lang="en-CA" dirty="0" smtClean="0"/>
              <a:t>) holds at 0 if </a:t>
            </a:r>
            <a:r>
              <a:rPr lang="en-CA" b="1" dirty="0" smtClean="0"/>
              <a:t>!p</a:t>
            </a:r>
            <a:r>
              <a:rPr lang="en-CA" dirty="0" smtClean="0"/>
              <a:t> never occurs</a:t>
            </a:r>
          </a:p>
          <a:p>
            <a:pPr algn="ctr"/>
            <a:r>
              <a:rPr lang="en-CA" dirty="0" smtClean="0"/>
              <a:t>find first occurrence of </a:t>
            </a:r>
            <a:r>
              <a:rPr lang="en-CA" b="1" dirty="0" smtClean="0"/>
              <a:t>!p</a:t>
            </a:r>
            <a:endParaRPr lang="en-CA" b="1" dirty="0" smtClean="0">
              <a:latin typeface="DejaVu Sans Mono" pitchFamily="49" charset="0"/>
              <a:ea typeface="DejaVu Sans Mono" pitchFamily="49" charset="0"/>
              <a:cs typeface="DejaVu Sans Mono" pitchFamily="49" charset="0"/>
            </a:endParaRPr>
          </a:p>
          <a:p>
            <a:pPr algn="ctr"/>
            <a:endParaRPr lang="en-CA" sz="1600" dirty="0">
              <a:latin typeface="DejaVu Sans Mono" pitchFamily="49" charset="0"/>
              <a:ea typeface="DejaVu Sans Mono" pitchFamily="49" charset="0"/>
              <a:cs typeface="DejaVu Sans Mono" pitchFamily="49" charset="0"/>
            </a:endParaRPr>
          </a:p>
        </p:txBody>
      </p:sp>
      <p:sp>
        <p:nvSpPr>
          <p:cNvPr id="91" name="TextBox 90"/>
          <p:cNvSpPr txBox="1"/>
          <p:nvPr/>
        </p:nvSpPr>
        <p:spPr>
          <a:xfrm>
            <a:off x="5364088" y="3522494"/>
            <a:ext cx="1656184" cy="338554"/>
          </a:xfrm>
          <a:prstGeom prst="rect">
            <a:avLst/>
          </a:prstGeom>
          <a:solidFill>
            <a:srgbClr val="F0F3F6"/>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600" dirty="0" smtClean="0">
                <a:latin typeface="DejaVu Sans Mono" pitchFamily="49" charset="0"/>
                <a:ea typeface="DejaVu Sans Mono" pitchFamily="49" charset="0"/>
                <a:cs typeface="DejaVu Sans Mono" pitchFamily="49" charset="0"/>
              </a:rPr>
              <a:t>guest login</a:t>
            </a:r>
            <a:endParaRPr lang="en-CA" sz="1600" dirty="0"/>
          </a:p>
        </p:txBody>
      </p:sp>
      <p:sp>
        <p:nvSpPr>
          <p:cNvPr id="95" name="Oval 94"/>
          <p:cNvSpPr/>
          <p:nvPr/>
        </p:nvSpPr>
        <p:spPr>
          <a:xfrm>
            <a:off x="7308304" y="3452153"/>
            <a:ext cx="491356" cy="4913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X</a:t>
            </a:r>
            <a:endParaRPr lang="en-CA" sz="2400" dirty="0">
              <a:latin typeface="Arial" pitchFamily="34" charset="0"/>
              <a:cs typeface="Arial" pitchFamily="34" charset="0"/>
            </a:endParaRPr>
          </a:p>
        </p:txBody>
      </p:sp>
      <p:sp>
        <p:nvSpPr>
          <p:cNvPr id="96" name="Oval 95"/>
          <p:cNvSpPr/>
          <p:nvPr/>
        </p:nvSpPr>
        <p:spPr>
          <a:xfrm>
            <a:off x="6660232" y="2931081"/>
            <a:ext cx="504056"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&amp;</a:t>
            </a:r>
            <a:endParaRPr lang="en-CA" sz="2400" dirty="0">
              <a:latin typeface="Arial" pitchFamily="34" charset="0"/>
              <a:cs typeface="Arial" pitchFamily="34" charset="0"/>
            </a:endParaRPr>
          </a:p>
        </p:txBody>
      </p:sp>
      <p:sp>
        <p:nvSpPr>
          <p:cNvPr id="97" name="Oval 96"/>
          <p:cNvSpPr/>
          <p:nvPr/>
        </p:nvSpPr>
        <p:spPr>
          <a:xfrm>
            <a:off x="7308304" y="4231541"/>
            <a:ext cx="504056"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G</a:t>
            </a:r>
            <a:endParaRPr lang="en-CA" sz="2400" dirty="0">
              <a:latin typeface="Arial" pitchFamily="34" charset="0"/>
              <a:cs typeface="Arial" pitchFamily="34" charset="0"/>
            </a:endParaRPr>
          </a:p>
        </p:txBody>
      </p:sp>
      <p:cxnSp>
        <p:nvCxnSpPr>
          <p:cNvPr id="103" name="Straight Arrow Connector 102"/>
          <p:cNvCxnSpPr>
            <a:stCxn id="96" idx="5"/>
            <a:endCxn id="95" idx="1"/>
          </p:cNvCxnSpPr>
          <p:nvPr/>
        </p:nvCxnSpPr>
        <p:spPr>
          <a:xfrm>
            <a:off x="7090471" y="3361320"/>
            <a:ext cx="289790" cy="1627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96" idx="3"/>
          </p:cNvCxnSpPr>
          <p:nvPr/>
        </p:nvCxnSpPr>
        <p:spPr>
          <a:xfrm flipH="1">
            <a:off x="6444208" y="3361320"/>
            <a:ext cx="289841" cy="1501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95" idx="4"/>
            <a:endCxn id="97" idx="0"/>
          </p:cNvCxnSpPr>
          <p:nvPr/>
        </p:nvCxnSpPr>
        <p:spPr>
          <a:xfrm>
            <a:off x="7553982" y="3943509"/>
            <a:ext cx="6350"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97" idx="4"/>
            <a:endCxn id="109" idx="0"/>
          </p:cNvCxnSpPr>
          <p:nvPr/>
        </p:nvCxnSpPr>
        <p:spPr>
          <a:xfrm>
            <a:off x="7560332" y="4735597"/>
            <a:ext cx="0" cy="299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6804248" y="5826750"/>
            <a:ext cx="1512168" cy="338554"/>
          </a:xfrm>
          <a:prstGeom prst="rect">
            <a:avLst/>
          </a:prstGeom>
          <a:solidFill>
            <a:srgbClr val="F0F3F6"/>
          </a:solidFill>
          <a:ln w="3175"/>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600" dirty="0" smtClean="0">
                <a:latin typeface="DejaVu Sans Mono" pitchFamily="49" charset="0"/>
                <a:ea typeface="DejaVu Sans Mono" pitchFamily="49" charset="0"/>
                <a:cs typeface="DejaVu Sans Mono" pitchFamily="49" charset="0"/>
              </a:rPr>
              <a:t>authorized</a:t>
            </a:r>
            <a:endParaRPr lang="en-CA" sz="1600" dirty="0"/>
          </a:p>
        </p:txBody>
      </p:sp>
      <p:sp>
        <p:nvSpPr>
          <p:cNvPr id="109" name="Oval 108"/>
          <p:cNvSpPr/>
          <p:nvPr/>
        </p:nvSpPr>
        <p:spPr>
          <a:xfrm>
            <a:off x="7308304" y="5034662"/>
            <a:ext cx="504056"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smtClean="0">
                <a:latin typeface="Arial" pitchFamily="34" charset="0"/>
                <a:cs typeface="Arial" pitchFamily="34" charset="0"/>
              </a:rPr>
              <a:t>!</a:t>
            </a:r>
            <a:endParaRPr lang="en-CA" sz="2400" dirty="0">
              <a:latin typeface="Arial" pitchFamily="34" charset="0"/>
              <a:cs typeface="Arial" pitchFamily="34" charset="0"/>
            </a:endParaRPr>
          </a:p>
        </p:txBody>
      </p:sp>
      <p:cxnSp>
        <p:nvCxnSpPr>
          <p:cNvPr id="110" name="Straight Arrow Connector 109"/>
          <p:cNvCxnSpPr>
            <a:stCxn id="109" idx="4"/>
          </p:cNvCxnSpPr>
          <p:nvPr/>
        </p:nvCxnSpPr>
        <p:spPr>
          <a:xfrm>
            <a:off x="7560332" y="5538718"/>
            <a:ext cx="0" cy="299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5364088" y="3534916"/>
            <a:ext cx="1656184" cy="32613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6" name="Straight Arrow Connector 35"/>
          <p:cNvCxnSpPr>
            <a:stCxn id="33" idx="2"/>
          </p:cNvCxnSpPr>
          <p:nvPr/>
        </p:nvCxnSpPr>
        <p:spPr>
          <a:xfrm flipH="1">
            <a:off x="5940152" y="3861048"/>
            <a:ext cx="252028" cy="36004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95936" y="4150821"/>
            <a:ext cx="2880320" cy="646331"/>
          </a:xfrm>
          <a:prstGeom prst="rect">
            <a:avLst/>
          </a:prstGeom>
          <a:noFill/>
        </p:spPr>
        <p:txBody>
          <a:bodyPr wrap="square" rtlCol="0">
            <a:spAutoFit/>
          </a:bodyPr>
          <a:lstStyle/>
          <a:p>
            <a:pPr algn="ctr"/>
            <a:r>
              <a:rPr lang="en-CA" dirty="0" smtClean="0"/>
              <a:t>search for first occurrence of </a:t>
            </a:r>
            <a:r>
              <a:rPr lang="en-CA" sz="1600" dirty="0" smtClean="0">
                <a:latin typeface="DejaVu Sans Mono" pitchFamily="49" charset="0"/>
                <a:ea typeface="DejaVu Sans Mono" pitchFamily="49" charset="0"/>
                <a:cs typeface="DejaVu Sans Mono" pitchFamily="49" charset="0"/>
              </a:rPr>
              <a:t>guest login </a:t>
            </a:r>
            <a:r>
              <a:rPr lang="en-CA" dirty="0" smtClean="0">
                <a:latin typeface="+mj-lt"/>
                <a:ea typeface="DejaVu Sans Mono" pitchFamily="49" charset="0"/>
                <a:cs typeface="DejaVu Sans Mono" pitchFamily="49" charset="0"/>
              </a:rPr>
              <a:t>(1)</a:t>
            </a:r>
            <a:endParaRPr lang="en-CA" dirty="0">
              <a:latin typeface="+mj-lt"/>
              <a:ea typeface="DejaVu Sans Mono" pitchFamily="49" charset="0"/>
              <a:cs typeface="DejaVu Sans Mono" pitchFamily="49" charset="0"/>
            </a:endParaRPr>
          </a:p>
        </p:txBody>
      </p:sp>
      <p:sp>
        <p:nvSpPr>
          <p:cNvPr id="38" name="Freeform 37"/>
          <p:cNvSpPr/>
          <p:nvPr/>
        </p:nvSpPr>
        <p:spPr>
          <a:xfrm>
            <a:off x="6734175" y="3419475"/>
            <a:ext cx="1685925" cy="2800350"/>
          </a:xfrm>
          <a:custGeom>
            <a:avLst/>
            <a:gdLst>
              <a:gd name="connsiteX0" fmla="*/ 552450 w 1685925"/>
              <a:gd name="connsiteY0" fmla="*/ 0 h 2800350"/>
              <a:gd name="connsiteX1" fmla="*/ 1114425 w 1685925"/>
              <a:gd name="connsiteY1" fmla="*/ 0 h 2800350"/>
              <a:gd name="connsiteX2" fmla="*/ 1685925 w 1685925"/>
              <a:gd name="connsiteY2" fmla="*/ 2419350 h 2800350"/>
              <a:gd name="connsiteX3" fmla="*/ 1685925 w 1685925"/>
              <a:gd name="connsiteY3" fmla="*/ 2800350 h 2800350"/>
              <a:gd name="connsiteX4" fmla="*/ 0 w 1685925"/>
              <a:gd name="connsiteY4" fmla="*/ 2800350 h 2800350"/>
              <a:gd name="connsiteX5" fmla="*/ 0 w 1685925"/>
              <a:gd name="connsiteY5" fmla="*/ 2390775 h 2800350"/>
              <a:gd name="connsiteX6" fmla="*/ 552450 w 1685925"/>
              <a:gd name="connsiteY6" fmla="*/ 0 h 280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2800350">
                <a:moveTo>
                  <a:pt x="552450" y="0"/>
                </a:moveTo>
                <a:lnTo>
                  <a:pt x="1114425" y="0"/>
                </a:lnTo>
                <a:lnTo>
                  <a:pt x="1685925" y="2419350"/>
                </a:lnTo>
                <a:lnTo>
                  <a:pt x="1685925" y="2800350"/>
                </a:lnTo>
                <a:lnTo>
                  <a:pt x="0" y="2800350"/>
                </a:lnTo>
                <a:lnTo>
                  <a:pt x="0" y="2390775"/>
                </a:lnTo>
                <a:lnTo>
                  <a:pt x="552450" y="0"/>
                </a:ln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9" name="Straight Arrow Connector 38"/>
          <p:cNvCxnSpPr/>
          <p:nvPr/>
        </p:nvCxnSpPr>
        <p:spPr>
          <a:xfrm flipH="1">
            <a:off x="5868145" y="4869160"/>
            <a:ext cx="1080119" cy="792088"/>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3888" y="5560501"/>
            <a:ext cx="3168352" cy="646331"/>
          </a:xfrm>
          <a:prstGeom prst="rect">
            <a:avLst/>
          </a:prstGeom>
          <a:noFill/>
        </p:spPr>
        <p:txBody>
          <a:bodyPr wrap="square" rtlCol="0">
            <a:spAutoFit/>
          </a:bodyPr>
          <a:lstStyle/>
          <a:p>
            <a:pPr algn="ctr"/>
            <a:r>
              <a:rPr lang="en-CA" dirty="0" smtClean="0"/>
              <a:t>first occurs at last occurrence of </a:t>
            </a:r>
            <a:r>
              <a:rPr lang="en-CA" sz="1600" dirty="0" smtClean="0">
                <a:latin typeface="DejaVu Sans Mono" pitchFamily="49" charset="0"/>
                <a:ea typeface="DejaVu Sans Mono" pitchFamily="49" charset="0"/>
                <a:cs typeface="DejaVu Sans Mono" pitchFamily="49" charset="0"/>
              </a:rPr>
              <a:t>authorized </a:t>
            </a:r>
            <a:r>
              <a:rPr lang="en-CA" dirty="0" smtClean="0">
                <a:latin typeface="+mj-lt"/>
                <a:ea typeface="DejaVu Sans Mono" pitchFamily="49" charset="0"/>
                <a:cs typeface="DejaVu Sans Mono" pitchFamily="49" charset="0"/>
              </a:rPr>
              <a:t>(3)</a:t>
            </a:r>
            <a:endParaRPr lang="en-CA" dirty="0">
              <a:latin typeface="+mj-lt"/>
              <a:ea typeface="DejaVu Sans Mono" pitchFamily="49" charset="0"/>
              <a:cs typeface="DejaVu Sans Mono" pitchFamily="49" charset="0"/>
            </a:endParaRPr>
          </a:p>
        </p:txBody>
      </p:sp>
      <p:cxnSp>
        <p:nvCxnSpPr>
          <p:cNvPr id="46" name="Straight Arrow Connector 45"/>
          <p:cNvCxnSpPr/>
          <p:nvPr/>
        </p:nvCxnSpPr>
        <p:spPr>
          <a:xfrm>
            <a:off x="7173813" y="3135635"/>
            <a:ext cx="684076"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641865" y="2924944"/>
            <a:ext cx="1656184" cy="369332"/>
          </a:xfrm>
          <a:prstGeom prst="rect">
            <a:avLst/>
          </a:prstGeom>
          <a:noFill/>
        </p:spPr>
        <p:txBody>
          <a:bodyPr wrap="square" rtlCol="0">
            <a:spAutoFit/>
          </a:bodyPr>
          <a:lstStyle/>
          <a:p>
            <a:pPr algn="ctr"/>
            <a:r>
              <a:rPr lang="en-CA" dirty="0" smtClean="0"/>
              <a:t>first </a:t>
            </a:r>
            <a:r>
              <a:rPr lang="en-CA" dirty="0" err="1" smtClean="0"/>
              <a:t>occ</a:t>
            </a:r>
            <a:r>
              <a:rPr lang="en-CA" dirty="0" smtClean="0"/>
              <a:t> ≥ 3</a:t>
            </a:r>
            <a:endParaRPr lang="en-CA" dirty="0">
              <a:latin typeface="+mj-lt"/>
              <a:ea typeface="DejaVu Sans Mono" pitchFamily="49" charset="0"/>
              <a:cs typeface="DejaVu Sans Mono" pitchFamily="49" charset="0"/>
            </a:endParaRPr>
          </a:p>
        </p:txBody>
      </p:sp>
      <p:sp>
        <p:nvSpPr>
          <p:cNvPr id="52" name="TextBox 51"/>
          <p:cNvSpPr txBox="1"/>
          <p:nvPr/>
        </p:nvSpPr>
        <p:spPr>
          <a:xfrm>
            <a:off x="3203848" y="3429000"/>
            <a:ext cx="4032448" cy="615553"/>
          </a:xfrm>
          <a:prstGeom prst="rect">
            <a:avLst/>
          </a:prstGeom>
          <a:noFill/>
          <a:ln w="38100">
            <a:noFill/>
          </a:ln>
        </p:spPr>
        <p:txBody>
          <a:bodyPr wrap="square" rtlCol="0">
            <a:spAutoFit/>
          </a:bodyPr>
          <a:lstStyle/>
          <a:p>
            <a:pPr algn="ctr"/>
            <a:r>
              <a:rPr lang="en-CA" b="1" dirty="0" smtClean="0"/>
              <a:t>!p </a:t>
            </a:r>
            <a:r>
              <a:rPr lang="en-CA" dirty="0" smtClean="0"/>
              <a:t>never occurs in trace, G(</a:t>
            </a:r>
            <a:r>
              <a:rPr lang="en-CA" b="1" dirty="0" smtClean="0"/>
              <a:t>p</a:t>
            </a:r>
            <a:r>
              <a:rPr lang="en-CA" dirty="0" smtClean="0"/>
              <a:t>) holds. </a:t>
            </a:r>
            <a:endParaRPr lang="en-CA" b="1" dirty="0" smtClean="0">
              <a:latin typeface="DejaVu Sans Mono" pitchFamily="49" charset="0"/>
              <a:ea typeface="DejaVu Sans Mono" pitchFamily="49" charset="0"/>
              <a:cs typeface="DejaVu Sans Mono" pitchFamily="49" charset="0"/>
            </a:endParaRPr>
          </a:p>
          <a:p>
            <a:pPr algn="ctr"/>
            <a:endParaRPr lang="en-CA" sz="1600" b="1" dirty="0">
              <a:latin typeface="DejaVu Sans Mono" pitchFamily="49" charset="0"/>
              <a:ea typeface="DejaVu Sans Mono" pitchFamily="49" charset="0"/>
              <a:cs typeface="DejaVu Sans Mono" pitchFamily="49" charset="0"/>
            </a:endParaRPr>
          </a:p>
        </p:txBody>
      </p:sp>
      <p:sp>
        <p:nvSpPr>
          <p:cNvPr id="43" name="Freeform 42"/>
          <p:cNvSpPr/>
          <p:nvPr/>
        </p:nvSpPr>
        <p:spPr>
          <a:xfrm>
            <a:off x="270933" y="3572933"/>
            <a:ext cx="3251200" cy="2540000"/>
          </a:xfrm>
          <a:custGeom>
            <a:avLst/>
            <a:gdLst>
              <a:gd name="connsiteX0" fmla="*/ 3251200 w 3251200"/>
              <a:gd name="connsiteY0" fmla="*/ 2540000 h 2540000"/>
              <a:gd name="connsiteX1" fmla="*/ 0 w 3251200"/>
              <a:gd name="connsiteY1" fmla="*/ 2540000 h 2540000"/>
              <a:gd name="connsiteX2" fmla="*/ 0 w 3251200"/>
              <a:gd name="connsiteY2" fmla="*/ 364067 h 2540000"/>
              <a:gd name="connsiteX3" fmla="*/ 1312334 w 3251200"/>
              <a:gd name="connsiteY3" fmla="*/ 0 h 2540000"/>
              <a:gd name="connsiteX4" fmla="*/ 2159000 w 3251200"/>
              <a:gd name="connsiteY4" fmla="*/ 0 h 2540000"/>
              <a:gd name="connsiteX5" fmla="*/ 3217334 w 3251200"/>
              <a:gd name="connsiteY5" fmla="*/ 347134 h 2540000"/>
              <a:gd name="connsiteX6" fmla="*/ 3251200 w 3251200"/>
              <a:gd name="connsiteY6" fmla="*/ 254000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1200" h="2540000">
                <a:moveTo>
                  <a:pt x="3251200" y="2540000"/>
                </a:moveTo>
                <a:lnTo>
                  <a:pt x="0" y="2540000"/>
                </a:lnTo>
                <a:lnTo>
                  <a:pt x="0" y="364067"/>
                </a:lnTo>
                <a:lnTo>
                  <a:pt x="1312334" y="0"/>
                </a:lnTo>
                <a:lnTo>
                  <a:pt x="2159000" y="0"/>
                </a:lnTo>
                <a:lnTo>
                  <a:pt x="3217334" y="347134"/>
                </a:lnTo>
                <a:lnTo>
                  <a:pt x="3251200" y="254000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Straight Arrow Connector 44"/>
          <p:cNvCxnSpPr/>
          <p:nvPr/>
        </p:nvCxnSpPr>
        <p:spPr>
          <a:xfrm flipH="1">
            <a:off x="2555776" y="3022353"/>
            <a:ext cx="72008" cy="57606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292080" y="3183303"/>
            <a:ext cx="1368152" cy="2"/>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938682" y="1832161"/>
            <a:ext cx="2097814" cy="27529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Oval 2"/>
          <p:cNvSpPr/>
          <p:nvPr/>
        </p:nvSpPr>
        <p:spPr>
          <a:xfrm>
            <a:off x="5004048" y="3032513"/>
            <a:ext cx="288032" cy="28803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6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1"/>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9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96"/>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9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0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04"/>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0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06"/>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07"/>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09"/>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47"/>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10"/>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36"/>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8"/>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5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1" nodeType="clickEffect">
                                  <p:stCondLst>
                                    <p:cond delay="0"/>
                                  </p:stCondLst>
                                  <p:childTnLst>
                                    <p:set>
                                      <p:cBhvr>
                                        <p:cTn id="1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1" grpId="0" animBg="1"/>
      <p:bldP spid="91" grpId="1" animBg="1"/>
      <p:bldP spid="95" grpId="0" animBg="1"/>
      <p:bldP spid="95" grpId="1" animBg="1"/>
      <p:bldP spid="96" grpId="0" animBg="1"/>
      <p:bldP spid="96" grpId="1" animBg="1"/>
      <p:bldP spid="97" grpId="0" animBg="1"/>
      <p:bldP spid="97" grpId="1" animBg="1"/>
      <p:bldP spid="107" grpId="0" animBg="1"/>
      <p:bldP spid="107" grpId="1" animBg="1"/>
      <p:bldP spid="109" grpId="0" animBg="1"/>
      <p:bldP spid="109" grpId="1" animBg="1"/>
      <p:bldP spid="33" grpId="0" animBg="1"/>
      <p:bldP spid="33" grpId="1" animBg="1"/>
      <p:bldP spid="37" grpId="0"/>
      <p:bldP spid="37" grpId="1"/>
      <p:bldP spid="38" grpId="0" animBg="1"/>
      <p:bldP spid="38" grpId="1" animBg="1"/>
      <p:bldP spid="42" grpId="0"/>
      <p:bldP spid="42" grpId="1"/>
      <p:bldP spid="51" grpId="0"/>
      <p:bldP spid="51" grpId="1"/>
      <p:bldP spid="52" grpId="1"/>
      <p:bldP spid="43" grpId="0" animBg="1"/>
      <p:bldP spid="66" grpId="0" animBg="1"/>
      <p:bldP spid="66" grpId="1" animBg="1"/>
      <p:bldP spid="3" grpId="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traight Arrow Connector 70"/>
          <p:cNvCxnSpPr>
            <a:stCxn id="64" idx="5"/>
            <a:endCxn id="63" idx="1"/>
          </p:cNvCxnSpPr>
          <p:nvPr/>
        </p:nvCxnSpPr>
        <p:spPr>
          <a:xfrm>
            <a:off x="3439153" y="3520289"/>
            <a:ext cx="177462" cy="1774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2195736" y="3704332"/>
            <a:ext cx="1207368" cy="276999"/>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DejaVu Sans Mono" pitchFamily="49" charset="0"/>
                <a:ea typeface="DejaVu Sans Mono" pitchFamily="49" charset="0"/>
                <a:cs typeface="DejaVu Sans Mono" pitchFamily="49" charset="0"/>
              </a:rPr>
              <a:t>guest login</a:t>
            </a:r>
            <a:endParaRPr lang="en-CA" sz="1400" dirty="0"/>
          </a:p>
        </p:txBody>
      </p:sp>
      <p:sp>
        <p:nvSpPr>
          <p:cNvPr id="114" name="Freeform 113"/>
          <p:cNvSpPr/>
          <p:nvPr/>
        </p:nvSpPr>
        <p:spPr>
          <a:xfrm>
            <a:off x="3082692" y="3597632"/>
            <a:ext cx="1295400" cy="1546860"/>
          </a:xfrm>
          <a:custGeom>
            <a:avLst/>
            <a:gdLst>
              <a:gd name="connsiteX0" fmla="*/ 464820 w 1295400"/>
              <a:gd name="connsiteY0" fmla="*/ 0 h 1546860"/>
              <a:gd name="connsiteX1" fmla="*/ 838200 w 1295400"/>
              <a:gd name="connsiteY1" fmla="*/ 0 h 1546860"/>
              <a:gd name="connsiteX2" fmla="*/ 1295400 w 1295400"/>
              <a:gd name="connsiteY2" fmla="*/ 1173480 h 1546860"/>
              <a:gd name="connsiteX3" fmla="*/ 1295400 w 1295400"/>
              <a:gd name="connsiteY3" fmla="*/ 1546860 h 1546860"/>
              <a:gd name="connsiteX4" fmla="*/ 0 w 1295400"/>
              <a:gd name="connsiteY4" fmla="*/ 1546860 h 1546860"/>
              <a:gd name="connsiteX5" fmla="*/ 0 w 1295400"/>
              <a:gd name="connsiteY5" fmla="*/ 1165860 h 1546860"/>
              <a:gd name="connsiteX6" fmla="*/ 464820 w 1295400"/>
              <a:gd name="connsiteY6" fmla="*/ 0 h 154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1546860">
                <a:moveTo>
                  <a:pt x="464820" y="0"/>
                </a:moveTo>
                <a:lnTo>
                  <a:pt x="838200" y="0"/>
                </a:lnTo>
                <a:lnTo>
                  <a:pt x="1295400" y="1173480"/>
                </a:lnTo>
                <a:lnTo>
                  <a:pt x="1295400" y="1546860"/>
                </a:lnTo>
                <a:lnTo>
                  <a:pt x="0" y="1546860"/>
                </a:lnTo>
                <a:lnTo>
                  <a:pt x="0" y="1165860"/>
                </a:lnTo>
                <a:lnTo>
                  <a:pt x="464820" y="0"/>
                </a:lnTo>
                <a:close/>
              </a:path>
            </a:pathLst>
          </a:custGeom>
          <a:solidFill>
            <a:schemeClr val="bg1">
              <a:lumMod val="85000"/>
            </a:schemeClr>
          </a:solidFill>
          <a:ln>
            <a:solidFill>
              <a:schemeClr val="bg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cxnSp>
        <p:nvCxnSpPr>
          <p:cNvPr id="91" name="Straight Arrow Connector 90"/>
          <p:cNvCxnSpPr>
            <a:stCxn id="82" idx="5"/>
            <a:endCxn id="81" idx="1"/>
          </p:cNvCxnSpPr>
          <p:nvPr/>
        </p:nvCxnSpPr>
        <p:spPr>
          <a:xfrm>
            <a:off x="5743409" y="3520289"/>
            <a:ext cx="177462" cy="1774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355976" y="3704332"/>
            <a:ext cx="1415008" cy="276999"/>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DejaVu Sans Mono" pitchFamily="49" charset="0"/>
                <a:ea typeface="DejaVu Sans Mono" pitchFamily="49" charset="0"/>
                <a:cs typeface="DejaVu Sans Mono" pitchFamily="49" charset="0"/>
              </a:rPr>
              <a:t>login attempt</a:t>
            </a:r>
            <a:endParaRPr lang="en-CA" sz="1400" dirty="0"/>
          </a:p>
        </p:txBody>
      </p:sp>
      <p:sp>
        <p:nvSpPr>
          <p:cNvPr id="113" name="Freeform 112"/>
          <p:cNvSpPr/>
          <p:nvPr/>
        </p:nvSpPr>
        <p:spPr>
          <a:xfrm>
            <a:off x="5394960" y="3582432"/>
            <a:ext cx="1295400" cy="1546860"/>
          </a:xfrm>
          <a:custGeom>
            <a:avLst/>
            <a:gdLst>
              <a:gd name="connsiteX0" fmla="*/ 464820 w 1295400"/>
              <a:gd name="connsiteY0" fmla="*/ 0 h 1546860"/>
              <a:gd name="connsiteX1" fmla="*/ 838200 w 1295400"/>
              <a:gd name="connsiteY1" fmla="*/ 0 h 1546860"/>
              <a:gd name="connsiteX2" fmla="*/ 1295400 w 1295400"/>
              <a:gd name="connsiteY2" fmla="*/ 1173480 h 1546860"/>
              <a:gd name="connsiteX3" fmla="*/ 1295400 w 1295400"/>
              <a:gd name="connsiteY3" fmla="*/ 1546860 h 1546860"/>
              <a:gd name="connsiteX4" fmla="*/ 0 w 1295400"/>
              <a:gd name="connsiteY4" fmla="*/ 1546860 h 1546860"/>
              <a:gd name="connsiteX5" fmla="*/ 0 w 1295400"/>
              <a:gd name="connsiteY5" fmla="*/ 1165860 h 1546860"/>
              <a:gd name="connsiteX6" fmla="*/ 464820 w 1295400"/>
              <a:gd name="connsiteY6" fmla="*/ 0 h 154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1546860">
                <a:moveTo>
                  <a:pt x="464820" y="0"/>
                </a:moveTo>
                <a:lnTo>
                  <a:pt x="838200" y="0"/>
                </a:lnTo>
                <a:lnTo>
                  <a:pt x="1295400" y="1173480"/>
                </a:lnTo>
                <a:lnTo>
                  <a:pt x="1295400" y="1546860"/>
                </a:lnTo>
                <a:lnTo>
                  <a:pt x="0" y="1546860"/>
                </a:lnTo>
                <a:lnTo>
                  <a:pt x="0" y="1165860"/>
                </a:lnTo>
                <a:lnTo>
                  <a:pt x="464820" y="0"/>
                </a:lnTo>
                <a:close/>
              </a:path>
            </a:pathLst>
          </a:custGeom>
          <a:solidFill>
            <a:schemeClr val="bg1">
              <a:lumMod val="85000"/>
            </a:schemeClr>
          </a:solidFill>
          <a:ln>
            <a:solidFill>
              <a:schemeClr val="bg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err="1" smtClean="0">
                <a:solidFill>
                  <a:srgbClr val="002060"/>
                </a:solidFill>
                <a:latin typeface="Arial" pitchFamily="34" charset="0"/>
                <a:cs typeface="Arial" pitchFamily="34" charset="0"/>
              </a:rPr>
              <a:t>Memoization</a:t>
            </a:r>
            <a:r>
              <a:rPr lang="en-CA" sz="3600" dirty="0" smtClean="0">
                <a:solidFill>
                  <a:srgbClr val="002060"/>
                </a:solidFill>
                <a:latin typeface="Arial" pitchFamily="34" charset="0"/>
                <a:cs typeface="Arial" pitchFamily="34" charset="0"/>
              </a:rPr>
              <a:t> (reuse of computation)</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17</a:t>
            </a:fld>
            <a:endParaRPr lang="en-CA" dirty="0"/>
          </a:p>
        </p:txBody>
      </p:sp>
      <p:sp>
        <p:nvSpPr>
          <p:cNvPr id="22" name="Content Placeholder 2"/>
          <p:cNvSpPr>
            <a:spLocks noGrp="1"/>
          </p:cNvSpPr>
          <p:nvPr>
            <p:ph idx="1"/>
          </p:nvPr>
        </p:nvSpPr>
        <p:spPr>
          <a:xfrm>
            <a:off x="457200" y="1412776"/>
            <a:ext cx="8229600" cy="5184576"/>
          </a:xfrm>
        </p:spPr>
        <p:txBody>
          <a:bodyPr>
            <a:normAutofit/>
          </a:bodyPr>
          <a:lstStyle/>
          <a:p>
            <a:r>
              <a:rPr lang="en-CA" sz="2400" dirty="0" smtClean="0">
                <a:latin typeface="Arial" pitchFamily="34" charset="0"/>
                <a:cs typeface="Arial" pitchFamily="34" charset="0"/>
              </a:rPr>
              <a:t>To check property type, check each instance on log</a:t>
            </a:r>
          </a:p>
          <a:p>
            <a:pPr lvl="1"/>
            <a:r>
              <a:rPr lang="en-CA" sz="2000" dirty="0" smtClean="0">
                <a:latin typeface="Arial" pitchFamily="34" charset="0"/>
                <a:cs typeface="Arial" pitchFamily="34" charset="0"/>
              </a:rPr>
              <a:t>for N unique events, M variables, ~N</a:t>
            </a:r>
            <a:r>
              <a:rPr lang="en-CA" sz="2000" baseline="30000" dirty="0" smtClean="0">
                <a:latin typeface="Arial" pitchFamily="34" charset="0"/>
                <a:cs typeface="Arial" pitchFamily="34" charset="0"/>
              </a:rPr>
              <a:t>M</a:t>
            </a:r>
            <a:r>
              <a:rPr lang="en-CA" sz="2000" dirty="0" smtClean="0">
                <a:latin typeface="Arial" pitchFamily="34" charset="0"/>
                <a:cs typeface="Arial" pitchFamily="34" charset="0"/>
              </a:rPr>
              <a:t> instances</a:t>
            </a:r>
          </a:p>
          <a:p>
            <a:pPr lvl="1"/>
            <a:r>
              <a:rPr lang="en-CA" sz="2000" dirty="0" smtClean="0">
                <a:latin typeface="Arial" pitchFamily="34" charset="0"/>
                <a:cs typeface="Arial" pitchFamily="34" charset="0"/>
              </a:rPr>
              <a:t>tree form allows for specialized </a:t>
            </a:r>
            <a:r>
              <a:rPr lang="en-CA" sz="2000" dirty="0" err="1" smtClean="0">
                <a:latin typeface="Arial" pitchFamily="34" charset="0"/>
                <a:cs typeface="Arial" pitchFamily="34" charset="0"/>
              </a:rPr>
              <a:t>memoization</a:t>
            </a:r>
            <a:endParaRPr lang="en-CA" sz="20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a:p>
            <a:endParaRPr lang="en-CA" sz="2000" dirty="0" smtClean="0">
              <a:latin typeface="Arial" pitchFamily="34" charset="0"/>
              <a:cs typeface="Arial" pitchFamily="34" charset="0"/>
            </a:endParaRPr>
          </a:p>
          <a:p>
            <a:endParaRPr lang="en-CA" sz="2000" dirty="0" smtClean="0">
              <a:latin typeface="Arial" pitchFamily="34" charset="0"/>
              <a:cs typeface="Arial" pitchFamily="34" charset="0"/>
            </a:endParaRPr>
          </a:p>
          <a:p>
            <a:endParaRPr lang="en-CA" sz="2000" dirty="0" smtClean="0">
              <a:latin typeface="Arial" pitchFamily="34" charset="0"/>
              <a:cs typeface="Arial" pitchFamily="34" charset="0"/>
            </a:endParaRPr>
          </a:p>
          <a:p>
            <a:r>
              <a:rPr lang="en-CA" sz="2400" dirty="0" smtClean="0">
                <a:latin typeface="Arial" pitchFamily="34" charset="0"/>
                <a:cs typeface="Arial" pitchFamily="34" charset="0"/>
              </a:rPr>
              <a:t>Preliminary memo over 3 instantiations: 7% speedup</a:t>
            </a:r>
          </a:p>
          <a:p>
            <a:pPr>
              <a:buNone/>
            </a:pPr>
            <a:endParaRPr lang="en-CA" sz="20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p:txBody>
      </p:sp>
      <p:sp>
        <p:nvSpPr>
          <p:cNvPr id="62" name="Oval 61"/>
          <p:cNvSpPr/>
          <p:nvPr/>
        </p:nvSpPr>
        <p:spPr>
          <a:xfrm>
            <a:off x="3131840" y="2636912"/>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latin typeface="Arial" pitchFamily="34" charset="0"/>
                <a:cs typeface="Arial" pitchFamily="34" charset="0"/>
              </a:rPr>
              <a:t>G</a:t>
            </a:r>
            <a:endParaRPr lang="en-CA" dirty="0">
              <a:latin typeface="Arial" pitchFamily="34" charset="0"/>
              <a:cs typeface="Arial" pitchFamily="34" charset="0"/>
            </a:endParaRPr>
          </a:p>
        </p:txBody>
      </p:sp>
      <p:sp>
        <p:nvSpPr>
          <p:cNvPr id="63" name="Oval 62"/>
          <p:cNvSpPr/>
          <p:nvPr/>
        </p:nvSpPr>
        <p:spPr>
          <a:xfrm>
            <a:off x="3563888" y="3645024"/>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latin typeface="Arial" pitchFamily="34" charset="0"/>
                <a:cs typeface="Arial" pitchFamily="34" charset="0"/>
              </a:rPr>
              <a:t>X</a:t>
            </a:r>
            <a:endParaRPr lang="en-CA" dirty="0">
              <a:latin typeface="Arial" pitchFamily="34" charset="0"/>
              <a:cs typeface="Arial" pitchFamily="34" charset="0"/>
            </a:endParaRPr>
          </a:p>
        </p:txBody>
      </p:sp>
      <p:sp>
        <p:nvSpPr>
          <p:cNvPr id="64" name="Oval 63"/>
          <p:cNvSpPr/>
          <p:nvPr/>
        </p:nvSpPr>
        <p:spPr>
          <a:xfrm>
            <a:off x="3131840" y="3212976"/>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latin typeface="Arial" pitchFamily="34" charset="0"/>
                <a:cs typeface="Arial" pitchFamily="34" charset="0"/>
              </a:rPr>
              <a:t>→</a:t>
            </a:r>
            <a:endParaRPr lang="en-CA" dirty="0">
              <a:latin typeface="Arial" pitchFamily="34" charset="0"/>
              <a:cs typeface="Arial" pitchFamily="34" charset="0"/>
            </a:endParaRPr>
          </a:p>
        </p:txBody>
      </p:sp>
      <p:sp>
        <p:nvSpPr>
          <p:cNvPr id="65" name="Oval 64"/>
          <p:cNvSpPr/>
          <p:nvPr/>
        </p:nvSpPr>
        <p:spPr>
          <a:xfrm>
            <a:off x="3563888" y="4208388"/>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latin typeface="Arial" pitchFamily="34" charset="0"/>
                <a:cs typeface="Arial" pitchFamily="34" charset="0"/>
              </a:rPr>
              <a:t>F</a:t>
            </a:r>
            <a:endParaRPr lang="en-CA" dirty="0">
              <a:latin typeface="Arial" pitchFamily="34" charset="0"/>
              <a:cs typeface="Arial" pitchFamily="34" charset="0"/>
            </a:endParaRPr>
          </a:p>
        </p:txBody>
      </p:sp>
      <p:cxnSp>
        <p:nvCxnSpPr>
          <p:cNvPr id="70" name="Straight Arrow Connector 69"/>
          <p:cNvCxnSpPr>
            <a:stCxn id="62" idx="4"/>
            <a:endCxn id="64" idx="0"/>
          </p:cNvCxnSpPr>
          <p:nvPr/>
        </p:nvCxnSpPr>
        <p:spPr>
          <a:xfrm>
            <a:off x="3311860" y="2996952"/>
            <a:ext cx="0" cy="2160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64" idx="3"/>
          </p:cNvCxnSpPr>
          <p:nvPr/>
        </p:nvCxnSpPr>
        <p:spPr>
          <a:xfrm flipH="1">
            <a:off x="3007105" y="3520289"/>
            <a:ext cx="177462" cy="1774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63" idx="4"/>
            <a:endCxn id="65" idx="0"/>
          </p:cNvCxnSpPr>
          <p:nvPr/>
        </p:nvCxnSpPr>
        <p:spPr>
          <a:xfrm>
            <a:off x="3743908" y="4005064"/>
            <a:ext cx="0" cy="2033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65" idx="4"/>
          </p:cNvCxnSpPr>
          <p:nvPr/>
        </p:nvCxnSpPr>
        <p:spPr>
          <a:xfrm>
            <a:off x="3743908" y="4568428"/>
            <a:ext cx="0" cy="2160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0" name="Oval 79"/>
          <p:cNvSpPr/>
          <p:nvPr/>
        </p:nvSpPr>
        <p:spPr>
          <a:xfrm>
            <a:off x="5436096" y="2636912"/>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latin typeface="Arial" pitchFamily="34" charset="0"/>
                <a:cs typeface="Arial" pitchFamily="34" charset="0"/>
              </a:rPr>
              <a:t>G</a:t>
            </a:r>
            <a:endParaRPr lang="en-CA" dirty="0">
              <a:latin typeface="Arial" pitchFamily="34" charset="0"/>
              <a:cs typeface="Arial" pitchFamily="34" charset="0"/>
            </a:endParaRPr>
          </a:p>
        </p:txBody>
      </p:sp>
      <p:sp>
        <p:nvSpPr>
          <p:cNvPr id="81" name="Oval 80"/>
          <p:cNvSpPr/>
          <p:nvPr/>
        </p:nvSpPr>
        <p:spPr>
          <a:xfrm>
            <a:off x="5868144" y="3645024"/>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latin typeface="Arial" pitchFamily="34" charset="0"/>
                <a:cs typeface="Arial" pitchFamily="34" charset="0"/>
              </a:rPr>
              <a:t>X</a:t>
            </a:r>
            <a:endParaRPr lang="en-CA" dirty="0">
              <a:latin typeface="Arial" pitchFamily="34" charset="0"/>
              <a:cs typeface="Arial" pitchFamily="34" charset="0"/>
            </a:endParaRPr>
          </a:p>
        </p:txBody>
      </p:sp>
      <p:sp>
        <p:nvSpPr>
          <p:cNvPr id="82" name="Oval 81"/>
          <p:cNvSpPr/>
          <p:nvPr/>
        </p:nvSpPr>
        <p:spPr>
          <a:xfrm>
            <a:off x="5436096" y="3212976"/>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latin typeface="Arial" pitchFamily="34" charset="0"/>
                <a:cs typeface="Arial" pitchFamily="34" charset="0"/>
              </a:rPr>
              <a:t>→</a:t>
            </a:r>
            <a:endParaRPr lang="en-CA" dirty="0">
              <a:latin typeface="Arial" pitchFamily="34" charset="0"/>
              <a:cs typeface="Arial" pitchFamily="34" charset="0"/>
            </a:endParaRPr>
          </a:p>
        </p:txBody>
      </p:sp>
      <p:sp>
        <p:nvSpPr>
          <p:cNvPr id="87" name="Oval 86"/>
          <p:cNvSpPr/>
          <p:nvPr/>
        </p:nvSpPr>
        <p:spPr>
          <a:xfrm>
            <a:off x="5868144" y="4208388"/>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latin typeface="Arial" pitchFamily="34" charset="0"/>
                <a:cs typeface="Arial" pitchFamily="34" charset="0"/>
              </a:rPr>
              <a:t>F</a:t>
            </a:r>
            <a:endParaRPr lang="en-CA" dirty="0">
              <a:latin typeface="Arial" pitchFamily="34" charset="0"/>
              <a:cs typeface="Arial" pitchFamily="34" charset="0"/>
            </a:endParaRPr>
          </a:p>
        </p:txBody>
      </p:sp>
      <p:cxnSp>
        <p:nvCxnSpPr>
          <p:cNvPr id="90" name="Straight Arrow Connector 89"/>
          <p:cNvCxnSpPr>
            <a:stCxn id="80" idx="4"/>
            <a:endCxn id="82" idx="0"/>
          </p:cNvCxnSpPr>
          <p:nvPr/>
        </p:nvCxnSpPr>
        <p:spPr>
          <a:xfrm>
            <a:off x="5616116" y="2996952"/>
            <a:ext cx="0" cy="2160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82" idx="3"/>
          </p:cNvCxnSpPr>
          <p:nvPr/>
        </p:nvCxnSpPr>
        <p:spPr>
          <a:xfrm flipH="1">
            <a:off x="5311361" y="3520289"/>
            <a:ext cx="177462" cy="1774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6" name="Straight Arrow Connector 95"/>
          <p:cNvCxnSpPr>
            <a:stCxn id="81" idx="4"/>
            <a:endCxn id="87" idx="0"/>
          </p:cNvCxnSpPr>
          <p:nvPr/>
        </p:nvCxnSpPr>
        <p:spPr>
          <a:xfrm>
            <a:off x="6048164" y="4005064"/>
            <a:ext cx="0" cy="2033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87" idx="4"/>
          </p:cNvCxnSpPr>
          <p:nvPr/>
        </p:nvCxnSpPr>
        <p:spPr>
          <a:xfrm>
            <a:off x="6048164" y="4568428"/>
            <a:ext cx="0" cy="2160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131840" y="4784452"/>
            <a:ext cx="1152128" cy="276999"/>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DejaVu Sans Mono" pitchFamily="49" charset="0"/>
                <a:ea typeface="DejaVu Sans Mono" pitchFamily="49" charset="0"/>
                <a:cs typeface="DejaVu Sans Mono" pitchFamily="49" charset="0"/>
              </a:rPr>
              <a:t>authorized</a:t>
            </a:r>
            <a:endParaRPr lang="en-CA" sz="1400" dirty="0"/>
          </a:p>
        </p:txBody>
      </p:sp>
      <p:sp>
        <p:nvSpPr>
          <p:cNvPr id="110" name="TextBox 109"/>
          <p:cNvSpPr txBox="1"/>
          <p:nvPr/>
        </p:nvSpPr>
        <p:spPr>
          <a:xfrm>
            <a:off x="5451336" y="4784452"/>
            <a:ext cx="1152128" cy="276999"/>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DejaVu Sans Mono" pitchFamily="49" charset="0"/>
                <a:ea typeface="DejaVu Sans Mono" pitchFamily="49" charset="0"/>
                <a:cs typeface="DejaVu Sans Mono" pitchFamily="49" charset="0"/>
              </a:rPr>
              <a:t>authorized</a:t>
            </a:r>
            <a:endParaRPr lang="en-CA" sz="1400" dirty="0"/>
          </a:p>
        </p:txBody>
      </p:sp>
      <p:grpSp>
        <p:nvGrpSpPr>
          <p:cNvPr id="100" name="Group 99"/>
          <p:cNvGrpSpPr/>
          <p:nvPr/>
        </p:nvGrpSpPr>
        <p:grpSpPr>
          <a:xfrm>
            <a:off x="8405358" y="3044346"/>
            <a:ext cx="487122" cy="520290"/>
            <a:chOff x="8405358" y="3044345"/>
            <a:chExt cx="1207202" cy="1289401"/>
          </a:xfrm>
        </p:grpSpPr>
        <p:cxnSp>
          <p:nvCxnSpPr>
            <p:cNvPr id="83" name="Straight Arrow Connector 82"/>
            <p:cNvCxnSpPr>
              <a:stCxn id="88"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4" name="TextBox 83"/>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85" name="Oval 84"/>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86" name="Oval 85"/>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88" name="Oval 87"/>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89" name="Oval 88"/>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92" name="Straight Arrow Connector 91"/>
            <p:cNvCxnSpPr>
              <a:stCxn id="85" idx="4"/>
              <a:endCxn id="88"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88"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86" idx="4"/>
              <a:endCxn id="89"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89" idx="4"/>
              <a:endCxn id="99"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101" name="Group 100"/>
          <p:cNvGrpSpPr/>
          <p:nvPr/>
        </p:nvGrpSpPr>
        <p:grpSpPr>
          <a:xfrm>
            <a:off x="7884368" y="2780928"/>
            <a:ext cx="487122" cy="520290"/>
            <a:chOff x="8405358" y="3044345"/>
            <a:chExt cx="1207202" cy="1289401"/>
          </a:xfrm>
        </p:grpSpPr>
        <p:cxnSp>
          <p:nvCxnSpPr>
            <p:cNvPr id="102" name="Straight Arrow Connector 101"/>
            <p:cNvCxnSpPr>
              <a:stCxn id="108"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 name="TextBox 102"/>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105" name="Oval 104"/>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106" name="Oval 105"/>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108" name="Oval 107"/>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109" name="Oval 108"/>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112" name="Straight Arrow Connector 111"/>
            <p:cNvCxnSpPr>
              <a:stCxn id="105" idx="4"/>
              <a:endCxn id="108"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108"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106" idx="4"/>
              <a:endCxn id="109"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09" idx="4"/>
              <a:endCxn id="118"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8" name="TextBox 117"/>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119" name="Group 118"/>
          <p:cNvGrpSpPr/>
          <p:nvPr/>
        </p:nvGrpSpPr>
        <p:grpSpPr>
          <a:xfrm>
            <a:off x="8028384" y="3429000"/>
            <a:ext cx="487122" cy="520290"/>
            <a:chOff x="8405358" y="3044345"/>
            <a:chExt cx="1207202" cy="1289401"/>
          </a:xfrm>
        </p:grpSpPr>
        <p:cxnSp>
          <p:nvCxnSpPr>
            <p:cNvPr id="120" name="Straight Arrow Connector 119"/>
            <p:cNvCxnSpPr>
              <a:stCxn id="124"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122" name="Oval 121"/>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123" name="Oval 122"/>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124" name="Oval 123"/>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125" name="Oval 124"/>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126" name="Straight Arrow Connector 125"/>
            <p:cNvCxnSpPr>
              <a:stCxn id="122" idx="4"/>
              <a:endCxn id="124"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7" name="Straight Arrow Connector 126"/>
            <p:cNvCxnSpPr>
              <a:stCxn id="124"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p:cNvCxnSpPr>
              <a:stCxn id="123" idx="4"/>
              <a:endCxn id="125"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9" name="Straight Arrow Connector 128"/>
            <p:cNvCxnSpPr>
              <a:stCxn id="125" idx="4"/>
              <a:endCxn id="130"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 name="TextBox 129"/>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131" name="Group 130"/>
          <p:cNvGrpSpPr/>
          <p:nvPr/>
        </p:nvGrpSpPr>
        <p:grpSpPr>
          <a:xfrm>
            <a:off x="7452320" y="3068960"/>
            <a:ext cx="487122" cy="520290"/>
            <a:chOff x="8405358" y="3044345"/>
            <a:chExt cx="1207202" cy="1289401"/>
          </a:xfrm>
        </p:grpSpPr>
        <p:cxnSp>
          <p:nvCxnSpPr>
            <p:cNvPr id="132" name="Straight Arrow Connector 131"/>
            <p:cNvCxnSpPr>
              <a:stCxn id="136"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3" name="TextBox 132"/>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134" name="Oval 133"/>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135" name="Oval 134"/>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136" name="Oval 135"/>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137" name="Oval 136"/>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138" name="Straight Arrow Connector 137"/>
            <p:cNvCxnSpPr>
              <a:stCxn id="134" idx="4"/>
              <a:endCxn id="136"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9" name="Straight Arrow Connector 138"/>
            <p:cNvCxnSpPr>
              <a:stCxn id="136"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135" idx="4"/>
              <a:endCxn id="137"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1" name="Straight Arrow Connector 140"/>
            <p:cNvCxnSpPr>
              <a:stCxn id="137" idx="4"/>
              <a:endCxn id="142"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143" name="Group 142"/>
          <p:cNvGrpSpPr/>
          <p:nvPr/>
        </p:nvGrpSpPr>
        <p:grpSpPr>
          <a:xfrm>
            <a:off x="7596336" y="3789040"/>
            <a:ext cx="487124" cy="520290"/>
            <a:chOff x="8405358" y="3044345"/>
            <a:chExt cx="1207209" cy="1289401"/>
          </a:xfrm>
        </p:grpSpPr>
        <p:cxnSp>
          <p:nvCxnSpPr>
            <p:cNvPr id="144" name="Straight Arrow Connector 143"/>
            <p:cNvCxnSpPr>
              <a:stCxn id="159"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5" name="TextBox 144"/>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146" name="Oval 145"/>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158" name="Oval 157"/>
            <p:cNvSpPr/>
            <p:nvPr/>
          </p:nvSpPr>
          <p:spPr>
            <a:xfrm>
              <a:off x="9197460" y="3573017"/>
              <a:ext cx="180019" cy="180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159" name="Oval 158"/>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160" name="Oval 159"/>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161" name="Straight Arrow Connector 160"/>
            <p:cNvCxnSpPr>
              <a:stCxn id="146" idx="4"/>
              <a:endCxn id="159"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2" name="Straight Arrow Connector 161"/>
            <p:cNvCxnSpPr>
              <a:stCxn id="159"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3" name="Straight Arrow Connector 162"/>
            <p:cNvCxnSpPr>
              <a:stCxn id="158" idx="4"/>
              <a:endCxn id="160"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4" name="Straight Arrow Connector 163"/>
            <p:cNvCxnSpPr>
              <a:stCxn id="160" idx="4"/>
              <a:endCxn id="165"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8964493" y="4149080"/>
              <a:ext cx="648074"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169" name="Group 168"/>
          <p:cNvGrpSpPr/>
          <p:nvPr/>
        </p:nvGrpSpPr>
        <p:grpSpPr>
          <a:xfrm>
            <a:off x="6732240" y="3429000"/>
            <a:ext cx="720080" cy="792088"/>
            <a:chOff x="8405358" y="3044345"/>
            <a:chExt cx="1207202" cy="1289401"/>
          </a:xfrm>
        </p:grpSpPr>
        <p:cxnSp>
          <p:nvCxnSpPr>
            <p:cNvPr id="170" name="Straight Arrow Connector 169"/>
            <p:cNvCxnSpPr>
              <a:stCxn id="174"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1" name="TextBox 170"/>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172" name="Oval 171"/>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173" name="Oval 172"/>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174" name="Oval 173"/>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175" name="Oval 174"/>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176" name="Straight Arrow Connector 175"/>
            <p:cNvCxnSpPr>
              <a:stCxn id="172" idx="4"/>
              <a:endCxn id="174"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7" name="Straight Arrow Connector 176"/>
            <p:cNvCxnSpPr>
              <a:stCxn id="174"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8" name="Straight Arrow Connector 177"/>
            <p:cNvCxnSpPr>
              <a:stCxn id="173" idx="4"/>
              <a:endCxn id="175"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9" name="Straight Arrow Connector 178"/>
            <p:cNvCxnSpPr>
              <a:stCxn id="175" idx="4"/>
              <a:endCxn id="180"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0" name="TextBox 179"/>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181" name="Group 180"/>
          <p:cNvGrpSpPr/>
          <p:nvPr/>
        </p:nvGrpSpPr>
        <p:grpSpPr>
          <a:xfrm>
            <a:off x="6732240" y="4293096"/>
            <a:ext cx="720080" cy="792088"/>
            <a:chOff x="8405358" y="3044345"/>
            <a:chExt cx="1207202" cy="1289401"/>
          </a:xfrm>
        </p:grpSpPr>
        <p:cxnSp>
          <p:nvCxnSpPr>
            <p:cNvPr id="182" name="Straight Arrow Connector 181"/>
            <p:cNvCxnSpPr>
              <a:stCxn id="186"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3" name="TextBox 182"/>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184" name="Oval 183"/>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185" name="Oval 184"/>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186" name="Oval 185"/>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187" name="Oval 186"/>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188" name="Straight Arrow Connector 187"/>
            <p:cNvCxnSpPr>
              <a:stCxn id="184" idx="4"/>
              <a:endCxn id="186"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186"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0" name="Straight Arrow Connector 189"/>
            <p:cNvCxnSpPr>
              <a:stCxn id="185" idx="4"/>
              <a:endCxn id="187"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1" name="Straight Arrow Connector 190"/>
            <p:cNvCxnSpPr>
              <a:stCxn id="187" idx="4"/>
              <a:endCxn id="192"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2" name="TextBox 191"/>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193" name="Group 192"/>
          <p:cNvGrpSpPr/>
          <p:nvPr/>
        </p:nvGrpSpPr>
        <p:grpSpPr>
          <a:xfrm>
            <a:off x="6156176" y="2780928"/>
            <a:ext cx="720080" cy="792088"/>
            <a:chOff x="8405358" y="3044345"/>
            <a:chExt cx="1207202" cy="1289401"/>
          </a:xfrm>
        </p:grpSpPr>
        <p:cxnSp>
          <p:nvCxnSpPr>
            <p:cNvPr id="194" name="Straight Arrow Connector 193"/>
            <p:cNvCxnSpPr>
              <a:stCxn id="198"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5" name="TextBox 194"/>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196" name="Oval 195"/>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197" name="Oval 196"/>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198" name="Oval 197"/>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199" name="Oval 198"/>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200" name="Straight Arrow Connector 199"/>
            <p:cNvCxnSpPr>
              <a:stCxn id="196" idx="4"/>
              <a:endCxn id="198"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1" name="Straight Arrow Connector 200"/>
            <p:cNvCxnSpPr>
              <a:stCxn id="198"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2" name="Straight Arrow Connector 201"/>
            <p:cNvCxnSpPr>
              <a:stCxn id="197" idx="4"/>
              <a:endCxn id="199"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3" name="Straight Arrow Connector 202"/>
            <p:cNvCxnSpPr>
              <a:stCxn id="199" idx="4"/>
              <a:endCxn id="204"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4" name="TextBox 203"/>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205" name="Group 204"/>
          <p:cNvGrpSpPr/>
          <p:nvPr/>
        </p:nvGrpSpPr>
        <p:grpSpPr>
          <a:xfrm>
            <a:off x="8244408" y="4149080"/>
            <a:ext cx="487124" cy="520290"/>
            <a:chOff x="8405358" y="3044345"/>
            <a:chExt cx="1207209" cy="1289401"/>
          </a:xfrm>
        </p:grpSpPr>
        <p:cxnSp>
          <p:nvCxnSpPr>
            <p:cNvPr id="206" name="Straight Arrow Connector 205"/>
            <p:cNvCxnSpPr>
              <a:stCxn id="210"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7" name="TextBox 206"/>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208" name="Oval 207"/>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209" name="Oval 208"/>
            <p:cNvSpPr/>
            <p:nvPr/>
          </p:nvSpPr>
          <p:spPr>
            <a:xfrm>
              <a:off x="9197460" y="3573017"/>
              <a:ext cx="180019" cy="180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210" name="Oval 209"/>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211" name="Oval 210"/>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212" name="Straight Arrow Connector 211"/>
            <p:cNvCxnSpPr>
              <a:stCxn id="208" idx="4"/>
              <a:endCxn id="210"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3" name="Straight Arrow Connector 212"/>
            <p:cNvCxnSpPr>
              <a:stCxn id="210"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4" name="Straight Arrow Connector 213"/>
            <p:cNvCxnSpPr>
              <a:stCxn id="209" idx="4"/>
              <a:endCxn id="211"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5" name="Straight Arrow Connector 214"/>
            <p:cNvCxnSpPr>
              <a:stCxn id="211" idx="4"/>
              <a:endCxn id="216"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6" name="TextBox 215"/>
            <p:cNvSpPr txBox="1"/>
            <p:nvPr/>
          </p:nvSpPr>
          <p:spPr>
            <a:xfrm>
              <a:off x="8964493" y="4149080"/>
              <a:ext cx="648074"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217" name="Group 216"/>
          <p:cNvGrpSpPr/>
          <p:nvPr/>
        </p:nvGrpSpPr>
        <p:grpSpPr>
          <a:xfrm>
            <a:off x="6876256" y="2708920"/>
            <a:ext cx="487124" cy="520290"/>
            <a:chOff x="8405358" y="3044345"/>
            <a:chExt cx="1207209" cy="1289401"/>
          </a:xfrm>
        </p:grpSpPr>
        <p:cxnSp>
          <p:nvCxnSpPr>
            <p:cNvPr id="218" name="Straight Arrow Connector 217"/>
            <p:cNvCxnSpPr>
              <a:stCxn id="222"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9" name="TextBox 218"/>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220" name="Oval 219"/>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221" name="Oval 220"/>
            <p:cNvSpPr/>
            <p:nvPr/>
          </p:nvSpPr>
          <p:spPr>
            <a:xfrm>
              <a:off x="9197460" y="3573017"/>
              <a:ext cx="180019" cy="180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222" name="Oval 221"/>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223" name="Oval 222"/>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224" name="Straight Arrow Connector 223"/>
            <p:cNvCxnSpPr>
              <a:stCxn id="220" idx="4"/>
              <a:endCxn id="222"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5" name="Straight Arrow Connector 224"/>
            <p:cNvCxnSpPr>
              <a:stCxn id="222"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6" name="Straight Arrow Connector 225"/>
            <p:cNvCxnSpPr>
              <a:stCxn id="221" idx="4"/>
              <a:endCxn id="223"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7" name="Straight Arrow Connector 226"/>
            <p:cNvCxnSpPr>
              <a:stCxn id="223" idx="4"/>
              <a:endCxn id="228"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8" name="TextBox 227"/>
            <p:cNvSpPr txBox="1"/>
            <p:nvPr/>
          </p:nvSpPr>
          <p:spPr>
            <a:xfrm>
              <a:off x="8964493" y="4149080"/>
              <a:ext cx="648074"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241" name="Group 240"/>
          <p:cNvGrpSpPr/>
          <p:nvPr/>
        </p:nvGrpSpPr>
        <p:grpSpPr>
          <a:xfrm>
            <a:off x="7668344" y="4509120"/>
            <a:ext cx="487124" cy="520290"/>
            <a:chOff x="8405358" y="3044345"/>
            <a:chExt cx="1207209" cy="1289401"/>
          </a:xfrm>
        </p:grpSpPr>
        <p:cxnSp>
          <p:nvCxnSpPr>
            <p:cNvPr id="242" name="Straight Arrow Connector 241"/>
            <p:cNvCxnSpPr>
              <a:stCxn id="246"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3" name="TextBox 242"/>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244" name="Oval 243"/>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245" name="Oval 244"/>
            <p:cNvSpPr/>
            <p:nvPr/>
          </p:nvSpPr>
          <p:spPr>
            <a:xfrm>
              <a:off x="9197460" y="3573017"/>
              <a:ext cx="180019" cy="1800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246" name="Oval 245"/>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247" name="Oval 246"/>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248" name="Straight Arrow Connector 247"/>
            <p:cNvCxnSpPr>
              <a:stCxn id="244" idx="4"/>
              <a:endCxn id="246"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9" name="Straight Arrow Connector 248"/>
            <p:cNvCxnSpPr>
              <a:stCxn id="246"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0" name="Straight Arrow Connector 249"/>
            <p:cNvCxnSpPr>
              <a:stCxn id="245" idx="4"/>
              <a:endCxn id="247"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1" name="Straight Arrow Connector 250"/>
            <p:cNvCxnSpPr>
              <a:stCxn id="247" idx="4"/>
              <a:endCxn id="252"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2" name="TextBox 251"/>
            <p:cNvSpPr txBox="1"/>
            <p:nvPr/>
          </p:nvSpPr>
          <p:spPr>
            <a:xfrm>
              <a:off x="8964493" y="4149080"/>
              <a:ext cx="648074"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253" name="Group 252"/>
          <p:cNvGrpSpPr/>
          <p:nvPr/>
        </p:nvGrpSpPr>
        <p:grpSpPr>
          <a:xfrm>
            <a:off x="1619672" y="4149080"/>
            <a:ext cx="720080" cy="792088"/>
            <a:chOff x="8405358" y="3044345"/>
            <a:chExt cx="1207202" cy="1289401"/>
          </a:xfrm>
        </p:grpSpPr>
        <p:cxnSp>
          <p:nvCxnSpPr>
            <p:cNvPr id="254" name="Straight Arrow Connector 253"/>
            <p:cNvCxnSpPr>
              <a:stCxn id="258"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5" name="TextBox 254"/>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256" name="Oval 255"/>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257" name="Oval 256"/>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258" name="Oval 257"/>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259" name="Oval 258"/>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260" name="Straight Arrow Connector 259"/>
            <p:cNvCxnSpPr>
              <a:stCxn id="256" idx="4"/>
              <a:endCxn id="258"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1" name="Straight Arrow Connector 260"/>
            <p:cNvCxnSpPr>
              <a:stCxn id="258"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2" name="Straight Arrow Connector 261"/>
            <p:cNvCxnSpPr>
              <a:stCxn id="257" idx="4"/>
              <a:endCxn id="259"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3" name="Straight Arrow Connector 262"/>
            <p:cNvCxnSpPr>
              <a:stCxn id="259" idx="4"/>
              <a:endCxn id="264"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4" name="TextBox 263"/>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265" name="Group 264"/>
          <p:cNvGrpSpPr/>
          <p:nvPr/>
        </p:nvGrpSpPr>
        <p:grpSpPr>
          <a:xfrm>
            <a:off x="1835696" y="2708920"/>
            <a:ext cx="720080" cy="792088"/>
            <a:chOff x="8405358" y="3044345"/>
            <a:chExt cx="1207202" cy="1289401"/>
          </a:xfrm>
        </p:grpSpPr>
        <p:cxnSp>
          <p:nvCxnSpPr>
            <p:cNvPr id="266" name="Straight Arrow Connector 265"/>
            <p:cNvCxnSpPr>
              <a:stCxn id="270"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7" name="TextBox 266"/>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268" name="Oval 267"/>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269" name="Oval 268"/>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270" name="Oval 269"/>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271" name="Oval 270"/>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272" name="Straight Arrow Connector 271"/>
            <p:cNvCxnSpPr>
              <a:stCxn id="268" idx="4"/>
              <a:endCxn id="270"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3" name="Straight Arrow Connector 272"/>
            <p:cNvCxnSpPr>
              <a:stCxn id="270"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4" name="Straight Arrow Connector 273"/>
            <p:cNvCxnSpPr>
              <a:stCxn id="269" idx="4"/>
              <a:endCxn id="271"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5" name="Straight Arrow Connector 274"/>
            <p:cNvCxnSpPr>
              <a:stCxn id="271" idx="4"/>
              <a:endCxn id="276"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6" name="TextBox 275"/>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277" name="Group 276"/>
          <p:cNvGrpSpPr/>
          <p:nvPr/>
        </p:nvGrpSpPr>
        <p:grpSpPr>
          <a:xfrm>
            <a:off x="1259632" y="3140968"/>
            <a:ext cx="720080" cy="792088"/>
            <a:chOff x="8405358" y="3044345"/>
            <a:chExt cx="1207202" cy="1289401"/>
          </a:xfrm>
        </p:grpSpPr>
        <p:cxnSp>
          <p:nvCxnSpPr>
            <p:cNvPr id="278" name="Straight Arrow Connector 277"/>
            <p:cNvCxnSpPr>
              <a:stCxn id="282"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9" name="TextBox 278"/>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280" name="Oval 279"/>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281" name="Oval 280"/>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282" name="Oval 281"/>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283" name="Oval 282"/>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284" name="Straight Arrow Connector 283"/>
            <p:cNvCxnSpPr>
              <a:stCxn id="280" idx="4"/>
              <a:endCxn id="282"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5" name="Straight Arrow Connector 284"/>
            <p:cNvCxnSpPr>
              <a:stCxn id="282"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6" name="Straight Arrow Connector 285"/>
            <p:cNvCxnSpPr>
              <a:stCxn id="281" idx="4"/>
              <a:endCxn id="283"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7" name="Straight Arrow Connector 286"/>
            <p:cNvCxnSpPr>
              <a:stCxn id="283" idx="4"/>
              <a:endCxn id="288"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8" name="TextBox 287"/>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289" name="Group 288"/>
          <p:cNvGrpSpPr/>
          <p:nvPr/>
        </p:nvGrpSpPr>
        <p:grpSpPr>
          <a:xfrm>
            <a:off x="899592" y="3789040"/>
            <a:ext cx="487122" cy="520290"/>
            <a:chOff x="8405358" y="3044345"/>
            <a:chExt cx="1207202" cy="1289401"/>
          </a:xfrm>
        </p:grpSpPr>
        <p:cxnSp>
          <p:nvCxnSpPr>
            <p:cNvPr id="290" name="Straight Arrow Connector 289"/>
            <p:cNvCxnSpPr>
              <a:stCxn id="294"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1" name="TextBox 290"/>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292" name="Oval 291"/>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293" name="Oval 292"/>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294" name="Oval 293"/>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295" name="Oval 294"/>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296" name="Straight Arrow Connector 295"/>
            <p:cNvCxnSpPr>
              <a:stCxn id="292" idx="4"/>
              <a:endCxn id="294"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7" name="Straight Arrow Connector 296"/>
            <p:cNvCxnSpPr>
              <a:stCxn id="294"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8" name="Straight Arrow Connector 297"/>
            <p:cNvCxnSpPr>
              <a:stCxn id="293" idx="4"/>
              <a:endCxn id="295"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9" name="Straight Arrow Connector 298"/>
            <p:cNvCxnSpPr>
              <a:stCxn id="295" idx="4"/>
              <a:endCxn id="300"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0" name="TextBox 299"/>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301" name="Group 300"/>
          <p:cNvGrpSpPr/>
          <p:nvPr/>
        </p:nvGrpSpPr>
        <p:grpSpPr>
          <a:xfrm>
            <a:off x="971600" y="2708920"/>
            <a:ext cx="487122" cy="520290"/>
            <a:chOff x="8405358" y="3044345"/>
            <a:chExt cx="1207202" cy="1289401"/>
          </a:xfrm>
        </p:grpSpPr>
        <p:cxnSp>
          <p:nvCxnSpPr>
            <p:cNvPr id="302" name="Straight Arrow Connector 301"/>
            <p:cNvCxnSpPr>
              <a:stCxn id="306"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3" name="TextBox 302"/>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304" name="Oval 303"/>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305" name="Oval 304"/>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306" name="Oval 305"/>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307" name="Oval 306"/>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308" name="Straight Arrow Connector 307"/>
            <p:cNvCxnSpPr>
              <a:stCxn id="304" idx="4"/>
              <a:endCxn id="306"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9" name="Straight Arrow Connector 308"/>
            <p:cNvCxnSpPr>
              <a:stCxn id="306"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0" name="Straight Arrow Connector 309"/>
            <p:cNvCxnSpPr>
              <a:stCxn id="305" idx="4"/>
              <a:endCxn id="307"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1" name="Straight Arrow Connector 310"/>
            <p:cNvCxnSpPr>
              <a:stCxn id="307" idx="4"/>
              <a:endCxn id="312"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2" name="TextBox 311"/>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325" name="Group 324"/>
          <p:cNvGrpSpPr/>
          <p:nvPr/>
        </p:nvGrpSpPr>
        <p:grpSpPr>
          <a:xfrm>
            <a:off x="556486" y="3140968"/>
            <a:ext cx="487122" cy="520290"/>
            <a:chOff x="8405358" y="3044345"/>
            <a:chExt cx="1207202" cy="1289401"/>
          </a:xfrm>
        </p:grpSpPr>
        <p:cxnSp>
          <p:nvCxnSpPr>
            <p:cNvPr id="326" name="Straight Arrow Connector 325"/>
            <p:cNvCxnSpPr>
              <a:stCxn id="330"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7" name="TextBox 326"/>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328" name="Oval 327"/>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329" name="Oval 328"/>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330" name="Oval 329"/>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331" name="Oval 330"/>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332" name="Straight Arrow Connector 331"/>
            <p:cNvCxnSpPr>
              <a:stCxn id="328" idx="4"/>
              <a:endCxn id="330"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3" name="Straight Arrow Connector 332"/>
            <p:cNvCxnSpPr>
              <a:stCxn id="330"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4" name="Straight Arrow Connector 333"/>
            <p:cNvCxnSpPr>
              <a:stCxn id="329" idx="4"/>
              <a:endCxn id="331"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5" name="Straight Arrow Connector 334"/>
            <p:cNvCxnSpPr>
              <a:stCxn id="331" idx="4"/>
              <a:endCxn id="336"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6" name="TextBox 335"/>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337" name="Group 336"/>
          <p:cNvGrpSpPr/>
          <p:nvPr/>
        </p:nvGrpSpPr>
        <p:grpSpPr>
          <a:xfrm>
            <a:off x="1043608" y="4509120"/>
            <a:ext cx="487122" cy="520290"/>
            <a:chOff x="8405358" y="3044345"/>
            <a:chExt cx="1207202" cy="1289401"/>
          </a:xfrm>
        </p:grpSpPr>
        <p:cxnSp>
          <p:nvCxnSpPr>
            <p:cNvPr id="338" name="Straight Arrow Connector 337"/>
            <p:cNvCxnSpPr>
              <a:stCxn id="342"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9" name="TextBox 338"/>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340" name="Oval 339"/>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341" name="Oval 340"/>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342" name="Oval 341"/>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343" name="Oval 342"/>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344" name="Straight Arrow Connector 343"/>
            <p:cNvCxnSpPr>
              <a:stCxn id="340" idx="4"/>
              <a:endCxn id="342"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5" name="Straight Arrow Connector 344"/>
            <p:cNvCxnSpPr>
              <a:stCxn id="342"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6" name="Straight Arrow Connector 345"/>
            <p:cNvCxnSpPr>
              <a:stCxn id="341" idx="4"/>
              <a:endCxn id="343"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7" name="Straight Arrow Connector 346"/>
            <p:cNvCxnSpPr>
              <a:stCxn id="343" idx="4"/>
              <a:endCxn id="348"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8" name="TextBox 347"/>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349" name="Group 348"/>
          <p:cNvGrpSpPr/>
          <p:nvPr/>
        </p:nvGrpSpPr>
        <p:grpSpPr>
          <a:xfrm>
            <a:off x="323528" y="4077072"/>
            <a:ext cx="487122" cy="520290"/>
            <a:chOff x="8405358" y="3044345"/>
            <a:chExt cx="1207202" cy="1289401"/>
          </a:xfrm>
        </p:grpSpPr>
        <p:cxnSp>
          <p:nvCxnSpPr>
            <p:cNvPr id="350" name="Straight Arrow Connector 349"/>
            <p:cNvCxnSpPr>
              <a:stCxn id="354"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1" name="TextBox 350"/>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352" name="Oval 351"/>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353" name="Oval 352"/>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354" name="Oval 353"/>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355" name="Oval 354"/>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356" name="Straight Arrow Connector 355"/>
            <p:cNvCxnSpPr>
              <a:stCxn id="352" idx="4"/>
              <a:endCxn id="354"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7" name="Straight Arrow Connector 356"/>
            <p:cNvCxnSpPr>
              <a:stCxn id="354"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8" name="Straight Arrow Connector 357"/>
            <p:cNvCxnSpPr>
              <a:stCxn id="353" idx="4"/>
              <a:endCxn id="355"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9" name="Straight Arrow Connector 358"/>
            <p:cNvCxnSpPr>
              <a:stCxn id="355" idx="4"/>
              <a:endCxn id="360"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0" name="TextBox 359"/>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grpSp>
        <p:nvGrpSpPr>
          <p:cNvPr id="361" name="Group 360"/>
          <p:cNvGrpSpPr/>
          <p:nvPr/>
        </p:nvGrpSpPr>
        <p:grpSpPr>
          <a:xfrm>
            <a:off x="52430" y="3429000"/>
            <a:ext cx="487122" cy="520290"/>
            <a:chOff x="8405358" y="3044345"/>
            <a:chExt cx="1207202" cy="1289401"/>
          </a:xfrm>
        </p:grpSpPr>
        <p:cxnSp>
          <p:nvCxnSpPr>
            <p:cNvPr id="362" name="Straight Arrow Connector 361"/>
            <p:cNvCxnSpPr>
              <a:stCxn id="366" idx="5"/>
            </p:cNvCxnSpPr>
            <p:nvPr/>
          </p:nvCxnSpPr>
          <p:spPr>
            <a:xfrm>
              <a:off x="9135080" y="3474645"/>
              <a:ext cx="134374"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3" name="TextBox 362"/>
            <p:cNvSpPr txBox="1"/>
            <p:nvPr/>
          </p:nvSpPr>
          <p:spPr>
            <a:xfrm>
              <a:off x="8405358" y="3573017"/>
              <a:ext cx="695697"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sp>
          <p:nvSpPr>
            <p:cNvPr id="364" name="Oval 363"/>
            <p:cNvSpPr/>
            <p:nvPr/>
          </p:nvSpPr>
          <p:spPr>
            <a:xfrm>
              <a:off x="8981423" y="3044345"/>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G</a:t>
              </a:r>
              <a:endParaRPr lang="en-CA" sz="400" dirty="0">
                <a:latin typeface="Arial" pitchFamily="34" charset="0"/>
                <a:cs typeface="Arial" pitchFamily="34" charset="0"/>
              </a:endParaRPr>
            </a:p>
          </p:txBody>
        </p:sp>
        <p:sp>
          <p:nvSpPr>
            <p:cNvPr id="365" name="Oval 364"/>
            <p:cNvSpPr/>
            <p:nvPr/>
          </p:nvSpPr>
          <p:spPr>
            <a:xfrm>
              <a:off x="9197446" y="3573016"/>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X</a:t>
              </a:r>
              <a:endParaRPr lang="en-CA" sz="400" dirty="0">
                <a:latin typeface="Arial" pitchFamily="34" charset="0"/>
                <a:cs typeface="Arial" pitchFamily="34" charset="0"/>
              </a:endParaRPr>
            </a:p>
          </p:txBody>
        </p:sp>
        <p:sp>
          <p:nvSpPr>
            <p:cNvPr id="366" name="Oval 365"/>
            <p:cNvSpPr/>
            <p:nvPr/>
          </p:nvSpPr>
          <p:spPr>
            <a:xfrm>
              <a:off x="8981423" y="332098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a:t>
              </a:r>
              <a:endParaRPr lang="en-CA" sz="400" dirty="0">
                <a:latin typeface="Arial" pitchFamily="34" charset="0"/>
                <a:cs typeface="Arial" pitchFamily="34" charset="0"/>
              </a:endParaRPr>
            </a:p>
          </p:txBody>
        </p:sp>
        <p:sp>
          <p:nvSpPr>
            <p:cNvPr id="367" name="Oval 366"/>
            <p:cNvSpPr/>
            <p:nvPr/>
          </p:nvSpPr>
          <p:spPr>
            <a:xfrm>
              <a:off x="9197446" y="3861048"/>
              <a:ext cx="180020" cy="1800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400" dirty="0" smtClean="0">
                  <a:latin typeface="Arial" pitchFamily="34" charset="0"/>
                  <a:cs typeface="Arial" pitchFamily="34" charset="0"/>
                </a:rPr>
                <a:t>F</a:t>
              </a:r>
              <a:endParaRPr lang="en-CA" sz="400" dirty="0">
                <a:latin typeface="Arial" pitchFamily="34" charset="0"/>
                <a:cs typeface="Arial" pitchFamily="34" charset="0"/>
              </a:endParaRPr>
            </a:p>
          </p:txBody>
        </p:sp>
        <p:cxnSp>
          <p:nvCxnSpPr>
            <p:cNvPr id="368" name="Straight Arrow Connector 367"/>
            <p:cNvCxnSpPr>
              <a:stCxn id="364" idx="4"/>
              <a:endCxn id="366" idx="0"/>
            </p:cNvCxnSpPr>
            <p:nvPr/>
          </p:nvCxnSpPr>
          <p:spPr>
            <a:xfrm>
              <a:off x="9071433" y="3224365"/>
              <a:ext cx="0" cy="96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9" name="Straight Arrow Connector 368"/>
            <p:cNvCxnSpPr>
              <a:stCxn id="366" idx="3"/>
            </p:cNvCxnSpPr>
            <p:nvPr/>
          </p:nvCxnSpPr>
          <p:spPr>
            <a:xfrm flipH="1">
              <a:off x="8909414" y="3474645"/>
              <a:ext cx="98372" cy="983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0" name="Straight Arrow Connector 369"/>
            <p:cNvCxnSpPr>
              <a:stCxn id="365" idx="4"/>
              <a:endCxn id="367" idx="0"/>
            </p:cNvCxnSpPr>
            <p:nvPr/>
          </p:nvCxnSpPr>
          <p:spPr>
            <a:xfrm>
              <a:off x="9287456" y="3753036"/>
              <a:ext cx="0"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1" name="Straight Arrow Connector 370"/>
            <p:cNvCxnSpPr>
              <a:stCxn id="367" idx="4"/>
              <a:endCxn id="372" idx="0"/>
            </p:cNvCxnSpPr>
            <p:nvPr/>
          </p:nvCxnSpPr>
          <p:spPr>
            <a:xfrm>
              <a:off x="9287456" y="4041068"/>
              <a:ext cx="1068" cy="10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2" name="TextBox 371"/>
            <p:cNvSpPr txBox="1"/>
            <p:nvPr/>
          </p:nvSpPr>
          <p:spPr>
            <a:xfrm>
              <a:off x="8964488" y="4149080"/>
              <a:ext cx="648072" cy="184666"/>
            </a:xfrm>
            <a:prstGeom prst="rect">
              <a:avLst/>
            </a:prstGeom>
            <a:solidFill>
              <a:srgbClr val="F0F3F6"/>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CA" sz="600" dirty="0"/>
            </a:p>
          </p:txBody>
        </p:sp>
      </p:grpSp>
    </p:spTree>
    <p:extLst>
      <p:ext uri="{BB962C8B-B14F-4D97-AF65-F5344CB8AC3E}">
        <p14:creationId xmlns:p14="http://schemas.microsoft.com/office/powerpoint/2010/main" val="18377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964488" cy="1143000"/>
          </a:xfrm>
        </p:spPr>
        <p:txBody>
          <a:bodyPr>
            <a:normAutofit/>
          </a:bodyPr>
          <a:lstStyle/>
          <a:p>
            <a:pPr algn="l"/>
            <a:r>
              <a:rPr lang="en-CA" sz="3600" dirty="0" smtClean="0">
                <a:solidFill>
                  <a:srgbClr val="002060"/>
                </a:solidFill>
                <a:latin typeface="Arial" pitchFamily="34" charset="0"/>
                <a:cs typeface="Arial" pitchFamily="34" charset="0"/>
              </a:rPr>
              <a:t>Support, Confidence for LTL</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18</a:t>
            </a:fld>
            <a:endParaRPr lang="en-CA" dirty="0"/>
          </a:p>
        </p:txBody>
      </p:sp>
      <p:sp>
        <p:nvSpPr>
          <p:cNvPr id="22" name="Content Placeholder 2"/>
          <p:cNvSpPr>
            <a:spLocks noGrp="1"/>
          </p:cNvSpPr>
          <p:nvPr>
            <p:ph idx="1"/>
          </p:nvPr>
        </p:nvSpPr>
        <p:spPr>
          <a:xfrm>
            <a:off x="457200" y="1412776"/>
            <a:ext cx="8229600" cy="4968552"/>
          </a:xfrm>
        </p:spPr>
        <p:txBody>
          <a:bodyPr>
            <a:normAutofit/>
          </a:bodyPr>
          <a:lstStyle/>
          <a:p>
            <a:r>
              <a:rPr lang="en-CA" sz="2400" dirty="0" smtClean="0">
                <a:latin typeface="Arial" pitchFamily="34" charset="0"/>
                <a:cs typeface="Arial" pitchFamily="34" charset="0"/>
              </a:rPr>
              <a:t>Want to know which instances “almost never” violated</a:t>
            </a:r>
          </a:p>
          <a:p>
            <a:r>
              <a:rPr lang="en-CA" sz="2400" dirty="0" smtClean="0">
                <a:latin typeface="Arial" pitchFamily="34" charset="0"/>
                <a:cs typeface="Arial" pitchFamily="34" charset="0"/>
              </a:rPr>
              <a:t>check </a:t>
            </a:r>
            <a:r>
              <a:rPr lang="en-CA" sz="2000" dirty="0" smtClean="0">
                <a:latin typeface="DejaVu Sans Mono" pitchFamily="49" charset="0"/>
                <a:ea typeface="DejaVu Sans Mono" pitchFamily="49" charset="0"/>
                <a:cs typeface="DejaVu Sans Mono" pitchFamily="49" charset="0"/>
              </a:rPr>
              <a:t>guest login </a:t>
            </a:r>
            <a:r>
              <a:rPr lang="en-CA" sz="2400" dirty="0" smtClean="0">
                <a:latin typeface="Arial" pitchFamily="34" charset="0"/>
                <a:cs typeface="Arial" pitchFamily="34" charset="0"/>
              </a:rPr>
              <a:t>is always followed by </a:t>
            </a:r>
            <a:r>
              <a:rPr lang="en-CA" sz="2000" dirty="0" smtClean="0">
                <a:latin typeface="DejaVu Sans Mono" pitchFamily="49" charset="0"/>
                <a:ea typeface="DejaVu Sans Mono" pitchFamily="49" charset="0"/>
                <a:cs typeface="DejaVu Sans Mono" pitchFamily="49" charset="0"/>
              </a:rPr>
              <a:t>authorized</a:t>
            </a:r>
            <a:r>
              <a:rPr lang="en-CA" sz="2400" dirty="0" smtClean="0">
                <a:latin typeface="Arial" pitchFamily="34" charset="0"/>
                <a:cs typeface="Arial" pitchFamily="34" charset="0"/>
              </a:rPr>
              <a:t>:</a:t>
            </a:r>
          </a:p>
          <a:p>
            <a:endParaRPr lang="en-CA" sz="2400" dirty="0" smtClean="0">
              <a:latin typeface="Arial" pitchFamily="34" charset="0"/>
              <a:cs typeface="Arial" pitchFamily="34" charset="0"/>
            </a:endParaRPr>
          </a:p>
          <a:p>
            <a:endParaRPr lang="en-CA" sz="2400" dirty="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400" dirty="0" smtClean="0">
              <a:latin typeface="Arial" pitchFamily="34" charset="0"/>
              <a:cs typeface="Arial" pitchFamily="34" charset="0"/>
            </a:endParaRPr>
          </a:p>
          <a:p>
            <a:r>
              <a:rPr lang="en-CA" sz="2400" dirty="0" smtClean="0">
                <a:latin typeface="Arial" pitchFamily="34" charset="0"/>
                <a:cs typeface="Arial" pitchFamily="34" charset="0"/>
              </a:rPr>
              <a:t>Can we formalize this?</a:t>
            </a:r>
          </a:p>
          <a:p>
            <a:pPr lvl="1">
              <a:buNone/>
            </a:pPr>
            <a:endParaRPr lang="en-CA" sz="2000" dirty="0" smtClean="0">
              <a:latin typeface="Arial" pitchFamily="34" charset="0"/>
              <a:cs typeface="Arial" pitchFamily="34" charset="0"/>
            </a:endParaRPr>
          </a:p>
          <a:p>
            <a:pPr lvl="1"/>
            <a:endParaRPr lang="en-CA" sz="2000" dirty="0" smtClean="0">
              <a:latin typeface="Arial" pitchFamily="34" charset="0"/>
              <a:cs typeface="Arial" pitchFamily="34" charset="0"/>
            </a:endParaRPr>
          </a:p>
          <a:p>
            <a:pPr lvl="1"/>
            <a:endParaRPr lang="en-CA" sz="2000" dirty="0" smtClean="0">
              <a:latin typeface="Arial" pitchFamily="34" charset="0"/>
              <a:cs typeface="Arial" pitchFamily="34" charset="0"/>
            </a:endParaRPr>
          </a:p>
        </p:txBody>
      </p:sp>
      <p:sp>
        <p:nvSpPr>
          <p:cNvPr id="10" name="TextBox 9"/>
          <p:cNvSpPr txBox="1"/>
          <p:nvPr/>
        </p:nvSpPr>
        <p:spPr>
          <a:xfrm>
            <a:off x="1547664" y="2564904"/>
            <a:ext cx="2088232" cy="2032486"/>
          </a:xfrm>
          <a:prstGeom prst="rect">
            <a:avLst/>
          </a:prstGeom>
          <a:solidFill>
            <a:srgbClr val="FFFFFF"/>
          </a:solidFill>
          <a:ln w="3175">
            <a:solidFill>
              <a:schemeClr val="tx1"/>
            </a:solidFill>
          </a:ln>
        </p:spPr>
        <p:txBody>
          <a:bodyPr wrap="square" rtlCol="0">
            <a:spAutoFit/>
          </a:bodyPr>
          <a:lstStyle/>
          <a:p>
            <a:r>
              <a:rPr lang="en-CA" dirty="0" smtClean="0">
                <a:latin typeface="DejaVu Sans Mono" pitchFamily="49" charset="0"/>
                <a:ea typeface="DejaVu Sans Mono" pitchFamily="49" charset="0"/>
                <a:cs typeface="DejaVu Sans Mono" pitchFamily="49" charset="0"/>
              </a:rPr>
              <a:t>login attempt</a:t>
            </a:r>
          </a:p>
          <a:p>
            <a:r>
              <a:rPr lang="en-CA" dirty="0">
                <a:latin typeface="DejaVu Sans Mono" pitchFamily="49" charset="0"/>
                <a:ea typeface="DejaVu Sans Mono" pitchFamily="49" charset="0"/>
                <a:cs typeface="DejaVu Sans Mono" pitchFamily="49" charset="0"/>
              </a:rPr>
              <a:t>guest login</a:t>
            </a:r>
          </a:p>
          <a:p>
            <a:r>
              <a:rPr lang="en-CA" dirty="0" err="1" smtClean="0">
                <a:latin typeface="DejaVu Sans Mono" pitchFamily="49" charset="0"/>
                <a:ea typeface="DejaVu Sans Mono" pitchFamily="49" charset="0"/>
                <a:cs typeface="DejaVu Sans Mono" pitchFamily="49" charset="0"/>
              </a:rPr>
              <a:t>auth</a:t>
            </a:r>
            <a:r>
              <a:rPr lang="en-CA" dirty="0" smtClean="0">
                <a:latin typeface="DejaVu Sans Mono" pitchFamily="49" charset="0"/>
                <a:ea typeface="DejaVu Sans Mono" pitchFamily="49" charset="0"/>
                <a:cs typeface="DejaVu Sans Mono" pitchFamily="49" charset="0"/>
              </a:rPr>
              <a:t> failed</a:t>
            </a:r>
          </a:p>
          <a:p>
            <a:r>
              <a:rPr lang="en-CA" dirty="0" smtClean="0">
                <a:latin typeface="DejaVu Sans Mono" pitchFamily="49" charset="0"/>
                <a:ea typeface="DejaVu Sans Mono" pitchFamily="49" charset="0"/>
                <a:cs typeface="DejaVu Sans Mono" pitchFamily="49" charset="0"/>
              </a:rPr>
              <a:t>authorized</a:t>
            </a:r>
          </a:p>
          <a:p>
            <a:r>
              <a:rPr lang="en-CA" dirty="0">
                <a:latin typeface="DejaVu Sans Mono" pitchFamily="49" charset="0"/>
                <a:ea typeface="DejaVu Sans Mono" pitchFamily="49" charset="0"/>
                <a:cs typeface="DejaVu Sans Mono" pitchFamily="49" charset="0"/>
              </a:rPr>
              <a:t>guest login</a:t>
            </a:r>
          </a:p>
          <a:p>
            <a:r>
              <a:rPr lang="en-CA" dirty="0" smtClean="0">
                <a:latin typeface="DejaVu Sans Mono" pitchFamily="49" charset="0"/>
                <a:ea typeface="DejaVu Sans Mono" pitchFamily="49" charset="0"/>
                <a:cs typeface="DejaVu Sans Mono" pitchFamily="49" charset="0"/>
              </a:rPr>
              <a:t>authorized</a:t>
            </a:r>
          </a:p>
          <a:p>
            <a:r>
              <a:rPr lang="en-CA" dirty="0">
                <a:latin typeface="DejaVu Sans Mono" pitchFamily="49" charset="0"/>
                <a:ea typeface="DejaVu Sans Mono" pitchFamily="49" charset="0"/>
                <a:cs typeface="DejaVu Sans Mono" pitchFamily="49" charset="0"/>
              </a:rPr>
              <a:t>guest login</a:t>
            </a:r>
          </a:p>
        </p:txBody>
      </p:sp>
      <p:cxnSp>
        <p:nvCxnSpPr>
          <p:cNvPr id="6" name="Straight Arrow Connector 5"/>
          <p:cNvCxnSpPr/>
          <p:nvPr/>
        </p:nvCxnSpPr>
        <p:spPr>
          <a:xfrm flipH="1">
            <a:off x="3203848" y="3896360"/>
            <a:ext cx="1368152" cy="50405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3445262"/>
            <a:ext cx="3816424" cy="923330"/>
          </a:xfrm>
          <a:prstGeom prst="rect">
            <a:avLst/>
          </a:prstGeom>
          <a:noFill/>
        </p:spPr>
        <p:txBody>
          <a:bodyPr wrap="square" rtlCol="0">
            <a:spAutoFit/>
          </a:bodyPr>
          <a:lstStyle/>
          <a:p>
            <a:r>
              <a:rPr lang="en-CA" dirty="0" smtClean="0"/>
              <a:t>only one guest login not followed by authorized – guest login is almost always followed by authorized</a:t>
            </a:r>
            <a:endParaRPr lang="en-CA" dirty="0"/>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964488" cy="1143000"/>
          </a:xfrm>
        </p:spPr>
        <p:txBody>
          <a:bodyPr>
            <a:normAutofit/>
          </a:bodyPr>
          <a:lstStyle/>
          <a:p>
            <a:pPr algn="l"/>
            <a:r>
              <a:rPr lang="en-CA" sz="3600" dirty="0" smtClean="0">
                <a:solidFill>
                  <a:srgbClr val="002060"/>
                </a:solidFill>
                <a:latin typeface="Arial" pitchFamily="34" charset="0"/>
                <a:cs typeface="Arial" pitchFamily="34" charset="0"/>
              </a:rPr>
              <a:t>Initial Support, Confidence Concept</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19</a:t>
            </a:fld>
            <a:endParaRPr lang="en-CA" dirty="0"/>
          </a:p>
        </p:txBody>
      </p:sp>
      <p:sp>
        <p:nvSpPr>
          <p:cNvPr id="22" name="Content Placeholder 2"/>
          <p:cNvSpPr>
            <a:spLocks noGrp="1"/>
          </p:cNvSpPr>
          <p:nvPr>
            <p:ph idx="1"/>
          </p:nvPr>
        </p:nvSpPr>
        <p:spPr>
          <a:xfrm>
            <a:off x="457200" y="1412776"/>
            <a:ext cx="8229600" cy="4968552"/>
          </a:xfrm>
        </p:spPr>
        <p:txBody>
          <a:bodyPr>
            <a:normAutofit/>
          </a:bodyPr>
          <a:lstStyle/>
          <a:p>
            <a:r>
              <a:rPr lang="en-CA" sz="2400" dirty="0" smtClean="0">
                <a:latin typeface="Arial" pitchFamily="34" charset="0"/>
                <a:cs typeface="Arial" pitchFamily="34" charset="0"/>
              </a:rPr>
              <a:t>Proposal: support for G(</a:t>
            </a:r>
            <a:r>
              <a:rPr lang="en-CA" sz="2400" b="1" dirty="0" smtClean="0">
                <a:latin typeface="+mj-lt"/>
                <a:cs typeface="Times New Roman" pitchFamily="18" charset="0"/>
              </a:rPr>
              <a:t>p</a:t>
            </a:r>
            <a:r>
              <a:rPr lang="en-CA" sz="2400" dirty="0" smtClean="0">
                <a:latin typeface="Arial" pitchFamily="34" charset="0"/>
                <a:cs typeface="Arial" pitchFamily="34" charset="0"/>
              </a:rPr>
              <a:t>) = # number of time points where </a:t>
            </a:r>
            <a:r>
              <a:rPr lang="en-CA" sz="2400" b="1" dirty="0" smtClean="0">
                <a:latin typeface="+mj-lt"/>
                <a:cs typeface="Times New Roman" pitchFamily="18" charset="0"/>
              </a:rPr>
              <a:t>p</a:t>
            </a:r>
            <a:r>
              <a:rPr lang="en-CA" sz="2400" dirty="0" smtClean="0">
                <a:latin typeface="Arial" pitchFamily="34" charset="0"/>
                <a:cs typeface="Arial" pitchFamily="34" charset="0"/>
              </a:rPr>
              <a:t> holds</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r>
              <a:rPr lang="en-CA" sz="2400" dirty="0" smtClean="0">
                <a:latin typeface="Arial" pitchFamily="34" charset="0"/>
                <a:cs typeface="Arial" pitchFamily="34" charset="0"/>
              </a:rPr>
              <a:t>But: support for G(</a:t>
            </a:r>
            <a:r>
              <a:rPr lang="en-CA" sz="2400" b="1" dirty="0" err="1" smtClean="0">
                <a:cs typeface="Times New Roman" pitchFamily="18" charset="0"/>
              </a:rPr>
              <a:t>p</a:t>
            </a:r>
            <a:r>
              <a:rPr lang="en-CA" sz="2400" dirty="0" err="1" smtClean="0"/>
              <a:t>→XF</a:t>
            </a:r>
            <a:r>
              <a:rPr lang="en-CA" sz="2400" b="1" dirty="0" err="1" smtClean="0">
                <a:cs typeface="Times New Roman" pitchFamily="18" charset="0"/>
              </a:rPr>
              <a:t>q</a:t>
            </a:r>
            <a:r>
              <a:rPr lang="en-CA" sz="2400" dirty="0" smtClean="0">
                <a:latin typeface="+mj-lt"/>
                <a:cs typeface="Times New Roman" pitchFamily="18" charset="0"/>
              </a:rPr>
              <a:t>)</a:t>
            </a:r>
          </a:p>
          <a:p>
            <a:endParaRPr lang="en-CA" sz="2400" dirty="0" smtClean="0">
              <a:latin typeface="+mj-lt"/>
              <a:cs typeface="Times New Roman" pitchFamily="18" charset="0"/>
            </a:endParaRPr>
          </a:p>
          <a:p>
            <a:endParaRPr lang="en-CA" sz="2400" dirty="0" smtClean="0">
              <a:latin typeface="+mj-lt"/>
              <a:cs typeface="Times New Roman" pitchFamily="18" charset="0"/>
            </a:endParaRPr>
          </a:p>
          <a:p>
            <a:endParaRPr lang="en-CA" sz="2400" dirty="0" smtClean="0">
              <a:latin typeface="+mj-lt"/>
              <a:cs typeface="Times New Roman" pitchFamily="18" charset="0"/>
            </a:endParaRPr>
          </a:p>
          <a:p>
            <a:pPr>
              <a:buNone/>
            </a:pPr>
            <a:endParaRPr lang="en-CA" sz="2000" dirty="0" smtClean="0">
              <a:latin typeface="Arial" pitchFamily="34" charset="0"/>
              <a:cs typeface="Arial" pitchFamily="34" charset="0"/>
            </a:endParaRPr>
          </a:p>
        </p:txBody>
      </p:sp>
      <p:sp>
        <p:nvSpPr>
          <p:cNvPr id="9" name="TextBox 8"/>
          <p:cNvSpPr txBox="1"/>
          <p:nvPr/>
        </p:nvSpPr>
        <p:spPr>
          <a:xfrm>
            <a:off x="1763688" y="2348880"/>
            <a:ext cx="1184940" cy="584775"/>
          </a:xfrm>
          <a:prstGeom prst="rect">
            <a:avLst/>
          </a:prstGeom>
          <a:noFill/>
        </p:spPr>
        <p:txBody>
          <a:bodyPr wrap="none" rtlCol="0">
            <a:spAutoFit/>
          </a:bodyPr>
          <a:lstStyle/>
          <a:p>
            <a:r>
              <a:rPr lang="en-CA" sz="3200" b="1" dirty="0" err="1" smtClean="0">
                <a:latin typeface="DejaVu Sans Mono" pitchFamily="49" charset="0"/>
                <a:ea typeface="DejaVu Sans Mono" pitchFamily="49" charset="0"/>
                <a:cs typeface="DejaVu Sans Mono" pitchFamily="49" charset="0"/>
              </a:rPr>
              <a:t>qqqq</a:t>
            </a:r>
            <a:endParaRPr lang="en-CA" sz="3200" b="1" dirty="0">
              <a:latin typeface="DejaVu Sans Mono" pitchFamily="49" charset="0"/>
              <a:ea typeface="DejaVu Sans Mono" pitchFamily="49" charset="0"/>
              <a:cs typeface="DejaVu Sans Mono" pitchFamily="49" charset="0"/>
            </a:endParaRPr>
          </a:p>
        </p:txBody>
      </p:sp>
      <p:sp>
        <p:nvSpPr>
          <p:cNvPr id="10" name="TextBox 9"/>
          <p:cNvSpPr txBox="1"/>
          <p:nvPr/>
        </p:nvSpPr>
        <p:spPr>
          <a:xfrm>
            <a:off x="4067944" y="2348880"/>
            <a:ext cx="1184940" cy="584775"/>
          </a:xfrm>
          <a:prstGeom prst="rect">
            <a:avLst/>
          </a:prstGeom>
          <a:noFill/>
        </p:spPr>
        <p:txBody>
          <a:bodyPr wrap="none" rtlCol="0">
            <a:spAutoFit/>
          </a:bodyPr>
          <a:lstStyle/>
          <a:p>
            <a:r>
              <a:rPr lang="en-CA" sz="3200" b="1" dirty="0" err="1" smtClean="0">
                <a:latin typeface="DejaVu Sans Mono" pitchFamily="49" charset="0"/>
                <a:ea typeface="DejaVu Sans Mono" pitchFamily="49" charset="0"/>
                <a:cs typeface="DejaVu Sans Mono" pitchFamily="49" charset="0"/>
              </a:rPr>
              <a:t>qpqq</a:t>
            </a:r>
            <a:endParaRPr lang="en-CA" sz="3200" b="1" dirty="0">
              <a:latin typeface="DejaVu Sans Mono" pitchFamily="49" charset="0"/>
              <a:ea typeface="DejaVu Sans Mono" pitchFamily="49" charset="0"/>
              <a:cs typeface="DejaVu Sans Mono" pitchFamily="49" charset="0"/>
            </a:endParaRPr>
          </a:p>
        </p:txBody>
      </p:sp>
      <p:sp>
        <p:nvSpPr>
          <p:cNvPr id="13" name="TextBox 12"/>
          <p:cNvSpPr txBox="1"/>
          <p:nvPr/>
        </p:nvSpPr>
        <p:spPr>
          <a:xfrm>
            <a:off x="6372200" y="2350258"/>
            <a:ext cx="1184940" cy="584775"/>
          </a:xfrm>
          <a:prstGeom prst="rect">
            <a:avLst/>
          </a:prstGeom>
          <a:noFill/>
        </p:spPr>
        <p:txBody>
          <a:bodyPr wrap="none" rtlCol="0">
            <a:spAutoFit/>
          </a:bodyPr>
          <a:lstStyle/>
          <a:p>
            <a:r>
              <a:rPr lang="en-CA" sz="3200" b="1" dirty="0" err="1" smtClean="0">
                <a:latin typeface="DejaVu Sans Mono" pitchFamily="49" charset="0"/>
                <a:ea typeface="DejaVu Sans Mono" pitchFamily="49" charset="0"/>
                <a:cs typeface="DejaVu Sans Mono" pitchFamily="49" charset="0"/>
              </a:rPr>
              <a:t>pppp</a:t>
            </a:r>
            <a:endParaRPr lang="en-CA" sz="3200" b="1" dirty="0">
              <a:latin typeface="DejaVu Sans Mono" pitchFamily="49" charset="0"/>
              <a:ea typeface="DejaVu Sans Mono" pitchFamily="49" charset="0"/>
              <a:cs typeface="DejaVu Sans Mono" pitchFamily="49" charset="0"/>
            </a:endParaRPr>
          </a:p>
        </p:txBody>
      </p:sp>
      <p:sp>
        <p:nvSpPr>
          <p:cNvPr id="14" name="TextBox 13"/>
          <p:cNvSpPr txBox="1"/>
          <p:nvPr/>
        </p:nvSpPr>
        <p:spPr>
          <a:xfrm>
            <a:off x="1619672" y="2996952"/>
            <a:ext cx="1542410" cy="400110"/>
          </a:xfrm>
          <a:prstGeom prst="rect">
            <a:avLst/>
          </a:prstGeom>
          <a:noFill/>
        </p:spPr>
        <p:txBody>
          <a:bodyPr wrap="none" rtlCol="0">
            <a:spAutoFit/>
          </a:bodyPr>
          <a:lstStyle/>
          <a:p>
            <a:r>
              <a:rPr lang="en-CA" sz="2000" dirty="0" smtClean="0"/>
              <a:t>sup G(</a:t>
            </a:r>
            <a:r>
              <a:rPr lang="en-CA" sz="2000" b="1" dirty="0" smtClean="0"/>
              <a:t>p</a:t>
            </a:r>
            <a:r>
              <a:rPr lang="en-CA" sz="2000" dirty="0" smtClean="0"/>
              <a:t>)= 0</a:t>
            </a:r>
            <a:endParaRPr lang="en-CA" sz="2000" dirty="0"/>
          </a:p>
        </p:txBody>
      </p:sp>
      <p:sp>
        <p:nvSpPr>
          <p:cNvPr id="16" name="TextBox 15"/>
          <p:cNvSpPr txBox="1"/>
          <p:nvPr/>
        </p:nvSpPr>
        <p:spPr>
          <a:xfrm>
            <a:off x="3893686" y="2996952"/>
            <a:ext cx="1542410" cy="400110"/>
          </a:xfrm>
          <a:prstGeom prst="rect">
            <a:avLst/>
          </a:prstGeom>
          <a:noFill/>
        </p:spPr>
        <p:txBody>
          <a:bodyPr wrap="none" rtlCol="0">
            <a:spAutoFit/>
          </a:bodyPr>
          <a:lstStyle/>
          <a:p>
            <a:r>
              <a:rPr lang="en-CA" sz="2000" dirty="0" smtClean="0"/>
              <a:t>sup G(</a:t>
            </a:r>
            <a:r>
              <a:rPr lang="en-CA" sz="2000" b="1" dirty="0" smtClean="0"/>
              <a:t>p</a:t>
            </a:r>
            <a:r>
              <a:rPr lang="en-CA" sz="2000" dirty="0" smtClean="0"/>
              <a:t>)= 1</a:t>
            </a:r>
            <a:endParaRPr lang="en-CA" sz="2000" dirty="0"/>
          </a:p>
        </p:txBody>
      </p:sp>
      <p:sp>
        <p:nvSpPr>
          <p:cNvPr id="17" name="TextBox 16"/>
          <p:cNvSpPr txBox="1"/>
          <p:nvPr/>
        </p:nvSpPr>
        <p:spPr>
          <a:xfrm>
            <a:off x="6156176" y="2996952"/>
            <a:ext cx="1542410" cy="400110"/>
          </a:xfrm>
          <a:prstGeom prst="rect">
            <a:avLst/>
          </a:prstGeom>
          <a:noFill/>
        </p:spPr>
        <p:txBody>
          <a:bodyPr wrap="none" rtlCol="0">
            <a:spAutoFit/>
          </a:bodyPr>
          <a:lstStyle/>
          <a:p>
            <a:r>
              <a:rPr lang="en-CA" sz="2000" dirty="0" smtClean="0"/>
              <a:t>sup G(</a:t>
            </a:r>
            <a:r>
              <a:rPr lang="en-CA" sz="2000" b="1" dirty="0" smtClean="0"/>
              <a:t>p</a:t>
            </a:r>
            <a:r>
              <a:rPr lang="en-CA" sz="2000" dirty="0" smtClean="0"/>
              <a:t>)= 4</a:t>
            </a:r>
            <a:endParaRPr lang="en-CA" sz="2000" dirty="0"/>
          </a:p>
        </p:txBody>
      </p:sp>
      <p:sp>
        <p:nvSpPr>
          <p:cNvPr id="19" name="TextBox 18"/>
          <p:cNvSpPr txBox="1"/>
          <p:nvPr/>
        </p:nvSpPr>
        <p:spPr>
          <a:xfrm>
            <a:off x="1259632" y="4149080"/>
            <a:ext cx="1184940" cy="584775"/>
          </a:xfrm>
          <a:prstGeom prst="rect">
            <a:avLst/>
          </a:prstGeom>
          <a:noFill/>
        </p:spPr>
        <p:txBody>
          <a:bodyPr wrap="none" rtlCol="0">
            <a:spAutoFit/>
          </a:bodyPr>
          <a:lstStyle/>
          <a:p>
            <a:r>
              <a:rPr lang="en-CA" sz="3200" b="1" dirty="0" err="1" smtClean="0">
                <a:latin typeface="DejaVu Sans Mono" pitchFamily="49" charset="0"/>
                <a:ea typeface="DejaVu Sans Mono" pitchFamily="49" charset="0"/>
                <a:cs typeface="DejaVu Sans Mono" pitchFamily="49" charset="0"/>
              </a:rPr>
              <a:t>pppq</a:t>
            </a:r>
            <a:endParaRPr lang="en-CA" sz="3200" b="1" dirty="0">
              <a:latin typeface="DejaVu Sans Mono" pitchFamily="49" charset="0"/>
              <a:ea typeface="DejaVu Sans Mono" pitchFamily="49" charset="0"/>
              <a:cs typeface="DejaVu Sans Mono" pitchFamily="49" charset="0"/>
            </a:endParaRPr>
          </a:p>
        </p:txBody>
      </p:sp>
      <p:sp>
        <p:nvSpPr>
          <p:cNvPr id="20" name="TextBox 19"/>
          <p:cNvSpPr txBox="1"/>
          <p:nvPr/>
        </p:nvSpPr>
        <p:spPr>
          <a:xfrm>
            <a:off x="4001165" y="4149080"/>
            <a:ext cx="1184940" cy="584775"/>
          </a:xfrm>
          <a:prstGeom prst="rect">
            <a:avLst/>
          </a:prstGeom>
          <a:noFill/>
        </p:spPr>
        <p:txBody>
          <a:bodyPr wrap="none" rtlCol="0">
            <a:spAutoFit/>
          </a:bodyPr>
          <a:lstStyle/>
          <a:p>
            <a:r>
              <a:rPr lang="en-CA" sz="3200" b="1" dirty="0" err="1" smtClean="0">
                <a:latin typeface="DejaVu Sans Mono" pitchFamily="49" charset="0"/>
                <a:ea typeface="DejaVu Sans Mono" pitchFamily="49" charset="0"/>
                <a:cs typeface="DejaVu Sans Mono" pitchFamily="49" charset="0"/>
              </a:rPr>
              <a:t>pqpp</a:t>
            </a:r>
            <a:endParaRPr lang="en-CA" sz="3200" b="1" dirty="0">
              <a:latin typeface="DejaVu Sans Mono" pitchFamily="49" charset="0"/>
              <a:ea typeface="DejaVu Sans Mono" pitchFamily="49" charset="0"/>
              <a:cs typeface="DejaVu Sans Mono" pitchFamily="49" charset="0"/>
            </a:endParaRPr>
          </a:p>
        </p:txBody>
      </p:sp>
      <p:sp>
        <p:nvSpPr>
          <p:cNvPr id="21" name="TextBox 20"/>
          <p:cNvSpPr txBox="1"/>
          <p:nvPr/>
        </p:nvSpPr>
        <p:spPr>
          <a:xfrm>
            <a:off x="6672704" y="4150458"/>
            <a:ext cx="1172116" cy="584775"/>
          </a:xfrm>
          <a:prstGeom prst="rect">
            <a:avLst/>
          </a:prstGeom>
          <a:noFill/>
        </p:spPr>
        <p:txBody>
          <a:bodyPr wrap="none" rtlCol="0">
            <a:spAutoFit/>
          </a:bodyPr>
          <a:lstStyle/>
          <a:p>
            <a:r>
              <a:rPr lang="en-CA" sz="3200" b="1" dirty="0" err="1" smtClean="0">
                <a:latin typeface="DejaVu Sans Mono" pitchFamily="49" charset="0"/>
                <a:ea typeface="DejaVu Sans Mono" pitchFamily="49" charset="0"/>
                <a:cs typeface="DejaVu Sans Mono" pitchFamily="49" charset="0"/>
              </a:rPr>
              <a:t>rrrr</a:t>
            </a:r>
            <a:endParaRPr lang="en-CA" sz="3200" b="1" dirty="0">
              <a:latin typeface="DejaVu Sans Mono" pitchFamily="49" charset="0"/>
              <a:ea typeface="DejaVu Sans Mono" pitchFamily="49" charset="0"/>
              <a:cs typeface="DejaVu Sans Mono" pitchFamily="49" charset="0"/>
            </a:endParaRPr>
          </a:p>
        </p:txBody>
      </p:sp>
      <p:sp>
        <p:nvSpPr>
          <p:cNvPr id="23" name="TextBox 22"/>
          <p:cNvSpPr txBox="1"/>
          <p:nvPr/>
        </p:nvSpPr>
        <p:spPr>
          <a:xfrm>
            <a:off x="683568" y="4797152"/>
            <a:ext cx="2299027" cy="400110"/>
          </a:xfrm>
          <a:prstGeom prst="rect">
            <a:avLst/>
          </a:prstGeom>
          <a:noFill/>
        </p:spPr>
        <p:txBody>
          <a:bodyPr wrap="none" rtlCol="0">
            <a:spAutoFit/>
          </a:bodyPr>
          <a:lstStyle/>
          <a:p>
            <a:r>
              <a:rPr lang="en-CA" sz="2000" dirty="0" smtClean="0"/>
              <a:t>sup G(</a:t>
            </a:r>
            <a:r>
              <a:rPr lang="en-CA" sz="2000" b="1" dirty="0" err="1" smtClean="0">
                <a:cs typeface="Times New Roman" pitchFamily="18" charset="0"/>
              </a:rPr>
              <a:t>p</a:t>
            </a:r>
            <a:r>
              <a:rPr lang="en-CA" sz="2000" dirty="0" err="1" smtClean="0"/>
              <a:t>→XF</a:t>
            </a:r>
            <a:r>
              <a:rPr lang="en-CA" sz="2000" b="1" dirty="0" err="1" smtClean="0">
                <a:cs typeface="Times New Roman" pitchFamily="18" charset="0"/>
              </a:rPr>
              <a:t>q</a:t>
            </a:r>
            <a:r>
              <a:rPr lang="en-CA" sz="2000" dirty="0" smtClean="0"/>
              <a:t>)= 4</a:t>
            </a:r>
            <a:endParaRPr lang="en-CA" sz="2000" dirty="0"/>
          </a:p>
        </p:txBody>
      </p:sp>
      <p:sp>
        <p:nvSpPr>
          <p:cNvPr id="24" name="TextBox 23"/>
          <p:cNvSpPr txBox="1"/>
          <p:nvPr/>
        </p:nvSpPr>
        <p:spPr>
          <a:xfrm>
            <a:off x="3425101" y="4797152"/>
            <a:ext cx="2299027" cy="400110"/>
          </a:xfrm>
          <a:prstGeom prst="rect">
            <a:avLst/>
          </a:prstGeom>
          <a:noFill/>
        </p:spPr>
        <p:txBody>
          <a:bodyPr wrap="none" rtlCol="0">
            <a:spAutoFit/>
          </a:bodyPr>
          <a:lstStyle/>
          <a:p>
            <a:r>
              <a:rPr lang="en-CA" sz="2000" dirty="0" smtClean="0"/>
              <a:t>sup G(</a:t>
            </a:r>
            <a:r>
              <a:rPr lang="en-CA" sz="2000" b="1" dirty="0" err="1" smtClean="0">
                <a:cs typeface="Times New Roman" pitchFamily="18" charset="0"/>
              </a:rPr>
              <a:t>p</a:t>
            </a:r>
            <a:r>
              <a:rPr lang="en-CA" sz="2000" dirty="0" err="1" smtClean="0"/>
              <a:t>→XF</a:t>
            </a:r>
            <a:r>
              <a:rPr lang="en-CA" sz="2000" b="1" dirty="0" err="1" smtClean="0">
                <a:cs typeface="Times New Roman" pitchFamily="18" charset="0"/>
              </a:rPr>
              <a:t>q</a:t>
            </a:r>
            <a:r>
              <a:rPr lang="en-CA" sz="2000" dirty="0" smtClean="0"/>
              <a:t>)= 2</a:t>
            </a:r>
            <a:endParaRPr lang="en-CA" sz="2000" dirty="0"/>
          </a:p>
        </p:txBody>
      </p:sp>
      <p:sp>
        <p:nvSpPr>
          <p:cNvPr id="25" name="TextBox 24"/>
          <p:cNvSpPr txBox="1"/>
          <p:nvPr/>
        </p:nvSpPr>
        <p:spPr>
          <a:xfrm>
            <a:off x="6161405" y="4797152"/>
            <a:ext cx="2299027" cy="400110"/>
          </a:xfrm>
          <a:prstGeom prst="rect">
            <a:avLst/>
          </a:prstGeom>
          <a:noFill/>
        </p:spPr>
        <p:txBody>
          <a:bodyPr wrap="none" rtlCol="0">
            <a:spAutoFit/>
          </a:bodyPr>
          <a:lstStyle/>
          <a:p>
            <a:r>
              <a:rPr lang="en-CA" sz="2000" dirty="0" smtClean="0"/>
              <a:t>sup G(</a:t>
            </a:r>
            <a:r>
              <a:rPr lang="en-CA" sz="2000" b="1" dirty="0" err="1" smtClean="0">
                <a:cs typeface="Times New Roman" pitchFamily="18" charset="0"/>
              </a:rPr>
              <a:t>p</a:t>
            </a:r>
            <a:r>
              <a:rPr lang="en-CA" sz="2000" dirty="0" err="1" smtClean="0"/>
              <a:t>→XF</a:t>
            </a:r>
            <a:r>
              <a:rPr lang="en-CA" sz="2000" b="1" dirty="0" err="1" smtClean="0">
                <a:cs typeface="Times New Roman" pitchFamily="18" charset="0"/>
              </a:rPr>
              <a:t>q</a:t>
            </a:r>
            <a:r>
              <a:rPr lang="en-CA" sz="2000" dirty="0" smtClean="0"/>
              <a:t>)= 4</a:t>
            </a:r>
            <a:endParaRPr lang="en-CA" sz="2000" dirty="0"/>
          </a:p>
        </p:txBody>
      </p:sp>
      <p:sp>
        <p:nvSpPr>
          <p:cNvPr id="26" name="Rectangle 25"/>
          <p:cNvSpPr/>
          <p:nvPr/>
        </p:nvSpPr>
        <p:spPr>
          <a:xfrm>
            <a:off x="1475656" y="2348880"/>
            <a:ext cx="1800200" cy="10801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p:cNvSpPr/>
          <p:nvPr/>
        </p:nvSpPr>
        <p:spPr>
          <a:xfrm>
            <a:off x="3707904" y="2357347"/>
            <a:ext cx="1800200" cy="10801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6012160" y="2353152"/>
            <a:ext cx="1800200" cy="10801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p:cNvSpPr/>
          <p:nvPr/>
        </p:nvSpPr>
        <p:spPr>
          <a:xfrm>
            <a:off x="683568" y="4172230"/>
            <a:ext cx="2304256" cy="10801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p:cNvSpPr/>
          <p:nvPr/>
        </p:nvSpPr>
        <p:spPr>
          <a:xfrm>
            <a:off x="3419872" y="4172230"/>
            <a:ext cx="2304256" cy="10801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6156176" y="4172230"/>
            <a:ext cx="2304256" cy="10801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8" grpId="0" animBg="1"/>
      <p:bldP spid="29" grpId="0" animBg="1"/>
      <p:bldP spid="29" grpId="1" animBg="1"/>
      <p:bldP spid="30" grpId="0" animBg="1"/>
      <p:bldP spid="30" grpId="1" animBg="1"/>
      <p:bldP spid="31" grpId="0" animBg="1"/>
      <p:bldP spid="3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095296" y="3140968"/>
            <a:ext cx="3024336" cy="3024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Program Specifications</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268760"/>
            <a:ext cx="8229600" cy="1717651"/>
          </a:xfrm>
        </p:spPr>
        <p:txBody>
          <a:bodyPr>
            <a:normAutofit/>
          </a:bodyPr>
          <a:lstStyle/>
          <a:p>
            <a:r>
              <a:rPr lang="en-CA" sz="2400" dirty="0" smtClean="0">
                <a:latin typeface="Arial" pitchFamily="34" charset="0"/>
                <a:cs typeface="Arial" pitchFamily="34" charset="0"/>
              </a:rPr>
              <a:t>Formal expectation of how a program should work</a:t>
            </a:r>
          </a:p>
          <a:p>
            <a:r>
              <a:rPr lang="en-CA" sz="2400" dirty="0" smtClean="0">
                <a:latin typeface="Arial" pitchFamily="34" charset="0"/>
                <a:cs typeface="Arial" pitchFamily="34" charset="0"/>
              </a:rPr>
              <a:t>Specs are useful, but </a:t>
            </a:r>
            <a:r>
              <a:rPr lang="en-CA" sz="2400" b="1" dirty="0" smtClean="0">
                <a:solidFill>
                  <a:srgbClr val="0070C0"/>
                </a:solidFill>
                <a:latin typeface="Arial" pitchFamily="34" charset="0"/>
                <a:cs typeface="Arial" pitchFamily="34" charset="0"/>
              </a:rPr>
              <a:t>rarely specified by developers</a:t>
            </a:r>
          </a:p>
          <a:p>
            <a:pPr lvl="1"/>
            <a:r>
              <a:rPr lang="en-CA" sz="2000" dirty="0" smtClean="0">
                <a:latin typeface="Arial" pitchFamily="34" charset="0"/>
                <a:cs typeface="Arial" pitchFamily="34" charset="0"/>
              </a:rPr>
              <a:t>May be difficult to write out</a:t>
            </a:r>
          </a:p>
          <a:p>
            <a:pPr lvl="1"/>
            <a:r>
              <a:rPr lang="en-CA" sz="2000" dirty="0" smtClean="0">
                <a:latin typeface="Arial" pitchFamily="34" charset="0"/>
                <a:cs typeface="Arial" pitchFamily="34" charset="0"/>
              </a:rPr>
              <a:t>May fall out of date like documentation</a:t>
            </a: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Plus 7"/>
          <p:cNvSpPr/>
          <p:nvPr/>
        </p:nvSpPr>
        <p:spPr>
          <a:xfrm>
            <a:off x="6238344" y="4465105"/>
            <a:ext cx="288032" cy="288032"/>
          </a:xfrm>
          <a:prstGeom prst="mathPlus">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 name="TextBox 11"/>
          <p:cNvSpPr txBox="1"/>
          <p:nvPr/>
        </p:nvSpPr>
        <p:spPr>
          <a:xfrm>
            <a:off x="1125024" y="3212976"/>
            <a:ext cx="2994608" cy="646331"/>
          </a:xfrm>
          <a:prstGeom prst="rect">
            <a:avLst/>
          </a:prstGeom>
          <a:noFill/>
        </p:spPr>
        <p:txBody>
          <a:bodyPr wrap="square" rtlCol="0">
            <a:spAutoFit/>
          </a:bodyPr>
          <a:lstStyle/>
          <a:p>
            <a:pPr algn="ctr"/>
            <a:r>
              <a:rPr lang="en-CA" b="1" dirty="0" smtClean="0">
                <a:latin typeface="Arial" panose="020B0604020202020204" pitchFamily="34" charset="0"/>
                <a:cs typeface="Arial" panose="020B0604020202020204" pitchFamily="34" charset="0"/>
              </a:rPr>
              <a:t>program without specs:</a:t>
            </a:r>
          </a:p>
          <a:p>
            <a:pPr algn="ctr"/>
            <a:r>
              <a:rPr lang="en-CA" b="1" dirty="0" smtClean="0">
                <a:solidFill>
                  <a:srgbClr val="0070C0"/>
                </a:solidFill>
                <a:latin typeface="Arial" panose="020B0604020202020204" pitchFamily="34" charset="0"/>
                <a:cs typeface="Arial" panose="020B0604020202020204" pitchFamily="34" charset="0"/>
              </a:rPr>
              <a:t>easier for initial dev</a:t>
            </a:r>
            <a:endParaRPr lang="en-CA" b="1" dirty="0">
              <a:solidFill>
                <a:srgbClr val="0070C0"/>
              </a:solidFill>
              <a:latin typeface="Arial" panose="020B0604020202020204" pitchFamily="34" charset="0"/>
              <a:cs typeface="Arial" panose="020B0604020202020204" pitchFamily="34" charset="0"/>
            </a:endParaRPr>
          </a:p>
        </p:txBody>
      </p:sp>
      <p:sp>
        <p:nvSpPr>
          <p:cNvPr id="28" name="TextBox 27"/>
          <p:cNvSpPr txBox="1"/>
          <p:nvPr/>
        </p:nvSpPr>
        <p:spPr>
          <a:xfrm>
            <a:off x="5127744" y="3203684"/>
            <a:ext cx="2448272" cy="646331"/>
          </a:xfrm>
          <a:prstGeom prst="rect">
            <a:avLst/>
          </a:prstGeom>
          <a:noFill/>
        </p:spPr>
        <p:txBody>
          <a:bodyPr wrap="square" rtlCol="0">
            <a:spAutoFit/>
          </a:bodyPr>
          <a:lstStyle/>
          <a:p>
            <a:pPr algn="ctr"/>
            <a:r>
              <a:rPr lang="en-CA" b="1" dirty="0" smtClean="0">
                <a:latin typeface="Arial" panose="020B0604020202020204" pitchFamily="34" charset="0"/>
                <a:cs typeface="Arial" panose="020B0604020202020204" pitchFamily="34" charset="0"/>
              </a:rPr>
              <a:t>program with specs:</a:t>
            </a:r>
          </a:p>
          <a:p>
            <a:pPr algn="ctr"/>
            <a:r>
              <a:rPr lang="en-CA" b="1" dirty="0">
                <a:solidFill>
                  <a:srgbClr val="FFC000"/>
                </a:solidFill>
                <a:latin typeface="Arial" panose="020B0604020202020204" pitchFamily="34" charset="0"/>
                <a:cs typeface="Arial" panose="020B0604020202020204" pitchFamily="34" charset="0"/>
              </a:rPr>
              <a:t>h</a:t>
            </a:r>
            <a:r>
              <a:rPr lang="en-CA" b="1" dirty="0" smtClean="0">
                <a:solidFill>
                  <a:srgbClr val="FFC000"/>
                </a:solidFill>
                <a:latin typeface="Arial" panose="020B0604020202020204" pitchFamily="34" charset="0"/>
                <a:cs typeface="Arial" panose="020B0604020202020204" pitchFamily="34" charset="0"/>
              </a:rPr>
              <a:t>arder for initial dev</a:t>
            </a:r>
            <a:endParaRPr lang="en-CA" b="1" dirty="0">
              <a:solidFill>
                <a:srgbClr val="FFC000"/>
              </a:solidFill>
              <a:latin typeface="Arial" panose="020B0604020202020204" pitchFamily="34" charset="0"/>
              <a:cs typeface="Arial" panose="020B0604020202020204" pitchFamily="34" charset="0"/>
            </a:endParaRPr>
          </a:p>
        </p:txBody>
      </p:sp>
      <p:sp>
        <p:nvSpPr>
          <p:cNvPr id="30" name="TextBox 29"/>
          <p:cNvSpPr txBox="1"/>
          <p:nvPr/>
        </p:nvSpPr>
        <p:spPr>
          <a:xfrm>
            <a:off x="1095296" y="5468084"/>
            <a:ext cx="2952328" cy="646331"/>
          </a:xfrm>
          <a:prstGeom prst="rect">
            <a:avLst/>
          </a:prstGeom>
          <a:noFill/>
        </p:spPr>
        <p:txBody>
          <a:bodyPr wrap="square" rtlCol="0">
            <a:spAutoFit/>
          </a:bodyPr>
          <a:lstStyle/>
          <a:p>
            <a:pPr algn="ctr"/>
            <a:r>
              <a:rPr lang="en-CA" b="1" dirty="0" smtClean="0">
                <a:solidFill>
                  <a:srgbClr val="FFC000"/>
                </a:solidFill>
                <a:latin typeface="Arial" panose="020B0604020202020204" pitchFamily="34" charset="0"/>
                <a:cs typeface="Arial" panose="020B0604020202020204" pitchFamily="34" charset="0"/>
              </a:rPr>
              <a:t>harder for debugging,</a:t>
            </a:r>
          </a:p>
          <a:p>
            <a:pPr algn="ctr"/>
            <a:r>
              <a:rPr lang="en-CA" b="1" dirty="0" smtClean="0">
                <a:solidFill>
                  <a:srgbClr val="FFC000"/>
                </a:solidFill>
                <a:latin typeface="Arial" panose="020B0604020202020204" pitchFamily="34" charset="0"/>
                <a:cs typeface="Arial" panose="020B0604020202020204" pitchFamily="34" charset="0"/>
              </a:rPr>
              <a:t>refactoring, maintenance</a:t>
            </a:r>
            <a:endParaRPr lang="en-CA" b="1" dirty="0">
              <a:solidFill>
                <a:srgbClr val="FFC000"/>
              </a:solidFill>
              <a:latin typeface="Arial" panose="020B0604020202020204" pitchFamily="34" charset="0"/>
              <a:cs typeface="Arial" panose="020B0604020202020204" pitchFamily="34" charset="0"/>
            </a:endParaRPr>
          </a:p>
        </p:txBody>
      </p:sp>
      <p:sp>
        <p:nvSpPr>
          <p:cNvPr id="31" name="TextBox 30"/>
          <p:cNvSpPr txBox="1"/>
          <p:nvPr/>
        </p:nvSpPr>
        <p:spPr>
          <a:xfrm>
            <a:off x="4911720" y="5446965"/>
            <a:ext cx="2952328" cy="646331"/>
          </a:xfrm>
          <a:prstGeom prst="rect">
            <a:avLst/>
          </a:prstGeom>
          <a:noFill/>
        </p:spPr>
        <p:txBody>
          <a:bodyPr wrap="square" rtlCol="0">
            <a:spAutoFit/>
          </a:bodyPr>
          <a:lstStyle/>
          <a:p>
            <a:pPr algn="ctr"/>
            <a:r>
              <a:rPr lang="en-CA" b="1" dirty="0" smtClean="0">
                <a:solidFill>
                  <a:srgbClr val="0070C0"/>
                </a:solidFill>
                <a:latin typeface="Arial" panose="020B0604020202020204" pitchFamily="34" charset="0"/>
                <a:cs typeface="Arial" panose="020B0604020202020204" pitchFamily="34" charset="0"/>
              </a:rPr>
              <a:t>easier for debugging,</a:t>
            </a:r>
          </a:p>
          <a:p>
            <a:pPr algn="ctr"/>
            <a:r>
              <a:rPr lang="en-CA" b="1" dirty="0" smtClean="0">
                <a:solidFill>
                  <a:srgbClr val="0070C0"/>
                </a:solidFill>
                <a:latin typeface="Arial" panose="020B0604020202020204" pitchFamily="34" charset="0"/>
                <a:cs typeface="Arial" panose="020B0604020202020204" pitchFamily="34" charset="0"/>
              </a:rPr>
              <a:t>refactoring, maintenance</a:t>
            </a:r>
            <a:endParaRPr lang="en-CA" b="1" dirty="0">
              <a:solidFill>
                <a:srgbClr val="0070C0"/>
              </a:solidFill>
              <a:latin typeface="Arial" panose="020B0604020202020204" pitchFamily="34" charset="0"/>
              <a:cs typeface="Arial" panose="020B0604020202020204" pitchFamily="34" charset="0"/>
            </a:endParaRPr>
          </a:p>
        </p:txBody>
      </p:sp>
      <p:sp>
        <p:nvSpPr>
          <p:cNvPr id="33" name="Rectangle 32"/>
          <p:cNvSpPr/>
          <p:nvPr/>
        </p:nvSpPr>
        <p:spPr>
          <a:xfrm>
            <a:off x="4839712" y="3140968"/>
            <a:ext cx="3024336" cy="3024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6711920" y="4070051"/>
            <a:ext cx="720080" cy="1015448"/>
          </a:xfrm>
          <a:prstGeom prst="rect">
            <a:avLst/>
          </a:prstGeom>
          <a:solidFill>
            <a:schemeClr val="accent1">
              <a:lumMod val="20000"/>
              <a:lumOff val="8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CA" sz="1000" dirty="0" smtClean="0">
                <a:latin typeface="Courier New" panose="02070309020205020404" pitchFamily="49" charset="0"/>
                <a:cs typeface="Courier New" panose="02070309020205020404" pitchFamily="49" charset="0"/>
              </a:rPr>
              <a:t>foo() </a:t>
            </a:r>
            <a:r>
              <a:rPr lang="en-CA" sz="1000" dirty="0" smtClean="0">
                <a:latin typeface="+mj-lt"/>
                <a:cs typeface="Courier New" panose="02070309020205020404" pitchFamily="49" charset="0"/>
              </a:rPr>
              <a:t>always precedes </a:t>
            </a:r>
          </a:p>
          <a:p>
            <a:r>
              <a:rPr lang="en-CA" sz="1000" dirty="0" smtClean="0">
                <a:latin typeface="Courier New" panose="02070309020205020404" pitchFamily="49" charset="0"/>
                <a:cs typeface="Courier New" panose="02070309020205020404" pitchFamily="49" charset="0"/>
              </a:rPr>
              <a:t>bar()</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a:t>
            </a:r>
            <a:endParaRPr lang="en-CA" sz="1000" dirty="0">
              <a:latin typeface="Courier New" panose="02070309020205020404" pitchFamily="49" charset="0"/>
              <a:cs typeface="Courier New" panose="02070309020205020404" pitchFamily="49" charset="0"/>
            </a:endParaRPr>
          </a:p>
        </p:txBody>
      </p:sp>
      <p:sp>
        <p:nvSpPr>
          <p:cNvPr id="63" name="Rectangle 62"/>
          <p:cNvSpPr/>
          <p:nvPr/>
        </p:nvSpPr>
        <p:spPr>
          <a:xfrm>
            <a:off x="5104814" y="3953713"/>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C{</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oo</a:t>
            </a:r>
            <a:r>
              <a:rPr lang="en-CA" sz="1000" dirty="0">
                <a:latin typeface="Courier New" panose="02070309020205020404" pitchFamily="49" charset="0"/>
                <a:cs typeface="Courier New" panose="02070309020205020404" pitchFamily="49" charset="0"/>
              </a:rPr>
              <a:t>()</a:t>
            </a:r>
          </a:p>
          <a:p>
            <a:r>
              <a:rPr lang="en-CA" sz="1000" dirty="0" err="1" smtClean="0">
                <a:latin typeface="Courier New" panose="02070309020205020404" pitchFamily="49" charset="0"/>
                <a:cs typeface="Courier New" panose="02070309020205020404" pitchFamily="49" charset="0"/>
              </a:rPr>
              <a:t>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64" name="Rectangle 63"/>
          <p:cNvSpPr/>
          <p:nvPr/>
        </p:nvSpPr>
        <p:spPr>
          <a:xfrm>
            <a:off x="5191368" y="406717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B{</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ping()</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pongar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65" name="Rectangle 64"/>
          <p:cNvSpPr/>
          <p:nvPr/>
        </p:nvSpPr>
        <p:spPr>
          <a:xfrm>
            <a:off x="5292080" y="4177073"/>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a:t>
            </a:r>
          </a:p>
          <a:p>
            <a:r>
              <a:rPr lang="en-CA" sz="1000" dirty="0">
                <a:latin typeface="Courier New" panose="02070309020205020404" pitchFamily="49" charset="0"/>
                <a:cs typeface="Courier New" panose="02070309020205020404" pitchFamily="49" charset="0"/>
              </a:rPr>
              <a:t>foo()</a:t>
            </a:r>
          </a:p>
          <a:p>
            <a:r>
              <a:rPr lang="en-CA" sz="1000" dirty="0">
                <a:latin typeface="Courier New" panose="02070309020205020404" pitchFamily="49" charset="0"/>
                <a:cs typeface="Courier New" panose="02070309020205020404" pitchFamily="49" charset="0"/>
              </a:rPr>
              <a:t>bar()</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69" name="Rectangle 68"/>
          <p:cNvSpPr/>
          <p:nvPr/>
        </p:nvSpPr>
        <p:spPr>
          <a:xfrm>
            <a:off x="2022849" y="399621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C{</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oo</a:t>
            </a:r>
            <a:r>
              <a:rPr lang="en-CA" sz="1000" dirty="0">
                <a:latin typeface="Courier New" panose="02070309020205020404" pitchFamily="49" charset="0"/>
                <a:cs typeface="Courier New" panose="02070309020205020404" pitchFamily="49" charset="0"/>
              </a:rPr>
              <a:t>()</a:t>
            </a:r>
          </a:p>
          <a:p>
            <a:r>
              <a:rPr lang="en-CA" sz="1000" dirty="0" err="1" smtClean="0">
                <a:latin typeface="Courier New" panose="02070309020205020404" pitchFamily="49" charset="0"/>
                <a:cs typeface="Courier New" panose="02070309020205020404" pitchFamily="49" charset="0"/>
              </a:rPr>
              <a:t>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70" name="Rectangle 69"/>
          <p:cNvSpPr/>
          <p:nvPr/>
        </p:nvSpPr>
        <p:spPr>
          <a:xfrm>
            <a:off x="2109403" y="4109683"/>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B{</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ping()</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pongar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71" name="Rectangle 70"/>
          <p:cNvSpPr/>
          <p:nvPr/>
        </p:nvSpPr>
        <p:spPr>
          <a:xfrm>
            <a:off x="2210115" y="421957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a:t>
            </a:r>
          </a:p>
          <a:p>
            <a:r>
              <a:rPr lang="en-CA" sz="1000" dirty="0">
                <a:latin typeface="Courier New" panose="02070309020205020404" pitchFamily="49" charset="0"/>
                <a:cs typeface="Courier New" panose="02070309020205020404" pitchFamily="49" charset="0"/>
              </a:rPr>
              <a:t>foo()</a:t>
            </a:r>
          </a:p>
          <a:p>
            <a:r>
              <a:rPr lang="en-CA" sz="1000" dirty="0">
                <a:latin typeface="Courier New" panose="02070309020205020404" pitchFamily="49" charset="0"/>
                <a:cs typeface="Courier New" panose="02070309020205020404" pitchFamily="49" charset="0"/>
              </a:rPr>
              <a:t>bar()</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21" name="Slide Number Placeholder 20"/>
          <p:cNvSpPr>
            <a:spLocks noGrp="1"/>
          </p:cNvSpPr>
          <p:nvPr>
            <p:ph type="sldNum" sz="quarter" idx="12"/>
          </p:nvPr>
        </p:nvSpPr>
        <p:spPr/>
        <p:txBody>
          <a:bodyPr/>
          <a:lstStyle/>
          <a:p>
            <a:fld id="{BCD84BB2-3C3D-403F-A6B0-5BCB3C22B5E5}" type="slidenum">
              <a:rPr lang="en-CA" smtClean="0"/>
              <a:pPr/>
              <a:t>2</a:t>
            </a:fld>
            <a:endParaRPr lang="en-CA"/>
          </a:p>
        </p:txBody>
      </p:sp>
      <p:sp>
        <p:nvSpPr>
          <p:cNvPr id="35" name="Rectangle 34"/>
          <p:cNvSpPr/>
          <p:nvPr/>
        </p:nvSpPr>
        <p:spPr>
          <a:xfrm>
            <a:off x="4499992" y="2996952"/>
            <a:ext cx="3476704" cy="3744416"/>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p:cNvSpPr/>
          <p:nvPr/>
        </p:nvSpPr>
        <p:spPr>
          <a:xfrm>
            <a:off x="883976" y="2855094"/>
            <a:ext cx="3476704" cy="3744416"/>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964488" cy="1143000"/>
          </a:xfrm>
        </p:spPr>
        <p:txBody>
          <a:bodyPr>
            <a:normAutofit/>
          </a:bodyPr>
          <a:lstStyle/>
          <a:p>
            <a:pPr algn="l"/>
            <a:r>
              <a:rPr lang="en-CA" sz="3600" dirty="0" smtClean="0">
                <a:solidFill>
                  <a:srgbClr val="002060"/>
                </a:solidFill>
                <a:latin typeface="Arial" pitchFamily="34" charset="0"/>
                <a:cs typeface="Arial" pitchFamily="34" charset="0"/>
              </a:rPr>
              <a:t>Support, Confidence Heuristic</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20</a:t>
            </a:fld>
            <a:endParaRPr lang="en-CA" dirty="0"/>
          </a:p>
        </p:txBody>
      </p:sp>
      <p:sp>
        <p:nvSpPr>
          <p:cNvPr id="22" name="Content Placeholder 2"/>
          <p:cNvSpPr>
            <a:spLocks noGrp="1"/>
          </p:cNvSpPr>
          <p:nvPr>
            <p:ph idx="1"/>
          </p:nvPr>
        </p:nvSpPr>
        <p:spPr>
          <a:xfrm>
            <a:off x="457200" y="1412776"/>
            <a:ext cx="8229600" cy="4968552"/>
          </a:xfrm>
        </p:spPr>
        <p:txBody>
          <a:bodyPr>
            <a:normAutofit/>
          </a:bodyPr>
          <a:lstStyle/>
          <a:p>
            <a:r>
              <a:rPr lang="en-CA" sz="2400" dirty="0" smtClean="0">
                <a:latin typeface="Arial" pitchFamily="34" charset="0"/>
                <a:cs typeface="Arial" pitchFamily="34" charset="0"/>
              </a:rPr>
              <a:t>What we do: focus on </a:t>
            </a:r>
            <a:r>
              <a:rPr lang="en-CA" sz="2400" b="1" dirty="0" err="1" smtClean="0">
                <a:latin typeface="Arial" pitchFamily="34" charset="0"/>
                <a:cs typeface="Arial" pitchFamily="34" charset="0"/>
              </a:rPr>
              <a:t>falsifiability</a:t>
            </a:r>
            <a:endParaRPr lang="en-CA" sz="2400" b="1" dirty="0" smtClean="0">
              <a:latin typeface="Arial" pitchFamily="34" charset="0"/>
              <a:cs typeface="Arial" pitchFamily="34" charset="0"/>
            </a:endParaRPr>
          </a:p>
          <a:p>
            <a:endParaRPr lang="en-CA" sz="2400" dirty="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r>
              <a:rPr lang="en-CA" sz="2400" dirty="0" smtClean="0">
                <a:latin typeface="Arial" pitchFamily="34" charset="0"/>
                <a:cs typeface="Arial" pitchFamily="34" charset="0"/>
              </a:rPr>
              <a:t>Call these vacuously true time points </a:t>
            </a:r>
            <a:r>
              <a:rPr lang="en-CA" sz="2400" b="1" i="1" dirty="0" smtClean="0">
                <a:latin typeface="Arial" pitchFamily="34" charset="0"/>
                <a:cs typeface="Arial" pitchFamily="34" charset="0"/>
              </a:rPr>
              <a:t>not falsifiable</a:t>
            </a:r>
          </a:p>
          <a:p>
            <a:r>
              <a:rPr lang="en-CA" sz="2400" dirty="0" smtClean="0">
                <a:latin typeface="Arial" pitchFamily="34" charset="0"/>
                <a:cs typeface="Arial" pitchFamily="34" charset="0"/>
              </a:rPr>
              <a:t>Approximate support, support potential for arbitrary LTL</a:t>
            </a:r>
          </a:p>
          <a:p>
            <a:pPr lvl="1"/>
            <a:r>
              <a:rPr lang="en-CA" sz="2000" b="1" dirty="0" smtClean="0">
                <a:latin typeface="Arial" pitchFamily="34" charset="0"/>
                <a:cs typeface="Arial" pitchFamily="34" charset="0"/>
              </a:rPr>
              <a:t>Support potential </a:t>
            </a:r>
            <a:r>
              <a:rPr lang="en-CA" sz="2000" dirty="0" smtClean="0">
                <a:latin typeface="Arial" pitchFamily="34" charset="0"/>
                <a:cs typeface="Arial" pitchFamily="34" charset="0"/>
              </a:rPr>
              <a:t>of </a:t>
            </a:r>
            <a:r>
              <a:rPr lang="el-GR" sz="2000" dirty="0" smtClean="0"/>
              <a:t>Ψ</a:t>
            </a:r>
            <a:r>
              <a:rPr lang="en-CA" sz="2000" dirty="0" smtClean="0"/>
              <a:t>: number of </a:t>
            </a:r>
            <a:r>
              <a:rPr lang="en-CA" sz="2000" b="1" i="1" dirty="0" smtClean="0"/>
              <a:t>falsifiable</a:t>
            </a:r>
            <a:r>
              <a:rPr lang="en-CA" sz="2000" dirty="0" smtClean="0"/>
              <a:t> time points</a:t>
            </a:r>
            <a:endParaRPr lang="en-CA" sz="2000" dirty="0" smtClean="0">
              <a:latin typeface="Arial" pitchFamily="34" charset="0"/>
              <a:cs typeface="Arial" pitchFamily="34" charset="0"/>
            </a:endParaRPr>
          </a:p>
          <a:p>
            <a:pPr lvl="1"/>
            <a:r>
              <a:rPr lang="en-CA" sz="2000" b="1" dirty="0" smtClean="0">
                <a:latin typeface="Arial" pitchFamily="34" charset="0"/>
                <a:cs typeface="Arial" pitchFamily="34" charset="0"/>
              </a:rPr>
              <a:t>Support </a:t>
            </a:r>
            <a:r>
              <a:rPr lang="en-CA" sz="2000" dirty="0" smtClean="0">
                <a:latin typeface="Arial" pitchFamily="34" charset="0"/>
                <a:cs typeface="Arial" pitchFamily="34" charset="0"/>
              </a:rPr>
              <a:t>of </a:t>
            </a:r>
            <a:r>
              <a:rPr lang="el-GR" sz="2000" dirty="0" smtClean="0"/>
              <a:t>Ψ</a:t>
            </a:r>
            <a:r>
              <a:rPr lang="en-CA" sz="2000" dirty="0" smtClean="0">
                <a:latin typeface="Arial" pitchFamily="34" charset="0"/>
                <a:cs typeface="Arial" pitchFamily="34" charset="0"/>
              </a:rPr>
              <a:t>: </a:t>
            </a:r>
            <a:r>
              <a:rPr lang="en-CA" sz="2000" dirty="0" smtClean="0"/>
              <a:t>number of </a:t>
            </a:r>
            <a:r>
              <a:rPr lang="en-CA" sz="2000" b="1" i="1" dirty="0" smtClean="0"/>
              <a:t>falsifiable</a:t>
            </a:r>
            <a:r>
              <a:rPr lang="en-CA" sz="2000" dirty="0" smtClean="0"/>
              <a:t> time points on which </a:t>
            </a:r>
            <a:r>
              <a:rPr lang="el-GR" sz="2000" dirty="0" smtClean="0"/>
              <a:t>Ψ</a:t>
            </a:r>
            <a:r>
              <a:rPr lang="en-CA" sz="2000" dirty="0" smtClean="0"/>
              <a:t> is satisfied</a:t>
            </a:r>
          </a:p>
          <a:p>
            <a:pPr lvl="1"/>
            <a:r>
              <a:rPr lang="en-CA" sz="2000" b="1" dirty="0" smtClean="0"/>
              <a:t>Confidence </a:t>
            </a:r>
            <a:r>
              <a:rPr lang="en-CA" sz="2000" dirty="0">
                <a:latin typeface="Arial" pitchFamily="34" charset="0"/>
                <a:cs typeface="Arial" pitchFamily="34" charset="0"/>
              </a:rPr>
              <a:t>of </a:t>
            </a:r>
            <a:r>
              <a:rPr lang="el-GR" sz="2000" dirty="0" smtClean="0"/>
              <a:t>Ψ</a:t>
            </a:r>
            <a:r>
              <a:rPr lang="en-CA" sz="2000" dirty="0" smtClean="0"/>
              <a:t>: support/support potential (or 1 if both are 0)</a:t>
            </a:r>
            <a:endParaRPr lang="en-CA" sz="2000" dirty="0" smtClean="0">
              <a:latin typeface="Arial" pitchFamily="34" charset="0"/>
              <a:cs typeface="Arial" pitchFamily="34" charset="0"/>
            </a:endParaRPr>
          </a:p>
          <a:p>
            <a:pPr lvl="1"/>
            <a:endParaRPr lang="en-CA" sz="2000" dirty="0" smtClean="0">
              <a:latin typeface="Arial" pitchFamily="34" charset="0"/>
              <a:cs typeface="Arial" pitchFamily="34" charset="0"/>
            </a:endParaRPr>
          </a:p>
        </p:txBody>
      </p:sp>
      <p:sp>
        <p:nvSpPr>
          <p:cNvPr id="8" name="TextBox 7"/>
          <p:cNvSpPr txBox="1"/>
          <p:nvPr/>
        </p:nvSpPr>
        <p:spPr>
          <a:xfrm>
            <a:off x="5580112" y="1844824"/>
            <a:ext cx="1800200" cy="1600438"/>
          </a:xfrm>
          <a:prstGeom prst="rect">
            <a:avLst/>
          </a:prstGeom>
          <a:solidFill>
            <a:srgbClr val="FFFFFF"/>
          </a:solidFill>
          <a:ln w="3175">
            <a:solidFill>
              <a:schemeClr val="tx1"/>
            </a:solidFill>
          </a:ln>
        </p:spPr>
        <p:txBody>
          <a:bodyPr wrap="square" rtlCol="0">
            <a:spAutoFit/>
          </a:bodyPr>
          <a:lstStyle/>
          <a:p>
            <a:r>
              <a:rPr lang="en-CA" sz="1400" dirty="0" smtClean="0">
                <a:latin typeface="DejaVu Sans Mono" pitchFamily="49" charset="0"/>
                <a:ea typeface="DejaVu Sans Mono" pitchFamily="49" charset="0"/>
                <a:cs typeface="DejaVu Sans Mono" pitchFamily="49" charset="0"/>
              </a:rPr>
              <a:t>login attempt</a:t>
            </a:r>
          </a:p>
          <a:p>
            <a:r>
              <a:rPr lang="en-CA" sz="1400" dirty="0">
                <a:latin typeface="DejaVu Sans Mono" pitchFamily="49" charset="0"/>
                <a:ea typeface="DejaVu Sans Mono" pitchFamily="49" charset="0"/>
                <a:cs typeface="DejaVu Sans Mono" pitchFamily="49" charset="0"/>
              </a:rPr>
              <a:t>guest login</a:t>
            </a:r>
          </a:p>
          <a:p>
            <a:r>
              <a:rPr lang="en-CA" sz="1400" dirty="0" err="1" smtClean="0">
                <a:latin typeface="DejaVu Sans Mono" pitchFamily="49" charset="0"/>
                <a:ea typeface="DejaVu Sans Mono" pitchFamily="49" charset="0"/>
                <a:cs typeface="DejaVu Sans Mono" pitchFamily="49" charset="0"/>
              </a:rPr>
              <a:t>auth</a:t>
            </a:r>
            <a:r>
              <a:rPr lang="en-CA" sz="1400" dirty="0" smtClean="0">
                <a:latin typeface="DejaVu Sans Mono" pitchFamily="49" charset="0"/>
                <a:ea typeface="DejaVu Sans Mono" pitchFamily="49" charset="0"/>
                <a:cs typeface="DejaVu Sans Mono" pitchFamily="49" charset="0"/>
              </a:rPr>
              <a:t> failed</a:t>
            </a:r>
          </a:p>
          <a:p>
            <a:r>
              <a:rPr lang="en-CA" sz="1400" dirty="0" smtClean="0">
                <a:latin typeface="DejaVu Sans Mono" pitchFamily="49" charset="0"/>
                <a:ea typeface="DejaVu Sans Mono" pitchFamily="49" charset="0"/>
                <a:cs typeface="DejaVu Sans Mono" pitchFamily="49" charset="0"/>
              </a:rPr>
              <a:t>authorized</a:t>
            </a:r>
          </a:p>
          <a:p>
            <a:r>
              <a:rPr lang="en-CA" sz="1400" dirty="0">
                <a:latin typeface="DejaVu Sans Mono" pitchFamily="49" charset="0"/>
                <a:ea typeface="DejaVu Sans Mono" pitchFamily="49" charset="0"/>
                <a:cs typeface="DejaVu Sans Mono" pitchFamily="49" charset="0"/>
              </a:rPr>
              <a:t>guest login</a:t>
            </a:r>
          </a:p>
          <a:p>
            <a:r>
              <a:rPr lang="en-CA" sz="1400" dirty="0" smtClean="0">
                <a:latin typeface="DejaVu Sans Mono" pitchFamily="49" charset="0"/>
                <a:ea typeface="DejaVu Sans Mono" pitchFamily="49" charset="0"/>
                <a:cs typeface="DejaVu Sans Mono" pitchFamily="49" charset="0"/>
              </a:rPr>
              <a:t>authorized</a:t>
            </a:r>
          </a:p>
          <a:p>
            <a:r>
              <a:rPr lang="en-CA" sz="1400" dirty="0">
                <a:latin typeface="DejaVu Sans Mono" pitchFamily="49" charset="0"/>
                <a:ea typeface="DejaVu Sans Mono" pitchFamily="49" charset="0"/>
                <a:cs typeface="DejaVu Sans Mono" pitchFamily="49" charset="0"/>
              </a:rPr>
              <a:t>guest login</a:t>
            </a:r>
          </a:p>
        </p:txBody>
      </p:sp>
      <p:sp>
        <p:nvSpPr>
          <p:cNvPr id="9" name="TextBox 8"/>
          <p:cNvSpPr txBox="1"/>
          <p:nvPr/>
        </p:nvSpPr>
        <p:spPr>
          <a:xfrm>
            <a:off x="1283008" y="2271752"/>
            <a:ext cx="3384376" cy="646331"/>
          </a:xfrm>
          <a:prstGeom prst="rect">
            <a:avLst/>
          </a:prstGeom>
          <a:no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600" dirty="0" smtClean="0">
                <a:latin typeface="DejaVu Sans Mono" pitchFamily="49" charset="0"/>
                <a:ea typeface="DejaVu Sans Mono" pitchFamily="49" charset="0"/>
                <a:cs typeface="DejaVu Sans Mono" pitchFamily="49" charset="0"/>
              </a:rPr>
              <a:t>guest login</a:t>
            </a:r>
            <a:r>
              <a:rPr lang="en-CA" dirty="0" smtClean="0">
                <a:latin typeface="Arial" pitchFamily="34" charset="0"/>
                <a:cs typeface="Arial" pitchFamily="34" charset="0"/>
              </a:rPr>
              <a:t>→ </a:t>
            </a:r>
            <a:r>
              <a:rPr lang="en-CA" dirty="0" err="1" smtClean="0">
                <a:latin typeface="Arial" pitchFamily="34" charset="0"/>
                <a:cs typeface="Arial" pitchFamily="34" charset="0"/>
              </a:rPr>
              <a:t>XF</a:t>
            </a:r>
            <a:r>
              <a:rPr lang="en-CA" sz="1600" dirty="0" err="1" smtClean="0">
                <a:latin typeface="DejaVu Sans Mono" pitchFamily="49" charset="0"/>
                <a:ea typeface="DejaVu Sans Mono" pitchFamily="49" charset="0"/>
                <a:cs typeface="DejaVu Sans Mono" pitchFamily="49" charset="0"/>
              </a:rPr>
              <a:t>authorized</a:t>
            </a:r>
            <a:endParaRPr lang="en-CA" sz="1600" dirty="0" smtClean="0">
              <a:latin typeface="DejaVu Sans Mono" pitchFamily="49" charset="0"/>
              <a:ea typeface="DejaVu Sans Mono" pitchFamily="49" charset="0"/>
              <a:cs typeface="DejaVu Sans Mono" pitchFamily="49" charset="0"/>
            </a:endParaRPr>
          </a:p>
          <a:p>
            <a:pPr algn="ctr"/>
            <a:r>
              <a:rPr lang="en-CA" dirty="0" smtClean="0">
                <a:ea typeface="DejaVu Sans Mono" pitchFamily="49" charset="0"/>
                <a:cs typeface="DejaVu Sans Mono" pitchFamily="49" charset="0"/>
              </a:rPr>
              <a:t>vacuously true on</a:t>
            </a:r>
            <a:endParaRPr lang="en-CA" dirty="0"/>
          </a:p>
        </p:txBody>
      </p:sp>
      <p:sp>
        <p:nvSpPr>
          <p:cNvPr id="10" name="Oval 9"/>
          <p:cNvSpPr/>
          <p:nvPr/>
        </p:nvSpPr>
        <p:spPr>
          <a:xfrm>
            <a:off x="5486896" y="1916832"/>
            <a:ext cx="144016" cy="144016"/>
          </a:xfrm>
          <a:prstGeom prst="ellipse">
            <a:avLst/>
          </a:prstGeom>
          <a:solidFill>
            <a:srgbClr val="FFC000"/>
          </a:solidFill>
          <a:ln>
            <a:solidFill>
              <a:srgbClr val="DEA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923928" y="2678440"/>
            <a:ext cx="144016" cy="144016"/>
          </a:xfrm>
          <a:prstGeom prst="ellipse">
            <a:avLst/>
          </a:prstGeom>
          <a:solidFill>
            <a:srgbClr val="FFC000"/>
          </a:solidFill>
          <a:ln>
            <a:solidFill>
              <a:srgbClr val="DEA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5486896" y="2359928"/>
            <a:ext cx="144016" cy="144016"/>
          </a:xfrm>
          <a:prstGeom prst="ellipse">
            <a:avLst/>
          </a:prstGeom>
          <a:solidFill>
            <a:srgbClr val="FFC000"/>
          </a:solidFill>
          <a:ln>
            <a:solidFill>
              <a:srgbClr val="DEA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5488419" y="2575064"/>
            <a:ext cx="144016" cy="144016"/>
          </a:xfrm>
          <a:prstGeom prst="ellipse">
            <a:avLst/>
          </a:prstGeom>
          <a:solidFill>
            <a:srgbClr val="FFC000"/>
          </a:solidFill>
          <a:ln>
            <a:solidFill>
              <a:srgbClr val="DEA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487784" y="2996952"/>
            <a:ext cx="144016" cy="144016"/>
          </a:xfrm>
          <a:prstGeom prst="ellipse">
            <a:avLst/>
          </a:prstGeom>
          <a:solidFill>
            <a:srgbClr val="FFC000"/>
          </a:solidFill>
          <a:ln>
            <a:solidFill>
              <a:srgbClr val="DEA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Texada Evaluation</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21</a:t>
            </a:fld>
            <a:endParaRPr lang="en-CA" dirty="0"/>
          </a:p>
        </p:txBody>
      </p:sp>
      <p:sp>
        <p:nvSpPr>
          <p:cNvPr id="22" name="Content Placeholder 2"/>
          <p:cNvSpPr>
            <a:spLocks noGrp="1"/>
          </p:cNvSpPr>
          <p:nvPr>
            <p:ph idx="1"/>
          </p:nvPr>
        </p:nvSpPr>
        <p:spPr>
          <a:xfrm>
            <a:off x="467544" y="1196752"/>
            <a:ext cx="8229600" cy="5445224"/>
          </a:xfrm>
        </p:spPr>
        <p:txBody>
          <a:bodyPr>
            <a:normAutofit/>
          </a:bodyPr>
          <a:lstStyle/>
          <a:p>
            <a:r>
              <a:rPr lang="en-CA" sz="2400" dirty="0" smtClean="0">
                <a:latin typeface="Arial" pitchFamily="34" charset="0"/>
                <a:cs typeface="Arial" pitchFamily="34" charset="0"/>
              </a:rPr>
              <a:t>Can Texada mine a wide enough variety of temporal properties? </a:t>
            </a:r>
            <a:endParaRPr lang="en-CA" sz="2000" baseline="30000" dirty="0" smtClean="0">
              <a:latin typeface="Arial" pitchFamily="34" charset="0"/>
              <a:cs typeface="Arial" pitchFamily="34" charset="0"/>
            </a:endParaRPr>
          </a:p>
          <a:p>
            <a:r>
              <a:rPr lang="en-CA" sz="2400" dirty="0" smtClean="0">
                <a:latin typeface="Arial" pitchFamily="34" charset="0"/>
                <a:cs typeface="Arial" pitchFamily="34" charset="0"/>
              </a:rPr>
              <a:t>Can Texada help comprehend unknown systems?</a:t>
            </a:r>
          </a:p>
          <a:p>
            <a:pPr lvl="1"/>
            <a:r>
              <a:rPr lang="en-CA" sz="2000" dirty="0" smtClean="0">
                <a:latin typeface="Arial" pitchFamily="34" charset="0"/>
                <a:cs typeface="Arial" pitchFamily="34" charset="0"/>
              </a:rPr>
              <a:t>Real estate web log</a:t>
            </a:r>
          </a:p>
          <a:p>
            <a:pPr lvl="1"/>
            <a:r>
              <a:rPr lang="en-CA" sz="2000" dirty="0" err="1" smtClean="0">
                <a:latin typeface="Arial" pitchFamily="34" charset="0"/>
                <a:cs typeface="Arial" pitchFamily="34" charset="0"/>
              </a:rPr>
              <a:t>StackAr</a:t>
            </a:r>
            <a:endParaRPr lang="en-CA" sz="2000" dirty="0" smtClean="0">
              <a:latin typeface="Arial" pitchFamily="34" charset="0"/>
              <a:cs typeface="Arial" pitchFamily="34" charset="0"/>
            </a:endParaRPr>
          </a:p>
          <a:p>
            <a:r>
              <a:rPr lang="en-CA" sz="2400" dirty="0" smtClean="0">
                <a:latin typeface="Arial" pitchFamily="34" charset="0"/>
                <a:cs typeface="Arial" pitchFamily="34" charset="0"/>
              </a:rPr>
              <a:t>Can Texada confirm expected behavior of systems?</a:t>
            </a:r>
          </a:p>
          <a:p>
            <a:pPr lvl="1"/>
            <a:r>
              <a:rPr lang="en-CA" sz="2000" dirty="0" smtClean="0">
                <a:latin typeface="Arial" pitchFamily="34" charset="0"/>
                <a:cs typeface="Arial" pitchFamily="34" charset="0"/>
              </a:rPr>
              <a:t>Dining Philosophers</a:t>
            </a:r>
          </a:p>
          <a:p>
            <a:pPr lvl="1"/>
            <a:r>
              <a:rPr lang="en-CA" sz="2000" dirty="0" smtClean="0">
                <a:latin typeface="Arial" pitchFamily="34" charset="0"/>
                <a:cs typeface="Arial" pitchFamily="34" charset="0"/>
              </a:rPr>
              <a:t>Sleeping Barber</a:t>
            </a:r>
          </a:p>
          <a:p>
            <a:r>
              <a:rPr lang="en-CA" sz="2400" dirty="0" smtClean="0">
                <a:latin typeface="Arial" pitchFamily="34" charset="0"/>
                <a:cs typeface="Arial" pitchFamily="34" charset="0"/>
              </a:rPr>
              <a:t>Is Texada fast?</a:t>
            </a:r>
          </a:p>
          <a:p>
            <a:pPr lvl="1"/>
            <a:r>
              <a:rPr lang="en-CA" sz="2000" dirty="0" smtClean="0">
                <a:latin typeface="Arial" pitchFamily="34" charset="0"/>
                <a:cs typeface="Arial" pitchFamily="34" charset="0"/>
              </a:rPr>
              <a:t>Texada vs. Synoptic </a:t>
            </a:r>
          </a:p>
          <a:p>
            <a:pPr lvl="1"/>
            <a:r>
              <a:rPr lang="en-CA" sz="2000" dirty="0" smtClean="0">
                <a:latin typeface="Arial" pitchFamily="34" charset="0"/>
                <a:cs typeface="Arial" pitchFamily="34" charset="0"/>
              </a:rPr>
              <a:t>Texada vs. </a:t>
            </a:r>
            <a:r>
              <a:rPr lang="en-CA" sz="2000" dirty="0" err="1" smtClean="0">
                <a:latin typeface="Arial" pitchFamily="34" charset="0"/>
                <a:cs typeface="Arial" pitchFamily="34" charset="0"/>
              </a:rPr>
              <a:t>Perracotta</a:t>
            </a:r>
            <a:endParaRPr lang="en-CA" sz="2000" dirty="0" smtClean="0">
              <a:latin typeface="Arial" pitchFamily="34" charset="0"/>
              <a:cs typeface="Arial" pitchFamily="34" charset="0"/>
            </a:endParaRPr>
          </a:p>
          <a:p>
            <a:r>
              <a:rPr lang="en-CA" sz="2400" dirty="0" smtClean="0">
                <a:latin typeface="Arial" pitchFamily="34" charset="0"/>
                <a:cs typeface="Arial" pitchFamily="34" charset="0"/>
              </a:rPr>
              <a:t>Can we use </a:t>
            </a:r>
            <a:r>
              <a:rPr lang="en-CA" sz="2400" dirty="0" err="1" smtClean="0">
                <a:latin typeface="Arial" pitchFamily="34" charset="0"/>
                <a:cs typeface="Arial" pitchFamily="34" charset="0"/>
              </a:rPr>
              <a:t>Texada’s</a:t>
            </a:r>
            <a:r>
              <a:rPr lang="en-CA" sz="2400" dirty="0" smtClean="0">
                <a:latin typeface="Arial" pitchFamily="34" charset="0"/>
                <a:cs typeface="Arial" pitchFamily="34" charset="0"/>
              </a:rPr>
              <a:t> results to build other tools?</a:t>
            </a:r>
          </a:p>
          <a:p>
            <a:pPr lvl="1"/>
            <a:r>
              <a:rPr lang="en-CA" sz="2000" dirty="0" smtClean="0">
                <a:latin typeface="Arial" pitchFamily="34" charset="0"/>
                <a:cs typeface="Arial" pitchFamily="34" charset="0"/>
              </a:rPr>
              <a:t>Quarry prototype</a:t>
            </a:r>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Texada Evaluation</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22</a:t>
            </a:fld>
            <a:endParaRPr lang="en-CA" dirty="0"/>
          </a:p>
        </p:txBody>
      </p:sp>
      <p:sp>
        <p:nvSpPr>
          <p:cNvPr id="22" name="Content Placeholder 2"/>
          <p:cNvSpPr>
            <a:spLocks noGrp="1"/>
          </p:cNvSpPr>
          <p:nvPr>
            <p:ph idx="1"/>
          </p:nvPr>
        </p:nvSpPr>
        <p:spPr>
          <a:xfrm>
            <a:off x="467544" y="1196752"/>
            <a:ext cx="8229600" cy="5445224"/>
          </a:xfrm>
        </p:spPr>
        <p:txBody>
          <a:bodyPr>
            <a:normAutofit/>
          </a:bodyPr>
          <a:lstStyle/>
          <a:p>
            <a:r>
              <a:rPr lang="en-CA" sz="2400" dirty="0" smtClean="0">
                <a:latin typeface="Arial" pitchFamily="34" charset="0"/>
                <a:cs typeface="Arial" pitchFamily="34" charset="0"/>
              </a:rPr>
              <a:t>Can Texada mine a wide enough variety of temporal properties? </a:t>
            </a:r>
            <a:endParaRPr lang="en-CA" sz="2000" baseline="30000" dirty="0" smtClean="0">
              <a:latin typeface="Arial" pitchFamily="34" charset="0"/>
              <a:cs typeface="Arial" pitchFamily="34" charset="0"/>
            </a:endParaRPr>
          </a:p>
          <a:p>
            <a:r>
              <a:rPr lang="en-CA" sz="2400" dirty="0" smtClean="0">
                <a:latin typeface="Arial" pitchFamily="34" charset="0"/>
                <a:cs typeface="Arial" pitchFamily="34" charset="0"/>
              </a:rPr>
              <a:t>Can Texada help comprehend unknown systems?</a:t>
            </a:r>
          </a:p>
          <a:p>
            <a:pPr lvl="1"/>
            <a:r>
              <a:rPr lang="en-CA" sz="2000" dirty="0" smtClean="0">
                <a:latin typeface="Arial" pitchFamily="34" charset="0"/>
                <a:cs typeface="Arial" pitchFamily="34" charset="0"/>
              </a:rPr>
              <a:t>Real estate web log</a:t>
            </a:r>
          </a:p>
          <a:p>
            <a:pPr lvl="1"/>
            <a:r>
              <a:rPr lang="en-CA" sz="2000" dirty="0" err="1" smtClean="0">
                <a:latin typeface="Arial" pitchFamily="34" charset="0"/>
                <a:cs typeface="Arial" pitchFamily="34" charset="0"/>
              </a:rPr>
              <a:t>StackAr</a:t>
            </a:r>
            <a:r>
              <a:rPr lang="en-CA" sz="2000" dirty="0" smtClean="0">
                <a:latin typeface="Arial" pitchFamily="34" charset="0"/>
                <a:cs typeface="Arial" pitchFamily="34" charset="0"/>
              </a:rPr>
              <a:t> </a:t>
            </a:r>
          </a:p>
          <a:p>
            <a:r>
              <a:rPr lang="en-CA" sz="2400" dirty="0" smtClean="0">
                <a:latin typeface="Arial" pitchFamily="34" charset="0"/>
                <a:cs typeface="Arial" pitchFamily="34" charset="0"/>
              </a:rPr>
              <a:t>Can Texada confirm expected behavior of systems?</a:t>
            </a:r>
          </a:p>
          <a:p>
            <a:pPr lvl="1"/>
            <a:r>
              <a:rPr lang="en-CA" sz="2000" dirty="0" smtClean="0">
                <a:latin typeface="Arial" pitchFamily="34" charset="0"/>
                <a:cs typeface="Arial" pitchFamily="34" charset="0"/>
              </a:rPr>
              <a:t>Dining Philosophers</a:t>
            </a:r>
            <a:r>
              <a:rPr lang="en-CA" sz="2000" baseline="30000" dirty="0" smtClean="0">
                <a:latin typeface="Arial" pitchFamily="34" charset="0"/>
                <a:cs typeface="Arial" pitchFamily="34" charset="0"/>
              </a:rPr>
              <a:t> </a:t>
            </a:r>
            <a:endParaRPr lang="en-CA" sz="2000" dirty="0" smtClean="0">
              <a:latin typeface="Arial" pitchFamily="34" charset="0"/>
              <a:cs typeface="Arial" pitchFamily="34" charset="0"/>
            </a:endParaRPr>
          </a:p>
          <a:p>
            <a:pPr lvl="1"/>
            <a:r>
              <a:rPr lang="en-CA" sz="2000" dirty="0" smtClean="0">
                <a:latin typeface="Arial" pitchFamily="34" charset="0"/>
                <a:cs typeface="Arial" pitchFamily="34" charset="0"/>
              </a:rPr>
              <a:t>Sleeping Barber </a:t>
            </a:r>
          </a:p>
          <a:p>
            <a:r>
              <a:rPr lang="en-CA" sz="2400" dirty="0" smtClean="0">
                <a:latin typeface="Arial" pitchFamily="34" charset="0"/>
                <a:cs typeface="Arial" pitchFamily="34" charset="0"/>
              </a:rPr>
              <a:t>Is Texada fast?</a:t>
            </a:r>
          </a:p>
          <a:p>
            <a:pPr lvl="1"/>
            <a:r>
              <a:rPr lang="en-CA" sz="2000" dirty="0" smtClean="0">
                <a:latin typeface="Arial" pitchFamily="34" charset="0"/>
                <a:cs typeface="Arial" pitchFamily="34" charset="0"/>
              </a:rPr>
              <a:t>Texada vs. Synoptic </a:t>
            </a:r>
          </a:p>
          <a:p>
            <a:pPr lvl="1"/>
            <a:r>
              <a:rPr lang="en-CA" sz="2000" dirty="0" smtClean="0">
                <a:latin typeface="Arial" pitchFamily="34" charset="0"/>
                <a:cs typeface="Arial" pitchFamily="34" charset="0"/>
              </a:rPr>
              <a:t>Texada vs. </a:t>
            </a:r>
            <a:r>
              <a:rPr lang="en-CA" sz="2000" dirty="0" err="1" smtClean="0">
                <a:latin typeface="Arial" pitchFamily="34" charset="0"/>
                <a:cs typeface="Arial" pitchFamily="34" charset="0"/>
              </a:rPr>
              <a:t>Perracotta</a:t>
            </a:r>
            <a:endParaRPr lang="en-CA" sz="2000" dirty="0" smtClean="0">
              <a:latin typeface="Arial" pitchFamily="34" charset="0"/>
              <a:cs typeface="Arial" pitchFamily="34" charset="0"/>
            </a:endParaRPr>
          </a:p>
          <a:p>
            <a:r>
              <a:rPr lang="en-CA" sz="2400" dirty="0" smtClean="0">
                <a:latin typeface="Arial" pitchFamily="34" charset="0"/>
                <a:cs typeface="Arial" pitchFamily="34" charset="0"/>
              </a:rPr>
              <a:t>Can we use </a:t>
            </a:r>
            <a:r>
              <a:rPr lang="en-CA" sz="2400" dirty="0" err="1" smtClean="0">
                <a:latin typeface="Arial" pitchFamily="34" charset="0"/>
                <a:cs typeface="Arial" pitchFamily="34" charset="0"/>
              </a:rPr>
              <a:t>Texada’s</a:t>
            </a:r>
            <a:r>
              <a:rPr lang="en-CA" sz="2400" dirty="0" smtClean="0">
                <a:latin typeface="Arial" pitchFamily="34" charset="0"/>
                <a:cs typeface="Arial" pitchFamily="34" charset="0"/>
              </a:rPr>
              <a:t> results to build other tools?</a:t>
            </a:r>
          </a:p>
          <a:p>
            <a:pPr lvl="1"/>
            <a:r>
              <a:rPr lang="en-CA" sz="2000" dirty="0" smtClean="0">
                <a:latin typeface="Arial" pitchFamily="34" charset="0"/>
                <a:cs typeface="Arial" pitchFamily="34" charset="0"/>
              </a:rPr>
              <a:t>Quarry prototype</a:t>
            </a:r>
          </a:p>
        </p:txBody>
      </p:sp>
      <p:sp>
        <p:nvSpPr>
          <p:cNvPr id="8" name="Rectangle 7"/>
          <p:cNvSpPr/>
          <p:nvPr/>
        </p:nvSpPr>
        <p:spPr>
          <a:xfrm>
            <a:off x="395536" y="1988840"/>
            <a:ext cx="7992888" cy="122413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395536" y="4005064"/>
            <a:ext cx="7912496" cy="43204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251520" y="5517232"/>
            <a:ext cx="7992888" cy="122413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13" name="Rectangle 12"/>
          <p:cNvSpPr/>
          <p:nvPr/>
        </p:nvSpPr>
        <p:spPr>
          <a:xfrm>
            <a:off x="3851920" y="5157192"/>
            <a:ext cx="792088" cy="360040"/>
          </a:xfrm>
          <a:prstGeom prst="rect">
            <a:avLst/>
          </a:prstGeom>
          <a:solidFill>
            <a:srgbClr val="FFC000"/>
          </a:solidFill>
          <a:ln>
            <a:solidFill>
              <a:srgbClr val="DEA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NEW</a:t>
            </a:r>
            <a:endParaRPr lang="en-CA" dirty="0"/>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Expressiveness of Property Types</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ontent Placeholder 9"/>
          <p:cNvSpPr>
            <a:spLocks noGrp="1"/>
          </p:cNvSpPr>
          <p:nvPr>
            <p:ph idx="1"/>
          </p:nvPr>
        </p:nvSpPr>
        <p:spPr>
          <a:xfrm>
            <a:off x="251520" y="1268760"/>
            <a:ext cx="8424936" cy="5256584"/>
          </a:xfrm>
        </p:spPr>
        <p:txBody>
          <a:bodyPr>
            <a:normAutofit lnSpcReduction="10000"/>
          </a:bodyPr>
          <a:lstStyle/>
          <a:p>
            <a:r>
              <a:rPr lang="en-CA" sz="2400" dirty="0" smtClean="0">
                <a:latin typeface="Arial" pitchFamily="34" charset="0"/>
                <a:cs typeface="Arial" pitchFamily="34" charset="0"/>
              </a:rPr>
              <a:t>Texada can express properties from prior work</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marL="355600" lvl="1" indent="-266700"/>
            <a:r>
              <a:rPr lang="en-CA" sz="2000" dirty="0" smtClean="0">
                <a:latin typeface="Arial" pitchFamily="34" charset="0"/>
                <a:cs typeface="Arial" pitchFamily="34" charset="0"/>
              </a:rPr>
              <a:t>Synoptic</a:t>
            </a:r>
            <a:r>
              <a:rPr lang="en-CA" sz="2000" baseline="30000" dirty="0" smtClean="0">
                <a:latin typeface="Arial" pitchFamily="34" charset="0"/>
                <a:cs typeface="Arial" pitchFamily="34" charset="0"/>
              </a:rPr>
              <a:t>[1]</a:t>
            </a:r>
          </a:p>
          <a:p>
            <a:pPr marL="355600" lvl="1" indent="-266700"/>
            <a:endParaRPr lang="en-CA" sz="2000" dirty="0" smtClean="0">
              <a:latin typeface="Arial" pitchFamily="34" charset="0"/>
              <a:cs typeface="Arial" pitchFamily="34" charset="0"/>
            </a:endParaRPr>
          </a:p>
          <a:p>
            <a:pPr marL="355600" lvl="1" indent="-266700"/>
            <a:endParaRPr lang="en-CA" sz="2000" dirty="0" smtClean="0">
              <a:latin typeface="Arial" pitchFamily="34" charset="0"/>
              <a:cs typeface="Arial" pitchFamily="34" charset="0"/>
            </a:endParaRPr>
          </a:p>
          <a:p>
            <a:pPr marL="355600" lvl="1" indent="-266700"/>
            <a:endParaRPr lang="en-CA" sz="2000" dirty="0" smtClean="0">
              <a:latin typeface="Arial" pitchFamily="34" charset="0"/>
              <a:cs typeface="Arial" pitchFamily="34" charset="0"/>
            </a:endParaRPr>
          </a:p>
          <a:p>
            <a:pPr marL="355600" lvl="1" indent="-266700"/>
            <a:r>
              <a:rPr lang="en-CA" sz="2000" dirty="0" err="1" smtClean="0">
                <a:latin typeface="Arial" pitchFamily="34" charset="0"/>
                <a:cs typeface="Arial" pitchFamily="34" charset="0"/>
              </a:rPr>
              <a:t>Perracotta</a:t>
            </a:r>
            <a:r>
              <a:rPr lang="en-CA" sz="2000" baseline="30000" dirty="0" smtClean="0">
                <a:latin typeface="Arial" pitchFamily="34" charset="0"/>
                <a:cs typeface="Arial" pitchFamily="34" charset="0"/>
              </a:rPr>
              <a:t>[2]</a:t>
            </a:r>
          </a:p>
          <a:p>
            <a:pPr marL="355600" lvl="1" indent="-266700"/>
            <a:endParaRPr lang="en-CA" sz="2000" dirty="0" smtClean="0">
              <a:latin typeface="Arial" pitchFamily="34" charset="0"/>
              <a:cs typeface="Arial" pitchFamily="34" charset="0"/>
            </a:endParaRPr>
          </a:p>
          <a:p>
            <a:pPr marL="355600" lvl="1" indent="-266700"/>
            <a:endParaRPr lang="en-CA" sz="2000" dirty="0" smtClean="0">
              <a:latin typeface="Arial" pitchFamily="34" charset="0"/>
              <a:cs typeface="Arial" pitchFamily="34" charset="0"/>
            </a:endParaRPr>
          </a:p>
          <a:p>
            <a:pPr marL="355600" lvl="1" indent="-266700"/>
            <a:endParaRPr lang="en-CA" sz="2000" dirty="0" smtClean="0">
              <a:latin typeface="Arial" pitchFamily="34" charset="0"/>
              <a:cs typeface="Arial" pitchFamily="34" charset="0"/>
            </a:endParaRPr>
          </a:p>
          <a:p>
            <a:pPr marL="355600" lvl="1" indent="-266700">
              <a:buNone/>
            </a:pPr>
            <a:endParaRPr lang="en-CA" sz="2000" dirty="0" smtClean="0">
              <a:latin typeface="Arial" pitchFamily="34" charset="0"/>
              <a:cs typeface="Arial" pitchFamily="34" charset="0"/>
            </a:endParaRPr>
          </a:p>
          <a:p>
            <a:pPr marL="355600" lvl="1" indent="-266700"/>
            <a:r>
              <a:rPr lang="en-CA" sz="2000" i="1" dirty="0" smtClean="0">
                <a:latin typeface="Arial" pitchFamily="34" charset="0"/>
                <a:cs typeface="Arial" pitchFamily="34" charset="0"/>
              </a:rPr>
              <a:t>Patterns in Property Specifications for Finite-State Verification </a:t>
            </a:r>
          </a:p>
          <a:p>
            <a:pPr marL="355600" lvl="1" indent="-266700">
              <a:buNone/>
            </a:pPr>
            <a:r>
              <a:rPr lang="en-CA" sz="2000" i="1" dirty="0" smtClean="0">
                <a:latin typeface="Arial" pitchFamily="34" charset="0"/>
                <a:cs typeface="Arial" pitchFamily="34" charset="0"/>
              </a:rPr>
              <a:t>	</a:t>
            </a:r>
            <a:r>
              <a:rPr lang="en-CA" sz="2000" dirty="0" smtClean="0">
                <a:latin typeface="Arial" pitchFamily="34" charset="0"/>
                <a:cs typeface="Arial" pitchFamily="34" charset="0"/>
              </a:rPr>
              <a:t>[Dwyer et al. ICSE’99]</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400" dirty="0" smtClean="0">
              <a:latin typeface="Arial" pitchFamily="34" charset="0"/>
              <a:cs typeface="Arial" pitchFamily="34" charset="0"/>
            </a:endParaRPr>
          </a:p>
          <a:p>
            <a:pPr>
              <a:buNone/>
            </a:pPr>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CD84BB2-3C3D-403F-A6B0-5BCB3C22B5E5}" type="slidenum">
              <a:rPr lang="en-CA" smtClean="0"/>
              <a:pPr/>
              <a:t>23</a:t>
            </a:fld>
            <a:endParaRPr lang="en-CA" dirty="0"/>
          </a:p>
        </p:txBody>
      </p:sp>
      <p:sp>
        <p:nvSpPr>
          <p:cNvPr id="14" name="TextBox 13"/>
          <p:cNvSpPr txBox="1"/>
          <p:nvPr/>
        </p:nvSpPr>
        <p:spPr>
          <a:xfrm>
            <a:off x="179512" y="6237312"/>
            <a:ext cx="8964488" cy="553998"/>
          </a:xfrm>
          <a:prstGeom prst="rect">
            <a:avLst/>
          </a:prstGeom>
          <a:noFill/>
        </p:spPr>
        <p:txBody>
          <a:bodyPr wrap="square" rtlCol="0">
            <a:spAutoFit/>
          </a:bodyPr>
          <a:lstStyle/>
          <a:p>
            <a:r>
              <a:rPr lang="en-CA" sz="1000" dirty="0" smtClean="0"/>
              <a:t>[1] </a:t>
            </a:r>
            <a:r>
              <a:rPr lang="en-CA" sz="1000" dirty="0" smtClean="0">
                <a:solidFill>
                  <a:prstClr val="black"/>
                </a:solidFill>
              </a:rPr>
              <a:t>I. Beschastnikh, Y. </a:t>
            </a:r>
            <a:r>
              <a:rPr lang="en-CA" sz="1000" dirty="0" err="1" smtClean="0">
                <a:solidFill>
                  <a:prstClr val="black"/>
                </a:solidFill>
              </a:rPr>
              <a:t>Brun</a:t>
            </a:r>
            <a:r>
              <a:rPr lang="en-CA" sz="1000" dirty="0" smtClean="0">
                <a:solidFill>
                  <a:prstClr val="black"/>
                </a:solidFill>
              </a:rPr>
              <a:t>, S. Schneider, M. Sloan and M. D. Ernst. Leveraging Existing Instrumentation to Automatically Infer Invariant-Constrained Models.  FSE11. </a:t>
            </a:r>
            <a:endParaRPr lang="en-CA" sz="1000" dirty="0" smtClean="0"/>
          </a:p>
          <a:p>
            <a:r>
              <a:rPr lang="en-CA" sz="1000" dirty="0" smtClean="0"/>
              <a:t>[2] </a:t>
            </a:r>
            <a:r>
              <a:rPr lang="en-CA" sz="1000" dirty="0" err="1" smtClean="0"/>
              <a:t>Jinlin</a:t>
            </a:r>
            <a:r>
              <a:rPr lang="en-CA" sz="1000" dirty="0" smtClean="0"/>
              <a:t> Yang, David Evans, </a:t>
            </a:r>
            <a:r>
              <a:rPr lang="en-CA" sz="1000" dirty="0" err="1" smtClean="0"/>
              <a:t>Deepali</a:t>
            </a:r>
            <a:r>
              <a:rPr lang="en-CA" sz="1000" dirty="0" smtClean="0"/>
              <a:t> </a:t>
            </a:r>
            <a:r>
              <a:rPr lang="en-CA" sz="1000" dirty="0" err="1" smtClean="0"/>
              <a:t>Bhardwaj</a:t>
            </a:r>
            <a:r>
              <a:rPr lang="en-CA" sz="1000" dirty="0" smtClean="0"/>
              <a:t>, </a:t>
            </a:r>
            <a:r>
              <a:rPr lang="en-CA" sz="1000" dirty="0" err="1" smtClean="0"/>
              <a:t>Thirumalesh</a:t>
            </a:r>
            <a:r>
              <a:rPr lang="en-CA" sz="1000" dirty="0" smtClean="0"/>
              <a:t> </a:t>
            </a:r>
            <a:r>
              <a:rPr lang="en-CA" sz="1000" dirty="0" err="1" smtClean="0"/>
              <a:t>Bhat</a:t>
            </a:r>
            <a:r>
              <a:rPr lang="en-CA" sz="1000" dirty="0" smtClean="0"/>
              <a:t>, </a:t>
            </a:r>
            <a:r>
              <a:rPr lang="en-CA" sz="1000" dirty="0" err="1" smtClean="0"/>
              <a:t>Manuvir</a:t>
            </a:r>
            <a:r>
              <a:rPr lang="en-CA" sz="1000" dirty="0" smtClean="0"/>
              <a:t> Das. </a:t>
            </a:r>
            <a:r>
              <a:rPr lang="en-CA" sz="1000" dirty="0" err="1" smtClean="0"/>
              <a:t>Perracotta</a:t>
            </a:r>
            <a:r>
              <a:rPr lang="en-CA" sz="1000" dirty="0" smtClean="0"/>
              <a:t>: Mining Temporal API Rules from Imperfect Traces. ICSE06.</a:t>
            </a:r>
            <a:endParaRPr lang="en-CA" sz="1000" dirty="0"/>
          </a:p>
        </p:txBody>
      </p:sp>
      <p:graphicFrame>
        <p:nvGraphicFramePr>
          <p:cNvPr id="13" name="Table 12"/>
          <p:cNvGraphicFramePr>
            <a:graphicFrameLocks noGrp="1"/>
          </p:cNvGraphicFramePr>
          <p:nvPr/>
        </p:nvGraphicFramePr>
        <p:xfrm>
          <a:off x="2483768" y="1916832"/>
          <a:ext cx="5760640" cy="3352800"/>
        </p:xfrm>
        <a:graphic>
          <a:graphicData uri="http://schemas.openxmlformats.org/drawingml/2006/table">
            <a:tbl>
              <a:tblPr firstRow="1" bandRow="1">
                <a:tableStyleId>{9D7B26C5-4107-4FEC-AEDC-1716B250A1EF}</a:tableStyleId>
              </a:tblPr>
              <a:tblGrid>
                <a:gridCol w="1080120"/>
                <a:gridCol w="936104"/>
                <a:gridCol w="3744416"/>
              </a:tblGrid>
              <a:tr h="225025">
                <a:tc>
                  <a:txBody>
                    <a:bodyPr/>
                    <a:lstStyle/>
                    <a:p>
                      <a:r>
                        <a:rPr lang="en-CA" sz="1400" dirty="0" smtClean="0"/>
                        <a:t>Name</a:t>
                      </a:r>
                      <a:endParaRPr lang="en-CA" sz="1400" dirty="0"/>
                    </a:p>
                  </a:txBody>
                  <a:tcPr/>
                </a:tc>
                <a:tc>
                  <a:txBody>
                    <a:bodyPr/>
                    <a:lstStyle/>
                    <a:p>
                      <a:r>
                        <a:rPr lang="en-CA" sz="1400" dirty="0" err="1" smtClean="0"/>
                        <a:t>Regex</a:t>
                      </a:r>
                      <a:endParaRPr lang="en-CA" sz="1400" dirty="0"/>
                    </a:p>
                  </a:txBody>
                  <a:tcPr/>
                </a:tc>
                <a:tc>
                  <a:txBody>
                    <a:bodyPr/>
                    <a:lstStyle/>
                    <a:p>
                      <a:r>
                        <a:rPr lang="en-CA" sz="1400" dirty="0" smtClean="0"/>
                        <a:t>LTL</a:t>
                      </a:r>
                      <a:endParaRPr lang="en-CA" sz="1400" dirty="0"/>
                    </a:p>
                  </a:txBody>
                  <a:tcPr/>
                </a:tc>
              </a:tr>
              <a:tr h="225025">
                <a:tc gridSpan="2">
                  <a:txBody>
                    <a:bodyPr/>
                    <a:lstStyle/>
                    <a:p>
                      <a:r>
                        <a:rPr lang="en-CA" sz="1400" dirty="0" smtClean="0"/>
                        <a:t>Always</a:t>
                      </a:r>
                      <a:r>
                        <a:rPr lang="en-CA" sz="1400" baseline="0" dirty="0" smtClean="0"/>
                        <a:t> Followed by</a:t>
                      </a:r>
                      <a:endParaRPr lang="en-CA" sz="1400" dirty="0"/>
                    </a:p>
                  </a:txBody>
                  <a:tcPr/>
                </a:tc>
                <a:tc hMerge="1">
                  <a:txBody>
                    <a:bodyPr/>
                    <a:lstStyle/>
                    <a:p>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G(</a:t>
                      </a:r>
                      <a:r>
                        <a:rPr lang="en-CA" sz="1400" dirty="0" err="1" smtClean="0"/>
                        <a:t>x</a:t>
                      </a:r>
                      <a:r>
                        <a:rPr lang="en-CA" sz="1400" dirty="0" err="1" smtClean="0">
                          <a:latin typeface="Arial" pitchFamily="34" charset="0"/>
                          <a:cs typeface="Arial" pitchFamily="34" charset="0"/>
                        </a:rPr>
                        <a:t>→XFy</a:t>
                      </a:r>
                      <a:r>
                        <a:rPr lang="en-CA" sz="1400" dirty="0" smtClean="0">
                          <a:latin typeface="Arial" pitchFamily="34" charset="0"/>
                          <a:cs typeface="Arial" pitchFamily="34" charset="0"/>
                        </a:rPr>
                        <a:t>)</a:t>
                      </a:r>
                      <a:endParaRPr lang="en-CA" sz="1400" dirty="0" smtClean="0"/>
                    </a:p>
                  </a:txBody>
                  <a:tcPr/>
                </a:tc>
              </a:tr>
              <a:tr h="225025">
                <a:tc gridSpan="2">
                  <a:txBody>
                    <a:bodyPr/>
                    <a:lstStyle/>
                    <a:p>
                      <a:r>
                        <a:rPr lang="en-CA" sz="1400" dirty="0" smtClean="0"/>
                        <a:t>Never Followed by</a:t>
                      </a:r>
                      <a:endParaRPr lang="en-CA" sz="1400" dirty="0"/>
                    </a:p>
                  </a:txBody>
                  <a:tcPr/>
                </a:tc>
                <a:tc hMerge="1">
                  <a:txBody>
                    <a:bodyPr/>
                    <a:lstStyle/>
                    <a:p>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G(</a:t>
                      </a:r>
                      <a:r>
                        <a:rPr lang="en-CA" sz="1400" dirty="0" err="1" smtClean="0"/>
                        <a:t>x</a:t>
                      </a:r>
                      <a:r>
                        <a:rPr lang="en-CA" sz="1400" dirty="0" err="1" smtClean="0">
                          <a:latin typeface="Arial" pitchFamily="34" charset="0"/>
                          <a:cs typeface="Arial" pitchFamily="34" charset="0"/>
                        </a:rPr>
                        <a:t>→XG!y</a:t>
                      </a:r>
                      <a:r>
                        <a:rPr lang="en-CA" sz="1400" dirty="0" smtClean="0">
                          <a:latin typeface="Arial" pitchFamily="34" charset="0"/>
                          <a:cs typeface="Arial" pitchFamily="34" charset="0"/>
                        </a:rPr>
                        <a:t>)</a:t>
                      </a:r>
                      <a:endParaRPr lang="en-CA" sz="1400" dirty="0" smtClean="0"/>
                    </a:p>
                  </a:txBody>
                  <a:tcPr/>
                </a:tc>
              </a:tr>
              <a:tr h="225025">
                <a:tc gridSpan="2">
                  <a:txBody>
                    <a:bodyPr/>
                    <a:lstStyle/>
                    <a:p>
                      <a:r>
                        <a:rPr lang="en-CA" sz="1400" dirty="0" smtClean="0"/>
                        <a:t>Always</a:t>
                      </a:r>
                      <a:r>
                        <a:rPr lang="en-CA" sz="1400" baseline="0" dirty="0" smtClean="0"/>
                        <a:t> Precedes</a:t>
                      </a:r>
                      <a:endParaRPr lang="en-CA" sz="1400" dirty="0"/>
                    </a:p>
                  </a:txBody>
                  <a:tcPr/>
                </a:tc>
                <a:tc hMerge="1">
                  <a:txBody>
                    <a:bodyPr/>
                    <a:lstStyle/>
                    <a:p>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(!y W x)</a:t>
                      </a:r>
                      <a:endParaRPr lang="en-CA" sz="1400" b="1" dirty="0" smtClean="0"/>
                    </a:p>
                  </a:txBody>
                  <a:tcPr/>
                </a:tc>
              </a:tr>
              <a:tr h="225025">
                <a:tc>
                  <a:txBody>
                    <a:bodyPr/>
                    <a:lstStyle/>
                    <a:p>
                      <a:r>
                        <a:rPr lang="en-CA" sz="1400" dirty="0" smtClean="0"/>
                        <a:t>Alternating</a:t>
                      </a:r>
                      <a:endParaRPr lang="en-CA" sz="1400" dirty="0"/>
                    </a:p>
                  </a:txBody>
                  <a:tcPr/>
                </a:tc>
                <a:tc>
                  <a:txBody>
                    <a:bodyPr/>
                    <a:lstStyle/>
                    <a:p>
                      <a:r>
                        <a:rPr lang="en-CA" sz="1400" dirty="0" smtClean="0"/>
                        <a:t>(</a:t>
                      </a:r>
                      <a:r>
                        <a:rPr lang="en-CA" sz="1400" dirty="0" err="1" smtClean="0"/>
                        <a:t>xy</a:t>
                      </a:r>
                      <a:r>
                        <a:rPr lang="en-CA" sz="1400" dirty="0" smtClean="0"/>
                        <a:t>)*</a:t>
                      </a:r>
                      <a:endParaRPr lang="en-CA" sz="1400" dirty="0"/>
                    </a:p>
                  </a:txBody>
                  <a:tcPr/>
                </a:tc>
                <a:tc>
                  <a:txBody>
                    <a:bodyPr/>
                    <a:lstStyle/>
                    <a:p>
                      <a:r>
                        <a:rPr lang="en-CA" sz="1400" dirty="0" smtClean="0"/>
                        <a:t>(!y W x) &amp; G((</a:t>
                      </a:r>
                      <a:r>
                        <a:rPr lang="en-CA" sz="1400" dirty="0" err="1" smtClean="0"/>
                        <a:t>x</a:t>
                      </a:r>
                      <a:r>
                        <a:rPr lang="en-CA" sz="1400" dirty="0" err="1" smtClean="0">
                          <a:latin typeface="Arial" pitchFamily="34" charset="0"/>
                          <a:cs typeface="Arial" pitchFamily="34" charset="0"/>
                        </a:rPr>
                        <a:t>→</a:t>
                      </a:r>
                      <a:r>
                        <a:rPr lang="en-CA" sz="1400" dirty="0" err="1" smtClean="0"/>
                        <a:t>X</a:t>
                      </a:r>
                      <a:r>
                        <a:rPr lang="en-CA" sz="1400" dirty="0" smtClean="0"/>
                        <a:t>(!x</a:t>
                      </a:r>
                      <a:r>
                        <a:rPr lang="en-CA" sz="1400" baseline="0" dirty="0" smtClean="0"/>
                        <a:t> U y)) &amp; (y</a:t>
                      </a:r>
                      <a:r>
                        <a:rPr lang="en-CA" sz="1400" dirty="0" smtClean="0">
                          <a:latin typeface="Arial" pitchFamily="34" charset="0"/>
                          <a:cs typeface="Arial" pitchFamily="34" charset="0"/>
                        </a:rPr>
                        <a:t>→ X</a:t>
                      </a:r>
                      <a:r>
                        <a:rPr lang="en-CA" sz="1400" baseline="0" dirty="0" smtClean="0"/>
                        <a:t>(!y W x)))</a:t>
                      </a:r>
                      <a:endParaRPr lang="en-CA" sz="1400" dirty="0"/>
                    </a:p>
                  </a:txBody>
                  <a:tcPr/>
                </a:tc>
              </a:tr>
              <a:tr h="225025">
                <a:tc>
                  <a:txBody>
                    <a:bodyPr/>
                    <a:lstStyle/>
                    <a:p>
                      <a:r>
                        <a:rPr lang="en-CA" sz="1400" dirty="0" err="1" smtClean="0"/>
                        <a:t>MultiEffect</a:t>
                      </a:r>
                      <a:endParaRPr lang="en-CA" sz="1400" dirty="0"/>
                    </a:p>
                  </a:txBody>
                  <a:tcPr/>
                </a:tc>
                <a:tc>
                  <a:txBody>
                    <a:bodyPr/>
                    <a:lstStyle/>
                    <a:p>
                      <a:r>
                        <a:rPr lang="en-CA" sz="1400" dirty="0" smtClean="0"/>
                        <a:t>(</a:t>
                      </a:r>
                      <a:r>
                        <a:rPr lang="en-CA" sz="1400" dirty="0" err="1" smtClean="0"/>
                        <a:t>xyy</a:t>
                      </a:r>
                      <a:r>
                        <a:rPr lang="en-CA" sz="1400" dirty="0" smtClean="0"/>
                        <a:t>*)*</a:t>
                      </a:r>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(!y W x) &amp; G(</a:t>
                      </a:r>
                      <a:r>
                        <a:rPr lang="en-CA" sz="1400" dirty="0" err="1" smtClean="0"/>
                        <a:t>x</a:t>
                      </a:r>
                      <a:r>
                        <a:rPr lang="en-CA" sz="1400" dirty="0" err="1" smtClean="0">
                          <a:latin typeface="Arial" pitchFamily="34" charset="0"/>
                          <a:cs typeface="Arial" pitchFamily="34" charset="0"/>
                        </a:rPr>
                        <a:t>→</a:t>
                      </a:r>
                      <a:r>
                        <a:rPr lang="en-CA" sz="1400" dirty="0" err="1" smtClean="0"/>
                        <a:t>X</a:t>
                      </a:r>
                      <a:r>
                        <a:rPr lang="en-CA" sz="1400" dirty="0" smtClean="0"/>
                        <a:t>(!x</a:t>
                      </a:r>
                      <a:r>
                        <a:rPr lang="en-CA" sz="1400" baseline="0" dirty="0" smtClean="0"/>
                        <a:t> U y))</a:t>
                      </a:r>
                      <a:endParaRPr lang="en-CA" sz="1400" dirty="0" smtClean="0"/>
                    </a:p>
                  </a:txBody>
                  <a:tcPr/>
                </a:tc>
              </a:tr>
              <a:tr h="225025">
                <a:tc>
                  <a:txBody>
                    <a:bodyPr/>
                    <a:lstStyle/>
                    <a:p>
                      <a:r>
                        <a:rPr lang="en-CA" sz="1400" dirty="0" err="1" smtClean="0"/>
                        <a:t>MultiCause</a:t>
                      </a:r>
                      <a:endParaRPr lang="en-CA" sz="1400" dirty="0"/>
                    </a:p>
                  </a:txBody>
                  <a:tcPr/>
                </a:tc>
                <a:tc>
                  <a:txBody>
                    <a:bodyPr/>
                    <a:lstStyle/>
                    <a:p>
                      <a:r>
                        <a:rPr lang="en-CA" sz="1400" dirty="0" smtClean="0"/>
                        <a:t>(xx*y)*</a:t>
                      </a:r>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(!y W x) &amp; G((</a:t>
                      </a:r>
                      <a:r>
                        <a:rPr lang="en-CA" sz="1400" dirty="0" err="1" smtClean="0"/>
                        <a:t>x</a:t>
                      </a:r>
                      <a:r>
                        <a:rPr lang="en-CA" sz="1400" dirty="0" err="1" smtClean="0">
                          <a:latin typeface="Arial" pitchFamily="34" charset="0"/>
                          <a:cs typeface="Arial" pitchFamily="34" charset="0"/>
                        </a:rPr>
                        <a:t>→</a:t>
                      </a:r>
                      <a:r>
                        <a:rPr lang="en-CA" sz="1400" dirty="0" err="1" smtClean="0"/>
                        <a:t>XF</a:t>
                      </a:r>
                      <a:r>
                        <a:rPr lang="en-CA" sz="1400" baseline="0" dirty="0" err="1" smtClean="0"/>
                        <a:t>y</a:t>
                      </a:r>
                      <a:r>
                        <a:rPr lang="en-CA" sz="1400" baseline="0" dirty="0" smtClean="0"/>
                        <a:t>) &amp; (</a:t>
                      </a:r>
                      <a:r>
                        <a:rPr lang="en-CA" sz="1400" baseline="0" dirty="0" err="1" smtClean="0"/>
                        <a:t>y</a:t>
                      </a:r>
                      <a:r>
                        <a:rPr lang="en-CA" sz="1400" dirty="0" err="1" smtClean="0">
                          <a:latin typeface="Arial" pitchFamily="34" charset="0"/>
                          <a:cs typeface="Arial" pitchFamily="34" charset="0"/>
                        </a:rPr>
                        <a:t>→X</a:t>
                      </a:r>
                      <a:r>
                        <a:rPr lang="en-CA" sz="1400" baseline="0" dirty="0" smtClean="0"/>
                        <a:t>(!y W x)))</a:t>
                      </a:r>
                      <a:endParaRPr lang="en-CA" sz="1400" b="1" dirty="0"/>
                    </a:p>
                  </a:txBody>
                  <a:tcPr/>
                </a:tc>
              </a:tr>
              <a:tr h="225025">
                <a:tc>
                  <a:txBody>
                    <a:bodyPr/>
                    <a:lstStyle/>
                    <a:p>
                      <a:r>
                        <a:rPr lang="en-CA" sz="1400" dirty="0" err="1" smtClean="0"/>
                        <a:t>EffectFirst</a:t>
                      </a:r>
                      <a:endParaRPr lang="en-CA" sz="1400" dirty="0"/>
                    </a:p>
                  </a:txBody>
                  <a:tcPr/>
                </a:tc>
                <a:tc>
                  <a:txBody>
                    <a:bodyPr/>
                    <a:lstStyle/>
                    <a:p>
                      <a:r>
                        <a:rPr lang="en-CA" sz="1400" dirty="0" smtClean="0"/>
                        <a:t>y*(</a:t>
                      </a:r>
                      <a:r>
                        <a:rPr lang="en-CA" sz="1400" dirty="0" err="1" smtClean="0"/>
                        <a:t>xy</a:t>
                      </a:r>
                      <a:r>
                        <a:rPr lang="en-CA" sz="1400" dirty="0" smtClean="0"/>
                        <a:t>)*</a:t>
                      </a:r>
                      <a:endParaRPr lang="en-CA" sz="1400" dirty="0"/>
                    </a:p>
                  </a:txBody>
                  <a:tcPr/>
                </a:tc>
                <a:tc>
                  <a:txBody>
                    <a:bodyPr/>
                    <a:lstStyle/>
                    <a:p>
                      <a:r>
                        <a:rPr lang="en-CA" sz="1400" dirty="0" smtClean="0"/>
                        <a:t>G((</a:t>
                      </a:r>
                      <a:r>
                        <a:rPr lang="en-CA" sz="1400" dirty="0" err="1" smtClean="0"/>
                        <a:t>x</a:t>
                      </a:r>
                      <a:r>
                        <a:rPr lang="en-CA" sz="1400" dirty="0" err="1" smtClean="0">
                          <a:latin typeface="Arial" pitchFamily="34" charset="0"/>
                          <a:cs typeface="Arial" pitchFamily="34" charset="0"/>
                        </a:rPr>
                        <a:t>→</a:t>
                      </a:r>
                      <a:r>
                        <a:rPr lang="en-CA" sz="1400" dirty="0" err="1" smtClean="0"/>
                        <a:t>X</a:t>
                      </a:r>
                      <a:r>
                        <a:rPr lang="en-CA" sz="1400" dirty="0" smtClean="0"/>
                        <a:t>(!x</a:t>
                      </a:r>
                      <a:r>
                        <a:rPr lang="en-CA" sz="1400" baseline="0" dirty="0" smtClean="0"/>
                        <a:t> U y)) &amp; (y</a:t>
                      </a:r>
                      <a:r>
                        <a:rPr lang="en-CA" sz="1400" dirty="0" smtClean="0">
                          <a:latin typeface="Arial" pitchFamily="34" charset="0"/>
                          <a:cs typeface="Arial" pitchFamily="34" charset="0"/>
                        </a:rPr>
                        <a:t>→ X</a:t>
                      </a:r>
                      <a:r>
                        <a:rPr lang="en-CA" sz="1400" baseline="0" dirty="0" smtClean="0"/>
                        <a:t>(!y W x)))</a:t>
                      </a:r>
                      <a:endParaRPr lang="en-CA" sz="1400" dirty="0"/>
                    </a:p>
                  </a:txBody>
                  <a:tcPr/>
                </a:tc>
              </a:tr>
              <a:tr h="225025">
                <a:tc>
                  <a:txBody>
                    <a:bodyPr/>
                    <a:lstStyle/>
                    <a:p>
                      <a:r>
                        <a:rPr lang="en-CA" sz="1400" dirty="0" err="1" smtClean="0"/>
                        <a:t>OneCause</a:t>
                      </a:r>
                      <a:endParaRPr lang="en-CA" sz="1400" dirty="0"/>
                    </a:p>
                  </a:txBody>
                  <a:tcPr/>
                </a:tc>
                <a:tc>
                  <a:txBody>
                    <a:bodyPr/>
                    <a:lstStyle/>
                    <a:p>
                      <a:r>
                        <a:rPr lang="en-CA" sz="1400" dirty="0" smtClean="0"/>
                        <a:t>y*(</a:t>
                      </a:r>
                      <a:r>
                        <a:rPr lang="en-CA" sz="1400" dirty="0" err="1" smtClean="0"/>
                        <a:t>xyy</a:t>
                      </a:r>
                      <a:r>
                        <a:rPr lang="en-CA" sz="1400" dirty="0" smtClean="0"/>
                        <a:t>*)*</a:t>
                      </a:r>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G(</a:t>
                      </a:r>
                      <a:r>
                        <a:rPr lang="en-CA" sz="1400" dirty="0" err="1" smtClean="0"/>
                        <a:t>x</a:t>
                      </a:r>
                      <a:r>
                        <a:rPr lang="en-CA" sz="1400" dirty="0" err="1" smtClean="0">
                          <a:latin typeface="Arial" pitchFamily="34" charset="0"/>
                          <a:cs typeface="Arial" pitchFamily="34" charset="0"/>
                        </a:rPr>
                        <a:t>→</a:t>
                      </a:r>
                      <a:r>
                        <a:rPr lang="en-CA" sz="1400" dirty="0" err="1" smtClean="0"/>
                        <a:t>X</a:t>
                      </a:r>
                      <a:r>
                        <a:rPr lang="en-CA" sz="1400" dirty="0" smtClean="0"/>
                        <a:t>(!x</a:t>
                      </a:r>
                      <a:r>
                        <a:rPr lang="en-CA" sz="1400" baseline="0" dirty="0" smtClean="0"/>
                        <a:t> U y))</a:t>
                      </a:r>
                      <a:endParaRPr lang="en-CA" sz="1400" dirty="0" smtClean="0"/>
                    </a:p>
                  </a:txBody>
                  <a:tcPr/>
                </a:tc>
              </a:tr>
              <a:tr h="225025">
                <a:tc>
                  <a:txBody>
                    <a:bodyPr/>
                    <a:lstStyle/>
                    <a:p>
                      <a:r>
                        <a:rPr lang="en-CA" sz="1400" dirty="0" err="1" smtClean="0"/>
                        <a:t>CauseFirst</a:t>
                      </a:r>
                      <a:endParaRPr lang="en-CA" sz="1400" dirty="0"/>
                    </a:p>
                  </a:txBody>
                  <a:tcPr/>
                </a:tc>
                <a:tc>
                  <a:txBody>
                    <a:bodyPr/>
                    <a:lstStyle/>
                    <a:p>
                      <a:r>
                        <a:rPr lang="en-CA" sz="1400" dirty="0" smtClean="0"/>
                        <a:t>(xx*</a:t>
                      </a:r>
                      <a:r>
                        <a:rPr lang="en-CA" sz="1400" dirty="0" err="1" smtClean="0"/>
                        <a:t>yy</a:t>
                      </a:r>
                      <a:r>
                        <a:rPr lang="en-CA" sz="1400" dirty="0" smtClean="0"/>
                        <a:t>*)*</a:t>
                      </a:r>
                      <a:endParaRPr lang="en-CA" sz="1400" dirty="0"/>
                    </a:p>
                  </a:txBody>
                  <a:tcPr/>
                </a:tc>
                <a:tc>
                  <a:txBody>
                    <a:bodyPr/>
                    <a:lstStyle/>
                    <a:p>
                      <a:r>
                        <a:rPr lang="en-CA" sz="1400" dirty="0" smtClean="0"/>
                        <a:t>(!y W x) &amp; G(</a:t>
                      </a:r>
                      <a:r>
                        <a:rPr lang="en-CA" sz="1400" dirty="0" err="1" smtClean="0"/>
                        <a:t>x</a:t>
                      </a:r>
                      <a:r>
                        <a:rPr lang="en-CA" sz="1400" dirty="0" err="1" smtClean="0">
                          <a:latin typeface="Arial" pitchFamily="34" charset="0"/>
                          <a:cs typeface="Arial" pitchFamily="34" charset="0"/>
                        </a:rPr>
                        <a:t>→</a:t>
                      </a:r>
                      <a:r>
                        <a:rPr lang="en-CA" sz="1400" dirty="0" err="1" smtClean="0"/>
                        <a:t>XF</a:t>
                      </a:r>
                      <a:r>
                        <a:rPr lang="en-CA" sz="1400" baseline="0" dirty="0" err="1" smtClean="0"/>
                        <a:t>y</a:t>
                      </a:r>
                      <a:r>
                        <a:rPr lang="en-CA" sz="1400" baseline="0" dirty="0" smtClean="0"/>
                        <a:t>)</a:t>
                      </a:r>
                      <a:endParaRPr lang="en-CA" sz="1400" dirty="0"/>
                    </a:p>
                  </a:txBody>
                  <a:tcPr/>
                </a:tc>
              </a:tr>
              <a:tr h="225025">
                <a:tc>
                  <a:txBody>
                    <a:bodyPr/>
                    <a:lstStyle/>
                    <a:p>
                      <a:r>
                        <a:rPr lang="en-CA" sz="1400" dirty="0" err="1" smtClean="0"/>
                        <a:t>OneEffect</a:t>
                      </a:r>
                      <a:endParaRPr lang="en-CA" sz="1400" dirty="0"/>
                    </a:p>
                  </a:txBody>
                  <a:tcPr/>
                </a:tc>
                <a:tc>
                  <a:txBody>
                    <a:bodyPr/>
                    <a:lstStyle/>
                    <a:p>
                      <a:r>
                        <a:rPr lang="en-CA" sz="1400" dirty="0" smtClean="0"/>
                        <a:t>y*(xx*y)*</a:t>
                      </a:r>
                      <a:endParaRPr lang="en-CA" sz="1400" dirty="0"/>
                    </a:p>
                  </a:txBody>
                  <a:tcPr/>
                </a:tc>
                <a:tc>
                  <a:txBody>
                    <a:bodyPr/>
                    <a:lstStyle/>
                    <a:p>
                      <a:r>
                        <a:rPr lang="en-CA" sz="1400" dirty="0" smtClean="0"/>
                        <a:t>G((</a:t>
                      </a:r>
                      <a:r>
                        <a:rPr lang="en-CA" sz="1400" dirty="0" err="1" smtClean="0"/>
                        <a:t>x</a:t>
                      </a:r>
                      <a:r>
                        <a:rPr lang="en-CA" sz="1400" dirty="0" err="1" smtClean="0">
                          <a:latin typeface="Arial" pitchFamily="34" charset="0"/>
                          <a:cs typeface="Arial" pitchFamily="34" charset="0"/>
                        </a:rPr>
                        <a:t>→</a:t>
                      </a:r>
                      <a:r>
                        <a:rPr lang="en-CA" sz="1400" dirty="0" err="1" smtClean="0"/>
                        <a:t>XF</a:t>
                      </a:r>
                      <a:r>
                        <a:rPr lang="en-CA" sz="1400" baseline="0" dirty="0" err="1" smtClean="0"/>
                        <a:t>y</a:t>
                      </a:r>
                      <a:r>
                        <a:rPr lang="en-CA" sz="1400" baseline="0" dirty="0" smtClean="0"/>
                        <a:t>) &amp; (</a:t>
                      </a:r>
                      <a:r>
                        <a:rPr lang="en-CA" sz="1400" baseline="0" dirty="0" err="1" smtClean="0"/>
                        <a:t>y</a:t>
                      </a:r>
                      <a:r>
                        <a:rPr lang="en-CA" sz="1400" dirty="0" err="1" smtClean="0">
                          <a:latin typeface="Arial" pitchFamily="34" charset="0"/>
                          <a:cs typeface="Arial" pitchFamily="34" charset="0"/>
                        </a:rPr>
                        <a:t>→X</a:t>
                      </a:r>
                      <a:r>
                        <a:rPr lang="en-CA" sz="1400" dirty="0" smtClean="0">
                          <a:latin typeface="Arial" pitchFamily="34" charset="0"/>
                          <a:cs typeface="Arial" pitchFamily="34" charset="0"/>
                        </a:rPr>
                        <a:t>(!y W x)))</a:t>
                      </a:r>
                      <a:endParaRPr lang="en-CA" sz="1400" dirty="0"/>
                    </a:p>
                  </a:txBody>
                  <a:tcPr/>
                </a:tc>
              </a:tr>
            </a:tbl>
          </a:graphicData>
        </a:graphic>
      </p:graphicFrame>
      <p:sp>
        <p:nvSpPr>
          <p:cNvPr id="11" name="Left Brace 10"/>
          <p:cNvSpPr/>
          <p:nvPr/>
        </p:nvSpPr>
        <p:spPr>
          <a:xfrm>
            <a:off x="2051720" y="2204864"/>
            <a:ext cx="432048" cy="936104"/>
          </a:xfrm>
          <a:prstGeom prst="leftBrace">
            <a:avLst>
              <a:gd name="adj1" fmla="val 8333"/>
              <a:gd name="adj2" fmla="val 459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2" name="Left Brace 11"/>
          <p:cNvSpPr/>
          <p:nvPr/>
        </p:nvSpPr>
        <p:spPr>
          <a:xfrm>
            <a:off x="2123728" y="3212976"/>
            <a:ext cx="360040" cy="2016224"/>
          </a:xfrm>
          <a:prstGeom prst="leftBrace">
            <a:avLst>
              <a:gd name="adj1" fmla="val 8333"/>
              <a:gd name="adj2" fmla="val 4244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grpSp>
        <p:nvGrpSpPr>
          <p:cNvPr id="3" name="Group 2"/>
          <p:cNvGrpSpPr/>
          <p:nvPr/>
        </p:nvGrpSpPr>
        <p:grpSpPr>
          <a:xfrm>
            <a:off x="251520" y="1268760"/>
            <a:ext cx="8719217" cy="5589240"/>
            <a:chOff x="4568008" y="3069129"/>
            <a:chExt cx="8719217" cy="5589240"/>
          </a:xfrm>
        </p:grpSpPr>
        <p:sp>
          <p:nvSpPr>
            <p:cNvPr id="15" name="Rectangle 14"/>
            <p:cNvSpPr/>
            <p:nvPr/>
          </p:nvSpPr>
          <p:spPr>
            <a:xfrm>
              <a:off x="4568008" y="3069129"/>
              <a:ext cx="8640960" cy="5589240"/>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5144072" y="4365273"/>
              <a:ext cx="7596336" cy="1944216"/>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76225">
                <a:buFont typeface="Arial" pitchFamily="34" charset="0"/>
                <a:buChar char="•"/>
              </a:pPr>
              <a:r>
                <a:rPr lang="en-CA" sz="2800" dirty="0" smtClean="0">
                  <a:latin typeface="Arial" pitchFamily="34" charset="0"/>
                  <a:cs typeface="Arial" pitchFamily="34" charset="0"/>
                </a:rPr>
                <a:t>Texada can mine a wide variety of properties</a:t>
              </a:r>
            </a:p>
            <a:p>
              <a:pPr indent="276225">
                <a:buFont typeface="Arial" pitchFamily="34" charset="0"/>
                <a:buChar char="•"/>
              </a:pPr>
              <a:r>
                <a:rPr lang="en-CA" sz="2800" dirty="0" smtClean="0">
                  <a:latin typeface="Arial" pitchFamily="34" charset="0"/>
                  <a:cs typeface="Arial" pitchFamily="34" charset="0"/>
                </a:rPr>
                <a:t>Texada can mine concurrent sys. properties</a:t>
              </a:r>
            </a:p>
            <a:p>
              <a:pPr indent="276225">
                <a:buFont typeface="Arial" pitchFamily="34" charset="0"/>
                <a:buChar char="•"/>
              </a:pPr>
              <a:r>
                <a:rPr lang="en-CA" sz="2800" dirty="0" err="1" smtClean="0">
                  <a:latin typeface="Arial" pitchFamily="34" charset="0"/>
                  <a:cs typeface="Arial" pitchFamily="34" charset="0"/>
                </a:rPr>
                <a:t>Texada</a:t>
              </a:r>
              <a:r>
                <a:rPr lang="en-CA" sz="2800" dirty="0" smtClean="0">
                  <a:latin typeface="Arial" pitchFamily="34" charset="0"/>
                  <a:cs typeface="Arial" pitchFamily="34" charset="0"/>
                </a:rPr>
                <a:t> has reasonable performance</a:t>
              </a:r>
              <a:endParaRPr lang="en-CA" sz="2800" dirty="0">
                <a:latin typeface="Arial" pitchFamily="34" charset="0"/>
                <a:cs typeface="Arial" pitchFamily="34" charset="0"/>
              </a:endParaRPr>
            </a:p>
          </p:txBody>
        </p:sp>
        <p:sp>
          <p:nvSpPr>
            <p:cNvPr id="20" name="TextBox 19"/>
            <p:cNvSpPr txBox="1"/>
            <p:nvPr/>
          </p:nvSpPr>
          <p:spPr>
            <a:xfrm>
              <a:off x="12416880" y="4293265"/>
              <a:ext cx="870345" cy="1200329"/>
            </a:xfrm>
            <a:prstGeom prst="rect">
              <a:avLst/>
            </a:prstGeom>
            <a:noFill/>
          </p:spPr>
          <p:txBody>
            <a:bodyPr wrap="square" rtlCol="0">
              <a:spAutoFit/>
            </a:bodyPr>
            <a:lstStyle/>
            <a:p>
              <a:r>
                <a:rPr lang="en-CA" sz="7200" b="1" dirty="0" smtClean="0">
                  <a:solidFill>
                    <a:srgbClr val="FFC000"/>
                  </a:solidFill>
                  <a:latin typeface="TeXGyreHeros" pitchFamily="50" charset="0"/>
                  <a:cs typeface="Arial" pitchFamily="34" charset="0"/>
                  <a:sym typeface="Wingdings 2"/>
                </a:rPr>
                <a:t></a:t>
              </a:r>
              <a:endParaRPr lang="en-CA" sz="7200" b="1" dirty="0" smtClean="0">
                <a:solidFill>
                  <a:srgbClr val="FFC000"/>
                </a:solidFill>
                <a:latin typeface="TeXGyreHeros" pitchFamily="50" charset="0"/>
                <a:cs typeface="Arial" pitchFamily="34" charset="0"/>
              </a:endParaRPr>
            </a:p>
          </p:txBody>
        </p:sp>
      </p:grpSp>
    </p:spTree>
    <p:extLst>
      <p:ext uri="{BB962C8B-B14F-4D97-AF65-F5344CB8AC3E}">
        <p14:creationId xmlns:p14="http://schemas.microsoft.com/office/powerpoint/2010/main" val="18377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Dining Philosophers</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196752"/>
            <a:ext cx="8229600" cy="5661248"/>
          </a:xfrm>
        </p:spPr>
        <p:txBody>
          <a:bodyPr>
            <a:normAutofit/>
          </a:bodyPr>
          <a:lstStyle/>
          <a:p>
            <a:r>
              <a:rPr lang="en-CA" sz="2400" dirty="0" smtClean="0">
                <a:latin typeface="Arial" pitchFamily="34" charset="0"/>
                <a:cs typeface="Arial" pitchFamily="34" charset="0"/>
              </a:rPr>
              <a:t>Classic concurrency problem: philosophers sit around a table, thinking, hungry, or eating.</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400" dirty="0" smtClean="0">
              <a:latin typeface="Arial" pitchFamily="34" charset="0"/>
              <a:cs typeface="Arial" pitchFamily="34" charset="0"/>
            </a:endParaRPr>
          </a:p>
          <a:p>
            <a:r>
              <a:rPr lang="en-CA" sz="2400" dirty="0" smtClean="0">
                <a:latin typeface="Arial" pitchFamily="34" charset="0"/>
                <a:cs typeface="Arial" pitchFamily="34" charset="0"/>
              </a:rPr>
              <a:t>These specs could not be checked with previous temporal spec miners! </a:t>
            </a:r>
          </a:p>
          <a:p>
            <a:pPr lvl="1">
              <a:buNone/>
            </a:pPr>
            <a:endParaRPr lang="en-CA" sz="2000" dirty="0" smtClean="0">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4" name="Oval 93"/>
          <p:cNvSpPr/>
          <p:nvPr/>
        </p:nvSpPr>
        <p:spPr>
          <a:xfrm>
            <a:off x="3419872" y="2814836"/>
            <a:ext cx="2160240" cy="2160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96" name="Oval 95"/>
          <p:cNvSpPr/>
          <p:nvPr/>
        </p:nvSpPr>
        <p:spPr>
          <a:xfrm>
            <a:off x="4211960" y="2132856"/>
            <a:ext cx="576064" cy="57606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0</a:t>
            </a:r>
            <a:endParaRPr lang="en-CA" dirty="0">
              <a:solidFill>
                <a:srgbClr val="0070C0"/>
              </a:solidFill>
            </a:endParaRPr>
          </a:p>
        </p:txBody>
      </p:sp>
      <p:sp>
        <p:nvSpPr>
          <p:cNvPr id="107" name="Slide Number Placeholder 106"/>
          <p:cNvSpPr>
            <a:spLocks noGrp="1"/>
          </p:cNvSpPr>
          <p:nvPr>
            <p:ph type="sldNum" sz="quarter" idx="12"/>
          </p:nvPr>
        </p:nvSpPr>
        <p:spPr/>
        <p:txBody>
          <a:bodyPr/>
          <a:lstStyle/>
          <a:p>
            <a:fld id="{BCD84BB2-3C3D-403F-A6B0-5BCB3C22B5E5}" type="slidenum">
              <a:rPr lang="en-CA" smtClean="0"/>
              <a:pPr/>
              <a:t>24</a:t>
            </a:fld>
            <a:endParaRPr lang="en-CA"/>
          </a:p>
        </p:txBody>
      </p:sp>
      <p:sp>
        <p:nvSpPr>
          <p:cNvPr id="36" name="Oval 35"/>
          <p:cNvSpPr/>
          <p:nvPr/>
        </p:nvSpPr>
        <p:spPr>
          <a:xfrm>
            <a:off x="3248673" y="4759052"/>
            <a:ext cx="576064" cy="57606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3</a:t>
            </a:r>
            <a:endParaRPr lang="en-CA" dirty="0">
              <a:solidFill>
                <a:srgbClr val="0070C0"/>
              </a:solidFill>
            </a:endParaRPr>
          </a:p>
        </p:txBody>
      </p:sp>
      <p:sp>
        <p:nvSpPr>
          <p:cNvPr id="37" name="Oval 36"/>
          <p:cNvSpPr/>
          <p:nvPr/>
        </p:nvSpPr>
        <p:spPr>
          <a:xfrm>
            <a:off x="5148064" y="4786235"/>
            <a:ext cx="576064" cy="57606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2</a:t>
            </a:r>
            <a:endParaRPr lang="en-CA" dirty="0">
              <a:solidFill>
                <a:srgbClr val="0070C0"/>
              </a:solidFill>
            </a:endParaRPr>
          </a:p>
        </p:txBody>
      </p:sp>
      <p:sp>
        <p:nvSpPr>
          <p:cNvPr id="38" name="Oval 37"/>
          <p:cNvSpPr/>
          <p:nvPr/>
        </p:nvSpPr>
        <p:spPr>
          <a:xfrm>
            <a:off x="2807660" y="3174876"/>
            <a:ext cx="576064" cy="57606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4</a:t>
            </a:r>
            <a:endParaRPr lang="en-CA" dirty="0">
              <a:solidFill>
                <a:srgbClr val="0070C0"/>
              </a:solidFill>
            </a:endParaRPr>
          </a:p>
        </p:txBody>
      </p:sp>
      <p:sp>
        <p:nvSpPr>
          <p:cNvPr id="39" name="Oval 38"/>
          <p:cNvSpPr/>
          <p:nvPr/>
        </p:nvSpPr>
        <p:spPr>
          <a:xfrm>
            <a:off x="5580112" y="3246884"/>
            <a:ext cx="576064" cy="57606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1</a:t>
            </a:r>
            <a:endParaRPr lang="en-CA" dirty="0">
              <a:solidFill>
                <a:srgbClr val="0070C0"/>
              </a:solidFill>
            </a:endParaRPr>
          </a:p>
        </p:txBody>
      </p:sp>
      <p:sp>
        <p:nvSpPr>
          <p:cNvPr id="41" name="Isosceles Triangle 40"/>
          <p:cNvSpPr/>
          <p:nvPr/>
        </p:nvSpPr>
        <p:spPr>
          <a:xfrm>
            <a:off x="4454273" y="4471020"/>
            <a:ext cx="45719" cy="432048"/>
          </a:xfrm>
          <a:prstGeom prst="triangl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Isosceles Triangle 41"/>
          <p:cNvSpPr/>
          <p:nvPr/>
        </p:nvSpPr>
        <p:spPr>
          <a:xfrm rot="4015295" flipH="1">
            <a:off x="3739917" y="3934477"/>
            <a:ext cx="45719" cy="412903"/>
          </a:xfrm>
          <a:prstGeom prst="triangle">
            <a:avLst/>
          </a:prstGeom>
          <a:solidFill>
            <a:schemeClr val="tx1"/>
          </a:solidFill>
          <a:ln w="9525">
            <a:solidFill>
              <a:schemeClr val="tx1"/>
            </a:solidFill>
          </a:ln>
          <a:scene3d>
            <a:camera prst="orthographicFront">
              <a:rot lat="0" lon="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Isosceles Triangle 43"/>
          <p:cNvSpPr/>
          <p:nvPr/>
        </p:nvSpPr>
        <p:spPr>
          <a:xfrm rot="8333423">
            <a:off x="3988321" y="3069089"/>
            <a:ext cx="45719" cy="432048"/>
          </a:xfrm>
          <a:prstGeom prst="triangl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Isosceles Triangle 44"/>
          <p:cNvSpPr/>
          <p:nvPr/>
        </p:nvSpPr>
        <p:spPr>
          <a:xfrm rot="17860896">
            <a:off x="5198651" y="3952282"/>
            <a:ext cx="50775" cy="432048"/>
          </a:xfrm>
          <a:prstGeom prst="triangl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Isosceles Triangle 45"/>
          <p:cNvSpPr/>
          <p:nvPr/>
        </p:nvSpPr>
        <p:spPr>
          <a:xfrm rot="13088508">
            <a:off x="4973807" y="3070862"/>
            <a:ext cx="45719" cy="432048"/>
          </a:xfrm>
          <a:prstGeom prst="triangl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8" name="Straight Arrow Connector 47"/>
          <p:cNvCxnSpPr/>
          <p:nvPr/>
        </p:nvCxnSpPr>
        <p:spPr>
          <a:xfrm>
            <a:off x="2195736" y="2886844"/>
            <a:ext cx="576064" cy="36004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27584" y="2251546"/>
            <a:ext cx="1368152" cy="923330"/>
          </a:xfrm>
          <a:prstGeom prst="rect">
            <a:avLst/>
          </a:prstGeom>
          <a:solidFill>
            <a:schemeClr val="bg1"/>
          </a:solidFill>
          <a:ln>
            <a:noFill/>
          </a:ln>
        </p:spPr>
        <p:txBody>
          <a:bodyPr wrap="square" rtlCol="0">
            <a:spAutoFit/>
          </a:bodyPr>
          <a:lstStyle/>
          <a:p>
            <a:pPr algn="ctr"/>
            <a:r>
              <a:rPr lang="en-CA" dirty="0" smtClean="0"/>
              <a:t>needs two chopsticks to eat</a:t>
            </a:r>
            <a:endParaRPr lang="en-CA" dirty="0"/>
          </a:p>
        </p:txBody>
      </p:sp>
      <p:cxnSp>
        <p:nvCxnSpPr>
          <p:cNvPr id="51" name="Straight Arrow Connector 50"/>
          <p:cNvCxnSpPr/>
          <p:nvPr/>
        </p:nvCxnSpPr>
        <p:spPr>
          <a:xfrm flipV="1">
            <a:off x="2411760" y="3822948"/>
            <a:ext cx="504056" cy="576064"/>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411760" y="4365104"/>
            <a:ext cx="720080" cy="576064"/>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55576" y="3966964"/>
            <a:ext cx="1656184" cy="923330"/>
          </a:xfrm>
          <a:prstGeom prst="rect">
            <a:avLst/>
          </a:prstGeom>
          <a:solidFill>
            <a:schemeClr val="bg1"/>
          </a:solidFill>
          <a:ln>
            <a:noFill/>
          </a:ln>
        </p:spPr>
        <p:txBody>
          <a:bodyPr wrap="square" rtlCol="0">
            <a:spAutoFit/>
          </a:bodyPr>
          <a:lstStyle/>
          <a:p>
            <a:pPr algn="ctr"/>
            <a:r>
              <a:rPr lang="en-CA" dirty="0" smtClean="0"/>
              <a:t>so this pair </a:t>
            </a:r>
            <a:r>
              <a:rPr lang="en-CA" b="1" dirty="0" smtClean="0"/>
              <a:t>can’t</a:t>
            </a:r>
            <a:r>
              <a:rPr lang="en-CA" dirty="0" smtClean="0"/>
              <a:t> eat at the same time</a:t>
            </a:r>
            <a:endParaRPr lang="en-CA" dirty="0"/>
          </a:p>
        </p:txBody>
      </p:sp>
      <p:cxnSp>
        <p:nvCxnSpPr>
          <p:cNvPr id="65" name="Straight Arrow Connector 64"/>
          <p:cNvCxnSpPr/>
          <p:nvPr/>
        </p:nvCxnSpPr>
        <p:spPr>
          <a:xfrm flipH="1" flipV="1">
            <a:off x="4860032" y="2454796"/>
            <a:ext cx="1656184" cy="79208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5649739" y="3223069"/>
            <a:ext cx="845615" cy="1607991"/>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588224" y="2670820"/>
            <a:ext cx="1656184" cy="923330"/>
          </a:xfrm>
          <a:prstGeom prst="rect">
            <a:avLst/>
          </a:prstGeom>
          <a:solidFill>
            <a:schemeClr val="bg1"/>
          </a:solidFill>
          <a:ln>
            <a:noFill/>
          </a:ln>
        </p:spPr>
        <p:txBody>
          <a:bodyPr wrap="square" rtlCol="0">
            <a:spAutoFit/>
          </a:bodyPr>
          <a:lstStyle/>
          <a:p>
            <a:pPr algn="ctr"/>
            <a:r>
              <a:rPr lang="en-CA" dirty="0" smtClean="0"/>
              <a:t>but this pair </a:t>
            </a:r>
            <a:r>
              <a:rPr lang="en-CA" b="1" dirty="0" smtClean="0"/>
              <a:t>can</a:t>
            </a:r>
            <a:r>
              <a:rPr lang="en-CA" dirty="0" smtClean="0"/>
              <a:t> eat at the same time</a:t>
            </a:r>
            <a:endParaRPr lang="en-CA" dirty="0"/>
          </a:p>
        </p:txBody>
      </p:sp>
      <p:sp>
        <p:nvSpPr>
          <p:cNvPr id="90" name="Oval 89"/>
          <p:cNvSpPr/>
          <p:nvPr/>
        </p:nvSpPr>
        <p:spPr>
          <a:xfrm>
            <a:off x="4266038" y="3606636"/>
            <a:ext cx="504056" cy="513309"/>
          </a:xfrm>
          <a:prstGeom prst="ellipse">
            <a:avLst/>
          </a:prstGeom>
          <a:solidFill>
            <a:schemeClr val="bg1">
              <a:lumMod val="95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1" name="Oval 90"/>
          <p:cNvSpPr/>
          <p:nvPr/>
        </p:nvSpPr>
        <p:spPr>
          <a:xfrm>
            <a:off x="4432746" y="3662805"/>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3" name="Oval 92"/>
          <p:cNvSpPr/>
          <p:nvPr/>
        </p:nvSpPr>
        <p:spPr>
          <a:xfrm rot="19615922" flipV="1">
            <a:off x="4357465" y="3928255"/>
            <a:ext cx="135632"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1" name="Oval 100"/>
          <p:cNvSpPr/>
          <p:nvPr/>
        </p:nvSpPr>
        <p:spPr>
          <a:xfrm>
            <a:off x="4432746" y="3878829"/>
            <a:ext cx="45719" cy="144016"/>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 name="Oval 101"/>
          <p:cNvSpPr/>
          <p:nvPr/>
        </p:nvSpPr>
        <p:spPr>
          <a:xfrm rot="1435736">
            <a:off x="4427984" y="3822948"/>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8" name="Oval 107"/>
          <p:cNvSpPr/>
          <p:nvPr/>
        </p:nvSpPr>
        <p:spPr>
          <a:xfrm>
            <a:off x="4572000" y="3750940"/>
            <a:ext cx="45719" cy="144016"/>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9" name="Oval 108"/>
          <p:cNvSpPr/>
          <p:nvPr/>
        </p:nvSpPr>
        <p:spPr>
          <a:xfrm rot="4275484">
            <a:off x="4549538" y="3931504"/>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0" name="Oval 109"/>
          <p:cNvSpPr/>
          <p:nvPr/>
        </p:nvSpPr>
        <p:spPr>
          <a:xfrm>
            <a:off x="4317305" y="3831203"/>
            <a:ext cx="45719" cy="119633"/>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1" name="Oval 110"/>
          <p:cNvSpPr/>
          <p:nvPr/>
        </p:nvSpPr>
        <p:spPr>
          <a:xfrm>
            <a:off x="4427984" y="3993381"/>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2" name="Oval 111"/>
          <p:cNvSpPr/>
          <p:nvPr/>
        </p:nvSpPr>
        <p:spPr>
          <a:xfrm flipH="1">
            <a:off x="4499992" y="3822948"/>
            <a:ext cx="45719" cy="126111"/>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3" name="Oval 112"/>
          <p:cNvSpPr/>
          <p:nvPr/>
        </p:nvSpPr>
        <p:spPr>
          <a:xfrm rot="4394186" flipH="1">
            <a:off x="4331387" y="3787494"/>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4" name="Oval 113"/>
          <p:cNvSpPr/>
          <p:nvPr/>
        </p:nvSpPr>
        <p:spPr>
          <a:xfrm flipH="1" flipV="1">
            <a:off x="4576762" y="3806821"/>
            <a:ext cx="135632"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5" name="Oval 114"/>
          <p:cNvSpPr/>
          <p:nvPr/>
        </p:nvSpPr>
        <p:spPr>
          <a:xfrm rot="18947204" flipH="1" flipV="1">
            <a:off x="4464403" y="3703621"/>
            <a:ext cx="135632"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6" name="Oval 115"/>
          <p:cNvSpPr/>
          <p:nvPr/>
        </p:nvSpPr>
        <p:spPr>
          <a:xfrm rot="19615922" flipV="1">
            <a:off x="4357465" y="3712232"/>
            <a:ext cx="135632"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7" name="Oval 116"/>
          <p:cNvSpPr/>
          <p:nvPr/>
        </p:nvSpPr>
        <p:spPr>
          <a:xfrm>
            <a:off x="4432746" y="3662806"/>
            <a:ext cx="45719" cy="144016"/>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8" name="Oval 117"/>
          <p:cNvSpPr/>
          <p:nvPr/>
        </p:nvSpPr>
        <p:spPr>
          <a:xfrm rot="4275484">
            <a:off x="4549538" y="3715481"/>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9" name="Oval 118"/>
          <p:cNvSpPr/>
          <p:nvPr/>
        </p:nvSpPr>
        <p:spPr>
          <a:xfrm>
            <a:off x="4432746" y="3761231"/>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rot="1435736">
            <a:off x="4499992" y="3912861"/>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4648770" y="3824726"/>
            <a:ext cx="45719" cy="144016"/>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8" name="Oval 127"/>
          <p:cNvSpPr/>
          <p:nvPr/>
        </p:nvSpPr>
        <p:spPr>
          <a:xfrm flipH="1">
            <a:off x="4576762" y="3896734"/>
            <a:ext cx="45719" cy="126111"/>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9" name="Oval 128"/>
          <p:cNvSpPr/>
          <p:nvPr/>
        </p:nvSpPr>
        <p:spPr>
          <a:xfrm rot="4394186" flipH="1">
            <a:off x="4398633" y="3893534"/>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0" name="Oval 129"/>
          <p:cNvSpPr/>
          <p:nvPr/>
        </p:nvSpPr>
        <p:spPr>
          <a:xfrm>
            <a:off x="4504754" y="3851144"/>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5" name="Oval 134"/>
          <p:cNvSpPr/>
          <p:nvPr/>
        </p:nvSpPr>
        <p:spPr>
          <a:xfrm rot="1435736">
            <a:off x="4363821" y="3978080"/>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6" name="Oval 135"/>
          <p:cNvSpPr/>
          <p:nvPr/>
        </p:nvSpPr>
        <p:spPr>
          <a:xfrm>
            <a:off x="4363821" y="3834065"/>
            <a:ext cx="45719" cy="144016"/>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7" name="Oval 136"/>
          <p:cNvSpPr/>
          <p:nvPr/>
        </p:nvSpPr>
        <p:spPr>
          <a:xfrm>
            <a:off x="4435829" y="4022403"/>
            <a:ext cx="144016" cy="45719"/>
          </a:xfrm>
          <a:prstGeom prst="ellips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Multi-Propositional Traces</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25</a:t>
            </a:fld>
            <a:endParaRPr lang="en-CA" dirty="0"/>
          </a:p>
        </p:txBody>
      </p:sp>
      <p:sp>
        <p:nvSpPr>
          <p:cNvPr id="22" name="Content Placeholder 2"/>
          <p:cNvSpPr>
            <a:spLocks noGrp="1"/>
          </p:cNvSpPr>
          <p:nvPr>
            <p:ph idx="1"/>
          </p:nvPr>
        </p:nvSpPr>
        <p:spPr>
          <a:xfrm>
            <a:off x="457200" y="1196752"/>
            <a:ext cx="8229600" cy="4680520"/>
          </a:xfrm>
        </p:spPr>
        <p:txBody>
          <a:bodyPr>
            <a:normAutofit/>
          </a:bodyPr>
          <a:lstStyle/>
          <a:p>
            <a:r>
              <a:rPr lang="en-CA" sz="2400" dirty="0" smtClean="0">
                <a:latin typeface="Arial" pitchFamily="34" charset="0"/>
                <a:cs typeface="Arial" pitchFamily="34" charset="0"/>
              </a:rPr>
              <a:t>LTL: multiple atomic propositions may hold at a time </a:t>
            </a:r>
          </a:p>
          <a:p>
            <a:r>
              <a:rPr lang="en-CA" sz="2400" dirty="0" smtClean="0">
                <a:latin typeface="Arial" pitchFamily="34" charset="0"/>
                <a:cs typeface="Arial" pitchFamily="34" charset="0"/>
              </a:rPr>
              <a:t>Standard log model: </a:t>
            </a:r>
            <a:r>
              <a:rPr lang="en-CA" sz="2400" b="1" dirty="0" smtClean="0">
                <a:latin typeface="Arial" pitchFamily="34" charset="0"/>
                <a:cs typeface="Arial" pitchFamily="34" charset="0"/>
              </a:rPr>
              <a:t>one event at each time point</a:t>
            </a:r>
          </a:p>
          <a:p>
            <a:r>
              <a:rPr lang="en-CA" sz="2400" dirty="0" smtClean="0">
                <a:latin typeface="Arial" pitchFamily="34" charset="0"/>
                <a:cs typeface="Arial" pitchFamily="34" charset="0"/>
              </a:rPr>
              <a:t>Texada supports multi-propositional logs: </a:t>
            </a:r>
            <a:r>
              <a:rPr lang="en-CA" sz="2400" b="1" dirty="0" smtClean="0">
                <a:latin typeface="Arial" pitchFamily="34" charset="0"/>
                <a:cs typeface="Arial" pitchFamily="34" charset="0"/>
              </a:rPr>
              <a:t>multiple events can occur at one time point</a:t>
            </a:r>
          </a:p>
          <a:p>
            <a:r>
              <a:rPr lang="en-CA" sz="2400" dirty="0" smtClean="0">
                <a:latin typeface="Arial" pitchFamily="34" charset="0"/>
                <a:cs typeface="Arial" pitchFamily="34" charset="0"/>
              </a:rPr>
              <a:t>Dining philosophers log: 5 one minute traces, 6.5K lines </a:t>
            </a:r>
            <a:endParaRPr lang="en-CA" sz="2000" dirty="0" smtClean="0">
              <a:latin typeface="Arial" pitchFamily="34" charset="0"/>
              <a:cs typeface="Arial" pitchFamily="34" charset="0"/>
            </a:endParaRPr>
          </a:p>
        </p:txBody>
      </p:sp>
      <p:sp>
        <p:nvSpPr>
          <p:cNvPr id="10" name="TextBox 9"/>
          <p:cNvSpPr txBox="1"/>
          <p:nvPr/>
        </p:nvSpPr>
        <p:spPr>
          <a:xfrm>
            <a:off x="3995936" y="3429000"/>
            <a:ext cx="1800200" cy="28931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CA" sz="1400" dirty="0" smtClean="0">
                <a:latin typeface="DejaVu Sans Mono" pitchFamily="49" charset="0"/>
                <a:ea typeface="DejaVu Sans Mono" pitchFamily="49" charset="0"/>
                <a:cs typeface="DejaVu Sans Mono" pitchFamily="49" charset="0"/>
              </a:rPr>
              <a:t>0 is THINKING</a:t>
            </a:r>
          </a:p>
          <a:p>
            <a:r>
              <a:rPr lang="en-CA" sz="1400" dirty="0" smtClean="0">
                <a:latin typeface="DejaVu Sans Mono" pitchFamily="49" charset="0"/>
                <a:ea typeface="DejaVu Sans Mono" pitchFamily="49" charset="0"/>
                <a:cs typeface="DejaVu Sans Mono" pitchFamily="49" charset="0"/>
              </a:rPr>
              <a:t>1 is HUNGRY</a:t>
            </a:r>
          </a:p>
          <a:p>
            <a:r>
              <a:rPr lang="en-CA" sz="1400" dirty="0" smtClean="0">
                <a:latin typeface="DejaVu Sans Mono" pitchFamily="49" charset="0"/>
                <a:ea typeface="DejaVu Sans Mono" pitchFamily="49" charset="0"/>
                <a:cs typeface="DejaVu Sans Mono" pitchFamily="49" charset="0"/>
              </a:rPr>
              <a:t>2 is THINKING</a:t>
            </a:r>
          </a:p>
          <a:p>
            <a:r>
              <a:rPr lang="en-CA" sz="1400" dirty="0" smtClean="0">
                <a:latin typeface="DejaVu Sans Mono" pitchFamily="49" charset="0"/>
                <a:ea typeface="DejaVu Sans Mono" pitchFamily="49" charset="0"/>
                <a:cs typeface="DejaVu Sans Mono" pitchFamily="49" charset="0"/>
              </a:rPr>
              <a:t>3 is THINKING</a:t>
            </a:r>
          </a:p>
          <a:p>
            <a:r>
              <a:rPr lang="en-CA" sz="1400" dirty="0" smtClean="0">
                <a:latin typeface="DejaVu Sans Mono" pitchFamily="49" charset="0"/>
                <a:ea typeface="DejaVu Sans Mono" pitchFamily="49" charset="0"/>
                <a:cs typeface="DejaVu Sans Mono" pitchFamily="49" charset="0"/>
              </a:rPr>
              <a:t>4 is THINKING</a:t>
            </a:r>
          </a:p>
          <a:p>
            <a:r>
              <a:rPr lang="en-CA" sz="1400" dirty="0" smtClean="0">
                <a:latin typeface="DejaVu Sans Mono" pitchFamily="49" charset="0"/>
                <a:ea typeface="DejaVu Sans Mono" pitchFamily="49" charset="0"/>
                <a:cs typeface="DejaVu Sans Mono" pitchFamily="49" charset="0"/>
              </a:rPr>
              <a:t>..</a:t>
            </a:r>
          </a:p>
          <a:p>
            <a:r>
              <a:rPr lang="en-CA" sz="1400" dirty="0" smtClean="0">
                <a:latin typeface="DejaVu Sans Mono" pitchFamily="49" charset="0"/>
                <a:ea typeface="DejaVu Sans Mono" pitchFamily="49" charset="0"/>
                <a:cs typeface="DejaVu Sans Mono" pitchFamily="49" charset="0"/>
              </a:rPr>
              <a:t>0 is THINKING</a:t>
            </a:r>
          </a:p>
          <a:p>
            <a:r>
              <a:rPr lang="en-CA" sz="1400" dirty="0" smtClean="0">
                <a:latin typeface="DejaVu Sans Mono" pitchFamily="49" charset="0"/>
                <a:ea typeface="DejaVu Sans Mono" pitchFamily="49" charset="0"/>
                <a:cs typeface="DejaVu Sans Mono" pitchFamily="49" charset="0"/>
              </a:rPr>
              <a:t>1 is EATING</a:t>
            </a:r>
          </a:p>
          <a:p>
            <a:r>
              <a:rPr lang="en-CA" sz="1400" dirty="0" smtClean="0">
                <a:latin typeface="DejaVu Sans Mono" pitchFamily="49" charset="0"/>
                <a:ea typeface="DejaVu Sans Mono" pitchFamily="49" charset="0"/>
                <a:cs typeface="DejaVu Sans Mono" pitchFamily="49" charset="0"/>
              </a:rPr>
              <a:t>2 is THINKING</a:t>
            </a:r>
          </a:p>
          <a:p>
            <a:r>
              <a:rPr lang="en-CA" sz="1400" dirty="0" smtClean="0">
                <a:latin typeface="DejaVu Sans Mono" pitchFamily="49" charset="0"/>
                <a:ea typeface="DejaVu Sans Mono" pitchFamily="49" charset="0"/>
                <a:cs typeface="DejaVu Sans Mono" pitchFamily="49" charset="0"/>
              </a:rPr>
              <a:t>3 is THINKING</a:t>
            </a:r>
          </a:p>
          <a:p>
            <a:r>
              <a:rPr lang="en-CA" sz="1400" dirty="0" smtClean="0">
                <a:latin typeface="DejaVu Sans Mono" pitchFamily="49" charset="0"/>
                <a:ea typeface="DejaVu Sans Mono" pitchFamily="49" charset="0"/>
                <a:cs typeface="DejaVu Sans Mono" pitchFamily="49" charset="0"/>
              </a:rPr>
              <a:t>4 is THINKING</a:t>
            </a:r>
          </a:p>
          <a:p>
            <a:r>
              <a:rPr lang="en-CA" sz="1400" dirty="0" smtClean="0">
                <a:latin typeface="DejaVu Sans Mono" pitchFamily="49" charset="0"/>
                <a:ea typeface="DejaVu Sans Mono" pitchFamily="49" charset="0"/>
                <a:cs typeface="DejaVu Sans Mono" pitchFamily="49" charset="0"/>
              </a:rPr>
              <a:t>..</a:t>
            </a:r>
          </a:p>
          <a:p>
            <a:r>
              <a:rPr lang="en-CA" sz="1400" dirty="0" smtClean="0">
                <a:latin typeface="DejaVu Sans Mono" pitchFamily="49" charset="0"/>
                <a:ea typeface="DejaVu Sans Mono" pitchFamily="49" charset="0"/>
                <a:cs typeface="DejaVu Sans Mono" pitchFamily="49" charset="0"/>
              </a:rPr>
              <a:t>      </a:t>
            </a:r>
            <a:r>
              <a:rPr lang="en-CA" sz="1400" b="1" dirty="0" smtClean="0">
                <a:latin typeface="DejaVu Sans Mono" pitchFamily="49" charset="0"/>
                <a:ea typeface="DejaVu Sans Mono" pitchFamily="49" charset="0"/>
                <a:cs typeface="DejaVu Sans Mono" pitchFamily="49" charset="0"/>
              </a:rPr>
              <a:t>...</a:t>
            </a:r>
          </a:p>
        </p:txBody>
      </p:sp>
      <p:sp>
        <p:nvSpPr>
          <p:cNvPr id="11" name="Rectangle 10"/>
          <p:cNvSpPr/>
          <p:nvPr/>
        </p:nvSpPr>
        <p:spPr>
          <a:xfrm>
            <a:off x="4029844" y="4578888"/>
            <a:ext cx="288032" cy="180164"/>
          </a:xfrm>
          <a:prstGeom prst="rect">
            <a:avLst/>
          </a:prstGeom>
          <a:no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rgbClr val="0070C0"/>
              </a:solidFill>
            </a:endParaRPr>
          </a:p>
        </p:txBody>
      </p:sp>
      <p:cxnSp>
        <p:nvCxnSpPr>
          <p:cNvPr id="13" name="Straight Connector 12"/>
          <p:cNvCxnSpPr>
            <a:stCxn id="11" idx="1"/>
          </p:cNvCxnSpPr>
          <p:nvPr/>
        </p:nvCxnSpPr>
        <p:spPr>
          <a:xfrm flipH="1">
            <a:off x="3419872" y="4668970"/>
            <a:ext cx="609972" cy="41621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27784" y="5013176"/>
            <a:ext cx="1224136" cy="646331"/>
          </a:xfrm>
          <a:prstGeom prst="rect">
            <a:avLst/>
          </a:prstGeom>
          <a:noFill/>
        </p:spPr>
        <p:txBody>
          <a:bodyPr wrap="square" rtlCol="0">
            <a:spAutoFit/>
          </a:bodyPr>
          <a:lstStyle/>
          <a:p>
            <a:r>
              <a:rPr lang="en-CA" dirty="0" smtClean="0"/>
              <a:t>time point</a:t>
            </a:r>
          </a:p>
          <a:p>
            <a:r>
              <a:rPr lang="en-CA" dirty="0" smtClean="0"/>
              <a:t>separator</a:t>
            </a:r>
            <a:endParaRPr lang="en-CA" dirty="0"/>
          </a:p>
        </p:txBody>
      </p:sp>
      <p:sp>
        <p:nvSpPr>
          <p:cNvPr id="15" name="Right Brace 14"/>
          <p:cNvSpPr/>
          <p:nvPr/>
        </p:nvSpPr>
        <p:spPr>
          <a:xfrm flipH="1">
            <a:off x="3635896" y="3488308"/>
            <a:ext cx="432048" cy="1008112"/>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0070C0"/>
              </a:solidFill>
            </a:endParaRPr>
          </a:p>
        </p:txBody>
      </p:sp>
      <p:sp>
        <p:nvSpPr>
          <p:cNvPr id="16" name="TextBox 15"/>
          <p:cNvSpPr txBox="1"/>
          <p:nvPr/>
        </p:nvSpPr>
        <p:spPr>
          <a:xfrm>
            <a:off x="1619672" y="3717032"/>
            <a:ext cx="2016224" cy="646331"/>
          </a:xfrm>
          <a:prstGeom prst="rect">
            <a:avLst/>
          </a:prstGeom>
          <a:noFill/>
        </p:spPr>
        <p:txBody>
          <a:bodyPr wrap="square" rtlCol="0">
            <a:spAutoFit/>
          </a:bodyPr>
          <a:lstStyle/>
          <a:p>
            <a:pPr algn="ctr"/>
            <a:r>
              <a:rPr lang="en-CA" dirty="0" smtClean="0"/>
              <a:t>multiple events at  single time point</a:t>
            </a:r>
            <a:endParaRPr lang="en-CA" dirty="0"/>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Dining Phil. </a:t>
            </a:r>
            <a:r>
              <a:rPr lang="en-CA" sz="3600" dirty="0" err="1" smtClean="0">
                <a:solidFill>
                  <a:srgbClr val="002060"/>
                </a:solidFill>
                <a:latin typeface="Arial" pitchFamily="34" charset="0"/>
                <a:cs typeface="Arial" pitchFamily="34" charset="0"/>
              </a:rPr>
              <a:t>Mutex</a:t>
            </a:r>
            <a:r>
              <a:rPr lang="en-CA" sz="3600" dirty="0" smtClean="0">
                <a:solidFill>
                  <a:srgbClr val="002060"/>
                </a:solidFill>
                <a:latin typeface="Arial" pitchFamily="34" charset="0"/>
                <a:cs typeface="Arial" pitchFamily="34" charset="0"/>
              </a:rPr>
              <a:t> </a:t>
            </a:r>
            <a:r>
              <a:rPr lang="en-CA" sz="2400" dirty="0" smtClean="0">
                <a:solidFill>
                  <a:srgbClr val="002060"/>
                </a:solidFill>
                <a:latin typeface="Arial" pitchFamily="34" charset="0"/>
                <a:cs typeface="Arial" pitchFamily="34" charset="0"/>
              </a:rPr>
              <a:t>(safety property)</a:t>
            </a:r>
            <a:endParaRPr lang="en-CA" sz="24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ontent Placeholder 9"/>
          <p:cNvSpPr>
            <a:spLocks noGrp="1"/>
          </p:cNvSpPr>
          <p:nvPr>
            <p:ph idx="1"/>
          </p:nvPr>
        </p:nvSpPr>
        <p:spPr>
          <a:xfrm>
            <a:off x="457200" y="1412776"/>
            <a:ext cx="8229600" cy="4680519"/>
          </a:xfrm>
        </p:spPr>
        <p:txBody>
          <a:bodyPr>
            <a:normAutofit/>
          </a:bodyPr>
          <a:lstStyle/>
          <a:p>
            <a:r>
              <a:rPr lang="en-CA" sz="2400" dirty="0" smtClean="0">
                <a:solidFill>
                  <a:srgbClr val="0070C0"/>
                </a:solidFill>
                <a:latin typeface="Arial" pitchFamily="34" charset="0"/>
                <a:cs typeface="Arial" pitchFamily="34" charset="0"/>
              </a:rPr>
              <a:t>Two adjacent philosophers never eat at the same time</a:t>
            </a:r>
          </a:p>
          <a:p>
            <a:r>
              <a:rPr lang="en-CA" sz="2400" dirty="0" smtClean="0">
                <a:latin typeface="Arial" pitchFamily="34" charset="0"/>
                <a:cs typeface="Arial" pitchFamily="34" charset="0"/>
              </a:rPr>
              <a:t>Property pattern: G(</a:t>
            </a:r>
            <a:r>
              <a:rPr lang="en-CA" sz="2400" i="1" dirty="0" smtClean="0">
                <a:latin typeface="Times New Roman" pitchFamily="18" charset="0"/>
                <a:cs typeface="Times New Roman" pitchFamily="18" charset="0"/>
              </a:rPr>
              <a:t>x </a:t>
            </a:r>
            <a:r>
              <a:rPr lang="en-CA" sz="2400" dirty="0" smtClean="0">
                <a:latin typeface="Arial" pitchFamily="34" charset="0"/>
                <a:cs typeface="Arial" pitchFamily="34" charset="0"/>
              </a:rPr>
              <a:t>→!</a:t>
            </a:r>
            <a:r>
              <a:rPr lang="en-CA" sz="2400" i="1" dirty="0" smtClean="0">
                <a:latin typeface="Times New Roman" pitchFamily="18" charset="0"/>
                <a:cs typeface="Times New Roman" pitchFamily="18" charset="0"/>
              </a:rPr>
              <a:t>y</a:t>
            </a:r>
            <a:r>
              <a:rPr lang="en-CA" sz="2400" dirty="0" smtClean="0">
                <a:latin typeface="Arial" pitchFamily="34" charset="0"/>
                <a:cs typeface="Arial" pitchFamily="34" charset="0"/>
              </a:rPr>
              <a:t>) “if </a:t>
            </a:r>
            <a:r>
              <a:rPr lang="en-CA" sz="2400" i="1" dirty="0" smtClean="0">
                <a:latin typeface="Times New Roman" pitchFamily="18" charset="0"/>
                <a:cs typeface="Times New Roman" pitchFamily="18" charset="0"/>
              </a:rPr>
              <a:t>x</a:t>
            </a:r>
            <a:r>
              <a:rPr lang="en-CA" sz="2400" dirty="0" smtClean="0">
                <a:latin typeface="Arial" pitchFamily="34" charset="0"/>
                <a:cs typeface="Arial" pitchFamily="34" charset="0"/>
              </a:rPr>
              <a:t> occurs, </a:t>
            </a:r>
            <a:r>
              <a:rPr lang="en-CA" sz="2400" i="1" dirty="0" smtClean="0">
                <a:latin typeface="Times New Roman" pitchFamily="18" charset="0"/>
                <a:cs typeface="Times New Roman" pitchFamily="18" charset="0"/>
              </a:rPr>
              <a:t>y</a:t>
            </a:r>
            <a:r>
              <a:rPr lang="en-CA" sz="2400" dirty="0" smtClean="0">
                <a:latin typeface="Arial" pitchFamily="34" charset="0"/>
                <a:cs typeface="Arial" pitchFamily="34" charset="0"/>
              </a:rPr>
              <a:t> does not”</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r>
              <a:rPr lang="en-CA" sz="2400" dirty="0" smtClean="0">
                <a:latin typeface="Arial" pitchFamily="34" charset="0"/>
                <a:cs typeface="Arial" pitchFamily="34" charset="0"/>
              </a:rPr>
              <a:t>Texada output for G(</a:t>
            </a:r>
            <a:r>
              <a:rPr lang="en-CA" sz="2400" i="1" dirty="0" smtClean="0">
                <a:latin typeface="Times New Roman" pitchFamily="18" charset="0"/>
                <a:cs typeface="Times New Roman" pitchFamily="18" charset="0"/>
              </a:rPr>
              <a:t>x </a:t>
            </a:r>
            <a:r>
              <a:rPr lang="en-CA" sz="2400" dirty="0" smtClean="0">
                <a:latin typeface="Arial" pitchFamily="34" charset="0"/>
                <a:cs typeface="Arial" pitchFamily="34" charset="0"/>
              </a:rPr>
              <a:t>→!</a:t>
            </a:r>
            <a:r>
              <a:rPr lang="en-CA" sz="2400" i="1" dirty="0" smtClean="0">
                <a:latin typeface="Times New Roman" pitchFamily="18" charset="0"/>
                <a:cs typeface="Times New Roman" pitchFamily="18" charset="0"/>
              </a:rPr>
              <a:t>y</a:t>
            </a:r>
            <a:r>
              <a:rPr lang="en-CA" sz="2400" dirty="0" smtClean="0">
                <a:latin typeface="Arial" pitchFamily="34" charset="0"/>
                <a:cs typeface="Arial" pitchFamily="34" charset="0"/>
              </a:rPr>
              <a:t>) includes</a:t>
            </a:r>
          </a:p>
          <a:p>
            <a:endParaRPr lang="en-CA" sz="2400" dirty="0" smtClean="0">
              <a:latin typeface="Arial" pitchFamily="34" charset="0"/>
              <a:cs typeface="Arial" pitchFamily="34" charset="0"/>
            </a:endParaRPr>
          </a:p>
          <a:p>
            <a:pPr>
              <a:buNone/>
            </a:pPr>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CD84BB2-3C3D-403F-A6B0-5BCB3C22B5E5}" type="slidenum">
              <a:rPr lang="en-CA" smtClean="0"/>
              <a:pPr/>
              <a:t>26</a:t>
            </a:fld>
            <a:endParaRPr lang="en-CA"/>
          </a:p>
        </p:txBody>
      </p:sp>
      <p:sp>
        <p:nvSpPr>
          <p:cNvPr id="8" name="Oval 7"/>
          <p:cNvSpPr/>
          <p:nvPr/>
        </p:nvSpPr>
        <p:spPr>
          <a:xfrm>
            <a:off x="2051720" y="2737498"/>
            <a:ext cx="936104"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1" name="Oval 10"/>
          <p:cNvSpPr/>
          <p:nvPr/>
        </p:nvSpPr>
        <p:spPr>
          <a:xfrm>
            <a:off x="2987824" y="2886277"/>
            <a:ext cx="216024" cy="216024"/>
          </a:xfrm>
          <a:prstGeom prst="ellipse">
            <a:avLst/>
          </a:prstGeom>
          <a:solidFill>
            <a:schemeClr val="accent1">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1</a:t>
            </a:r>
            <a:endParaRPr lang="en-CA" dirty="0">
              <a:solidFill>
                <a:srgbClr val="0070C0"/>
              </a:solidFill>
            </a:endParaRPr>
          </a:p>
        </p:txBody>
      </p:sp>
      <p:sp>
        <p:nvSpPr>
          <p:cNvPr id="12" name="Oval 11"/>
          <p:cNvSpPr/>
          <p:nvPr/>
        </p:nvSpPr>
        <p:spPr>
          <a:xfrm>
            <a:off x="2432404" y="2485981"/>
            <a:ext cx="216024" cy="216024"/>
          </a:xfrm>
          <a:prstGeom prst="ellipse">
            <a:avLst/>
          </a:prstGeom>
          <a:solidFill>
            <a:schemeClr val="accent1">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0</a:t>
            </a:r>
            <a:endParaRPr lang="en-CA" dirty="0">
              <a:solidFill>
                <a:srgbClr val="0070C0"/>
              </a:solidFill>
            </a:endParaRPr>
          </a:p>
        </p:txBody>
      </p:sp>
      <p:sp>
        <p:nvSpPr>
          <p:cNvPr id="13" name="Oval 12"/>
          <p:cNvSpPr/>
          <p:nvPr/>
        </p:nvSpPr>
        <p:spPr>
          <a:xfrm>
            <a:off x="1830370" y="2900566"/>
            <a:ext cx="216024" cy="216024"/>
          </a:xfrm>
          <a:prstGeom prst="ellipse">
            <a:avLst/>
          </a:prstGeom>
          <a:solidFill>
            <a:srgbClr val="FFC0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smtClean="0"/>
              <a:t>4</a:t>
            </a:r>
            <a:endParaRPr lang="en-CA" dirty="0"/>
          </a:p>
        </p:txBody>
      </p:sp>
      <p:sp>
        <p:nvSpPr>
          <p:cNvPr id="14" name="Oval 13"/>
          <p:cNvSpPr/>
          <p:nvPr/>
        </p:nvSpPr>
        <p:spPr>
          <a:xfrm>
            <a:off x="2036868" y="3573016"/>
            <a:ext cx="216024" cy="216024"/>
          </a:xfrm>
          <a:prstGeom prst="ellipse">
            <a:avLst/>
          </a:prstGeom>
          <a:solidFill>
            <a:srgbClr val="FFC0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smtClean="0"/>
              <a:t>3</a:t>
            </a:r>
            <a:endParaRPr lang="en-CA" dirty="0"/>
          </a:p>
        </p:txBody>
      </p:sp>
      <p:sp>
        <p:nvSpPr>
          <p:cNvPr id="15" name="Oval 14"/>
          <p:cNvSpPr/>
          <p:nvPr/>
        </p:nvSpPr>
        <p:spPr>
          <a:xfrm>
            <a:off x="2800378" y="3568253"/>
            <a:ext cx="216024" cy="216024"/>
          </a:xfrm>
          <a:prstGeom prst="ellipse">
            <a:avLst/>
          </a:prstGeom>
          <a:solidFill>
            <a:schemeClr val="accent1">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2</a:t>
            </a:r>
            <a:endParaRPr lang="en-CA" dirty="0">
              <a:solidFill>
                <a:srgbClr val="0070C0"/>
              </a:solidFill>
            </a:endParaRPr>
          </a:p>
        </p:txBody>
      </p:sp>
      <p:cxnSp>
        <p:nvCxnSpPr>
          <p:cNvPr id="16" name="Straight Connector 15"/>
          <p:cNvCxnSpPr/>
          <p:nvPr/>
        </p:nvCxnSpPr>
        <p:spPr>
          <a:xfrm flipH="1">
            <a:off x="2113639" y="3241554"/>
            <a:ext cx="216024" cy="72008"/>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flipV="1">
            <a:off x="2277270" y="2881514"/>
            <a:ext cx="144016" cy="144016"/>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2521309" y="3390333"/>
            <a:ext cx="0" cy="216024"/>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flipV="1">
            <a:off x="2689703" y="3241554"/>
            <a:ext cx="216023" cy="72008"/>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2617695" y="2881514"/>
            <a:ext cx="144016" cy="144016"/>
          </a:xfrm>
          <a:prstGeom prst="line">
            <a:avLst/>
          </a:prstGeom>
          <a:ln w="19050"/>
        </p:spPr>
        <p:style>
          <a:lnRef idx="1">
            <a:schemeClr val="dk1"/>
          </a:lnRef>
          <a:fillRef idx="0">
            <a:schemeClr val="dk1"/>
          </a:fillRef>
          <a:effectRef idx="0">
            <a:schemeClr val="dk1"/>
          </a:effectRef>
          <a:fontRef idx="minor">
            <a:schemeClr val="tx1"/>
          </a:fontRef>
        </p:style>
      </p:cxnSp>
      <p:sp>
        <p:nvSpPr>
          <p:cNvPr id="35" name="Rectangle 34"/>
          <p:cNvSpPr/>
          <p:nvPr/>
        </p:nvSpPr>
        <p:spPr>
          <a:xfrm>
            <a:off x="3779912" y="2492896"/>
            <a:ext cx="3744416"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G(</a:t>
            </a:r>
            <a:r>
              <a:rPr lang="en-CA" sz="1600" dirty="0" smtClean="0">
                <a:solidFill>
                  <a:srgbClr val="0070C0"/>
                </a:solidFill>
                <a:latin typeface="DejaVu Sans Mono" pitchFamily="49" charset="0"/>
                <a:ea typeface="DejaVu Sans Mono" pitchFamily="49" charset="0"/>
                <a:cs typeface="DejaVu Sans Mono" pitchFamily="49" charset="0"/>
              </a:rPr>
              <a:t>3 is EATING </a:t>
            </a:r>
            <a:r>
              <a:rPr lang="en-CA" dirty="0" smtClean="0">
                <a:solidFill>
                  <a:srgbClr val="0070C0"/>
                </a:solidFill>
                <a:latin typeface="Arial" pitchFamily="34" charset="0"/>
                <a:cs typeface="Arial" pitchFamily="34" charset="0"/>
              </a:rPr>
              <a:t>→ ! </a:t>
            </a:r>
            <a:r>
              <a:rPr lang="en-CA" sz="1600" dirty="0" smtClean="0">
                <a:solidFill>
                  <a:srgbClr val="0070C0"/>
                </a:solidFill>
                <a:latin typeface="DejaVu Sans Mono" pitchFamily="49" charset="0"/>
                <a:ea typeface="DejaVu Sans Mono" pitchFamily="49" charset="0"/>
                <a:cs typeface="DejaVu Sans Mono" pitchFamily="49" charset="0"/>
              </a:rPr>
              <a:t>4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36" name="Rectangle 35"/>
          <p:cNvSpPr/>
          <p:nvPr/>
        </p:nvSpPr>
        <p:spPr>
          <a:xfrm>
            <a:off x="971600" y="494116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G(</a:t>
            </a:r>
            <a:r>
              <a:rPr lang="en-CA" sz="1600" dirty="0" smtClean="0">
                <a:solidFill>
                  <a:srgbClr val="0070C0"/>
                </a:solidFill>
                <a:latin typeface="DejaVu Sans Mono" pitchFamily="49" charset="0"/>
                <a:ea typeface="DejaVu Sans Mono" pitchFamily="49" charset="0"/>
                <a:cs typeface="DejaVu Sans Mono" pitchFamily="49" charset="0"/>
              </a:rPr>
              <a:t>0 is EATING </a:t>
            </a:r>
            <a:r>
              <a:rPr lang="en-CA" dirty="0" smtClean="0">
                <a:solidFill>
                  <a:srgbClr val="0070C0"/>
                </a:solidFill>
                <a:latin typeface="Arial" pitchFamily="34" charset="0"/>
                <a:cs typeface="Arial" pitchFamily="34" charset="0"/>
              </a:rPr>
              <a:t>→ ! </a:t>
            </a:r>
            <a:r>
              <a:rPr lang="en-CA" sz="1600" dirty="0" smtClean="0">
                <a:solidFill>
                  <a:srgbClr val="0070C0"/>
                </a:solidFill>
                <a:latin typeface="DejaVu Sans Mono" pitchFamily="49" charset="0"/>
                <a:ea typeface="DejaVu Sans Mono" pitchFamily="49" charset="0"/>
                <a:cs typeface="DejaVu Sans Mono" pitchFamily="49" charset="0"/>
              </a:rPr>
              <a:t>4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37" name="Rectangle 36"/>
          <p:cNvSpPr/>
          <p:nvPr/>
        </p:nvSpPr>
        <p:spPr>
          <a:xfrm>
            <a:off x="971600" y="458112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G(</a:t>
            </a:r>
            <a:r>
              <a:rPr lang="en-CA" sz="1600" dirty="0" smtClean="0">
                <a:solidFill>
                  <a:srgbClr val="0070C0"/>
                </a:solidFill>
                <a:latin typeface="DejaVu Sans Mono" pitchFamily="49" charset="0"/>
                <a:ea typeface="DejaVu Sans Mono" pitchFamily="49" charset="0"/>
                <a:cs typeface="DejaVu Sans Mono" pitchFamily="49" charset="0"/>
              </a:rPr>
              <a:t>0 is EATING </a:t>
            </a:r>
            <a:r>
              <a:rPr lang="en-CA" dirty="0" smtClean="0">
                <a:solidFill>
                  <a:srgbClr val="0070C0"/>
                </a:solidFill>
                <a:latin typeface="Arial" pitchFamily="34" charset="0"/>
                <a:cs typeface="Arial" pitchFamily="34" charset="0"/>
              </a:rPr>
              <a:t>→ ! </a:t>
            </a:r>
            <a:r>
              <a:rPr lang="en-CA" sz="1600" dirty="0" smtClean="0">
                <a:solidFill>
                  <a:srgbClr val="0070C0"/>
                </a:solidFill>
                <a:latin typeface="DejaVu Sans Mono" pitchFamily="49" charset="0"/>
                <a:ea typeface="DejaVu Sans Mono" pitchFamily="49" charset="0"/>
                <a:cs typeface="DejaVu Sans Mono" pitchFamily="49" charset="0"/>
              </a:rPr>
              <a:t>1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38" name="Rectangle 37"/>
          <p:cNvSpPr/>
          <p:nvPr/>
        </p:nvSpPr>
        <p:spPr>
          <a:xfrm>
            <a:off x="971600" y="566124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G(</a:t>
            </a:r>
            <a:r>
              <a:rPr lang="en-CA" sz="1600" dirty="0" smtClean="0">
                <a:solidFill>
                  <a:srgbClr val="0070C0"/>
                </a:solidFill>
                <a:latin typeface="DejaVu Sans Mono" pitchFamily="49" charset="0"/>
                <a:ea typeface="DejaVu Sans Mono" pitchFamily="49" charset="0"/>
                <a:cs typeface="DejaVu Sans Mono" pitchFamily="49" charset="0"/>
              </a:rPr>
              <a:t>2 is EATING </a:t>
            </a:r>
            <a:r>
              <a:rPr lang="en-CA" dirty="0" smtClean="0">
                <a:solidFill>
                  <a:srgbClr val="0070C0"/>
                </a:solidFill>
                <a:latin typeface="Arial" pitchFamily="34" charset="0"/>
                <a:cs typeface="Arial" pitchFamily="34" charset="0"/>
              </a:rPr>
              <a:t>→ ! </a:t>
            </a:r>
            <a:r>
              <a:rPr lang="en-CA" sz="1600" dirty="0" smtClean="0">
                <a:solidFill>
                  <a:srgbClr val="0070C0"/>
                </a:solidFill>
                <a:latin typeface="DejaVu Sans Mono" pitchFamily="49" charset="0"/>
                <a:ea typeface="DejaVu Sans Mono" pitchFamily="49" charset="0"/>
                <a:cs typeface="DejaVu Sans Mono" pitchFamily="49" charset="0"/>
              </a:rPr>
              <a:t>3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39" name="Rectangle 38"/>
          <p:cNvSpPr/>
          <p:nvPr/>
        </p:nvSpPr>
        <p:spPr>
          <a:xfrm>
            <a:off x="971600" y="530120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G(</a:t>
            </a:r>
            <a:r>
              <a:rPr lang="en-CA" sz="1600" dirty="0" smtClean="0">
                <a:solidFill>
                  <a:srgbClr val="0070C0"/>
                </a:solidFill>
                <a:latin typeface="DejaVu Sans Mono" pitchFamily="49" charset="0"/>
                <a:ea typeface="DejaVu Sans Mono" pitchFamily="49" charset="0"/>
                <a:cs typeface="DejaVu Sans Mono" pitchFamily="49" charset="0"/>
              </a:rPr>
              <a:t>1 is EATING </a:t>
            </a:r>
            <a:r>
              <a:rPr lang="en-CA" dirty="0" smtClean="0">
                <a:solidFill>
                  <a:srgbClr val="0070C0"/>
                </a:solidFill>
                <a:latin typeface="Arial" pitchFamily="34" charset="0"/>
                <a:cs typeface="Arial" pitchFamily="34" charset="0"/>
              </a:rPr>
              <a:t>→ ! </a:t>
            </a:r>
            <a:r>
              <a:rPr lang="en-CA" sz="1600" dirty="0" smtClean="0">
                <a:solidFill>
                  <a:srgbClr val="0070C0"/>
                </a:solidFill>
                <a:latin typeface="DejaVu Sans Mono" pitchFamily="49" charset="0"/>
                <a:ea typeface="DejaVu Sans Mono" pitchFamily="49" charset="0"/>
                <a:cs typeface="DejaVu Sans Mono" pitchFamily="49" charset="0"/>
              </a:rPr>
              <a:t>2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40" name="Rectangle 39"/>
          <p:cNvSpPr/>
          <p:nvPr/>
        </p:nvSpPr>
        <p:spPr>
          <a:xfrm>
            <a:off x="3779912" y="3356992"/>
            <a:ext cx="3744416"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G(</a:t>
            </a:r>
            <a:r>
              <a:rPr lang="en-CA" sz="1600" dirty="0" smtClean="0">
                <a:solidFill>
                  <a:srgbClr val="0070C0"/>
                </a:solidFill>
                <a:latin typeface="DejaVu Sans Mono" pitchFamily="49" charset="0"/>
                <a:ea typeface="DejaVu Sans Mono" pitchFamily="49" charset="0"/>
                <a:cs typeface="DejaVu Sans Mono" pitchFamily="49" charset="0"/>
              </a:rPr>
              <a:t>4 is EATING </a:t>
            </a:r>
            <a:r>
              <a:rPr lang="en-CA" dirty="0" smtClean="0">
                <a:solidFill>
                  <a:srgbClr val="0070C0"/>
                </a:solidFill>
                <a:latin typeface="Arial" pitchFamily="34" charset="0"/>
                <a:cs typeface="Arial" pitchFamily="34" charset="0"/>
              </a:rPr>
              <a:t>→ ! </a:t>
            </a:r>
            <a:r>
              <a:rPr lang="en-CA" sz="1600" dirty="0" smtClean="0">
                <a:solidFill>
                  <a:srgbClr val="0070C0"/>
                </a:solidFill>
                <a:latin typeface="DejaVu Sans Mono" pitchFamily="49" charset="0"/>
                <a:ea typeface="DejaVu Sans Mono" pitchFamily="49" charset="0"/>
                <a:cs typeface="DejaVu Sans Mono" pitchFamily="49" charset="0"/>
              </a:rPr>
              <a:t>3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41" name="Up-Down Arrow 40"/>
          <p:cNvSpPr/>
          <p:nvPr/>
        </p:nvSpPr>
        <p:spPr>
          <a:xfrm>
            <a:off x="5580112" y="2996952"/>
            <a:ext cx="144016" cy="288032"/>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42" name="Rectangle 41"/>
          <p:cNvSpPr/>
          <p:nvPr/>
        </p:nvSpPr>
        <p:spPr>
          <a:xfrm>
            <a:off x="971600" y="602128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G(</a:t>
            </a:r>
            <a:r>
              <a:rPr lang="en-CA" sz="1600" dirty="0" smtClean="0">
                <a:solidFill>
                  <a:srgbClr val="0070C0"/>
                </a:solidFill>
                <a:latin typeface="DejaVu Sans Mono" pitchFamily="49" charset="0"/>
                <a:ea typeface="DejaVu Sans Mono" pitchFamily="49" charset="0"/>
                <a:cs typeface="DejaVu Sans Mono" pitchFamily="49" charset="0"/>
              </a:rPr>
              <a:t>3 is EATING </a:t>
            </a:r>
            <a:r>
              <a:rPr lang="en-CA" dirty="0" smtClean="0">
                <a:solidFill>
                  <a:srgbClr val="0070C0"/>
                </a:solidFill>
                <a:latin typeface="Arial" pitchFamily="34" charset="0"/>
                <a:cs typeface="Arial" pitchFamily="34" charset="0"/>
              </a:rPr>
              <a:t>→ ! </a:t>
            </a:r>
            <a:r>
              <a:rPr lang="en-CA" sz="1600" dirty="0" smtClean="0">
                <a:solidFill>
                  <a:srgbClr val="0070C0"/>
                </a:solidFill>
                <a:latin typeface="DejaVu Sans Mono" pitchFamily="49" charset="0"/>
                <a:ea typeface="DejaVu Sans Mono" pitchFamily="49" charset="0"/>
                <a:cs typeface="DejaVu Sans Mono" pitchFamily="49" charset="0"/>
              </a:rPr>
              <a:t>4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43" name="Right Brace 42"/>
          <p:cNvSpPr/>
          <p:nvPr/>
        </p:nvSpPr>
        <p:spPr>
          <a:xfrm>
            <a:off x="4860032" y="4606528"/>
            <a:ext cx="360040" cy="1762100"/>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44" name="TextBox 43"/>
          <p:cNvSpPr txBox="1"/>
          <p:nvPr/>
        </p:nvSpPr>
        <p:spPr>
          <a:xfrm>
            <a:off x="5148064" y="5013176"/>
            <a:ext cx="2952328" cy="923330"/>
          </a:xfrm>
          <a:prstGeom prst="rect">
            <a:avLst/>
          </a:prstGeom>
          <a:noFill/>
        </p:spPr>
        <p:txBody>
          <a:bodyPr wrap="square" rtlCol="0">
            <a:spAutoFit/>
          </a:bodyPr>
          <a:lstStyle/>
          <a:p>
            <a:pPr algn="ctr"/>
            <a:r>
              <a:rPr lang="en-CA" dirty="0" smtClean="0"/>
              <a:t>together, mean that two adjacent philosophers never eat at the same time</a:t>
            </a:r>
            <a:endParaRPr lang="en-CA" dirty="0"/>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2" grpId="0" animBg="1"/>
      <p:bldP spid="43" grpId="0" animBg="1"/>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Dining Phil. Efficiency </a:t>
            </a:r>
            <a:r>
              <a:rPr lang="en-CA" sz="2400" dirty="0" smtClean="0">
                <a:solidFill>
                  <a:srgbClr val="002060"/>
                </a:solidFill>
                <a:latin typeface="Arial" pitchFamily="34" charset="0"/>
                <a:cs typeface="Arial" pitchFamily="34" charset="0"/>
              </a:rPr>
              <a:t>(liveness property)</a:t>
            </a:r>
            <a:endParaRPr lang="en-CA" sz="24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ontent Placeholder 9"/>
          <p:cNvSpPr>
            <a:spLocks noGrp="1"/>
          </p:cNvSpPr>
          <p:nvPr>
            <p:ph idx="1"/>
          </p:nvPr>
        </p:nvSpPr>
        <p:spPr>
          <a:xfrm>
            <a:off x="179512" y="1412776"/>
            <a:ext cx="8964488" cy="4493095"/>
          </a:xfrm>
        </p:spPr>
        <p:txBody>
          <a:bodyPr>
            <a:normAutofit/>
          </a:bodyPr>
          <a:lstStyle/>
          <a:p>
            <a:r>
              <a:rPr lang="en-CA" sz="2400" dirty="0" smtClean="0">
                <a:solidFill>
                  <a:srgbClr val="0070C0"/>
                </a:solidFill>
                <a:latin typeface="Arial" pitchFamily="34" charset="0"/>
                <a:cs typeface="Arial" pitchFamily="34" charset="0"/>
              </a:rPr>
              <a:t>Non-adjacent philosophers eventually eat at the same time</a:t>
            </a:r>
          </a:p>
          <a:p>
            <a:r>
              <a:rPr lang="en-CA" sz="2400" dirty="0" smtClean="0">
                <a:latin typeface="Arial" pitchFamily="34" charset="0"/>
                <a:cs typeface="Arial" pitchFamily="34" charset="0"/>
              </a:rPr>
              <a:t>Property pattern: F(</a:t>
            </a:r>
            <a:r>
              <a:rPr lang="en-CA" sz="2400" i="1" dirty="0" smtClean="0">
                <a:latin typeface="Times New Roman" pitchFamily="18" charset="0"/>
                <a:cs typeface="Times New Roman" pitchFamily="18" charset="0"/>
              </a:rPr>
              <a:t>x </a:t>
            </a:r>
            <a:r>
              <a:rPr lang="en-CA" sz="2400" dirty="0" smtClean="0">
                <a:latin typeface="Arial" pitchFamily="34" charset="0"/>
                <a:cs typeface="Arial" pitchFamily="34" charset="0"/>
              </a:rPr>
              <a:t>&amp; </a:t>
            </a:r>
            <a:r>
              <a:rPr lang="en-CA" sz="2400" i="1" dirty="0" smtClean="0">
                <a:latin typeface="Times New Roman" pitchFamily="18" charset="0"/>
                <a:cs typeface="Times New Roman" pitchFamily="18" charset="0"/>
              </a:rPr>
              <a:t>y</a:t>
            </a:r>
            <a:r>
              <a:rPr lang="en-CA" sz="2400" dirty="0" smtClean="0">
                <a:latin typeface="Arial" pitchFamily="34" charset="0"/>
                <a:cs typeface="Arial" pitchFamily="34" charset="0"/>
              </a:rPr>
              <a:t>) “eventually </a:t>
            </a:r>
            <a:r>
              <a:rPr lang="en-CA" sz="2400" i="1" dirty="0" smtClean="0">
                <a:latin typeface="Times New Roman" pitchFamily="18" charset="0"/>
                <a:cs typeface="Times New Roman" pitchFamily="18" charset="0"/>
              </a:rPr>
              <a:t>x</a:t>
            </a:r>
            <a:r>
              <a:rPr lang="en-CA" sz="2400" dirty="0" smtClean="0">
                <a:latin typeface="Arial" pitchFamily="34" charset="0"/>
                <a:cs typeface="Arial" pitchFamily="34" charset="0"/>
              </a:rPr>
              <a:t> and </a:t>
            </a:r>
            <a:r>
              <a:rPr lang="en-CA" sz="2400" i="1" dirty="0" smtClean="0">
                <a:latin typeface="Times New Roman" pitchFamily="18" charset="0"/>
                <a:cs typeface="Times New Roman" pitchFamily="18" charset="0"/>
              </a:rPr>
              <a:t>y</a:t>
            </a:r>
            <a:r>
              <a:rPr lang="en-CA" sz="2400" dirty="0" smtClean="0">
                <a:latin typeface="Arial" pitchFamily="34" charset="0"/>
                <a:cs typeface="Arial" pitchFamily="34" charset="0"/>
              </a:rPr>
              <a:t> occur together”</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r>
              <a:rPr lang="en-CA" sz="2400" dirty="0" smtClean="0">
                <a:latin typeface="Arial" pitchFamily="34" charset="0"/>
                <a:cs typeface="Arial" pitchFamily="34" charset="0"/>
              </a:rPr>
              <a:t>Texada output for F(</a:t>
            </a:r>
            <a:r>
              <a:rPr lang="en-CA" sz="2400" i="1" dirty="0" smtClean="0">
                <a:latin typeface="Times New Roman" pitchFamily="18" charset="0"/>
                <a:cs typeface="Times New Roman" pitchFamily="18" charset="0"/>
              </a:rPr>
              <a:t>x </a:t>
            </a:r>
            <a:r>
              <a:rPr lang="en-CA" sz="2400" dirty="0" smtClean="0">
                <a:latin typeface="Arial" pitchFamily="34" charset="0"/>
                <a:cs typeface="Arial" pitchFamily="34" charset="0"/>
              </a:rPr>
              <a:t>&amp; </a:t>
            </a:r>
            <a:r>
              <a:rPr lang="en-CA" sz="2400" i="1" dirty="0" smtClean="0">
                <a:latin typeface="Times New Roman" pitchFamily="18" charset="0"/>
                <a:cs typeface="Times New Roman" pitchFamily="18" charset="0"/>
              </a:rPr>
              <a:t>y</a:t>
            </a:r>
            <a:r>
              <a:rPr lang="en-CA" sz="2400" dirty="0" smtClean="0">
                <a:latin typeface="Arial" pitchFamily="34" charset="0"/>
                <a:cs typeface="Arial" pitchFamily="34" charset="0"/>
              </a:rPr>
              <a:t>) includes</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CD84BB2-3C3D-403F-A6B0-5BCB3C22B5E5}" type="slidenum">
              <a:rPr lang="en-CA" smtClean="0"/>
              <a:pPr/>
              <a:t>27</a:t>
            </a:fld>
            <a:endParaRPr lang="en-CA"/>
          </a:p>
        </p:txBody>
      </p:sp>
      <p:sp>
        <p:nvSpPr>
          <p:cNvPr id="23" name="Oval 22"/>
          <p:cNvSpPr/>
          <p:nvPr/>
        </p:nvSpPr>
        <p:spPr>
          <a:xfrm>
            <a:off x="2051720" y="2744413"/>
            <a:ext cx="936104"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4" name="Oval 23"/>
          <p:cNvSpPr/>
          <p:nvPr/>
        </p:nvSpPr>
        <p:spPr>
          <a:xfrm>
            <a:off x="2987824" y="2893192"/>
            <a:ext cx="216024" cy="21602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1</a:t>
            </a:r>
            <a:endParaRPr lang="en-CA" dirty="0">
              <a:solidFill>
                <a:srgbClr val="0070C0"/>
              </a:solidFill>
            </a:endParaRPr>
          </a:p>
        </p:txBody>
      </p:sp>
      <p:sp>
        <p:nvSpPr>
          <p:cNvPr id="25" name="Oval 24"/>
          <p:cNvSpPr/>
          <p:nvPr/>
        </p:nvSpPr>
        <p:spPr>
          <a:xfrm>
            <a:off x="2432404" y="2492896"/>
            <a:ext cx="216024" cy="21602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0</a:t>
            </a:r>
            <a:endParaRPr lang="en-CA" dirty="0">
              <a:solidFill>
                <a:srgbClr val="0070C0"/>
              </a:solidFill>
            </a:endParaRPr>
          </a:p>
        </p:txBody>
      </p:sp>
      <p:sp>
        <p:nvSpPr>
          <p:cNvPr id="26" name="Oval 25"/>
          <p:cNvSpPr/>
          <p:nvPr/>
        </p:nvSpPr>
        <p:spPr>
          <a:xfrm>
            <a:off x="1830370" y="2907481"/>
            <a:ext cx="216024" cy="216024"/>
          </a:xfrm>
          <a:prstGeom prst="ellipse">
            <a:avLst/>
          </a:prstGeom>
          <a:solidFill>
            <a:srgbClr val="0070C0"/>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smtClean="0"/>
              <a:t>4</a:t>
            </a:r>
            <a:endParaRPr lang="en-CA" dirty="0"/>
          </a:p>
        </p:txBody>
      </p:sp>
      <p:sp>
        <p:nvSpPr>
          <p:cNvPr id="27" name="Oval 26"/>
          <p:cNvSpPr/>
          <p:nvPr/>
        </p:nvSpPr>
        <p:spPr>
          <a:xfrm>
            <a:off x="2036868" y="3579931"/>
            <a:ext cx="216024" cy="21602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3</a:t>
            </a:r>
            <a:endParaRPr lang="en-CA" dirty="0">
              <a:solidFill>
                <a:srgbClr val="0070C0"/>
              </a:solidFill>
            </a:endParaRPr>
          </a:p>
        </p:txBody>
      </p:sp>
      <p:sp>
        <p:nvSpPr>
          <p:cNvPr id="28" name="Oval 27"/>
          <p:cNvSpPr/>
          <p:nvPr/>
        </p:nvSpPr>
        <p:spPr>
          <a:xfrm>
            <a:off x="2800378" y="3575168"/>
            <a:ext cx="216024" cy="216024"/>
          </a:xfrm>
          <a:prstGeom prst="ellipse">
            <a:avLst/>
          </a:prstGeom>
          <a:solidFill>
            <a:srgbClr val="0070C0"/>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smtClean="0"/>
              <a:t>2</a:t>
            </a:r>
            <a:endParaRPr lang="en-CA" dirty="0"/>
          </a:p>
        </p:txBody>
      </p:sp>
      <p:cxnSp>
        <p:nvCxnSpPr>
          <p:cNvPr id="29" name="Straight Connector 28"/>
          <p:cNvCxnSpPr/>
          <p:nvPr/>
        </p:nvCxnSpPr>
        <p:spPr>
          <a:xfrm flipH="1">
            <a:off x="2113639" y="3248469"/>
            <a:ext cx="216024" cy="7200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flipV="1">
            <a:off x="2277270" y="2888429"/>
            <a:ext cx="144016" cy="144016"/>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V="1">
            <a:off x="2521309" y="3397248"/>
            <a:ext cx="0" cy="216024"/>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flipV="1">
            <a:off x="2689703" y="3248469"/>
            <a:ext cx="216023" cy="72008"/>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2617695" y="2888429"/>
            <a:ext cx="144016" cy="144016"/>
          </a:xfrm>
          <a:prstGeom prst="line">
            <a:avLst/>
          </a:prstGeom>
          <a:ln w="19050"/>
        </p:spPr>
        <p:style>
          <a:lnRef idx="1">
            <a:schemeClr val="dk1"/>
          </a:lnRef>
          <a:fillRef idx="0">
            <a:schemeClr val="dk1"/>
          </a:fillRef>
          <a:effectRef idx="0">
            <a:schemeClr val="dk1"/>
          </a:effectRef>
          <a:fontRef idx="minor">
            <a:schemeClr val="tx1"/>
          </a:fontRef>
        </p:style>
      </p:cxnSp>
      <p:sp>
        <p:nvSpPr>
          <p:cNvPr id="36" name="Rectangle 35"/>
          <p:cNvSpPr/>
          <p:nvPr/>
        </p:nvSpPr>
        <p:spPr>
          <a:xfrm>
            <a:off x="3779912" y="2492896"/>
            <a:ext cx="3744416"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F(</a:t>
            </a:r>
            <a:r>
              <a:rPr lang="en-CA" sz="1600" dirty="0" smtClean="0">
                <a:solidFill>
                  <a:srgbClr val="0070C0"/>
                </a:solidFill>
                <a:latin typeface="DejaVu Sans Mono" pitchFamily="49" charset="0"/>
                <a:ea typeface="DejaVu Sans Mono" pitchFamily="49" charset="0"/>
                <a:cs typeface="DejaVu Sans Mono" pitchFamily="49" charset="0"/>
              </a:rPr>
              <a:t>2 is EATING </a:t>
            </a:r>
            <a:r>
              <a:rPr lang="en-CA" dirty="0" smtClean="0">
                <a:solidFill>
                  <a:srgbClr val="0070C0"/>
                </a:solidFill>
                <a:latin typeface="Arial" pitchFamily="34" charset="0"/>
                <a:cs typeface="Arial" pitchFamily="34" charset="0"/>
              </a:rPr>
              <a:t>&amp; </a:t>
            </a:r>
            <a:r>
              <a:rPr lang="en-CA" sz="1600" dirty="0" smtClean="0">
                <a:solidFill>
                  <a:srgbClr val="0070C0"/>
                </a:solidFill>
                <a:latin typeface="DejaVu Sans Mono" pitchFamily="49" charset="0"/>
                <a:ea typeface="DejaVu Sans Mono" pitchFamily="49" charset="0"/>
                <a:cs typeface="DejaVu Sans Mono" pitchFamily="49" charset="0"/>
              </a:rPr>
              <a:t>4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37" name="Rectangle 36"/>
          <p:cNvSpPr/>
          <p:nvPr/>
        </p:nvSpPr>
        <p:spPr>
          <a:xfrm>
            <a:off x="3779912" y="3356992"/>
            <a:ext cx="3744416"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F(</a:t>
            </a:r>
            <a:r>
              <a:rPr lang="en-CA" sz="1600" dirty="0" smtClean="0">
                <a:solidFill>
                  <a:srgbClr val="0070C0"/>
                </a:solidFill>
                <a:latin typeface="DejaVu Sans Mono" pitchFamily="49" charset="0"/>
                <a:ea typeface="DejaVu Sans Mono" pitchFamily="49" charset="0"/>
                <a:cs typeface="DejaVu Sans Mono" pitchFamily="49" charset="0"/>
              </a:rPr>
              <a:t>4 is EATING </a:t>
            </a:r>
            <a:r>
              <a:rPr lang="en-CA" dirty="0" smtClean="0">
                <a:solidFill>
                  <a:srgbClr val="0070C0"/>
                </a:solidFill>
                <a:latin typeface="Arial" pitchFamily="34" charset="0"/>
                <a:cs typeface="Arial" pitchFamily="34" charset="0"/>
              </a:rPr>
              <a:t>&amp; </a:t>
            </a:r>
            <a:r>
              <a:rPr lang="en-CA" sz="1600" dirty="0" smtClean="0">
                <a:solidFill>
                  <a:srgbClr val="0070C0"/>
                </a:solidFill>
                <a:latin typeface="DejaVu Sans Mono" pitchFamily="49" charset="0"/>
                <a:ea typeface="DejaVu Sans Mono" pitchFamily="49" charset="0"/>
                <a:cs typeface="DejaVu Sans Mono" pitchFamily="49" charset="0"/>
              </a:rPr>
              <a:t>2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38" name="Up-Down Arrow 37"/>
          <p:cNvSpPr/>
          <p:nvPr/>
        </p:nvSpPr>
        <p:spPr>
          <a:xfrm>
            <a:off x="5580112" y="2996952"/>
            <a:ext cx="144016" cy="288032"/>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39" name="Rectangle 38"/>
          <p:cNvSpPr/>
          <p:nvPr/>
        </p:nvSpPr>
        <p:spPr>
          <a:xfrm>
            <a:off x="971600" y="494116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F(</a:t>
            </a:r>
            <a:r>
              <a:rPr lang="en-CA" sz="1600" dirty="0" smtClean="0">
                <a:solidFill>
                  <a:srgbClr val="0070C0"/>
                </a:solidFill>
                <a:latin typeface="DejaVu Sans Mono" pitchFamily="49" charset="0"/>
                <a:ea typeface="DejaVu Sans Mono" pitchFamily="49" charset="0"/>
                <a:cs typeface="DejaVu Sans Mono" pitchFamily="49" charset="0"/>
              </a:rPr>
              <a:t>0 is EATING </a:t>
            </a:r>
            <a:r>
              <a:rPr lang="en-CA" dirty="0" smtClean="0">
                <a:solidFill>
                  <a:srgbClr val="0070C0"/>
                </a:solidFill>
                <a:latin typeface="Arial" pitchFamily="34" charset="0"/>
                <a:cs typeface="Arial" pitchFamily="34" charset="0"/>
              </a:rPr>
              <a:t>&amp; </a:t>
            </a:r>
            <a:r>
              <a:rPr lang="en-CA" sz="1600" dirty="0" smtClean="0">
                <a:solidFill>
                  <a:srgbClr val="0070C0"/>
                </a:solidFill>
                <a:latin typeface="DejaVu Sans Mono" pitchFamily="49" charset="0"/>
                <a:ea typeface="DejaVu Sans Mono" pitchFamily="49" charset="0"/>
                <a:cs typeface="DejaVu Sans Mono" pitchFamily="49" charset="0"/>
              </a:rPr>
              <a:t>3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40" name="Rectangle 39"/>
          <p:cNvSpPr/>
          <p:nvPr/>
        </p:nvSpPr>
        <p:spPr>
          <a:xfrm>
            <a:off x="971600" y="458112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F(</a:t>
            </a:r>
            <a:r>
              <a:rPr lang="en-CA" sz="1600" dirty="0" smtClean="0">
                <a:solidFill>
                  <a:srgbClr val="0070C0"/>
                </a:solidFill>
                <a:latin typeface="DejaVu Sans Mono" pitchFamily="49" charset="0"/>
                <a:ea typeface="DejaVu Sans Mono" pitchFamily="49" charset="0"/>
                <a:cs typeface="DejaVu Sans Mono" pitchFamily="49" charset="0"/>
              </a:rPr>
              <a:t>0 is EATING </a:t>
            </a:r>
            <a:r>
              <a:rPr lang="en-CA" dirty="0" smtClean="0">
                <a:solidFill>
                  <a:srgbClr val="0070C0"/>
                </a:solidFill>
                <a:latin typeface="Arial" pitchFamily="34" charset="0"/>
                <a:cs typeface="Arial" pitchFamily="34" charset="0"/>
              </a:rPr>
              <a:t>&amp; </a:t>
            </a:r>
            <a:r>
              <a:rPr lang="en-CA" sz="1600" dirty="0" smtClean="0">
                <a:solidFill>
                  <a:srgbClr val="0070C0"/>
                </a:solidFill>
                <a:latin typeface="DejaVu Sans Mono" pitchFamily="49" charset="0"/>
                <a:ea typeface="DejaVu Sans Mono" pitchFamily="49" charset="0"/>
                <a:cs typeface="DejaVu Sans Mono" pitchFamily="49" charset="0"/>
              </a:rPr>
              <a:t>2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41" name="Rectangle 40"/>
          <p:cNvSpPr/>
          <p:nvPr/>
        </p:nvSpPr>
        <p:spPr>
          <a:xfrm>
            <a:off x="971600" y="566124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F(</a:t>
            </a:r>
            <a:r>
              <a:rPr lang="en-CA" sz="1600" dirty="0" smtClean="0">
                <a:solidFill>
                  <a:srgbClr val="0070C0"/>
                </a:solidFill>
                <a:latin typeface="DejaVu Sans Mono" pitchFamily="49" charset="0"/>
                <a:ea typeface="DejaVu Sans Mono" pitchFamily="49" charset="0"/>
                <a:cs typeface="DejaVu Sans Mono" pitchFamily="49" charset="0"/>
              </a:rPr>
              <a:t>1 is EATING </a:t>
            </a:r>
            <a:r>
              <a:rPr lang="en-CA" dirty="0" smtClean="0">
                <a:solidFill>
                  <a:srgbClr val="0070C0"/>
                </a:solidFill>
                <a:latin typeface="Arial" pitchFamily="34" charset="0"/>
                <a:cs typeface="Arial" pitchFamily="34" charset="0"/>
              </a:rPr>
              <a:t>&amp; </a:t>
            </a:r>
            <a:r>
              <a:rPr lang="en-CA" sz="1600" dirty="0" smtClean="0">
                <a:solidFill>
                  <a:srgbClr val="0070C0"/>
                </a:solidFill>
                <a:latin typeface="DejaVu Sans Mono" pitchFamily="49" charset="0"/>
                <a:ea typeface="DejaVu Sans Mono" pitchFamily="49" charset="0"/>
                <a:cs typeface="DejaVu Sans Mono" pitchFamily="49" charset="0"/>
              </a:rPr>
              <a:t>4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42" name="Rectangle 41"/>
          <p:cNvSpPr/>
          <p:nvPr/>
        </p:nvSpPr>
        <p:spPr>
          <a:xfrm>
            <a:off x="971600" y="530120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F(</a:t>
            </a:r>
            <a:r>
              <a:rPr lang="en-CA" sz="1600" dirty="0" smtClean="0">
                <a:solidFill>
                  <a:srgbClr val="0070C0"/>
                </a:solidFill>
                <a:latin typeface="DejaVu Sans Mono" pitchFamily="49" charset="0"/>
                <a:ea typeface="DejaVu Sans Mono" pitchFamily="49" charset="0"/>
                <a:cs typeface="DejaVu Sans Mono" pitchFamily="49" charset="0"/>
              </a:rPr>
              <a:t>1 is EATING </a:t>
            </a:r>
            <a:r>
              <a:rPr lang="en-CA" dirty="0" smtClean="0">
                <a:solidFill>
                  <a:srgbClr val="0070C0"/>
                </a:solidFill>
                <a:latin typeface="Arial" pitchFamily="34" charset="0"/>
                <a:cs typeface="Arial" pitchFamily="34" charset="0"/>
              </a:rPr>
              <a:t>&amp; </a:t>
            </a:r>
            <a:r>
              <a:rPr lang="en-CA" sz="1600" dirty="0" smtClean="0">
                <a:solidFill>
                  <a:srgbClr val="0070C0"/>
                </a:solidFill>
                <a:latin typeface="DejaVu Sans Mono" pitchFamily="49" charset="0"/>
                <a:ea typeface="DejaVu Sans Mono" pitchFamily="49" charset="0"/>
                <a:cs typeface="DejaVu Sans Mono" pitchFamily="49" charset="0"/>
              </a:rPr>
              <a:t>3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43" name="Rectangle 42"/>
          <p:cNvSpPr/>
          <p:nvPr/>
        </p:nvSpPr>
        <p:spPr>
          <a:xfrm>
            <a:off x="971600" y="6021288"/>
            <a:ext cx="3744416"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rgbClr val="0070C0"/>
                </a:solidFill>
              </a:rPr>
              <a:t>F(</a:t>
            </a:r>
            <a:r>
              <a:rPr lang="en-CA" sz="1600" dirty="0" smtClean="0">
                <a:solidFill>
                  <a:srgbClr val="0070C0"/>
                </a:solidFill>
                <a:latin typeface="DejaVu Sans Mono" pitchFamily="49" charset="0"/>
                <a:ea typeface="DejaVu Sans Mono" pitchFamily="49" charset="0"/>
                <a:cs typeface="DejaVu Sans Mono" pitchFamily="49" charset="0"/>
              </a:rPr>
              <a:t>2 is EATING </a:t>
            </a:r>
            <a:r>
              <a:rPr lang="en-CA" dirty="0" smtClean="0">
                <a:solidFill>
                  <a:srgbClr val="0070C0"/>
                </a:solidFill>
                <a:latin typeface="Arial" pitchFamily="34" charset="0"/>
                <a:cs typeface="Arial" pitchFamily="34" charset="0"/>
              </a:rPr>
              <a:t>&amp; 4</a:t>
            </a:r>
            <a:r>
              <a:rPr lang="en-CA" sz="1600" dirty="0" smtClean="0">
                <a:solidFill>
                  <a:srgbClr val="0070C0"/>
                </a:solidFill>
                <a:latin typeface="DejaVu Sans Mono" pitchFamily="49" charset="0"/>
                <a:ea typeface="DejaVu Sans Mono" pitchFamily="49" charset="0"/>
                <a:cs typeface="DejaVu Sans Mono" pitchFamily="49" charset="0"/>
              </a:rPr>
              <a:t> is EATING</a:t>
            </a:r>
            <a:r>
              <a:rPr lang="en-CA" dirty="0" smtClean="0">
                <a:solidFill>
                  <a:srgbClr val="0070C0"/>
                </a:solidFill>
                <a:latin typeface="Arial" pitchFamily="34" charset="0"/>
                <a:cs typeface="Arial" pitchFamily="34" charset="0"/>
              </a:rPr>
              <a:t>)</a:t>
            </a:r>
            <a:r>
              <a:rPr lang="en-CA" dirty="0" smtClean="0">
                <a:solidFill>
                  <a:srgbClr val="0070C0"/>
                </a:solidFill>
              </a:rPr>
              <a:t> </a:t>
            </a:r>
            <a:endParaRPr lang="en-CA" dirty="0">
              <a:solidFill>
                <a:srgbClr val="0070C0"/>
              </a:solidFill>
            </a:endParaRPr>
          </a:p>
        </p:txBody>
      </p:sp>
      <p:sp>
        <p:nvSpPr>
          <p:cNvPr id="44" name="Right Brace 43"/>
          <p:cNvSpPr/>
          <p:nvPr/>
        </p:nvSpPr>
        <p:spPr>
          <a:xfrm>
            <a:off x="4860032" y="4606528"/>
            <a:ext cx="360040" cy="1762100"/>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45" name="TextBox 44"/>
          <p:cNvSpPr txBox="1"/>
          <p:nvPr/>
        </p:nvSpPr>
        <p:spPr>
          <a:xfrm>
            <a:off x="5004048" y="5013176"/>
            <a:ext cx="3384376" cy="923330"/>
          </a:xfrm>
          <a:prstGeom prst="rect">
            <a:avLst/>
          </a:prstGeom>
          <a:noFill/>
        </p:spPr>
        <p:txBody>
          <a:bodyPr wrap="square" rtlCol="0">
            <a:spAutoFit/>
          </a:bodyPr>
          <a:lstStyle/>
          <a:p>
            <a:pPr algn="ctr"/>
            <a:r>
              <a:rPr lang="en-CA" dirty="0" smtClean="0"/>
              <a:t>together, mean that non-adjacent philosophers eventually eat at the same time</a:t>
            </a:r>
            <a:endParaRPr lang="en-CA" dirty="0"/>
          </a:p>
        </p:txBody>
      </p:sp>
      <p:sp>
        <p:nvSpPr>
          <p:cNvPr id="34" name="Rectangle 33"/>
          <p:cNvSpPr/>
          <p:nvPr/>
        </p:nvSpPr>
        <p:spPr>
          <a:xfrm>
            <a:off x="251520" y="1268760"/>
            <a:ext cx="8640960" cy="5589240"/>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p:cNvSpPr/>
          <p:nvPr/>
        </p:nvSpPr>
        <p:spPr>
          <a:xfrm>
            <a:off x="827584" y="2564904"/>
            <a:ext cx="7596336" cy="1944216"/>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76225">
              <a:buFont typeface="Arial" pitchFamily="34" charset="0"/>
              <a:buChar char="•"/>
            </a:pPr>
            <a:r>
              <a:rPr lang="en-CA" sz="2800" dirty="0" smtClean="0">
                <a:latin typeface="Arial" pitchFamily="34" charset="0"/>
                <a:cs typeface="Arial" pitchFamily="34" charset="0"/>
              </a:rPr>
              <a:t>Texada can mine a wide variety of properties</a:t>
            </a:r>
          </a:p>
          <a:p>
            <a:pPr indent="276225">
              <a:buFont typeface="Arial" pitchFamily="34" charset="0"/>
              <a:buChar char="•"/>
            </a:pPr>
            <a:r>
              <a:rPr lang="en-CA" sz="2800" dirty="0" smtClean="0">
                <a:latin typeface="Arial" pitchFamily="34" charset="0"/>
                <a:cs typeface="Arial" pitchFamily="34" charset="0"/>
              </a:rPr>
              <a:t>Texada can mine concurrent sys. properties</a:t>
            </a:r>
          </a:p>
          <a:p>
            <a:pPr indent="276225">
              <a:buFont typeface="Arial" pitchFamily="34" charset="0"/>
              <a:buChar char="•"/>
            </a:pPr>
            <a:r>
              <a:rPr lang="en-CA" sz="2800" dirty="0" err="1">
                <a:latin typeface="Arial" pitchFamily="34" charset="0"/>
                <a:cs typeface="Arial" pitchFamily="34" charset="0"/>
              </a:rPr>
              <a:t>Texada</a:t>
            </a:r>
            <a:r>
              <a:rPr lang="en-CA" sz="2800" dirty="0">
                <a:latin typeface="Arial" pitchFamily="34" charset="0"/>
                <a:cs typeface="Arial" pitchFamily="34" charset="0"/>
              </a:rPr>
              <a:t> has reasonable performance</a:t>
            </a:r>
          </a:p>
        </p:txBody>
      </p:sp>
      <p:sp>
        <p:nvSpPr>
          <p:cNvPr id="52" name="TextBox 51"/>
          <p:cNvSpPr txBox="1"/>
          <p:nvPr/>
        </p:nvSpPr>
        <p:spPr>
          <a:xfrm>
            <a:off x="8122609" y="2537028"/>
            <a:ext cx="870345" cy="1107996"/>
          </a:xfrm>
          <a:prstGeom prst="rect">
            <a:avLst/>
          </a:prstGeom>
          <a:noFill/>
        </p:spPr>
        <p:txBody>
          <a:bodyPr wrap="square" rtlCol="0">
            <a:spAutoFit/>
          </a:bodyPr>
          <a:lstStyle/>
          <a:p>
            <a:r>
              <a:rPr lang="en-CA" sz="6600" b="1" dirty="0" smtClean="0">
                <a:solidFill>
                  <a:srgbClr val="FFC000"/>
                </a:solidFill>
                <a:latin typeface="TeXGyreHeros" pitchFamily="50" charset="0"/>
                <a:cs typeface="Arial" pitchFamily="34" charset="0"/>
                <a:sym typeface="Wingdings 2"/>
              </a:rPr>
              <a:t></a:t>
            </a:r>
            <a:endParaRPr lang="en-CA" sz="6600" b="1" dirty="0" smtClean="0">
              <a:solidFill>
                <a:srgbClr val="FFC000"/>
              </a:solidFill>
              <a:latin typeface="TeXGyreHeros" pitchFamily="50" charset="0"/>
              <a:cs typeface="Arial" pitchFamily="34" charset="0"/>
            </a:endParaRPr>
          </a:p>
        </p:txBody>
      </p:sp>
      <p:sp>
        <p:nvSpPr>
          <p:cNvPr id="53" name="TextBox 52"/>
          <p:cNvSpPr txBox="1"/>
          <p:nvPr/>
        </p:nvSpPr>
        <p:spPr>
          <a:xfrm>
            <a:off x="8123171" y="2969076"/>
            <a:ext cx="870345" cy="1107996"/>
          </a:xfrm>
          <a:prstGeom prst="rect">
            <a:avLst/>
          </a:prstGeom>
          <a:noFill/>
        </p:spPr>
        <p:txBody>
          <a:bodyPr wrap="square" rtlCol="0">
            <a:spAutoFit/>
          </a:bodyPr>
          <a:lstStyle/>
          <a:p>
            <a:r>
              <a:rPr lang="en-CA" sz="6600" b="1" dirty="0" smtClean="0">
                <a:solidFill>
                  <a:srgbClr val="FFC000"/>
                </a:solidFill>
                <a:latin typeface="TeXGyreHeros" pitchFamily="50" charset="0"/>
                <a:cs typeface="Arial" pitchFamily="34" charset="0"/>
                <a:sym typeface="Wingdings 2"/>
              </a:rPr>
              <a:t></a:t>
            </a:r>
            <a:endParaRPr lang="en-CA" sz="6600" b="1" dirty="0" smtClean="0">
              <a:solidFill>
                <a:srgbClr val="FFC000"/>
              </a:solidFill>
              <a:latin typeface="TeXGyreHeros" pitchFamily="50" charset="0"/>
              <a:cs typeface="Arial" pitchFamily="34" charset="0"/>
            </a:endParaRPr>
          </a:p>
        </p:txBody>
      </p:sp>
    </p:spTree>
    <p:extLst>
      <p:ext uri="{BB962C8B-B14F-4D97-AF65-F5344CB8AC3E}">
        <p14:creationId xmlns:p14="http://schemas.microsoft.com/office/powerpoint/2010/main" val="18377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p:bldP spid="34" grpId="0" animBg="1"/>
      <p:bldP spid="35" grpId="0" animBg="1"/>
      <p:bldP spid="52" grpId="0"/>
      <p:bldP spid="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Texada vs. Synoptic</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10" name="Content Placeholder 9"/>
          <p:cNvSpPr>
            <a:spLocks noGrp="1"/>
          </p:cNvSpPr>
          <p:nvPr>
            <p:ph idx="1"/>
          </p:nvPr>
        </p:nvSpPr>
        <p:spPr>
          <a:xfrm>
            <a:off x="457200" y="1268760"/>
            <a:ext cx="8229600" cy="5184576"/>
          </a:xfrm>
        </p:spPr>
        <p:txBody>
          <a:bodyPr>
            <a:normAutofit/>
          </a:bodyPr>
          <a:lstStyle/>
          <a:p>
            <a:r>
              <a:rPr lang="en-CA" sz="2400" dirty="0" smtClean="0">
                <a:latin typeface="Arial" pitchFamily="34" charset="0"/>
                <a:cs typeface="Arial" pitchFamily="34" charset="0"/>
              </a:rPr>
              <a:t>Texada performs favourably against </a:t>
            </a:r>
            <a:r>
              <a:rPr lang="en-CA" sz="2400" dirty="0" err="1" smtClean="0">
                <a:latin typeface="Arial" pitchFamily="34" charset="0"/>
                <a:cs typeface="Arial" pitchFamily="34" charset="0"/>
              </a:rPr>
              <a:t>Synoptic’s</a:t>
            </a:r>
            <a:r>
              <a:rPr lang="en-CA" sz="2400" dirty="0" smtClean="0">
                <a:latin typeface="Arial" pitchFamily="34" charset="0"/>
                <a:cs typeface="Arial" pitchFamily="34" charset="0"/>
              </a:rPr>
              <a:t> miner on three property types it is </a:t>
            </a:r>
            <a:r>
              <a:rPr lang="en-CA" sz="2400" i="1" dirty="0" smtClean="0">
                <a:latin typeface="Arial" pitchFamily="34" charset="0"/>
                <a:cs typeface="Arial" pitchFamily="34" charset="0"/>
              </a:rPr>
              <a:t>specialized</a:t>
            </a:r>
            <a:r>
              <a:rPr lang="en-CA" sz="2400" dirty="0" smtClean="0">
                <a:latin typeface="Arial" pitchFamily="34" charset="0"/>
                <a:cs typeface="Arial" pitchFamily="34" charset="0"/>
              </a:rPr>
              <a:t> to mine.</a:t>
            </a:r>
          </a:p>
          <a:p>
            <a:pPr>
              <a:buNone/>
            </a:pPr>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r>
              <a:rPr lang="en-CA" sz="2400" dirty="0" smtClean="0">
                <a:latin typeface="Arial" pitchFamily="34" charset="0"/>
                <a:cs typeface="Arial" pitchFamily="34" charset="0"/>
              </a:rPr>
              <a:t>More results in paper. </a:t>
            </a:r>
          </a:p>
          <a:p>
            <a:r>
              <a:rPr lang="en-CA" sz="2400" dirty="0" err="1" smtClean="0">
                <a:latin typeface="Arial" pitchFamily="34" charset="0"/>
                <a:cs typeface="Arial" pitchFamily="34" charset="0"/>
              </a:rPr>
              <a:t>Texada</a:t>
            </a:r>
            <a:r>
              <a:rPr lang="en-CA" sz="2400" dirty="0" smtClean="0">
                <a:latin typeface="Arial" pitchFamily="34" charset="0"/>
                <a:cs typeface="Arial" pitchFamily="34" charset="0"/>
              </a:rPr>
              <a:t> </a:t>
            </a:r>
            <a:r>
              <a:rPr lang="en-CA" sz="2400" dirty="0" err="1" smtClean="0">
                <a:latin typeface="Arial" pitchFamily="34" charset="0"/>
                <a:cs typeface="Arial" pitchFamily="34" charset="0"/>
              </a:rPr>
              <a:t>algs</a:t>
            </a:r>
            <a:r>
              <a:rPr lang="en-CA" sz="2400" dirty="0" smtClean="0">
                <a:latin typeface="Arial" pitchFamily="34" charset="0"/>
                <a:cs typeface="Arial" pitchFamily="34" charset="0"/>
              </a:rPr>
              <a:t> benefit from log-level short-circuiting. </a:t>
            </a:r>
          </a:p>
        </p:txBody>
      </p:sp>
      <p:sp>
        <p:nvSpPr>
          <p:cNvPr id="7" name="Slide Number Placeholder 6"/>
          <p:cNvSpPr>
            <a:spLocks noGrp="1"/>
          </p:cNvSpPr>
          <p:nvPr>
            <p:ph type="sldNum" sz="quarter" idx="12"/>
          </p:nvPr>
        </p:nvSpPr>
        <p:spPr/>
        <p:txBody>
          <a:bodyPr/>
          <a:lstStyle/>
          <a:p>
            <a:fld id="{BCD84BB2-3C3D-403F-A6B0-5BCB3C22B5E5}" type="slidenum">
              <a:rPr lang="en-CA" smtClean="0">
                <a:solidFill>
                  <a:prstClr val="black">
                    <a:tint val="75000"/>
                  </a:prstClr>
                </a:solidFill>
              </a:rPr>
              <a:pPr/>
              <a:t>28</a:t>
            </a:fld>
            <a:endParaRPr lang="en-CA">
              <a:solidFill>
                <a:prstClr val="black">
                  <a:tint val="75000"/>
                </a:prstClr>
              </a:solidFill>
            </a:endParaRPr>
          </a:p>
        </p:txBody>
      </p:sp>
      <p:pic>
        <p:nvPicPr>
          <p:cNvPr id="11" name="Picture 2"/>
          <p:cNvPicPr>
            <a:picLocks noChangeAspect="1" noChangeArrowheads="1"/>
          </p:cNvPicPr>
          <p:nvPr/>
        </p:nvPicPr>
        <p:blipFill>
          <a:blip r:embed="rId3" cstate="print"/>
          <a:srcRect/>
          <a:stretch>
            <a:fillRect/>
          </a:stretch>
        </p:blipFill>
        <p:spPr bwMode="auto">
          <a:xfrm>
            <a:off x="1691680" y="2276872"/>
            <a:ext cx="5615468" cy="2592288"/>
          </a:xfrm>
          <a:prstGeom prst="rect">
            <a:avLst/>
          </a:prstGeom>
          <a:noFill/>
          <a:ln w="9525">
            <a:noFill/>
            <a:miter lim="800000"/>
            <a:headEnd/>
            <a:tailEnd/>
          </a:ln>
        </p:spPr>
      </p:pic>
      <p:pic>
        <p:nvPicPr>
          <p:cNvPr id="12" name="Picture 2"/>
          <p:cNvPicPr>
            <a:picLocks noChangeAspect="1" noChangeArrowheads="1"/>
          </p:cNvPicPr>
          <p:nvPr/>
        </p:nvPicPr>
        <p:blipFill>
          <a:blip r:embed="rId4" cstate="print"/>
          <a:srcRect/>
          <a:stretch>
            <a:fillRect/>
          </a:stretch>
        </p:blipFill>
        <p:spPr bwMode="auto">
          <a:xfrm>
            <a:off x="2051720" y="-2259632"/>
            <a:ext cx="4065619" cy="1872208"/>
          </a:xfrm>
          <a:prstGeom prst="rect">
            <a:avLst/>
          </a:prstGeom>
          <a:noFill/>
          <a:ln w="9525">
            <a:noFill/>
            <a:miter lim="800000"/>
            <a:headEnd/>
            <a:tailEnd/>
          </a:ln>
        </p:spPr>
      </p:pic>
    </p:spTree>
    <p:extLst>
      <p:ext uri="{BB962C8B-B14F-4D97-AF65-F5344CB8AC3E}">
        <p14:creationId xmlns:p14="http://schemas.microsoft.com/office/powerpoint/2010/main" val="1220711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Texada vs. </a:t>
            </a:r>
            <a:r>
              <a:rPr lang="en-CA" sz="3600" dirty="0" err="1" smtClean="0">
                <a:solidFill>
                  <a:srgbClr val="002060"/>
                </a:solidFill>
                <a:latin typeface="Arial" pitchFamily="34" charset="0"/>
                <a:cs typeface="Arial" pitchFamily="34" charset="0"/>
              </a:rPr>
              <a:t>Perracotta</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ontent Placeholder 9"/>
          <p:cNvSpPr>
            <a:spLocks noGrp="1"/>
          </p:cNvSpPr>
          <p:nvPr>
            <p:ph idx="1"/>
          </p:nvPr>
        </p:nvSpPr>
        <p:spPr>
          <a:xfrm>
            <a:off x="457200" y="1268760"/>
            <a:ext cx="8229600" cy="4968552"/>
          </a:xfrm>
        </p:spPr>
        <p:txBody>
          <a:bodyPr>
            <a:normAutofit lnSpcReduction="10000"/>
          </a:bodyPr>
          <a:lstStyle/>
          <a:p>
            <a:r>
              <a:rPr lang="en-CA" sz="2400" dirty="0" err="1" smtClean="0">
                <a:latin typeface="Arial" pitchFamily="34" charset="0"/>
                <a:cs typeface="Arial" pitchFamily="34" charset="0"/>
              </a:rPr>
              <a:t>Perracotta</a:t>
            </a:r>
            <a:r>
              <a:rPr lang="en-CA" sz="2400" dirty="0" smtClean="0">
                <a:latin typeface="Arial" pitchFamily="34" charset="0"/>
                <a:cs typeface="Arial" pitchFamily="34" charset="0"/>
              </a:rPr>
              <a:t> performs favourably against Texada:</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r>
              <a:rPr lang="en-CA" sz="2400" dirty="0" err="1" smtClean="0">
                <a:latin typeface="Arial" pitchFamily="34" charset="0"/>
                <a:cs typeface="Arial" pitchFamily="34" charset="0"/>
              </a:rPr>
              <a:t>Perracotta’s</a:t>
            </a:r>
            <a:r>
              <a:rPr lang="en-CA" sz="2400" dirty="0" smtClean="0">
                <a:latin typeface="Arial" pitchFamily="34" charset="0"/>
                <a:cs typeface="Arial" pitchFamily="34" charset="0"/>
              </a:rPr>
              <a:t> algorithm particularly effective at reducing instantiation effect on runtime.</a:t>
            </a:r>
            <a:endParaRPr lang="en-CA" sz="2400" dirty="0" smtClean="0"/>
          </a:p>
          <a:p>
            <a:r>
              <a:rPr lang="en-CA" sz="2400" dirty="0" smtClean="0"/>
              <a:t>Further </a:t>
            </a:r>
            <a:r>
              <a:rPr lang="en-CA" sz="2400" dirty="0" err="1" smtClean="0"/>
              <a:t>memoization</a:t>
            </a:r>
            <a:r>
              <a:rPr lang="en-CA" sz="2400" dirty="0" smtClean="0"/>
              <a:t> work (along with good expiration policies) might help reduce instantiation effect  </a:t>
            </a:r>
          </a:p>
          <a:p>
            <a:endParaRPr lang="en-CA" sz="2800" dirty="0" smtClean="0">
              <a:latin typeface="Arial" pitchFamily="34" charset="0"/>
              <a:cs typeface="Arial" pitchFamily="34" charset="0"/>
            </a:endParaRPr>
          </a:p>
          <a:p>
            <a:endParaRPr lang="en-CA" sz="2800" dirty="0" smtClean="0">
              <a:latin typeface="Arial" pitchFamily="34" charset="0"/>
              <a:cs typeface="Arial" pitchFamily="34" charset="0"/>
            </a:endParaRPr>
          </a:p>
          <a:p>
            <a:endParaRPr lang="en-CA" sz="2800" dirty="0" smtClean="0">
              <a:latin typeface="Arial" pitchFamily="34" charset="0"/>
              <a:cs typeface="Arial" pitchFamily="34" charset="0"/>
            </a:endParaRPr>
          </a:p>
          <a:p>
            <a:endParaRPr lang="en-CA" sz="2800" dirty="0" smtClean="0">
              <a:latin typeface="Arial" pitchFamily="34" charset="0"/>
              <a:cs typeface="Arial" pitchFamily="34" charset="0"/>
            </a:endParaRPr>
          </a:p>
          <a:p>
            <a:endParaRPr lang="en-CA" sz="2800" dirty="0" smtClean="0">
              <a:latin typeface="Arial" pitchFamily="34" charset="0"/>
              <a:cs typeface="Arial" pitchFamily="34" charset="0"/>
            </a:endParaRPr>
          </a:p>
          <a:p>
            <a:endParaRPr lang="en-CA" sz="2800" dirty="0" smtClean="0">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CD84BB2-3C3D-403F-A6B0-5BCB3C22B5E5}" type="slidenum">
              <a:rPr lang="en-CA" smtClean="0"/>
              <a:pPr/>
              <a:t>29</a:t>
            </a:fld>
            <a:endParaRPr lang="en-CA"/>
          </a:p>
        </p:txBody>
      </p:sp>
      <p:graphicFrame>
        <p:nvGraphicFramePr>
          <p:cNvPr id="9" name="Table 8"/>
          <p:cNvGraphicFramePr>
            <a:graphicFrameLocks noGrp="1"/>
          </p:cNvGraphicFramePr>
          <p:nvPr>
            <p:extLst>
              <p:ext uri="{D42A27DB-BD31-4B8C-83A1-F6EECF244321}">
                <p14:modId xmlns:p14="http://schemas.microsoft.com/office/powerpoint/2010/main" val="2669610016"/>
              </p:ext>
            </p:extLst>
          </p:nvPr>
        </p:nvGraphicFramePr>
        <p:xfrm>
          <a:off x="1619672" y="2060848"/>
          <a:ext cx="5328592" cy="1994564"/>
        </p:xfrm>
        <a:graphic>
          <a:graphicData uri="http://schemas.openxmlformats.org/drawingml/2006/table">
            <a:tbl>
              <a:tblPr firstRow="1" bandRow="1">
                <a:tableStyleId>{5940675A-B579-460E-94D1-54222C63F5DA}</a:tableStyleId>
              </a:tblPr>
              <a:tblGrid>
                <a:gridCol w="2232248"/>
                <a:gridCol w="1440160"/>
                <a:gridCol w="1656184"/>
              </a:tblGrid>
              <a:tr h="648072">
                <a:tc>
                  <a:txBody>
                    <a:bodyPr/>
                    <a:lstStyle/>
                    <a:p>
                      <a:pPr algn="ctr"/>
                      <a:r>
                        <a:rPr lang="en-CA" b="1" dirty="0" smtClean="0"/>
                        <a:t>Unique</a:t>
                      </a:r>
                      <a:r>
                        <a:rPr lang="en-CA" b="1" baseline="0" dirty="0" smtClean="0"/>
                        <a:t> events</a:t>
                      </a:r>
                      <a:endParaRPr lang="en-CA" b="1" dirty="0" smtClean="0"/>
                    </a:p>
                    <a:p>
                      <a:pPr algn="ctr"/>
                      <a:r>
                        <a:rPr lang="en-CA" sz="1400" dirty="0" smtClean="0"/>
                        <a:t>(10K</a:t>
                      </a:r>
                      <a:r>
                        <a:rPr lang="en-CA" sz="1400" baseline="0" dirty="0" smtClean="0"/>
                        <a:t> events/trace, </a:t>
                      </a:r>
                      <a:r>
                        <a:rPr lang="en-CA" sz="1400" dirty="0" smtClean="0"/>
                        <a:t>20 traces/log)</a:t>
                      </a:r>
                      <a:endParaRPr lang="en-CA" sz="1400" dirty="0"/>
                    </a:p>
                  </a:txBody>
                  <a:tcPr/>
                </a:tc>
                <a:tc>
                  <a:txBody>
                    <a:bodyPr/>
                    <a:lstStyle/>
                    <a:p>
                      <a:pPr algn="ctr"/>
                      <a:r>
                        <a:rPr lang="en-CA" b="1" dirty="0" err="1" smtClean="0"/>
                        <a:t>Perracotta</a:t>
                      </a:r>
                      <a:r>
                        <a:rPr lang="en-CA" b="1" dirty="0" smtClean="0"/>
                        <a:t> </a:t>
                      </a:r>
                      <a:endParaRPr lang="en-CA" b="1" dirty="0"/>
                    </a:p>
                  </a:txBody>
                  <a:tcPr/>
                </a:tc>
                <a:tc>
                  <a:txBody>
                    <a:bodyPr/>
                    <a:lstStyle/>
                    <a:p>
                      <a:pPr algn="ctr"/>
                      <a:r>
                        <a:rPr lang="en-CA" b="1" dirty="0" smtClean="0"/>
                        <a:t>Texada </a:t>
                      </a:r>
                    </a:p>
                    <a:p>
                      <a:pPr algn="ctr"/>
                      <a:r>
                        <a:rPr lang="en-CA" b="1" dirty="0" smtClean="0"/>
                        <a:t>(map miner)</a:t>
                      </a:r>
                      <a:endParaRPr lang="en-CA" b="1" dirty="0"/>
                    </a:p>
                  </a:txBody>
                  <a:tcPr/>
                </a:tc>
              </a:tr>
              <a:tr h="388292">
                <a:tc>
                  <a:txBody>
                    <a:bodyPr/>
                    <a:lstStyle/>
                    <a:p>
                      <a:pPr algn="ctr"/>
                      <a:r>
                        <a:rPr lang="en-CA" dirty="0" smtClean="0"/>
                        <a:t>120</a:t>
                      </a:r>
                    </a:p>
                  </a:txBody>
                  <a:tcPr/>
                </a:tc>
                <a:tc>
                  <a:txBody>
                    <a:bodyPr/>
                    <a:lstStyle/>
                    <a:p>
                      <a:pPr algn="ctr"/>
                      <a:r>
                        <a:rPr lang="en-CA" dirty="0" smtClean="0"/>
                        <a:t>0.85</a:t>
                      </a:r>
                      <a:r>
                        <a:rPr lang="en-CA" baseline="0" dirty="0" smtClean="0"/>
                        <a:t> s</a:t>
                      </a:r>
                      <a:endParaRPr lang="en-CA" dirty="0"/>
                    </a:p>
                  </a:txBody>
                  <a:tcPr/>
                </a:tc>
                <a:tc>
                  <a:txBody>
                    <a:bodyPr/>
                    <a:lstStyle/>
                    <a:p>
                      <a:pPr algn="ctr"/>
                      <a:r>
                        <a:rPr lang="en-CA" dirty="0" smtClean="0"/>
                        <a:t>2.42</a:t>
                      </a:r>
                      <a:r>
                        <a:rPr lang="en-CA" baseline="0" dirty="0" smtClean="0"/>
                        <a:t> s</a:t>
                      </a:r>
                      <a:endParaRPr lang="en-CA" dirty="0"/>
                    </a:p>
                  </a:txBody>
                  <a:tcPr/>
                </a:tc>
              </a:tr>
              <a:tr h="432048">
                <a:tc>
                  <a:txBody>
                    <a:bodyPr/>
                    <a:lstStyle/>
                    <a:p>
                      <a:pPr algn="ctr"/>
                      <a:r>
                        <a:rPr lang="en-CA" dirty="0" smtClean="0"/>
                        <a:t>160</a:t>
                      </a:r>
                    </a:p>
                  </a:txBody>
                  <a:tcPr/>
                </a:tc>
                <a:tc>
                  <a:txBody>
                    <a:bodyPr/>
                    <a:lstStyle/>
                    <a:p>
                      <a:pPr algn="ctr"/>
                      <a:r>
                        <a:rPr lang="en-CA" dirty="0" smtClean="0"/>
                        <a:t>0.97 s</a:t>
                      </a:r>
                      <a:endParaRPr lang="en-CA" dirty="0"/>
                    </a:p>
                  </a:txBody>
                  <a:tcPr/>
                </a:tc>
                <a:tc>
                  <a:txBody>
                    <a:bodyPr/>
                    <a:lstStyle/>
                    <a:p>
                      <a:pPr algn="ctr"/>
                      <a:r>
                        <a:rPr lang="en-CA" dirty="0" smtClean="0"/>
                        <a:t>4.07</a:t>
                      </a:r>
                      <a:r>
                        <a:rPr lang="en-CA" baseline="0" dirty="0" smtClean="0"/>
                        <a:t> s</a:t>
                      </a:r>
                      <a:endParaRPr lang="en-CA" dirty="0"/>
                    </a:p>
                  </a:txBody>
                  <a:tcPr/>
                </a:tc>
              </a:tr>
              <a:tr h="381744">
                <a:tc>
                  <a:txBody>
                    <a:bodyPr/>
                    <a:lstStyle/>
                    <a:p>
                      <a:pPr algn="ctr"/>
                      <a:r>
                        <a:rPr lang="en-CA" dirty="0" smtClean="0"/>
                        <a:t>260</a:t>
                      </a:r>
                    </a:p>
                  </a:txBody>
                  <a:tcPr/>
                </a:tc>
                <a:tc>
                  <a:txBody>
                    <a:bodyPr/>
                    <a:lstStyle/>
                    <a:p>
                      <a:pPr algn="ctr"/>
                      <a:r>
                        <a:rPr lang="en-CA" dirty="0" smtClean="0"/>
                        <a:t>1.42 s</a:t>
                      </a:r>
                      <a:endParaRPr lang="en-CA" dirty="0"/>
                    </a:p>
                  </a:txBody>
                  <a:tcPr/>
                </a:tc>
                <a:tc>
                  <a:txBody>
                    <a:bodyPr/>
                    <a:lstStyle/>
                    <a:p>
                      <a:pPr algn="ctr"/>
                      <a:r>
                        <a:rPr lang="en-CA" dirty="0" smtClean="0"/>
                        <a:t>10.21</a:t>
                      </a:r>
                      <a:r>
                        <a:rPr lang="en-CA" baseline="0" dirty="0" smtClean="0"/>
                        <a:t> s</a:t>
                      </a:r>
                      <a:endParaRPr lang="en-CA" dirty="0"/>
                    </a:p>
                  </a:txBody>
                  <a:tcPr/>
                </a:tc>
              </a:tr>
            </a:tbl>
          </a:graphicData>
        </a:graphic>
      </p:graphicFrame>
      <p:sp>
        <p:nvSpPr>
          <p:cNvPr id="14" name="Rectangle 13"/>
          <p:cNvSpPr/>
          <p:nvPr/>
        </p:nvSpPr>
        <p:spPr>
          <a:xfrm>
            <a:off x="899592" y="1412776"/>
            <a:ext cx="7632848" cy="3785652"/>
          </a:xfrm>
          <a:prstGeom prst="rect">
            <a:avLst/>
          </a:prstGeom>
        </p:spPr>
        <p:txBody>
          <a:bodyPr wrap="square">
            <a:spAutoFit/>
          </a:bodyPr>
          <a:lstStyle/>
          <a:p>
            <a:endParaRPr lang="en-CA" sz="2400" dirty="0" smtClean="0"/>
          </a:p>
          <a:p>
            <a:endParaRPr lang="en-CA" sz="2400" dirty="0" smtClean="0"/>
          </a:p>
          <a:p>
            <a:endParaRPr lang="en-CA" sz="2400" dirty="0" smtClean="0"/>
          </a:p>
          <a:p>
            <a:endParaRPr lang="en-CA" sz="2400" dirty="0" smtClean="0"/>
          </a:p>
          <a:p>
            <a:endParaRPr lang="en-CA" sz="2400" dirty="0" smtClean="0"/>
          </a:p>
          <a:p>
            <a:endParaRPr lang="en-CA" sz="2400" dirty="0" smtClean="0"/>
          </a:p>
          <a:p>
            <a:endParaRPr lang="en-CA" sz="2400" dirty="0" smtClean="0"/>
          </a:p>
          <a:p>
            <a:endParaRPr lang="en-CA" sz="2400" dirty="0" smtClean="0"/>
          </a:p>
          <a:p>
            <a:endParaRPr lang="en-CA" sz="2400" dirty="0" smtClean="0"/>
          </a:p>
          <a:p>
            <a:endParaRPr lang="en-CA" sz="2400" dirty="0" smtClean="0"/>
          </a:p>
        </p:txBody>
      </p:sp>
      <p:grpSp>
        <p:nvGrpSpPr>
          <p:cNvPr id="3" name="Group 2"/>
          <p:cNvGrpSpPr/>
          <p:nvPr/>
        </p:nvGrpSpPr>
        <p:grpSpPr>
          <a:xfrm>
            <a:off x="179512" y="1196752"/>
            <a:ext cx="8748245" cy="5589240"/>
            <a:chOff x="9756576" y="1101864"/>
            <a:chExt cx="8748245" cy="5589240"/>
          </a:xfrm>
        </p:grpSpPr>
        <p:sp>
          <p:nvSpPr>
            <p:cNvPr id="11" name="Rectangle 10"/>
            <p:cNvSpPr/>
            <p:nvPr/>
          </p:nvSpPr>
          <p:spPr>
            <a:xfrm>
              <a:off x="9756576" y="1101864"/>
              <a:ext cx="8640960" cy="5589240"/>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10332640" y="2482032"/>
              <a:ext cx="7596336" cy="1944216"/>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76225">
                <a:buFont typeface="Arial" pitchFamily="34" charset="0"/>
                <a:buChar char="•"/>
              </a:pPr>
              <a:r>
                <a:rPr lang="en-CA" sz="2800" dirty="0" smtClean="0">
                  <a:latin typeface="Arial" pitchFamily="34" charset="0"/>
                  <a:cs typeface="Arial" pitchFamily="34" charset="0"/>
                </a:rPr>
                <a:t>Texada can mine a wide variety of properties</a:t>
              </a:r>
            </a:p>
            <a:p>
              <a:pPr indent="276225">
                <a:buFont typeface="Arial" pitchFamily="34" charset="0"/>
                <a:buChar char="•"/>
              </a:pPr>
              <a:r>
                <a:rPr lang="en-CA" sz="2800" dirty="0" smtClean="0">
                  <a:latin typeface="Arial" pitchFamily="34" charset="0"/>
                  <a:cs typeface="Arial" pitchFamily="34" charset="0"/>
                </a:rPr>
                <a:t>Texada can mine concurrent sys. properties</a:t>
              </a:r>
            </a:p>
            <a:p>
              <a:pPr indent="276225">
                <a:buFont typeface="Arial" pitchFamily="34" charset="0"/>
                <a:buChar char="•"/>
              </a:pPr>
              <a:r>
                <a:rPr lang="en-CA" sz="2800" dirty="0" err="1">
                  <a:latin typeface="Arial" pitchFamily="34" charset="0"/>
                  <a:cs typeface="Arial" pitchFamily="34" charset="0"/>
                </a:rPr>
                <a:t>Texada</a:t>
              </a:r>
              <a:r>
                <a:rPr lang="en-CA" sz="2800" dirty="0">
                  <a:latin typeface="Arial" pitchFamily="34" charset="0"/>
                  <a:cs typeface="Arial" pitchFamily="34" charset="0"/>
                </a:rPr>
                <a:t> has reasonable performance</a:t>
              </a:r>
            </a:p>
          </p:txBody>
        </p:sp>
        <p:sp>
          <p:nvSpPr>
            <p:cNvPr id="26" name="TextBox 25"/>
            <p:cNvSpPr txBox="1"/>
            <p:nvPr/>
          </p:nvSpPr>
          <p:spPr>
            <a:xfrm>
              <a:off x="17628227" y="2874188"/>
              <a:ext cx="870345" cy="1107996"/>
            </a:xfrm>
            <a:prstGeom prst="rect">
              <a:avLst/>
            </a:prstGeom>
            <a:noFill/>
          </p:spPr>
          <p:txBody>
            <a:bodyPr wrap="square" rtlCol="0">
              <a:spAutoFit/>
            </a:bodyPr>
            <a:lstStyle/>
            <a:p>
              <a:r>
                <a:rPr lang="en-CA" sz="6600" b="1" dirty="0" smtClean="0">
                  <a:solidFill>
                    <a:srgbClr val="FFC000"/>
                  </a:solidFill>
                  <a:latin typeface="TeXGyreHeros" pitchFamily="50" charset="0"/>
                  <a:cs typeface="Arial" pitchFamily="34" charset="0"/>
                  <a:sym typeface="Wingdings 2"/>
                </a:rPr>
                <a:t></a:t>
              </a:r>
              <a:endParaRPr lang="en-CA" sz="6600" b="1" dirty="0" smtClean="0">
                <a:solidFill>
                  <a:srgbClr val="FFC000"/>
                </a:solidFill>
                <a:latin typeface="TeXGyreHeros" pitchFamily="50" charset="0"/>
                <a:cs typeface="Arial" pitchFamily="34" charset="0"/>
              </a:endParaRPr>
            </a:p>
          </p:txBody>
        </p:sp>
        <p:sp>
          <p:nvSpPr>
            <p:cNvPr id="27" name="TextBox 26"/>
            <p:cNvSpPr txBox="1"/>
            <p:nvPr/>
          </p:nvSpPr>
          <p:spPr>
            <a:xfrm>
              <a:off x="17633914" y="2442140"/>
              <a:ext cx="870345" cy="1107996"/>
            </a:xfrm>
            <a:prstGeom prst="rect">
              <a:avLst/>
            </a:prstGeom>
            <a:noFill/>
          </p:spPr>
          <p:txBody>
            <a:bodyPr wrap="square" rtlCol="0">
              <a:spAutoFit/>
            </a:bodyPr>
            <a:lstStyle/>
            <a:p>
              <a:r>
                <a:rPr lang="en-CA" sz="6600" b="1" dirty="0" smtClean="0">
                  <a:solidFill>
                    <a:srgbClr val="FFC000"/>
                  </a:solidFill>
                  <a:latin typeface="TeXGyreHeros" pitchFamily="50" charset="0"/>
                  <a:cs typeface="Arial" pitchFamily="34" charset="0"/>
                  <a:sym typeface="Wingdings 2"/>
                </a:rPr>
                <a:t></a:t>
              </a:r>
              <a:endParaRPr lang="en-CA" sz="6600" b="1" dirty="0" smtClean="0">
                <a:solidFill>
                  <a:srgbClr val="FFC000"/>
                </a:solidFill>
                <a:latin typeface="TeXGyreHeros" pitchFamily="50" charset="0"/>
                <a:cs typeface="Arial" pitchFamily="34" charset="0"/>
              </a:endParaRPr>
            </a:p>
          </p:txBody>
        </p:sp>
        <p:sp>
          <p:nvSpPr>
            <p:cNvPr id="28" name="TextBox 27"/>
            <p:cNvSpPr txBox="1"/>
            <p:nvPr/>
          </p:nvSpPr>
          <p:spPr>
            <a:xfrm>
              <a:off x="17634476" y="3306236"/>
              <a:ext cx="870345" cy="1107996"/>
            </a:xfrm>
            <a:prstGeom prst="rect">
              <a:avLst/>
            </a:prstGeom>
            <a:noFill/>
          </p:spPr>
          <p:txBody>
            <a:bodyPr wrap="square" rtlCol="0">
              <a:spAutoFit/>
            </a:bodyPr>
            <a:lstStyle/>
            <a:p>
              <a:r>
                <a:rPr lang="en-CA" sz="6600" b="1" dirty="0" smtClean="0">
                  <a:solidFill>
                    <a:srgbClr val="FFC000"/>
                  </a:solidFill>
                  <a:latin typeface="TeXGyreHeros" pitchFamily="50" charset="0"/>
                  <a:cs typeface="Arial" pitchFamily="34" charset="0"/>
                  <a:sym typeface="Wingdings 2"/>
                </a:rPr>
                <a:t></a:t>
              </a:r>
              <a:endParaRPr lang="en-CA" sz="6600" b="1" dirty="0" smtClean="0">
                <a:solidFill>
                  <a:srgbClr val="FFC000"/>
                </a:solidFill>
                <a:latin typeface="TeXGyreHeros" pitchFamily="50" charset="0"/>
                <a:cs typeface="Arial" pitchFamily="34" charset="0"/>
              </a:endParaRPr>
            </a:p>
          </p:txBody>
        </p:sp>
      </p:grpSp>
    </p:spTree>
    <p:extLst>
      <p:ext uri="{BB962C8B-B14F-4D97-AF65-F5344CB8AC3E}">
        <p14:creationId xmlns:p14="http://schemas.microsoft.com/office/powerpoint/2010/main" val="18377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095296" y="3140968"/>
            <a:ext cx="3024336" cy="3024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Program Specifications</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268760"/>
            <a:ext cx="8229600" cy="1717651"/>
          </a:xfrm>
        </p:spPr>
        <p:txBody>
          <a:bodyPr>
            <a:normAutofit/>
          </a:bodyPr>
          <a:lstStyle/>
          <a:p>
            <a:r>
              <a:rPr lang="en-CA" sz="2400" dirty="0" smtClean="0">
                <a:latin typeface="Arial" pitchFamily="34" charset="0"/>
                <a:cs typeface="Arial" pitchFamily="34" charset="0"/>
              </a:rPr>
              <a:t>Formal expectation of how a program should work</a:t>
            </a:r>
          </a:p>
          <a:p>
            <a:r>
              <a:rPr lang="en-CA" sz="2400" dirty="0" smtClean="0">
                <a:latin typeface="Arial" pitchFamily="34" charset="0"/>
                <a:cs typeface="Arial" pitchFamily="34" charset="0"/>
              </a:rPr>
              <a:t>Specs are useful, but </a:t>
            </a:r>
            <a:r>
              <a:rPr lang="en-CA" sz="2400" b="1" dirty="0" smtClean="0">
                <a:solidFill>
                  <a:srgbClr val="0070C0"/>
                </a:solidFill>
                <a:latin typeface="Arial" pitchFamily="34" charset="0"/>
                <a:cs typeface="Arial" pitchFamily="34" charset="0"/>
              </a:rPr>
              <a:t>rarely specified by developers</a:t>
            </a:r>
          </a:p>
          <a:p>
            <a:pPr lvl="1"/>
            <a:r>
              <a:rPr lang="en-CA" sz="2000" dirty="0" smtClean="0">
                <a:latin typeface="Arial" pitchFamily="34" charset="0"/>
                <a:cs typeface="Arial" pitchFamily="34" charset="0"/>
              </a:rPr>
              <a:t>May be difficult to write out</a:t>
            </a:r>
          </a:p>
          <a:p>
            <a:pPr lvl="1"/>
            <a:r>
              <a:rPr lang="en-CA" sz="2000" dirty="0" smtClean="0">
                <a:latin typeface="Arial" pitchFamily="34" charset="0"/>
                <a:cs typeface="Arial" pitchFamily="34" charset="0"/>
              </a:rPr>
              <a:t>May fall out of date like documentation</a:t>
            </a: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Plus 7"/>
          <p:cNvSpPr/>
          <p:nvPr/>
        </p:nvSpPr>
        <p:spPr>
          <a:xfrm>
            <a:off x="6238344" y="4465105"/>
            <a:ext cx="288032" cy="288032"/>
          </a:xfrm>
          <a:prstGeom prst="mathPlus">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 name="TextBox 11"/>
          <p:cNvSpPr txBox="1"/>
          <p:nvPr/>
        </p:nvSpPr>
        <p:spPr>
          <a:xfrm>
            <a:off x="1125024" y="3212976"/>
            <a:ext cx="2994608" cy="646331"/>
          </a:xfrm>
          <a:prstGeom prst="rect">
            <a:avLst/>
          </a:prstGeom>
          <a:noFill/>
        </p:spPr>
        <p:txBody>
          <a:bodyPr wrap="square" rtlCol="0">
            <a:spAutoFit/>
          </a:bodyPr>
          <a:lstStyle/>
          <a:p>
            <a:pPr algn="ctr"/>
            <a:r>
              <a:rPr lang="en-CA" b="1" dirty="0" smtClean="0">
                <a:latin typeface="Arial" panose="020B0604020202020204" pitchFamily="34" charset="0"/>
                <a:cs typeface="Arial" panose="020B0604020202020204" pitchFamily="34" charset="0"/>
              </a:rPr>
              <a:t>program without specs:</a:t>
            </a:r>
          </a:p>
          <a:p>
            <a:pPr algn="ctr"/>
            <a:r>
              <a:rPr lang="en-CA" b="1" dirty="0" smtClean="0">
                <a:solidFill>
                  <a:srgbClr val="0070C0"/>
                </a:solidFill>
                <a:latin typeface="Arial" panose="020B0604020202020204" pitchFamily="34" charset="0"/>
                <a:cs typeface="Arial" panose="020B0604020202020204" pitchFamily="34" charset="0"/>
              </a:rPr>
              <a:t>easier for initial dev</a:t>
            </a:r>
            <a:endParaRPr lang="en-CA" b="1" dirty="0">
              <a:solidFill>
                <a:srgbClr val="0070C0"/>
              </a:solidFill>
              <a:latin typeface="Arial" panose="020B0604020202020204" pitchFamily="34" charset="0"/>
              <a:cs typeface="Arial" panose="020B0604020202020204" pitchFamily="34" charset="0"/>
            </a:endParaRPr>
          </a:p>
        </p:txBody>
      </p:sp>
      <p:sp>
        <p:nvSpPr>
          <p:cNvPr id="28" name="TextBox 27"/>
          <p:cNvSpPr txBox="1"/>
          <p:nvPr/>
        </p:nvSpPr>
        <p:spPr>
          <a:xfrm>
            <a:off x="5127744" y="3203684"/>
            <a:ext cx="2448272" cy="646331"/>
          </a:xfrm>
          <a:prstGeom prst="rect">
            <a:avLst/>
          </a:prstGeom>
          <a:noFill/>
        </p:spPr>
        <p:txBody>
          <a:bodyPr wrap="square" rtlCol="0">
            <a:spAutoFit/>
          </a:bodyPr>
          <a:lstStyle/>
          <a:p>
            <a:pPr algn="ctr"/>
            <a:r>
              <a:rPr lang="en-CA" b="1" dirty="0" smtClean="0">
                <a:latin typeface="Arial" panose="020B0604020202020204" pitchFamily="34" charset="0"/>
                <a:cs typeface="Arial" panose="020B0604020202020204" pitchFamily="34" charset="0"/>
              </a:rPr>
              <a:t>program with specs:</a:t>
            </a:r>
          </a:p>
          <a:p>
            <a:pPr algn="ctr"/>
            <a:r>
              <a:rPr lang="en-CA" b="1" dirty="0">
                <a:solidFill>
                  <a:srgbClr val="FFC000"/>
                </a:solidFill>
                <a:latin typeface="Arial" panose="020B0604020202020204" pitchFamily="34" charset="0"/>
                <a:cs typeface="Arial" panose="020B0604020202020204" pitchFamily="34" charset="0"/>
              </a:rPr>
              <a:t>h</a:t>
            </a:r>
            <a:r>
              <a:rPr lang="en-CA" b="1" dirty="0" smtClean="0">
                <a:solidFill>
                  <a:srgbClr val="FFC000"/>
                </a:solidFill>
                <a:latin typeface="Arial" panose="020B0604020202020204" pitchFamily="34" charset="0"/>
                <a:cs typeface="Arial" panose="020B0604020202020204" pitchFamily="34" charset="0"/>
              </a:rPr>
              <a:t>arder for initial dev</a:t>
            </a:r>
            <a:endParaRPr lang="en-CA" b="1" dirty="0">
              <a:solidFill>
                <a:srgbClr val="FFC000"/>
              </a:solidFill>
              <a:latin typeface="Arial" panose="020B0604020202020204" pitchFamily="34" charset="0"/>
              <a:cs typeface="Arial" panose="020B0604020202020204" pitchFamily="34" charset="0"/>
            </a:endParaRPr>
          </a:p>
        </p:txBody>
      </p:sp>
      <p:sp>
        <p:nvSpPr>
          <p:cNvPr id="30" name="TextBox 29"/>
          <p:cNvSpPr txBox="1"/>
          <p:nvPr/>
        </p:nvSpPr>
        <p:spPr>
          <a:xfrm>
            <a:off x="1095296" y="5468084"/>
            <a:ext cx="2952328" cy="646331"/>
          </a:xfrm>
          <a:prstGeom prst="rect">
            <a:avLst/>
          </a:prstGeom>
          <a:noFill/>
        </p:spPr>
        <p:txBody>
          <a:bodyPr wrap="square" rtlCol="0">
            <a:spAutoFit/>
          </a:bodyPr>
          <a:lstStyle/>
          <a:p>
            <a:pPr algn="ctr"/>
            <a:r>
              <a:rPr lang="en-CA" b="1" dirty="0" smtClean="0">
                <a:solidFill>
                  <a:srgbClr val="FFC000"/>
                </a:solidFill>
                <a:latin typeface="Arial" panose="020B0604020202020204" pitchFamily="34" charset="0"/>
                <a:cs typeface="Arial" panose="020B0604020202020204" pitchFamily="34" charset="0"/>
              </a:rPr>
              <a:t>harder for debugging,</a:t>
            </a:r>
          </a:p>
          <a:p>
            <a:pPr algn="ctr"/>
            <a:r>
              <a:rPr lang="en-CA" b="1" dirty="0" smtClean="0">
                <a:solidFill>
                  <a:srgbClr val="FFC000"/>
                </a:solidFill>
                <a:latin typeface="Arial" panose="020B0604020202020204" pitchFamily="34" charset="0"/>
                <a:cs typeface="Arial" panose="020B0604020202020204" pitchFamily="34" charset="0"/>
              </a:rPr>
              <a:t>refactoring, maintenance</a:t>
            </a:r>
            <a:endParaRPr lang="en-CA" b="1" dirty="0">
              <a:solidFill>
                <a:srgbClr val="FFC000"/>
              </a:solidFill>
              <a:latin typeface="Arial" panose="020B0604020202020204" pitchFamily="34" charset="0"/>
              <a:cs typeface="Arial" panose="020B0604020202020204" pitchFamily="34" charset="0"/>
            </a:endParaRPr>
          </a:p>
        </p:txBody>
      </p:sp>
      <p:sp>
        <p:nvSpPr>
          <p:cNvPr id="31" name="TextBox 30"/>
          <p:cNvSpPr txBox="1"/>
          <p:nvPr/>
        </p:nvSpPr>
        <p:spPr>
          <a:xfrm>
            <a:off x="4911720" y="5446965"/>
            <a:ext cx="2952328" cy="646331"/>
          </a:xfrm>
          <a:prstGeom prst="rect">
            <a:avLst/>
          </a:prstGeom>
          <a:noFill/>
        </p:spPr>
        <p:txBody>
          <a:bodyPr wrap="square" rtlCol="0">
            <a:spAutoFit/>
          </a:bodyPr>
          <a:lstStyle/>
          <a:p>
            <a:pPr algn="ctr"/>
            <a:r>
              <a:rPr lang="en-CA" b="1" dirty="0" smtClean="0">
                <a:solidFill>
                  <a:srgbClr val="0070C0"/>
                </a:solidFill>
                <a:latin typeface="Arial" panose="020B0604020202020204" pitchFamily="34" charset="0"/>
                <a:cs typeface="Arial" panose="020B0604020202020204" pitchFamily="34" charset="0"/>
              </a:rPr>
              <a:t>easier for debugging,</a:t>
            </a:r>
          </a:p>
          <a:p>
            <a:pPr algn="ctr"/>
            <a:r>
              <a:rPr lang="en-CA" b="1" dirty="0" smtClean="0">
                <a:solidFill>
                  <a:srgbClr val="0070C0"/>
                </a:solidFill>
                <a:latin typeface="Arial" panose="020B0604020202020204" pitchFamily="34" charset="0"/>
                <a:cs typeface="Arial" panose="020B0604020202020204" pitchFamily="34" charset="0"/>
              </a:rPr>
              <a:t>refactoring, maintenance</a:t>
            </a:r>
            <a:endParaRPr lang="en-CA" b="1" dirty="0">
              <a:solidFill>
                <a:srgbClr val="0070C0"/>
              </a:solidFill>
              <a:latin typeface="Arial" panose="020B0604020202020204" pitchFamily="34" charset="0"/>
              <a:cs typeface="Arial" panose="020B0604020202020204" pitchFamily="34" charset="0"/>
            </a:endParaRPr>
          </a:p>
        </p:txBody>
      </p:sp>
      <p:sp>
        <p:nvSpPr>
          <p:cNvPr id="33" name="Rectangle 32"/>
          <p:cNvSpPr/>
          <p:nvPr/>
        </p:nvSpPr>
        <p:spPr>
          <a:xfrm>
            <a:off x="4839712" y="3140968"/>
            <a:ext cx="3024336" cy="3024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6711920" y="4070051"/>
            <a:ext cx="720080" cy="1015448"/>
          </a:xfrm>
          <a:prstGeom prst="rect">
            <a:avLst/>
          </a:prstGeom>
          <a:solidFill>
            <a:schemeClr val="accent1">
              <a:lumMod val="20000"/>
              <a:lumOff val="8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CA" sz="1000" dirty="0" smtClean="0">
                <a:latin typeface="Courier New" panose="02070309020205020404" pitchFamily="49" charset="0"/>
                <a:cs typeface="Courier New" panose="02070309020205020404" pitchFamily="49" charset="0"/>
              </a:rPr>
              <a:t>foo() </a:t>
            </a:r>
            <a:r>
              <a:rPr lang="en-CA" sz="1000" dirty="0" smtClean="0">
                <a:latin typeface="+mj-lt"/>
                <a:cs typeface="Courier New" panose="02070309020205020404" pitchFamily="49" charset="0"/>
              </a:rPr>
              <a:t>always precedes </a:t>
            </a:r>
          </a:p>
          <a:p>
            <a:r>
              <a:rPr lang="en-CA" sz="1000" dirty="0" smtClean="0">
                <a:latin typeface="Courier New" panose="02070309020205020404" pitchFamily="49" charset="0"/>
                <a:cs typeface="Courier New" panose="02070309020205020404" pitchFamily="49" charset="0"/>
              </a:rPr>
              <a:t>bar()</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a:t>
            </a:r>
            <a:endParaRPr lang="en-CA" sz="1000" dirty="0">
              <a:latin typeface="Courier New" panose="02070309020205020404" pitchFamily="49" charset="0"/>
              <a:cs typeface="Courier New" panose="02070309020205020404" pitchFamily="49" charset="0"/>
            </a:endParaRPr>
          </a:p>
        </p:txBody>
      </p:sp>
      <p:sp>
        <p:nvSpPr>
          <p:cNvPr id="63" name="Rectangle 62"/>
          <p:cNvSpPr/>
          <p:nvPr/>
        </p:nvSpPr>
        <p:spPr>
          <a:xfrm>
            <a:off x="5104814" y="3953713"/>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C{</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oo</a:t>
            </a:r>
            <a:r>
              <a:rPr lang="en-CA" sz="1000" dirty="0">
                <a:latin typeface="Courier New" panose="02070309020205020404" pitchFamily="49" charset="0"/>
                <a:cs typeface="Courier New" panose="02070309020205020404" pitchFamily="49" charset="0"/>
              </a:rPr>
              <a:t>()</a:t>
            </a:r>
          </a:p>
          <a:p>
            <a:r>
              <a:rPr lang="en-CA" sz="1000" dirty="0" err="1" smtClean="0">
                <a:latin typeface="Courier New" panose="02070309020205020404" pitchFamily="49" charset="0"/>
                <a:cs typeface="Courier New" panose="02070309020205020404" pitchFamily="49" charset="0"/>
              </a:rPr>
              <a:t>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64" name="Rectangle 63"/>
          <p:cNvSpPr/>
          <p:nvPr/>
        </p:nvSpPr>
        <p:spPr>
          <a:xfrm>
            <a:off x="5191368" y="406717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B{</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ping()</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pongar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65" name="Rectangle 64"/>
          <p:cNvSpPr/>
          <p:nvPr/>
        </p:nvSpPr>
        <p:spPr>
          <a:xfrm>
            <a:off x="5292080" y="4177073"/>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a:t>
            </a:r>
          </a:p>
          <a:p>
            <a:r>
              <a:rPr lang="en-CA" sz="1000" dirty="0">
                <a:latin typeface="Courier New" panose="02070309020205020404" pitchFamily="49" charset="0"/>
                <a:cs typeface="Courier New" panose="02070309020205020404" pitchFamily="49" charset="0"/>
              </a:rPr>
              <a:t>foo()</a:t>
            </a:r>
          </a:p>
          <a:p>
            <a:r>
              <a:rPr lang="en-CA" sz="1000" dirty="0">
                <a:latin typeface="Courier New" panose="02070309020205020404" pitchFamily="49" charset="0"/>
                <a:cs typeface="Courier New" panose="02070309020205020404" pitchFamily="49" charset="0"/>
              </a:rPr>
              <a:t>bar()</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69" name="Rectangle 68"/>
          <p:cNvSpPr/>
          <p:nvPr/>
        </p:nvSpPr>
        <p:spPr>
          <a:xfrm>
            <a:off x="2022849" y="399621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C{</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oo</a:t>
            </a:r>
            <a:r>
              <a:rPr lang="en-CA" sz="1000" dirty="0">
                <a:latin typeface="Courier New" panose="02070309020205020404" pitchFamily="49" charset="0"/>
                <a:cs typeface="Courier New" panose="02070309020205020404" pitchFamily="49" charset="0"/>
              </a:rPr>
              <a:t>()</a:t>
            </a:r>
          </a:p>
          <a:p>
            <a:r>
              <a:rPr lang="en-CA" sz="1000" dirty="0" err="1" smtClean="0">
                <a:latin typeface="Courier New" panose="02070309020205020404" pitchFamily="49" charset="0"/>
                <a:cs typeface="Courier New" panose="02070309020205020404" pitchFamily="49" charset="0"/>
              </a:rPr>
              <a:t>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70" name="Rectangle 69"/>
          <p:cNvSpPr/>
          <p:nvPr/>
        </p:nvSpPr>
        <p:spPr>
          <a:xfrm>
            <a:off x="2109403" y="4109683"/>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B{</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ping()</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pongar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71" name="Rectangle 70"/>
          <p:cNvSpPr/>
          <p:nvPr/>
        </p:nvSpPr>
        <p:spPr>
          <a:xfrm>
            <a:off x="2210115" y="421957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a:t>
            </a:r>
          </a:p>
          <a:p>
            <a:r>
              <a:rPr lang="en-CA" sz="1000" dirty="0">
                <a:latin typeface="Courier New" panose="02070309020205020404" pitchFamily="49" charset="0"/>
                <a:cs typeface="Courier New" panose="02070309020205020404" pitchFamily="49" charset="0"/>
              </a:rPr>
              <a:t>foo()</a:t>
            </a:r>
          </a:p>
          <a:p>
            <a:r>
              <a:rPr lang="en-CA" sz="1000" dirty="0">
                <a:latin typeface="Courier New" panose="02070309020205020404" pitchFamily="49" charset="0"/>
                <a:cs typeface="Courier New" panose="02070309020205020404" pitchFamily="49" charset="0"/>
              </a:rPr>
              <a:t>bar()</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21" name="Slide Number Placeholder 20"/>
          <p:cNvSpPr>
            <a:spLocks noGrp="1"/>
          </p:cNvSpPr>
          <p:nvPr>
            <p:ph type="sldNum" sz="quarter" idx="12"/>
          </p:nvPr>
        </p:nvSpPr>
        <p:spPr/>
        <p:txBody>
          <a:bodyPr/>
          <a:lstStyle/>
          <a:p>
            <a:fld id="{BCD84BB2-3C3D-403F-A6B0-5BCB3C22B5E5}" type="slidenum">
              <a:rPr lang="en-CA" smtClean="0"/>
              <a:pPr/>
              <a:t>3</a:t>
            </a:fld>
            <a:endParaRPr lang="en-CA"/>
          </a:p>
        </p:txBody>
      </p:sp>
      <p:sp>
        <p:nvSpPr>
          <p:cNvPr id="23" name="Rectangle 18"/>
          <p:cNvSpPr/>
          <p:nvPr/>
        </p:nvSpPr>
        <p:spPr>
          <a:xfrm>
            <a:off x="185786" y="945853"/>
            <a:ext cx="8283757" cy="5435475"/>
          </a:xfrm>
          <a:custGeom>
            <a:avLst/>
            <a:gdLst/>
            <a:ahLst/>
            <a:cxnLst/>
            <a:rect l="l" t="t" r="r" b="b"/>
            <a:pathLst>
              <a:path w="8283757" h="5435475">
                <a:moveTo>
                  <a:pt x="4755365" y="4503431"/>
                </a:moveTo>
                <a:lnTo>
                  <a:pt x="4755365" y="5149762"/>
                </a:lnTo>
                <a:lnTo>
                  <a:pt x="7347653" y="5149762"/>
                </a:lnTo>
                <a:lnTo>
                  <a:pt x="7347653" y="5147443"/>
                </a:lnTo>
                <a:lnTo>
                  <a:pt x="7554566" y="5147443"/>
                </a:lnTo>
                <a:lnTo>
                  <a:pt x="7554566" y="4529684"/>
                </a:lnTo>
                <a:lnTo>
                  <a:pt x="7347653" y="4529684"/>
                </a:lnTo>
                <a:lnTo>
                  <a:pt x="7347653" y="4503431"/>
                </a:lnTo>
                <a:close/>
                <a:moveTo>
                  <a:pt x="938941" y="4429682"/>
                </a:moveTo>
                <a:lnTo>
                  <a:pt x="938941" y="5076013"/>
                </a:lnTo>
                <a:lnTo>
                  <a:pt x="3531229" y="5076013"/>
                </a:lnTo>
                <a:lnTo>
                  <a:pt x="3531229" y="4429682"/>
                </a:lnTo>
                <a:close/>
                <a:moveTo>
                  <a:pt x="4755365" y="2605670"/>
                </a:moveTo>
                <a:lnTo>
                  <a:pt x="4755365" y="2871406"/>
                </a:lnTo>
                <a:lnTo>
                  <a:pt x="7131629" y="2871406"/>
                </a:lnTo>
                <a:lnTo>
                  <a:pt x="7131629" y="2605670"/>
                </a:lnTo>
                <a:close/>
                <a:moveTo>
                  <a:pt x="1361878" y="2601863"/>
                </a:moveTo>
                <a:lnTo>
                  <a:pt x="1361878" y="2627162"/>
                </a:lnTo>
                <a:lnTo>
                  <a:pt x="1074573" y="2627162"/>
                </a:lnTo>
                <a:lnTo>
                  <a:pt x="1074573" y="2935608"/>
                </a:lnTo>
                <a:lnTo>
                  <a:pt x="3378829" y="2935608"/>
                </a:lnTo>
                <a:lnTo>
                  <a:pt x="3378829" y="2885075"/>
                </a:lnTo>
                <a:lnTo>
                  <a:pt x="3617110" y="2885075"/>
                </a:lnTo>
                <a:lnTo>
                  <a:pt x="3617110" y="2601863"/>
                </a:lnTo>
                <a:close/>
                <a:moveTo>
                  <a:pt x="2837" y="785267"/>
                </a:moveTo>
                <a:lnTo>
                  <a:pt x="8211750" y="785268"/>
                </a:lnTo>
                <a:lnTo>
                  <a:pt x="8283757" y="5435475"/>
                </a:lnTo>
                <a:lnTo>
                  <a:pt x="2837" y="5435475"/>
                </a:lnTo>
                <a:close/>
                <a:moveTo>
                  <a:pt x="4631" y="0"/>
                </a:moveTo>
                <a:cubicBezTo>
                  <a:pt x="4939" y="6058"/>
                  <a:pt x="4517" y="85419"/>
                  <a:pt x="2837" y="281211"/>
                </a:cubicBezTo>
                <a:lnTo>
                  <a:pt x="2837" y="785267"/>
                </a:lnTo>
                <a:cubicBezTo>
                  <a:pt x="-3996" y="775972"/>
                  <a:pt x="3520" y="19452"/>
                  <a:pt x="4631" y="0"/>
                </a:cubicBez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Elbow Connector 23"/>
          <p:cNvCxnSpPr/>
          <p:nvPr/>
        </p:nvCxnSpPr>
        <p:spPr>
          <a:xfrm rot="16200000" flipH="1">
            <a:off x="3705471" y="2798930"/>
            <a:ext cx="1587658" cy="3765556"/>
          </a:xfrm>
          <a:prstGeom prst="bentConnector3">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43808" y="4358747"/>
            <a:ext cx="3168352" cy="638986"/>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solidFill>
                  <a:schemeClr val="bg1"/>
                </a:solidFill>
                <a:latin typeface="Arial" pitchFamily="34" charset="0"/>
                <a:cs typeface="Arial" pitchFamily="34" charset="0"/>
              </a:rPr>
              <a:t>solution: infer specs</a:t>
            </a:r>
            <a:endParaRPr lang="en-CA" sz="2000" dirty="0">
              <a:solidFill>
                <a:schemeClr val="bg1"/>
              </a:solidFill>
              <a:latin typeface="Arial" pitchFamily="34" charset="0"/>
              <a:cs typeface="Arial" pitchFamily="34" charset="0"/>
            </a:endParaRPr>
          </a:p>
        </p:txBody>
      </p:sp>
      <p:sp>
        <p:nvSpPr>
          <p:cNvPr id="26" name="Rectangle 25"/>
          <p:cNvSpPr/>
          <p:nvPr/>
        </p:nvSpPr>
        <p:spPr>
          <a:xfrm>
            <a:off x="5148064" y="3531321"/>
            <a:ext cx="2304256" cy="28803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p:cNvSpPr/>
          <p:nvPr/>
        </p:nvSpPr>
        <p:spPr>
          <a:xfrm>
            <a:off x="1210608" y="5394335"/>
            <a:ext cx="2592288" cy="7200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p:cNvSpPr/>
          <p:nvPr/>
        </p:nvSpPr>
        <p:spPr>
          <a:xfrm flipV="1">
            <a:off x="539552" y="1340768"/>
            <a:ext cx="7344816" cy="432048"/>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Conclusion</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268760"/>
            <a:ext cx="8229600" cy="5589240"/>
          </a:xfrm>
        </p:spPr>
        <p:txBody>
          <a:bodyPr>
            <a:normAutofit/>
          </a:bodyPr>
          <a:lstStyle/>
          <a:p>
            <a:r>
              <a:rPr lang="en-CA" sz="2400" dirty="0" smtClean="0">
                <a:latin typeface="Arial" pitchFamily="34" charset="0"/>
                <a:cs typeface="Arial" pitchFamily="34" charset="0"/>
              </a:rPr>
              <a:t>Many temporal spec miners, unclear which to use</a:t>
            </a:r>
          </a:p>
          <a:p>
            <a:r>
              <a:rPr lang="en-CA" sz="2400" dirty="0" err="1" smtClean="0">
                <a:latin typeface="Arial" pitchFamily="34" charset="0"/>
                <a:cs typeface="Arial" pitchFamily="34" charset="0"/>
              </a:rPr>
              <a:t>Texada</a:t>
            </a:r>
            <a:r>
              <a:rPr lang="en-CA" sz="2400" dirty="0" smtClean="0">
                <a:latin typeface="Arial" pitchFamily="34" charset="0"/>
                <a:cs typeface="Arial" pitchFamily="34" charset="0"/>
              </a:rPr>
              <a:t>: general LTL spec miner</a:t>
            </a:r>
          </a:p>
          <a:p>
            <a:pPr lvl="1"/>
            <a:r>
              <a:rPr lang="en-CA" sz="2000" dirty="0" smtClean="0">
                <a:latin typeface="Arial" pitchFamily="34" charset="0"/>
                <a:cs typeface="Arial" pitchFamily="34" charset="0"/>
              </a:rPr>
              <a:t>confirms expected behavior, discovers unexpected use patterns</a:t>
            </a:r>
          </a:p>
          <a:p>
            <a:pPr lvl="1"/>
            <a:r>
              <a:rPr lang="en-CA" sz="2000" dirty="0" smtClean="0">
                <a:latin typeface="Arial" pitchFamily="34" charset="0"/>
                <a:cs typeface="Arial" pitchFamily="34" charset="0"/>
              </a:rPr>
              <a:t>prototyped confidence measures (future work to improve this)</a:t>
            </a:r>
          </a:p>
          <a:p>
            <a:pPr lvl="1"/>
            <a:r>
              <a:rPr lang="en-CA" sz="2000" dirty="0" smtClean="0">
                <a:latin typeface="Arial" pitchFamily="34" charset="0"/>
                <a:cs typeface="Arial" pitchFamily="34" charset="0"/>
              </a:rPr>
              <a:t>can examine concurrent system logs</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marL="0" indent="0">
              <a:buNone/>
            </a:pPr>
            <a:endParaRPr lang="en-CA" sz="2400" dirty="0">
              <a:latin typeface="Arial" pitchFamily="34" charset="0"/>
              <a:cs typeface="Arial" pitchFamily="34" charset="0"/>
            </a:endParaRPr>
          </a:p>
          <a:p>
            <a:r>
              <a:rPr lang="en-CA" sz="2400" dirty="0" smtClean="0">
                <a:latin typeface="Arial" pitchFamily="34" charset="0"/>
                <a:cs typeface="Arial" pitchFamily="34" charset="0"/>
              </a:rPr>
              <a:t>Open source and ready to use:</a:t>
            </a:r>
          </a:p>
          <a:p>
            <a:pPr algn="ctr">
              <a:buNone/>
            </a:pPr>
            <a:r>
              <a:rPr lang="en-CA" sz="2400" b="1" dirty="0" smtClean="0">
                <a:solidFill>
                  <a:schemeClr val="tx2"/>
                </a:solidFill>
                <a:latin typeface="Arial" pitchFamily="34" charset="0"/>
                <a:cs typeface="Arial" pitchFamily="34" charset="0"/>
              </a:rPr>
              <a:t>https://bitbucket.org/bestchai/texada/</a:t>
            </a:r>
          </a:p>
          <a:p>
            <a:pPr algn="ctr">
              <a:buNone/>
            </a:pPr>
            <a:endParaRPr lang="en-CA" sz="2400" dirty="0" smtClean="0">
              <a:solidFill>
                <a:srgbClr val="FF0000"/>
              </a:solidFill>
              <a:latin typeface="Arial" pitchFamily="34" charset="0"/>
              <a:cs typeface="Arial" pitchFamily="34" charset="0"/>
            </a:endParaRPr>
          </a:p>
          <a:p>
            <a:endParaRPr lang="en-CA" sz="2400" dirty="0" smtClean="0">
              <a:latin typeface="Arial" pitchFamily="34" charset="0"/>
              <a:cs typeface="Arial" pitchFamily="34" charset="0"/>
            </a:endParaRPr>
          </a:p>
          <a:p>
            <a:pPr lvl="1"/>
            <a:endParaRPr lang="en-CA" sz="2000" dirty="0">
              <a:latin typeface="Arial" pitchFamily="34" charset="0"/>
              <a:cs typeface="Arial" pitchFamily="34" charset="0"/>
            </a:endParaRPr>
          </a:p>
          <a:p>
            <a:pPr lvl="1"/>
            <a:endParaRPr lang="en-CA" sz="2000" dirty="0" smtClean="0">
              <a:latin typeface="Arial" pitchFamily="34" charset="0"/>
              <a:cs typeface="Arial" pitchFamily="34" charset="0"/>
            </a:endParaRPr>
          </a:p>
          <a:p>
            <a:pPr lvl="1"/>
            <a:endParaRPr lang="en-CA" sz="2000" dirty="0" smtClean="0">
              <a:latin typeface="Arial" pitchFamily="34" charset="0"/>
              <a:cs typeface="Arial" pitchFamily="34" charset="0"/>
            </a:endParaRPr>
          </a:p>
          <a:p>
            <a:endParaRPr lang="en-CA" sz="2400" dirty="0" smtClean="0">
              <a:latin typeface="Arial" pitchFamily="34" charset="0"/>
              <a:cs typeface="Arial" pitchFamily="34" charset="0"/>
            </a:endParaRPr>
          </a:p>
          <a:p>
            <a:pPr lvl="1"/>
            <a:endParaRPr lang="en-CA" sz="2000" dirty="0">
              <a:latin typeface="Arial" pitchFamily="34" charset="0"/>
              <a:cs typeface="Arial" pitchFamily="34" charset="0"/>
            </a:endParaRPr>
          </a:p>
          <a:p>
            <a:pPr lvl="1"/>
            <a:endParaRPr lang="en-CA" sz="2000" dirty="0" smtClean="0">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5"/>
          <p:cNvPicPr>
            <a:picLocks noChangeAspect="1" noChangeArrowheads="1"/>
          </p:cNvPicPr>
          <p:nvPr/>
        </p:nvPicPr>
        <p:blipFill>
          <a:blip r:embed="rId3" cstate="print"/>
          <a:srcRect l="5512" t="27300" r="16132" b="25101"/>
          <a:stretch>
            <a:fillRect/>
          </a:stretch>
        </p:blipFill>
        <p:spPr bwMode="auto">
          <a:xfrm>
            <a:off x="827584" y="3305249"/>
            <a:ext cx="3312368" cy="1131863"/>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BCD84BB2-3C3D-403F-A6B0-5BCB3C22B5E5}" type="slidenum">
              <a:rPr lang="en-CA" smtClean="0"/>
              <a:pPr/>
              <a:t>30</a:t>
            </a:fld>
            <a:endParaRPr lang="en-CA"/>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35496" y="274638"/>
            <a:ext cx="9505056" cy="1143000"/>
          </a:xfrm>
        </p:spPr>
        <p:txBody>
          <a:bodyPr>
            <a:normAutofit/>
          </a:bodyPr>
          <a:lstStyle/>
          <a:p>
            <a:pPr algn="l"/>
            <a:r>
              <a:rPr lang="en-CA" sz="3600" dirty="0" smtClean="0">
                <a:solidFill>
                  <a:srgbClr val="002060"/>
                </a:solidFill>
                <a:latin typeface="Arial" pitchFamily="34" charset="0"/>
                <a:cs typeface="Arial" pitchFamily="34" charset="0"/>
              </a:rPr>
              <a:t>Uses of Inferred Specs in Familiar Systems</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35220" y="4113980"/>
            <a:ext cx="4956860" cy="2092881"/>
          </a:xfrm>
          <a:prstGeom prst="rect">
            <a:avLst/>
          </a:prstGeom>
          <a:noFill/>
        </p:spPr>
        <p:txBody>
          <a:bodyPr wrap="square" rtlCol="0">
            <a:spAutoFit/>
          </a:bodyPr>
          <a:lstStyle/>
          <a:p>
            <a:pPr>
              <a:buFont typeface="Arial" pitchFamily="34" charset="0"/>
              <a:buChar char="•"/>
            </a:pPr>
            <a:r>
              <a:rPr lang="en-CA" sz="2600" dirty="0" smtClean="0">
                <a:latin typeface="Arial" panose="020B0604020202020204" pitchFamily="34" charset="0"/>
                <a:cs typeface="Arial" panose="020B0604020202020204" pitchFamily="34" charset="0"/>
              </a:rPr>
              <a:t> program maintenance</a:t>
            </a:r>
            <a:r>
              <a:rPr lang="en-CA" sz="2600" baseline="30000" dirty="0" smtClean="0">
                <a:latin typeface="Arial" panose="020B0604020202020204" pitchFamily="34" charset="0"/>
                <a:cs typeface="Arial" panose="020B0604020202020204" pitchFamily="34" charset="0"/>
              </a:rPr>
              <a:t>[1]</a:t>
            </a:r>
            <a:r>
              <a:rPr lang="en-CA" sz="2600" dirty="0" smtClean="0">
                <a:latin typeface="Arial" panose="020B0604020202020204" pitchFamily="34" charset="0"/>
                <a:cs typeface="Arial" panose="020B0604020202020204" pitchFamily="34" charset="0"/>
              </a:rPr>
              <a:t> </a:t>
            </a:r>
          </a:p>
          <a:p>
            <a:pPr>
              <a:buFont typeface="Arial" pitchFamily="34" charset="0"/>
              <a:buChar char="•"/>
            </a:pPr>
            <a:r>
              <a:rPr lang="en-CA" sz="2600" dirty="0" smtClean="0">
                <a:latin typeface="Arial" panose="020B0604020202020204" pitchFamily="34" charset="0"/>
                <a:cs typeface="Arial" panose="020B0604020202020204" pitchFamily="34" charset="0"/>
              </a:rPr>
              <a:t> confirm expected behavior</a:t>
            </a:r>
            <a:r>
              <a:rPr lang="en-CA" sz="2600" baseline="30000" dirty="0" smtClean="0">
                <a:latin typeface="Arial" panose="020B0604020202020204" pitchFamily="34" charset="0"/>
                <a:cs typeface="Arial" panose="020B0604020202020204" pitchFamily="34" charset="0"/>
              </a:rPr>
              <a:t>[2]</a:t>
            </a:r>
          </a:p>
          <a:p>
            <a:pPr>
              <a:buFont typeface="Arial" pitchFamily="34" charset="0"/>
              <a:buChar char="•"/>
            </a:pPr>
            <a:r>
              <a:rPr lang="en-CA" sz="2600" dirty="0" smtClean="0">
                <a:latin typeface="Arial" panose="020B0604020202020204" pitchFamily="34" charset="0"/>
                <a:cs typeface="Arial" panose="020B0604020202020204" pitchFamily="34" charset="0"/>
              </a:rPr>
              <a:t> bug detection</a:t>
            </a:r>
            <a:r>
              <a:rPr lang="en-CA" sz="2600" baseline="30000" dirty="0" smtClean="0">
                <a:latin typeface="Arial" panose="020B0604020202020204" pitchFamily="34" charset="0"/>
                <a:cs typeface="Arial" panose="020B0604020202020204" pitchFamily="34" charset="0"/>
              </a:rPr>
              <a:t>[2]</a:t>
            </a:r>
            <a:endParaRPr lang="en-CA" sz="2600" dirty="0">
              <a:latin typeface="Arial" panose="020B0604020202020204" pitchFamily="34" charset="0"/>
              <a:cs typeface="Arial" panose="020B0604020202020204" pitchFamily="34" charset="0"/>
            </a:endParaRPr>
          </a:p>
          <a:p>
            <a:pPr>
              <a:buFont typeface="Arial" pitchFamily="34" charset="0"/>
              <a:buChar char="•"/>
            </a:pPr>
            <a:r>
              <a:rPr lang="en-CA" sz="2600" dirty="0" smtClean="0">
                <a:latin typeface="Arial" panose="020B0604020202020204" pitchFamily="34" charset="0"/>
                <a:cs typeface="Arial" panose="020B0604020202020204" pitchFamily="34" charset="0"/>
              </a:rPr>
              <a:t> test generation</a:t>
            </a:r>
            <a:r>
              <a:rPr lang="en-CA" sz="2600" baseline="30000" dirty="0" smtClean="0">
                <a:latin typeface="Arial" panose="020B0604020202020204" pitchFamily="34" charset="0"/>
                <a:cs typeface="Arial" panose="020B0604020202020204" pitchFamily="34" charset="0"/>
              </a:rPr>
              <a:t>[3]</a:t>
            </a:r>
            <a:endParaRPr lang="en-CA" sz="2600" dirty="0" smtClean="0">
              <a:latin typeface="Arial" panose="020B0604020202020204" pitchFamily="34" charset="0"/>
              <a:cs typeface="Arial" panose="020B0604020202020204" pitchFamily="34" charset="0"/>
            </a:endParaRPr>
          </a:p>
          <a:p>
            <a:endParaRPr lang="en-CA" sz="2600" dirty="0" smtClean="0">
              <a:latin typeface="Arial" panose="020B0604020202020204" pitchFamily="34" charset="0"/>
              <a:cs typeface="Arial" panose="020B0604020202020204" pitchFamily="34" charset="0"/>
            </a:endParaRPr>
          </a:p>
        </p:txBody>
      </p:sp>
      <p:sp>
        <p:nvSpPr>
          <p:cNvPr id="40" name="TextBox 39"/>
          <p:cNvSpPr txBox="1"/>
          <p:nvPr/>
        </p:nvSpPr>
        <p:spPr>
          <a:xfrm>
            <a:off x="1160318" y="2858446"/>
            <a:ext cx="999640" cy="584775"/>
          </a:xfrm>
          <a:prstGeom prst="rect">
            <a:avLst/>
          </a:prstGeom>
          <a:noFill/>
        </p:spPr>
        <p:txBody>
          <a:bodyPr wrap="square" rtlCol="0">
            <a:spAutoFit/>
          </a:bodyPr>
          <a:lstStyle/>
          <a:p>
            <a:pPr algn="ctr"/>
            <a:r>
              <a:rPr lang="en-CA" sz="1600" b="1" dirty="0" smtClean="0">
                <a:latin typeface="TeXGyreHeros" pitchFamily="50" charset="0"/>
                <a:cs typeface="Arial" pitchFamily="34" charset="0"/>
              </a:rPr>
              <a:t>familiar system</a:t>
            </a:r>
          </a:p>
        </p:txBody>
      </p:sp>
      <p:sp>
        <p:nvSpPr>
          <p:cNvPr id="41" name="TextBox 40"/>
          <p:cNvSpPr txBox="1"/>
          <p:nvPr/>
        </p:nvSpPr>
        <p:spPr>
          <a:xfrm>
            <a:off x="2889977" y="2863718"/>
            <a:ext cx="1499076" cy="584775"/>
          </a:xfrm>
          <a:prstGeom prst="rect">
            <a:avLst/>
          </a:prstGeom>
          <a:noFill/>
        </p:spPr>
        <p:txBody>
          <a:bodyPr wrap="square" rtlCol="0">
            <a:spAutoFit/>
          </a:bodyPr>
          <a:lstStyle/>
          <a:p>
            <a:pPr algn="ctr"/>
            <a:r>
              <a:rPr lang="en-CA" sz="1600" b="1" dirty="0" smtClean="0">
                <a:latin typeface="TeXGyreHeros" pitchFamily="50" charset="0"/>
                <a:cs typeface="Arial" pitchFamily="34" charset="0"/>
              </a:rPr>
              <a:t>inferred specs</a:t>
            </a:r>
          </a:p>
        </p:txBody>
      </p:sp>
      <p:sp>
        <p:nvSpPr>
          <p:cNvPr id="42" name="Plus 41"/>
          <p:cNvSpPr/>
          <p:nvPr/>
        </p:nvSpPr>
        <p:spPr>
          <a:xfrm>
            <a:off x="2358159" y="1927614"/>
            <a:ext cx="485649" cy="485649"/>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3" name="Right Arrow 42"/>
          <p:cNvSpPr/>
          <p:nvPr/>
        </p:nvSpPr>
        <p:spPr>
          <a:xfrm rot="5400000">
            <a:off x="2314009" y="3302978"/>
            <a:ext cx="706398" cy="353199"/>
          </a:xfrm>
          <a:prstGeom prst="rightArrow">
            <a:avLst>
              <a:gd name="adj1" fmla="val 37395"/>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grpSp>
        <p:nvGrpSpPr>
          <p:cNvPr id="11" name="Group 52"/>
          <p:cNvGrpSpPr/>
          <p:nvPr/>
        </p:nvGrpSpPr>
        <p:grpSpPr>
          <a:xfrm>
            <a:off x="7375703" y="4875333"/>
            <a:ext cx="1084729" cy="1084729"/>
            <a:chOff x="738386" y="-6554123"/>
            <a:chExt cx="1512168" cy="1512168"/>
          </a:xfrm>
        </p:grpSpPr>
        <p:sp>
          <p:nvSpPr>
            <p:cNvPr id="60" name="Oval 59"/>
            <p:cNvSpPr/>
            <p:nvPr/>
          </p:nvSpPr>
          <p:spPr>
            <a:xfrm>
              <a:off x="1242442" y="-6554123"/>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1" name="Oval 60"/>
            <p:cNvSpPr/>
            <p:nvPr/>
          </p:nvSpPr>
          <p:spPr>
            <a:xfrm>
              <a:off x="1746498" y="-6122075"/>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2" name="Oval 61"/>
            <p:cNvSpPr/>
            <p:nvPr/>
          </p:nvSpPr>
          <p:spPr>
            <a:xfrm>
              <a:off x="882402" y="-6050067"/>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3" name="Oval 62"/>
            <p:cNvSpPr/>
            <p:nvPr/>
          </p:nvSpPr>
          <p:spPr>
            <a:xfrm>
              <a:off x="1458466" y="-5546011"/>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4" name="Oval 63"/>
            <p:cNvSpPr/>
            <p:nvPr/>
          </p:nvSpPr>
          <p:spPr>
            <a:xfrm>
              <a:off x="738386" y="-5401995"/>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65" name="Curved Connector 64"/>
            <p:cNvCxnSpPr>
              <a:stCxn id="60" idx="2"/>
              <a:endCxn id="62" idx="1"/>
            </p:cNvCxnSpPr>
            <p:nvPr/>
          </p:nvCxnSpPr>
          <p:spPr>
            <a:xfrm rot="10800000" flipV="1">
              <a:off x="956220" y="-6374104"/>
              <a:ext cx="286223" cy="37676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66" name="Curved Connector 65"/>
            <p:cNvCxnSpPr>
              <a:stCxn id="60" idx="6"/>
              <a:endCxn id="61" idx="0"/>
            </p:cNvCxnSpPr>
            <p:nvPr/>
          </p:nvCxnSpPr>
          <p:spPr>
            <a:xfrm>
              <a:off x="1746498" y="-6374103"/>
              <a:ext cx="252028" cy="252028"/>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67" name="Curved Connector 375"/>
            <p:cNvCxnSpPr>
              <a:stCxn id="61" idx="5"/>
              <a:endCxn id="63" idx="6"/>
            </p:cNvCxnSpPr>
            <p:nvPr/>
          </p:nvCxnSpPr>
          <p:spPr>
            <a:xfrm rot="5400000">
              <a:off x="1845245" y="-5697484"/>
              <a:ext cx="448771" cy="214215"/>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68" name="Curved Connector 375"/>
            <p:cNvCxnSpPr>
              <a:stCxn id="62" idx="4"/>
              <a:endCxn id="63" idx="2"/>
            </p:cNvCxnSpPr>
            <p:nvPr/>
          </p:nvCxnSpPr>
          <p:spPr>
            <a:xfrm rot="16200000" flipH="1">
              <a:off x="1134430" y="-5690027"/>
              <a:ext cx="324036" cy="324036"/>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69" name="Curved Connector 375"/>
            <p:cNvCxnSpPr>
              <a:stCxn id="63" idx="5"/>
              <a:endCxn id="64" idx="5"/>
            </p:cNvCxnSpPr>
            <p:nvPr/>
          </p:nvCxnSpPr>
          <p:spPr>
            <a:xfrm rot="5400000">
              <a:off x="1456657" y="-5526730"/>
              <a:ext cx="144016" cy="720080"/>
            </a:xfrm>
            <a:prstGeom prst="curvedConnector3">
              <a:avLst>
                <a:gd name="adj1" fmla="val 295344"/>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60" idx="4"/>
              <a:endCxn id="63" idx="0"/>
            </p:cNvCxnSpPr>
            <p:nvPr/>
          </p:nvCxnSpPr>
          <p:spPr>
            <a:xfrm>
              <a:off x="1494470" y="-6194083"/>
              <a:ext cx="216024"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12" name="Group 53"/>
          <p:cNvGrpSpPr/>
          <p:nvPr/>
        </p:nvGrpSpPr>
        <p:grpSpPr>
          <a:xfrm>
            <a:off x="3223486" y="4735926"/>
            <a:ext cx="1276506" cy="1219127"/>
            <a:chOff x="-4374181" y="-4878656"/>
            <a:chExt cx="1584176" cy="1499102"/>
          </a:xfrm>
        </p:grpSpPr>
        <p:sp>
          <p:nvSpPr>
            <p:cNvPr id="55" name="TextBox 54"/>
            <p:cNvSpPr txBox="1"/>
            <p:nvPr/>
          </p:nvSpPr>
          <p:spPr>
            <a:xfrm>
              <a:off x="-3870125" y="-4878656"/>
              <a:ext cx="1080120" cy="1362450"/>
            </a:xfrm>
            <a:prstGeom prst="rect">
              <a:avLst/>
            </a:prstGeom>
            <a:noFill/>
          </p:spPr>
          <p:txBody>
            <a:bodyPr wrap="square" rtlCol="0">
              <a:spAutoFit/>
            </a:bodyPr>
            <a:lstStyle/>
            <a:p>
              <a:r>
                <a:rPr lang="en-CA" sz="6600" b="1" dirty="0" smtClean="0">
                  <a:solidFill>
                    <a:srgbClr val="FFC000"/>
                  </a:solidFill>
                  <a:latin typeface="TeXGyreHeros" pitchFamily="50" charset="0"/>
                  <a:cs typeface="Arial" pitchFamily="34" charset="0"/>
                  <a:sym typeface="Wingdings 2"/>
                </a:rPr>
                <a:t></a:t>
              </a:r>
              <a:endParaRPr lang="en-CA" sz="6600" b="1" dirty="0" smtClean="0">
                <a:solidFill>
                  <a:srgbClr val="FFC000"/>
                </a:solidFill>
                <a:latin typeface="TeXGyreHeros" pitchFamily="50" charset="0"/>
                <a:cs typeface="Arial" pitchFamily="34" charset="0"/>
              </a:endParaRPr>
            </a:p>
          </p:txBody>
        </p:sp>
        <p:sp>
          <p:nvSpPr>
            <p:cNvPr id="56" name="Oval 55"/>
            <p:cNvSpPr/>
            <p:nvPr/>
          </p:nvSpPr>
          <p:spPr>
            <a:xfrm>
              <a:off x="-4302173" y="-45186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Flowchart: Delay 56"/>
            <p:cNvSpPr/>
            <p:nvPr/>
          </p:nvSpPr>
          <p:spPr>
            <a:xfrm rot="16200000">
              <a:off x="-4410185" y="-3991622"/>
              <a:ext cx="648072" cy="576064"/>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Flowchart: Data 57"/>
            <p:cNvSpPr/>
            <p:nvPr/>
          </p:nvSpPr>
          <p:spPr>
            <a:xfrm rot="10800000" flipH="1">
              <a:off x="-4158157" y="-3582514"/>
              <a:ext cx="720080" cy="72008"/>
            </a:xfrm>
            <a:prstGeom prst="flowChartInputOutput">
              <a:avLst/>
            </a:prstGeom>
            <a:effectLst/>
          </p:spPr>
          <p:style>
            <a:lnRef idx="1">
              <a:schemeClr val="dk1"/>
            </a:lnRef>
            <a:fillRef idx="2">
              <a:schemeClr val="dk1"/>
            </a:fillRef>
            <a:effectRef idx="1">
              <a:schemeClr val="dk1"/>
            </a:effectRef>
            <a:fontRef idx="minor">
              <a:schemeClr val="dk1"/>
            </a:fontRef>
          </p:style>
          <p:txBody>
            <a:bodyPr rtlCol="0" anchor="ctr"/>
            <a:lstStyle/>
            <a:p>
              <a:pPr algn="ctr"/>
              <a:endParaRPr lang="en-CA"/>
            </a:p>
          </p:txBody>
        </p:sp>
        <p:sp>
          <p:nvSpPr>
            <p:cNvPr id="59" name="Flowchart: Data 58"/>
            <p:cNvSpPr/>
            <p:nvPr/>
          </p:nvSpPr>
          <p:spPr>
            <a:xfrm>
              <a:off x="-4014141" y="-3942553"/>
              <a:ext cx="720080" cy="432048"/>
            </a:xfrm>
            <a:prstGeom prst="flowChartInputOutput">
              <a:avLst/>
            </a:prstGeom>
            <a:effectLst/>
          </p:spPr>
          <p:style>
            <a:lnRef idx="1">
              <a:schemeClr val="dk1"/>
            </a:lnRef>
            <a:fillRef idx="2">
              <a:schemeClr val="dk1"/>
            </a:fillRef>
            <a:effectRef idx="1">
              <a:schemeClr val="dk1"/>
            </a:effectRef>
            <a:fontRef idx="minor">
              <a:schemeClr val="dk1"/>
            </a:fontRef>
          </p:style>
          <p:txBody>
            <a:bodyPr rtlCol="0" anchor="ctr"/>
            <a:lstStyle/>
            <a:p>
              <a:pPr algn="ctr"/>
              <a:endParaRPr lang="en-CA"/>
            </a:p>
          </p:txBody>
        </p:sp>
      </p:grpSp>
      <p:grpSp>
        <p:nvGrpSpPr>
          <p:cNvPr id="13" name="Group 158"/>
          <p:cNvGrpSpPr/>
          <p:nvPr/>
        </p:nvGrpSpPr>
        <p:grpSpPr>
          <a:xfrm>
            <a:off x="5130305" y="1484784"/>
            <a:ext cx="794698" cy="1015448"/>
            <a:chOff x="2034531" y="9882982"/>
            <a:chExt cx="1296144" cy="1656184"/>
          </a:xfrm>
        </p:grpSpPr>
        <p:sp>
          <p:nvSpPr>
            <p:cNvPr id="160" name="Rectangle 159"/>
            <p:cNvSpPr/>
            <p:nvPr/>
          </p:nvSpPr>
          <p:spPr>
            <a:xfrm>
              <a:off x="2034531" y="9882982"/>
              <a:ext cx="1296144"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161" name="Straight Connector 160"/>
            <p:cNvCxnSpPr/>
            <p:nvPr/>
          </p:nvCxnSpPr>
          <p:spPr>
            <a:xfrm>
              <a:off x="2178547" y="100269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2178547" y="101793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3" name="Straight Connector 162"/>
            <p:cNvCxnSpPr/>
            <p:nvPr/>
          </p:nvCxnSpPr>
          <p:spPr>
            <a:xfrm>
              <a:off x="2171293" y="103390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a:off x="2171293" y="104914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2171287" y="106426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6" name="Straight Connector 165"/>
            <p:cNvCxnSpPr/>
            <p:nvPr/>
          </p:nvCxnSpPr>
          <p:spPr>
            <a:xfrm>
              <a:off x="2171287" y="107950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7" name="Straight Connector 166"/>
            <p:cNvCxnSpPr/>
            <p:nvPr/>
          </p:nvCxnSpPr>
          <p:spPr>
            <a:xfrm>
              <a:off x="2164033" y="109547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a:off x="2164033" y="111071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2164033" y="11242750"/>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a:off x="2164033" y="11395150"/>
              <a:ext cx="1008112" cy="0"/>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14" name="Group 170"/>
          <p:cNvGrpSpPr/>
          <p:nvPr/>
        </p:nvGrpSpPr>
        <p:grpSpPr>
          <a:xfrm>
            <a:off x="5232757" y="1608718"/>
            <a:ext cx="794698" cy="1015448"/>
            <a:chOff x="2034531" y="9882982"/>
            <a:chExt cx="1296144" cy="1656184"/>
          </a:xfrm>
        </p:grpSpPr>
        <p:sp>
          <p:nvSpPr>
            <p:cNvPr id="172" name="Rectangle 171"/>
            <p:cNvSpPr/>
            <p:nvPr/>
          </p:nvSpPr>
          <p:spPr>
            <a:xfrm>
              <a:off x="2034531" y="9882982"/>
              <a:ext cx="1296144"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173" name="Straight Connector 172"/>
            <p:cNvCxnSpPr/>
            <p:nvPr/>
          </p:nvCxnSpPr>
          <p:spPr>
            <a:xfrm>
              <a:off x="2178547" y="100269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4" name="Straight Connector 173"/>
            <p:cNvCxnSpPr/>
            <p:nvPr/>
          </p:nvCxnSpPr>
          <p:spPr>
            <a:xfrm>
              <a:off x="2178547" y="101793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a:off x="2171293" y="103390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a:off x="2171293" y="104914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2171287" y="106426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2171287" y="107950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9" name="Straight Connector 178"/>
            <p:cNvCxnSpPr/>
            <p:nvPr/>
          </p:nvCxnSpPr>
          <p:spPr>
            <a:xfrm>
              <a:off x="2164033" y="109547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0" name="Straight Connector 179"/>
            <p:cNvCxnSpPr/>
            <p:nvPr/>
          </p:nvCxnSpPr>
          <p:spPr>
            <a:xfrm>
              <a:off x="2164033" y="111071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1" name="Straight Connector 180"/>
            <p:cNvCxnSpPr/>
            <p:nvPr/>
          </p:nvCxnSpPr>
          <p:spPr>
            <a:xfrm>
              <a:off x="2164033" y="11242750"/>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2" name="Straight Connector 181"/>
            <p:cNvCxnSpPr/>
            <p:nvPr/>
          </p:nvCxnSpPr>
          <p:spPr>
            <a:xfrm>
              <a:off x="2164033" y="11395150"/>
              <a:ext cx="1008112" cy="0"/>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15" name="Group 182"/>
          <p:cNvGrpSpPr/>
          <p:nvPr/>
        </p:nvGrpSpPr>
        <p:grpSpPr>
          <a:xfrm>
            <a:off x="5337857" y="1762034"/>
            <a:ext cx="794698" cy="1015448"/>
            <a:chOff x="2034531" y="9882982"/>
            <a:chExt cx="1296144" cy="1656184"/>
          </a:xfrm>
        </p:grpSpPr>
        <p:sp>
          <p:nvSpPr>
            <p:cNvPr id="184" name="Rectangle 183"/>
            <p:cNvSpPr/>
            <p:nvPr/>
          </p:nvSpPr>
          <p:spPr>
            <a:xfrm>
              <a:off x="2034531" y="9882982"/>
              <a:ext cx="1296144"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185" name="Straight Connector 184"/>
            <p:cNvCxnSpPr/>
            <p:nvPr/>
          </p:nvCxnSpPr>
          <p:spPr>
            <a:xfrm>
              <a:off x="2178547" y="100269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2178547" y="101793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2171293" y="103390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2171293" y="104914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2171287" y="106426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2171287" y="107950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2164033" y="109547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2164033" y="111071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2164033" y="11242750"/>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2164033" y="11395150"/>
              <a:ext cx="1008112" cy="0"/>
            </a:xfrm>
            <a:prstGeom prst="line">
              <a:avLst/>
            </a:prstGeom>
            <a:ln w="22225"/>
          </p:spPr>
          <p:style>
            <a:lnRef idx="1">
              <a:schemeClr val="dk1"/>
            </a:lnRef>
            <a:fillRef idx="0">
              <a:schemeClr val="dk1"/>
            </a:fillRef>
            <a:effectRef idx="0">
              <a:schemeClr val="dk1"/>
            </a:effectRef>
            <a:fontRef idx="minor">
              <a:schemeClr val="tx1"/>
            </a:fontRef>
          </p:style>
        </p:cxnSp>
      </p:grpSp>
      <p:sp>
        <p:nvSpPr>
          <p:cNvPr id="207" name="TextBox 206"/>
          <p:cNvSpPr txBox="1"/>
          <p:nvPr/>
        </p:nvSpPr>
        <p:spPr>
          <a:xfrm>
            <a:off x="5148064" y="2853174"/>
            <a:ext cx="1197841" cy="584775"/>
          </a:xfrm>
          <a:prstGeom prst="rect">
            <a:avLst/>
          </a:prstGeom>
          <a:noFill/>
        </p:spPr>
        <p:txBody>
          <a:bodyPr wrap="square" rtlCol="0">
            <a:spAutoFit/>
          </a:bodyPr>
          <a:lstStyle/>
          <a:p>
            <a:pPr algn="ctr"/>
            <a:r>
              <a:rPr lang="en-CA" sz="1600" b="1" dirty="0" smtClean="0">
                <a:latin typeface="TeXGyreHeros" pitchFamily="50" charset="0"/>
                <a:cs typeface="Arial" pitchFamily="34" charset="0"/>
              </a:rPr>
              <a:t>unfamiliar system</a:t>
            </a:r>
          </a:p>
        </p:txBody>
      </p:sp>
      <p:sp>
        <p:nvSpPr>
          <p:cNvPr id="208" name="TextBox 207"/>
          <p:cNvSpPr txBox="1"/>
          <p:nvPr/>
        </p:nvSpPr>
        <p:spPr>
          <a:xfrm>
            <a:off x="6948264" y="2858446"/>
            <a:ext cx="1499076" cy="584775"/>
          </a:xfrm>
          <a:prstGeom prst="rect">
            <a:avLst/>
          </a:prstGeom>
          <a:noFill/>
        </p:spPr>
        <p:txBody>
          <a:bodyPr wrap="square" rtlCol="0">
            <a:spAutoFit/>
          </a:bodyPr>
          <a:lstStyle/>
          <a:p>
            <a:pPr algn="ctr"/>
            <a:r>
              <a:rPr lang="en-CA" sz="1600" b="1" dirty="0" smtClean="0">
                <a:latin typeface="TeXGyreHeros" pitchFamily="50" charset="0"/>
                <a:cs typeface="Arial" pitchFamily="34" charset="0"/>
              </a:rPr>
              <a:t>inferred specs</a:t>
            </a:r>
          </a:p>
        </p:txBody>
      </p:sp>
      <p:sp>
        <p:nvSpPr>
          <p:cNvPr id="209" name="Plus 208"/>
          <p:cNvSpPr/>
          <p:nvPr/>
        </p:nvSpPr>
        <p:spPr>
          <a:xfrm>
            <a:off x="6416446" y="1922342"/>
            <a:ext cx="485649" cy="485649"/>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10" name="Right Arrow 209"/>
          <p:cNvSpPr/>
          <p:nvPr/>
        </p:nvSpPr>
        <p:spPr>
          <a:xfrm rot="5400000">
            <a:off x="6372296" y="3297706"/>
            <a:ext cx="706398" cy="353199"/>
          </a:xfrm>
          <a:prstGeom prst="rightArrow">
            <a:avLst>
              <a:gd name="adj1" fmla="val 37395"/>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11" name="TextBox 210"/>
          <p:cNvSpPr txBox="1"/>
          <p:nvPr/>
        </p:nvSpPr>
        <p:spPr>
          <a:xfrm>
            <a:off x="5436096" y="2089005"/>
            <a:ext cx="570196" cy="913070"/>
          </a:xfrm>
          <a:prstGeom prst="rect">
            <a:avLst/>
          </a:prstGeom>
          <a:noFill/>
        </p:spPr>
        <p:txBody>
          <a:bodyPr wrap="square" rtlCol="0">
            <a:spAutoFit/>
          </a:bodyPr>
          <a:lstStyle/>
          <a:p>
            <a:r>
              <a:rPr lang="en-CA" sz="8000" b="1" baseline="30000" dirty="0" smtClean="0">
                <a:solidFill>
                  <a:srgbClr val="002060"/>
                </a:solidFill>
                <a:latin typeface="TeXGyreHeros" pitchFamily="50" charset="0"/>
                <a:cs typeface="Arial" pitchFamily="34" charset="0"/>
              </a:rPr>
              <a:t>?</a:t>
            </a:r>
          </a:p>
        </p:txBody>
      </p:sp>
      <p:sp>
        <p:nvSpPr>
          <p:cNvPr id="212" name="TextBox 211"/>
          <p:cNvSpPr txBox="1"/>
          <p:nvPr/>
        </p:nvSpPr>
        <p:spPr>
          <a:xfrm>
            <a:off x="4813369" y="4087855"/>
            <a:ext cx="4079111" cy="1692771"/>
          </a:xfrm>
          <a:prstGeom prst="rect">
            <a:avLst/>
          </a:prstGeom>
          <a:noFill/>
        </p:spPr>
        <p:txBody>
          <a:bodyPr wrap="square" rtlCol="0">
            <a:spAutoFit/>
          </a:bodyPr>
          <a:lstStyle/>
          <a:p>
            <a:pPr>
              <a:buFont typeface="Arial" pitchFamily="34" charset="0"/>
              <a:buChar char="•"/>
            </a:pPr>
            <a:r>
              <a:rPr lang="en-CA" sz="2600" dirty="0" smtClean="0">
                <a:latin typeface="Arial" panose="020B0604020202020204" pitchFamily="34" charset="0"/>
                <a:cs typeface="Arial" panose="020B0604020202020204" pitchFamily="34" charset="0"/>
              </a:rPr>
              <a:t> system comprehension</a:t>
            </a:r>
            <a:r>
              <a:rPr lang="en-CA" sz="2600" baseline="30000" dirty="0" smtClean="0">
                <a:latin typeface="Arial" panose="020B0604020202020204" pitchFamily="34" charset="0"/>
                <a:cs typeface="Arial" panose="020B0604020202020204" pitchFamily="34" charset="0"/>
              </a:rPr>
              <a:t>[4]</a:t>
            </a:r>
            <a:endParaRPr lang="en-CA" sz="2600" dirty="0" smtClean="0">
              <a:latin typeface="Arial" panose="020B0604020202020204" pitchFamily="34" charset="0"/>
              <a:cs typeface="Arial" panose="020B0604020202020204" pitchFamily="34" charset="0"/>
            </a:endParaRPr>
          </a:p>
          <a:p>
            <a:pPr>
              <a:buFont typeface="Arial" pitchFamily="34" charset="0"/>
              <a:buChar char="•"/>
            </a:pPr>
            <a:r>
              <a:rPr lang="en-CA" sz="2600" dirty="0">
                <a:latin typeface="Arial" panose="020B0604020202020204" pitchFamily="34" charset="0"/>
                <a:cs typeface="Arial" panose="020B0604020202020204" pitchFamily="34" charset="0"/>
              </a:rPr>
              <a:t> </a:t>
            </a:r>
            <a:r>
              <a:rPr lang="en-CA" sz="2600" dirty="0" smtClean="0">
                <a:latin typeface="Arial" panose="020B0604020202020204" pitchFamily="34" charset="0"/>
                <a:cs typeface="Arial" panose="020B0604020202020204" pitchFamily="34" charset="0"/>
              </a:rPr>
              <a:t>system modeling</a:t>
            </a:r>
            <a:r>
              <a:rPr lang="en-CA" sz="2600" baseline="30000" dirty="0" smtClean="0">
                <a:latin typeface="Arial" panose="020B0604020202020204" pitchFamily="34" charset="0"/>
                <a:cs typeface="Arial" panose="020B0604020202020204" pitchFamily="34" charset="0"/>
              </a:rPr>
              <a:t>[4]</a:t>
            </a:r>
            <a:endParaRPr lang="en-CA" sz="2600" dirty="0" smtClean="0">
              <a:latin typeface="Arial" panose="020B0604020202020204" pitchFamily="34" charset="0"/>
              <a:cs typeface="Arial" panose="020B0604020202020204" pitchFamily="34" charset="0"/>
            </a:endParaRPr>
          </a:p>
          <a:p>
            <a:pPr>
              <a:buFont typeface="Arial" pitchFamily="34" charset="0"/>
              <a:buChar char="•"/>
            </a:pPr>
            <a:r>
              <a:rPr lang="en-CA" sz="2600" dirty="0">
                <a:latin typeface="Arial" panose="020B0604020202020204" pitchFamily="34" charset="0"/>
                <a:cs typeface="Arial" panose="020B0604020202020204" pitchFamily="34" charset="0"/>
              </a:rPr>
              <a:t> </a:t>
            </a:r>
            <a:r>
              <a:rPr lang="en-CA" sz="2600" dirty="0" smtClean="0">
                <a:latin typeface="Arial" panose="020B0604020202020204" pitchFamily="34" charset="0"/>
                <a:cs typeface="Arial" panose="020B0604020202020204" pitchFamily="34" charset="0"/>
              </a:rPr>
              <a:t>reverse </a:t>
            </a:r>
          </a:p>
          <a:p>
            <a:r>
              <a:rPr lang="en-CA" sz="2600" dirty="0" smtClean="0">
                <a:latin typeface="Arial" panose="020B0604020202020204" pitchFamily="34" charset="0"/>
                <a:cs typeface="Arial" panose="020B0604020202020204" pitchFamily="34" charset="0"/>
              </a:rPr>
              <a:t>  engineering</a:t>
            </a:r>
            <a:r>
              <a:rPr lang="en-CA" sz="2600" baseline="30000" dirty="0" smtClean="0">
                <a:latin typeface="Arial" panose="020B0604020202020204" pitchFamily="34" charset="0"/>
                <a:cs typeface="Arial" panose="020B0604020202020204" pitchFamily="34" charset="0"/>
              </a:rPr>
              <a:t>[1]</a:t>
            </a:r>
            <a:endParaRPr lang="en-CA" sz="2600" dirty="0" smtClean="0">
              <a:latin typeface="Arial" panose="020B0604020202020204" pitchFamily="34" charset="0"/>
              <a:cs typeface="Arial" panose="020B0604020202020204" pitchFamily="34" charset="0"/>
            </a:endParaRPr>
          </a:p>
        </p:txBody>
      </p:sp>
      <p:sp>
        <p:nvSpPr>
          <p:cNvPr id="159" name="Rectangle 158"/>
          <p:cNvSpPr/>
          <p:nvPr/>
        </p:nvSpPr>
        <p:spPr>
          <a:xfrm>
            <a:off x="1072366" y="156023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C{</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oo</a:t>
            </a:r>
            <a:r>
              <a:rPr lang="en-CA" sz="1000" dirty="0">
                <a:latin typeface="Courier New" panose="02070309020205020404" pitchFamily="49" charset="0"/>
                <a:cs typeface="Courier New" panose="02070309020205020404" pitchFamily="49" charset="0"/>
              </a:rPr>
              <a:t>()</a:t>
            </a:r>
          </a:p>
          <a:p>
            <a:r>
              <a:rPr lang="en-CA" sz="1000" dirty="0" err="1" smtClean="0">
                <a:latin typeface="Courier New" panose="02070309020205020404" pitchFamily="49" charset="0"/>
                <a:cs typeface="Courier New" panose="02070309020205020404" pitchFamily="49" charset="0"/>
              </a:rPr>
              <a:t>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171" name="Rectangle 170"/>
          <p:cNvSpPr/>
          <p:nvPr/>
        </p:nvSpPr>
        <p:spPr>
          <a:xfrm>
            <a:off x="1158920" y="1673703"/>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B{</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ping()</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pongar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183" name="Rectangle 182"/>
          <p:cNvSpPr/>
          <p:nvPr/>
        </p:nvSpPr>
        <p:spPr>
          <a:xfrm>
            <a:off x="1259632" y="178359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a:t>
            </a:r>
          </a:p>
          <a:p>
            <a:r>
              <a:rPr lang="en-CA" sz="1000" dirty="0">
                <a:latin typeface="Courier New" panose="02070309020205020404" pitchFamily="49" charset="0"/>
                <a:cs typeface="Courier New" panose="02070309020205020404" pitchFamily="49" charset="0"/>
              </a:rPr>
              <a:t>foo()</a:t>
            </a:r>
          </a:p>
          <a:p>
            <a:r>
              <a:rPr lang="en-CA" sz="1000" dirty="0">
                <a:latin typeface="Courier New" panose="02070309020205020404" pitchFamily="49" charset="0"/>
                <a:cs typeface="Courier New" panose="02070309020205020404" pitchFamily="49" charset="0"/>
              </a:rPr>
              <a:t>bar()</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195" name="Rectangle 194"/>
          <p:cNvSpPr/>
          <p:nvPr/>
        </p:nvSpPr>
        <p:spPr>
          <a:xfrm>
            <a:off x="7308304" y="1783598"/>
            <a:ext cx="720080" cy="1015448"/>
          </a:xfrm>
          <a:prstGeom prst="rect">
            <a:avLst/>
          </a:prstGeom>
          <a:solidFill>
            <a:schemeClr val="accent1">
              <a:lumMod val="20000"/>
              <a:lumOff val="8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CA" sz="1000" dirty="0" smtClean="0">
                <a:latin typeface="Courier New" panose="02070309020205020404" pitchFamily="49" charset="0"/>
                <a:cs typeface="Courier New" panose="02070309020205020404" pitchFamily="49" charset="0"/>
              </a:rPr>
              <a:t>foo() </a:t>
            </a:r>
            <a:r>
              <a:rPr lang="en-CA" sz="1000" dirty="0" smtClean="0">
                <a:latin typeface="+mj-lt"/>
                <a:cs typeface="Courier New" panose="02070309020205020404" pitchFamily="49" charset="0"/>
              </a:rPr>
              <a:t>always precedes </a:t>
            </a:r>
          </a:p>
          <a:p>
            <a:r>
              <a:rPr lang="en-CA" sz="1000" dirty="0" smtClean="0">
                <a:latin typeface="Courier New" panose="02070309020205020404" pitchFamily="49" charset="0"/>
                <a:cs typeface="Courier New" panose="02070309020205020404" pitchFamily="49" charset="0"/>
              </a:rPr>
              <a:t>bar()</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a:t>
            </a:r>
            <a:endParaRPr lang="en-CA" sz="1000" dirty="0">
              <a:latin typeface="Courier New" panose="02070309020205020404" pitchFamily="49" charset="0"/>
              <a:cs typeface="Courier New" panose="02070309020205020404" pitchFamily="49" charset="0"/>
            </a:endParaRPr>
          </a:p>
        </p:txBody>
      </p:sp>
      <p:sp>
        <p:nvSpPr>
          <p:cNvPr id="213" name="Rectangle 212"/>
          <p:cNvSpPr/>
          <p:nvPr/>
        </p:nvSpPr>
        <p:spPr>
          <a:xfrm>
            <a:off x="3275856" y="1776262"/>
            <a:ext cx="720080" cy="1015448"/>
          </a:xfrm>
          <a:prstGeom prst="rect">
            <a:avLst/>
          </a:prstGeom>
          <a:solidFill>
            <a:schemeClr val="accent1">
              <a:lumMod val="20000"/>
              <a:lumOff val="8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CA" sz="1000" dirty="0" smtClean="0">
                <a:latin typeface="Courier New" panose="02070309020205020404" pitchFamily="49" charset="0"/>
                <a:cs typeface="Courier New" panose="02070309020205020404" pitchFamily="49" charset="0"/>
              </a:rPr>
              <a:t>foo() </a:t>
            </a:r>
            <a:r>
              <a:rPr lang="en-CA" sz="1000" dirty="0" smtClean="0">
                <a:latin typeface="+mj-lt"/>
                <a:cs typeface="Courier New" panose="02070309020205020404" pitchFamily="49" charset="0"/>
              </a:rPr>
              <a:t>always precedes </a:t>
            </a:r>
          </a:p>
          <a:p>
            <a:r>
              <a:rPr lang="en-CA" sz="1000" dirty="0" smtClean="0">
                <a:latin typeface="Courier New" panose="02070309020205020404" pitchFamily="49" charset="0"/>
                <a:cs typeface="Courier New" panose="02070309020205020404" pitchFamily="49" charset="0"/>
              </a:rPr>
              <a:t>bar()</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a:t>
            </a:r>
            <a:endParaRPr lang="en-CA" sz="1000" dirty="0">
              <a:latin typeface="Courier New" panose="02070309020205020404" pitchFamily="49" charset="0"/>
              <a:cs typeface="Courier New" panose="02070309020205020404" pitchFamily="49" charset="0"/>
            </a:endParaRPr>
          </a:p>
        </p:txBody>
      </p:sp>
      <p:sp>
        <p:nvSpPr>
          <p:cNvPr id="76" name="Slide Number Placeholder 75"/>
          <p:cNvSpPr>
            <a:spLocks noGrp="1"/>
          </p:cNvSpPr>
          <p:nvPr>
            <p:ph type="sldNum" sz="quarter" idx="12"/>
          </p:nvPr>
        </p:nvSpPr>
        <p:spPr/>
        <p:txBody>
          <a:bodyPr/>
          <a:lstStyle/>
          <a:p>
            <a:fld id="{BCD84BB2-3C3D-403F-A6B0-5BCB3C22B5E5}" type="slidenum">
              <a:rPr lang="en-CA" smtClean="0"/>
              <a:pPr/>
              <a:t>4</a:t>
            </a:fld>
            <a:endParaRPr lang="en-CA"/>
          </a:p>
        </p:txBody>
      </p:sp>
      <p:sp>
        <p:nvSpPr>
          <p:cNvPr id="77" name="Rectangle 76"/>
          <p:cNvSpPr/>
          <p:nvPr/>
        </p:nvSpPr>
        <p:spPr>
          <a:xfrm>
            <a:off x="4860032" y="1296144"/>
            <a:ext cx="4464496" cy="4869160"/>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p:cNvSpPr txBox="1"/>
          <p:nvPr/>
        </p:nvSpPr>
        <p:spPr>
          <a:xfrm>
            <a:off x="539552" y="6093296"/>
            <a:ext cx="8352928" cy="707886"/>
          </a:xfrm>
          <a:prstGeom prst="rect">
            <a:avLst/>
          </a:prstGeom>
          <a:noFill/>
        </p:spPr>
        <p:txBody>
          <a:bodyPr wrap="square" rtlCol="0">
            <a:spAutoFit/>
          </a:bodyPr>
          <a:lstStyle/>
          <a:p>
            <a:endParaRPr lang="en-CA" sz="800" dirty="0" smtClean="0"/>
          </a:p>
          <a:p>
            <a:r>
              <a:rPr lang="en-CA" sz="800" dirty="0" smtClean="0"/>
              <a:t> [1] M. P. </a:t>
            </a:r>
            <a:r>
              <a:rPr lang="en-CA" sz="800" dirty="0" err="1" smtClean="0"/>
              <a:t>Robillard</a:t>
            </a:r>
            <a:r>
              <a:rPr lang="en-CA" sz="800" dirty="0" smtClean="0"/>
              <a:t>, E. </a:t>
            </a:r>
            <a:r>
              <a:rPr lang="en-CA" sz="800" dirty="0" err="1" smtClean="0"/>
              <a:t>Bodden</a:t>
            </a:r>
            <a:r>
              <a:rPr lang="en-CA" sz="800" dirty="0" smtClean="0"/>
              <a:t>, D. </a:t>
            </a:r>
            <a:r>
              <a:rPr lang="en-CA" sz="800" dirty="0" err="1" smtClean="0"/>
              <a:t>Kawrykow</a:t>
            </a:r>
            <a:r>
              <a:rPr lang="en-CA" sz="800" dirty="0" smtClean="0"/>
              <a:t>, M. </a:t>
            </a:r>
            <a:r>
              <a:rPr lang="en-CA" sz="800" dirty="0" err="1" smtClean="0"/>
              <a:t>Mezini</a:t>
            </a:r>
            <a:r>
              <a:rPr lang="en-CA" sz="800" dirty="0" smtClean="0"/>
              <a:t>,  and  T. </a:t>
            </a:r>
            <a:r>
              <a:rPr lang="en-CA" sz="800" dirty="0" err="1" smtClean="0"/>
              <a:t>Ratchford</a:t>
            </a:r>
            <a:r>
              <a:rPr lang="en-CA" sz="800" dirty="0" smtClean="0"/>
              <a:t>. Automated API Property Inference Techniques. TSE, 613-637, 2013. </a:t>
            </a:r>
          </a:p>
          <a:p>
            <a:r>
              <a:rPr lang="en-CA" sz="800" dirty="0" smtClean="0"/>
              <a:t>[2] M. D. Ernst, J. Cockrell, W. G. Griswold and D. </a:t>
            </a:r>
            <a:r>
              <a:rPr lang="en-CA" sz="800" dirty="0" err="1" smtClean="0"/>
              <a:t>Notkin</a:t>
            </a:r>
            <a:r>
              <a:rPr lang="en-CA" sz="800" dirty="0" smtClean="0"/>
              <a:t>. Dynamically Discovering Likely Program Invariants to Support program evolution. TSE, 27(2):99–123, 2001.</a:t>
            </a:r>
          </a:p>
          <a:p>
            <a:r>
              <a:rPr lang="en-CA" sz="800" dirty="0" smtClean="0"/>
              <a:t>[3] V </a:t>
            </a:r>
            <a:r>
              <a:rPr lang="en-CA" sz="800" dirty="0" err="1" smtClean="0"/>
              <a:t>Dallmeier</a:t>
            </a:r>
            <a:r>
              <a:rPr lang="en-CA" sz="800" dirty="0" smtClean="0"/>
              <a:t>, N. </a:t>
            </a:r>
            <a:r>
              <a:rPr lang="en-CA" sz="800" dirty="0" err="1" smtClean="0"/>
              <a:t>Knopp</a:t>
            </a:r>
            <a:r>
              <a:rPr lang="en-CA" sz="800" dirty="0" smtClean="0"/>
              <a:t>, C. Mallon, S. Hack and A. Zeller. Generating Test Cases for Specification Mining. ISSTA, 85-96, 2010.</a:t>
            </a:r>
          </a:p>
          <a:p>
            <a:r>
              <a:rPr lang="en-CA" sz="800" dirty="0" smtClean="0"/>
              <a:t>[4] </a:t>
            </a:r>
            <a:r>
              <a:rPr lang="en-CA" sz="800" dirty="0" smtClean="0">
                <a:solidFill>
                  <a:prstClr val="black"/>
                </a:solidFill>
              </a:rPr>
              <a:t>I. Beschastnikh, Y. </a:t>
            </a:r>
            <a:r>
              <a:rPr lang="en-CA" sz="800" dirty="0" err="1" smtClean="0">
                <a:solidFill>
                  <a:prstClr val="black"/>
                </a:solidFill>
              </a:rPr>
              <a:t>Brun</a:t>
            </a:r>
            <a:r>
              <a:rPr lang="en-CA" sz="800" dirty="0" smtClean="0">
                <a:solidFill>
                  <a:prstClr val="black"/>
                </a:solidFill>
              </a:rPr>
              <a:t>, S. Schneider, M. Sloan and M. D. Ernst .</a:t>
            </a:r>
            <a:r>
              <a:rPr lang="en-CA" sz="800" dirty="0" smtClean="0"/>
              <a:t>Leveraging existing instrumentation to automatically infer invariant-constrained models. FSE, 267–277, 2011.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35496" y="274638"/>
            <a:ext cx="9505056" cy="1143000"/>
          </a:xfrm>
        </p:spPr>
        <p:txBody>
          <a:bodyPr>
            <a:normAutofit/>
          </a:bodyPr>
          <a:lstStyle/>
          <a:p>
            <a:pPr algn="l"/>
            <a:r>
              <a:rPr lang="en-CA" sz="3600" dirty="0" smtClean="0">
                <a:solidFill>
                  <a:srgbClr val="002060"/>
                </a:solidFill>
                <a:latin typeface="Arial" pitchFamily="34" charset="0"/>
                <a:cs typeface="Arial" pitchFamily="34" charset="0"/>
              </a:rPr>
              <a:t>Inferred Specs in Unfamiliar Systems</a:t>
            </a:r>
            <a:endParaRPr lang="en-CA" sz="3600" dirty="0">
              <a:solidFill>
                <a:srgbClr val="002060"/>
              </a:solidFill>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35220" y="4113980"/>
            <a:ext cx="4956860" cy="2092881"/>
          </a:xfrm>
          <a:prstGeom prst="rect">
            <a:avLst/>
          </a:prstGeom>
          <a:noFill/>
        </p:spPr>
        <p:txBody>
          <a:bodyPr wrap="square" rtlCol="0">
            <a:spAutoFit/>
          </a:bodyPr>
          <a:lstStyle/>
          <a:p>
            <a:pPr>
              <a:buFont typeface="Arial" pitchFamily="34" charset="0"/>
              <a:buChar char="•"/>
            </a:pPr>
            <a:r>
              <a:rPr lang="en-CA" sz="2600" dirty="0" smtClean="0">
                <a:latin typeface="Arial" panose="020B0604020202020204" pitchFamily="34" charset="0"/>
                <a:cs typeface="Arial" panose="020B0604020202020204" pitchFamily="34" charset="0"/>
              </a:rPr>
              <a:t> program maintenance</a:t>
            </a:r>
            <a:r>
              <a:rPr lang="en-CA" sz="2600" baseline="30000" dirty="0" smtClean="0">
                <a:latin typeface="Arial" panose="020B0604020202020204" pitchFamily="34" charset="0"/>
                <a:cs typeface="Arial" panose="020B0604020202020204" pitchFamily="34" charset="0"/>
              </a:rPr>
              <a:t>[1]</a:t>
            </a:r>
            <a:r>
              <a:rPr lang="en-CA" sz="2600" dirty="0" smtClean="0">
                <a:latin typeface="Arial" panose="020B0604020202020204" pitchFamily="34" charset="0"/>
                <a:cs typeface="Arial" panose="020B0604020202020204" pitchFamily="34" charset="0"/>
              </a:rPr>
              <a:t> </a:t>
            </a:r>
          </a:p>
          <a:p>
            <a:pPr>
              <a:buFont typeface="Arial" pitchFamily="34" charset="0"/>
              <a:buChar char="•"/>
            </a:pPr>
            <a:r>
              <a:rPr lang="en-CA" sz="2600" dirty="0" smtClean="0">
                <a:latin typeface="Arial" panose="020B0604020202020204" pitchFamily="34" charset="0"/>
                <a:cs typeface="Arial" panose="020B0604020202020204" pitchFamily="34" charset="0"/>
              </a:rPr>
              <a:t> confirm expected behavior</a:t>
            </a:r>
            <a:r>
              <a:rPr lang="en-CA" sz="2600" baseline="30000" dirty="0" smtClean="0">
                <a:latin typeface="Arial" panose="020B0604020202020204" pitchFamily="34" charset="0"/>
                <a:cs typeface="Arial" panose="020B0604020202020204" pitchFamily="34" charset="0"/>
              </a:rPr>
              <a:t>[2]</a:t>
            </a:r>
          </a:p>
          <a:p>
            <a:pPr>
              <a:buFont typeface="Arial" pitchFamily="34" charset="0"/>
              <a:buChar char="•"/>
            </a:pPr>
            <a:r>
              <a:rPr lang="en-CA" sz="2600" dirty="0" smtClean="0">
                <a:latin typeface="Arial" panose="020B0604020202020204" pitchFamily="34" charset="0"/>
                <a:cs typeface="Arial" panose="020B0604020202020204" pitchFamily="34" charset="0"/>
              </a:rPr>
              <a:t> bug detection</a:t>
            </a:r>
            <a:r>
              <a:rPr lang="en-CA" sz="2600" baseline="30000" dirty="0" smtClean="0">
                <a:latin typeface="Arial" panose="020B0604020202020204" pitchFamily="34" charset="0"/>
                <a:cs typeface="Arial" panose="020B0604020202020204" pitchFamily="34" charset="0"/>
              </a:rPr>
              <a:t>[2]</a:t>
            </a:r>
            <a:endParaRPr lang="en-CA" sz="2600" dirty="0">
              <a:latin typeface="Arial" panose="020B0604020202020204" pitchFamily="34" charset="0"/>
              <a:cs typeface="Arial" panose="020B0604020202020204" pitchFamily="34" charset="0"/>
            </a:endParaRPr>
          </a:p>
          <a:p>
            <a:pPr>
              <a:buFont typeface="Arial" pitchFamily="34" charset="0"/>
              <a:buChar char="•"/>
            </a:pPr>
            <a:r>
              <a:rPr lang="en-CA" sz="2600" dirty="0" smtClean="0">
                <a:latin typeface="Arial" panose="020B0604020202020204" pitchFamily="34" charset="0"/>
                <a:cs typeface="Arial" panose="020B0604020202020204" pitchFamily="34" charset="0"/>
              </a:rPr>
              <a:t> test generation</a:t>
            </a:r>
            <a:r>
              <a:rPr lang="en-CA" sz="2600" baseline="30000" dirty="0" smtClean="0">
                <a:latin typeface="Arial" panose="020B0604020202020204" pitchFamily="34" charset="0"/>
                <a:cs typeface="Arial" panose="020B0604020202020204" pitchFamily="34" charset="0"/>
              </a:rPr>
              <a:t>[3]</a:t>
            </a:r>
            <a:endParaRPr lang="en-CA" sz="2600" dirty="0" smtClean="0">
              <a:latin typeface="Arial" panose="020B0604020202020204" pitchFamily="34" charset="0"/>
              <a:cs typeface="Arial" panose="020B0604020202020204" pitchFamily="34" charset="0"/>
            </a:endParaRPr>
          </a:p>
          <a:p>
            <a:endParaRPr lang="en-CA" sz="2600" dirty="0" smtClean="0">
              <a:latin typeface="Arial" panose="020B0604020202020204" pitchFamily="34" charset="0"/>
              <a:cs typeface="Arial" panose="020B0604020202020204" pitchFamily="34" charset="0"/>
            </a:endParaRPr>
          </a:p>
        </p:txBody>
      </p:sp>
      <p:sp>
        <p:nvSpPr>
          <p:cNvPr id="40" name="TextBox 39"/>
          <p:cNvSpPr txBox="1"/>
          <p:nvPr/>
        </p:nvSpPr>
        <p:spPr>
          <a:xfrm>
            <a:off x="1160318" y="2858446"/>
            <a:ext cx="999640" cy="584775"/>
          </a:xfrm>
          <a:prstGeom prst="rect">
            <a:avLst/>
          </a:prstGeom>
          <a:noFill/>
        </p:spPr>
        <p:txBody>
          <a:bodyPr wrap="square" rtlCol="0">
            <a:spAutoFit/>
          </a:bodyPr>
          <a:lstStyle/>
          <a:p>
            <a:pPr algn="ctr"/>
            <a:r>
              <a:rPr lang="en-CA" sz="1600" b="1" dirty="0" smtClean="0">
                <a:latin typeface="TeXGyreHeros" pitchFamily="50" charset="0"/>
                <a:cs typeface="Arial" pitchFamily="34" charset="0"/>
              </a:rPr>
              <a:t>familiar system</a:t>
            </a:r>
          </a:p>
        </p:txBody>
      </p:sp>
      <p:sp>
        <p:nvSpPr>
          <p:cNvPr id="41" name="TextBox 40"/>
          <p:cNvSpPr txBox="1"/>
          <p:nvPr/>
        </p:nvSpPr>
        <p:spPr>
          <a:xfrm>
            <a:off x="2889977" y="2863718"/>
            <a:ext cx="1499076" cy="584775"/>
          </a:xfrm>
          <a:prstGeom prst="rect">
            <a:avLst/>
          </a:prstGeom>
          <a:noFill/>
        </p:spPr>
        <p:txBody>
          <a:bodyPr wrap="square" rtlCol="0">
            <a:spAutoFit/>
          </a:bodyPr>
          <a:lstStyle/>
          <a:p>
            <a:pPr algn="ctr"/>
            <a:r>
              <a:rPr lang="en-CA" sz="1600" b="1" dirty="0" smtClean="0">
                <a:latin typeface="TeXGyreHeros" pitchFamily="50" charset="0"/>
                <a:cs typeface="Arial" pitchFamily="34" charset="0"/>
              </a:rPr>
              <a:t>inferred specs</a:t>
            </a:r>
          </a:p>
        </p:txBody>
      </p:sp>
      <p:sp>
        <p:nvSpPr>
          <p:cNvPr id="42" name="Plus 41"/>
          <p:cNvSpPr/>
          <p:nvPr/>
        </p:nvSpPr>
        <p:spPr>
          <a:xfrm>
            <a:off x="2358159" y="1927614"/>
            <a:ext cx="485649" cy="485649"/>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3" name="Right Arrow 42"/>
          <p:cNvSpPr/>
          <p:nvPr/>
        </p:nvSpPr>
        <p:spPr>
          <a:xfrm rot="5400000">
            <a:off x="2314009" y="3302978"/>
            <a:ext cx="706398" cy="353199"/>
          </a:xfrm>
          <a:prstGeom prst="rightArrow">
            <a:avLst>
              <a:gd name="adj1" fmla="val 37395"/>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grpSp>
        <p:nvGrpSpPr>
          <p:cNvPr id="3" name="Group 52"/>
          <p:cNvGrpSpPr/>
          <p:nvPr/>
        </p:nvGrpSpPr>
        <p:grpSpPr>
          <a:xfrm>
            <a:off x="7375703" y="4875333"/>
            <a:ext cx="1084729" cy="1084729"/>
            <a:chOff x="738386" y="-6554123"/>
            <a:chExt cx="1512168" cy="1512168"/>
          </a:xfrm>
        </p:grpSpPr>
        <p:sp>
          <p:nvSpPr>
            <p:cNvPr id="60" name="Oval 59"/>
            <p:cNvSpPr/>
            <p:nvPr/>
          </p:nvSpPr>
          <p:spPr>
            <a:xfrm>
              <a:off x="1242442" y="-6554123"/>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1" name="Oval 60"/>
            <p:cNvSpPr/>
            <p:nvPr/>
          </p:nvSpPr>
          <p:spPr>
            <a:xfrm>
              <a:off x="1746498" y="-6122075"/>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2" name="Oval 61"/>
            <p:cNvSpPr/>
            <p:nvPr/>
          </p:nvSpPr>
          <p:spPr>
            <a:xfrm>
              <a:off x="882402" y="-6050067"/>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3" name="Oval 62"/>
            <p:cNvSpPr/>
            <p:nvPr/>
          </p:nvSpPr>
          <p:spPr>
            <a:xfrm>
              <a:off x="1458466" y="-5546011"/>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4" name="Oval 63"/>
            <p:cNvSpPr/>
            <p:nvPr/>
          </p:nvSpPr>
          <p:spPr>
            <a:xfrm>
              <a:off x="738386" y="-5401995"/>
              <a:ext cx="504056"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65" name="Curved Connector 64"/>
            <p:cNvCxnSpPr>
              <a:stCxn id="60" idx="2"/>
              <a:endCxn id="62" idx="1"/>
            </p:cNvCxnSpPr>
            <p:nvPr/>
          </p:nvCxnSpPr>
          <p:spPr>
            <a:xfrm rot="10800000" flipV="1">
              <a:off x="956220" y="-6374104"/>
              <a:ext cx="286223" cy="37676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66" name="Curved Connector 65"/>
            <p:cNvCxnSpPr>
              <a:stCxn id="60" idx="6"/>
              <a:endCxn id="61" idx="0"/>
            </p:cNvCxnSpPr>
            <p:nvPr/>
          </p:nvCxnSpPr>
          <p:spPr>
            <a:xfrm>
              <a:off x="1746498" y="-6374103"/>
              <a:ext cx="252028" cy="252028"/>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67" name="Curved Connector 375"/>
            <p:cNvCxnSpPr>
              <a:stCxn id="61" idx="5"/>
              <a:endCxn id="63" idx="6"/>
            </p:cNvCxnSpPr>
            <p:nvPr/>
          </p:nvCxnSpPr>
          <p:spPr>
            <a:xfrm rot="5400000">
              <a:off x="1845245" y="-5697484"/>
              <a:ext cx="448771" cy="214215"/>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68" name="Curved Connector 375"/>
            <p:cNvCxnSpPr>
              <a:stCxn id="62" idx="4"/>
              <a:endCxn id="63" idx="2"/>
            </p:cNvCxnSpPr>
            <p:nvPr/>
          </p:nvCxnSpPr>
          <p:spPr>
            <a:xfrm rot="16200000" flipH="1">
              <a:off x="1134430" y="-5690027"/>
              <a:ext cx="324036" cy="324036"/>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69" name="Curved Connector 375"/>
            <p:cNvCxnSpPr>
              <a:stCxn id="63" idx="5"/>
              <a:endCxn id="64" idx="5"/>
            </p:cNvCxnSpPr>
            <p:nvPr/>
          </p:nvCxnSpPr>
          <p:spPr>
            <a:xfrm rot="5400000">
              <a:off x="1456657" y="-5526730"/>
              <a:ext cx="144016" cy="720080"/>
            </a:xfrm>
            <a:prstGeom prst="curvedConnector3">
              <a:avLst>
                <a:gd name="adj1" fmla="val 295344"/>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60" idx="4"/>
              <a:endCxn id="63" idx="0"/>
            </p:cNvCxnSpPr>
            <p:nvPr/>
          </p:nvCxnSpPr>
          <p:spPr>
            <a:xfrm>
              <a:off x="1494470" y="-6194083"/>
              <a:ext cx="216024"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6" name="Group 53"/>
          <p:cNvGrpSpPr/>
          <p:nvPr/>
        </p:nvGrpSpPr>
        <p:grpSpPr>
          <a:xfrm>
            <a:off x="3223486" y="4735926"/>
            <a:ext cx="1276506" cy="1219127"/>
            <a:chOff x="-4374181" y="-4878656"/>
            <a:chExt cx="1584176" cy="1499102"/>
          </a:xfrm>
        </p:grpSpPr>
        <p:sp>
          <p:nvSpPr>
            <p:cNvPr id="55" name="TextBox 54"/>
            <p:cNvSpPr txBox="1"/>
            <p:nvPr/>
          </p:nvSpPr>
          <p:spPr>
            <a:xfrm>
              <a:off x="-3870125" y="-4878656"/>
              <a:ext cx="1080120" cy="1362450"/>
            </a:xfrm>
            <a:prstGeom prst="rect">
              <a:avLst/>
            </a:prstGeom>
            <a:noFill/>
          </p:spPr>
          <p:txBody>
            <a:bodyPr wrap="square" rtlCol="0">
              <a:spAutoFit/>
            </a:bodyPr>
            <a:lstStyle/>
            <a:p>
              <a:r>
                <a:rPr lang="en-CA" sz="6600" b="1" dirty="0" smtClean="0">
                  <a:solidFill>
                    <a:srgbClr val="FFC000"/>
                  </a:solidFill>
                  <a:latin typeface="TeXGyreHeros" pitchFamily="50" charset="0"/>
                  <a:cs typeface="Arial" pitchFamily="34" charset="0"/>
                  <a:sym typeface="Wingdings 2"/>
                </a:rPr>
                <a:t></a:t>
              </a:r>
              <a:endParaRPr lang="en-CA" sz="6600" b="1" dirty="0" smtClean="0">
                <a:solidFill>
                  <a:srgbClr val="FFC000"/>
                </a:solidFill>
                <a:latin typeface="TeXGyreHeros" pitchFamily="50" charset="0"/>
                <a:cs typeface="Arial" pitchFamily="34" charset="0"/>
              </a:endParaRPr>
            </a:p>
          </p:txBody>
        </p:sp>
        <p:sp>
          <p:nvSpPr>
            <p:cNvPr id="56" name="Oval 55"/>
            <p:cNvSpPr/>
            <p:nvPr/>
          </p:nvSpPr>
          <p:spPr>
            <a:xfrm>
              <a:off x="-4302173" y="-451861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Flowchart: Delay 56"/>
            <p:cNvSpPr/>
            <p:nvPr/>
          </p:nvSpPr>
          <p:spPr>
            <a:xfrm rot="16200000">
              <a:off x="-4410185" y="-3991622"/>
              <a:ext cx="648072" cy="576064"/>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Flowchart: Data 57"/>
            <p:cNvSpPr/>
            <p:nvPr/>
          </p:nvSpPr>
          <p:spPr>
            <a:xfrm rot="10800000" flipH="1">
              <a:off x="-4158157" y="-3582514"/>
              <a:ext cx="720080" cy="72008"/>
            </a:xfrm>
            <a:prstGeom prst="flowChartInputOutput">
              <a:avLst/>
            </a:prstGeom>
            <a:effectLst/>
          </p:spPr>
          <p:style>
            <a:lnRef idx="1">
              <a:schemeClr val="dk1"/>
            </a:lnRef>
            <a:fillRef idx="2">
              <a:schemeClr val="dk1"/>
            </a:fillRef>
            <a:effectRef idx="1">
              <a:schemeClr val="dk1"/>
            </a:effectRef>
            <a:fontRef idx="minor">
              <a:schemeClr val="dk1"/>
            </a:fontRef>
          </p:style>
          <p:txBody>
            <a:bodyPr rtlCol="0" anchor="ctr"/>
            <a:lstStyle/>
            <a:p>
              <a:pPr algn="ctr"/>
              <a:endParaRPr lang="en-CA"/>
            </a:p>
          </p:txBody>
        </p:sp>
        <p:sp>
          <p:nvSpPr>
            <p:cNvPr id="59" name="Flowchart: Data 58"/>
            <p:cNvSpPr/>
            <p:nvPr/>
          </p:nvSpPr>
          <p:spPr>
            <a:xfrm>
              <a:off x="-4014141" y="-3942553"/>
              <a:ext cx="720080" cy="432048"/>
            </a:xfrm>
            <a:prstGeom prst="flowChartInputOutput">
              <a:avLst/>
            </a:prstGeom>
            <a:effectLst/>
          </p:spPr>
          <p:style>
            <a:lnRef idx="1">
              <a:schemeClr val="dk1"/>
            </a:lnRef>
            <a:fillRef idx="2">
              <a:schemeClr val="dk1"/>
            </a:fillRef>
            <a:effectRef idx="1">
              <a:schemeClr val="dk1"/>
            </a:effectRef>
            <a:fontRef idx="minor">
              <a:schemeClr val="dk1"/>
            </a:fontRef>
          </p:style>
          <p:txBody>
            <a:bodyPr rtlCol="0" anchor="ctr"/>
            <a:lstStyle/>
            <a:p>
              <a:pPr algn="ctr"/>
              <a:endParaRPr lang="en-CA"/>
            </a:p>
          </p:txBody>
        </p:sp>
      </p:grpSp>
      <p:grpSp>
        <p:nvGrpSpPr>
          <p:cNvPr id="7" name="Group 158"/>
          <p:cNvGrpSpPr/>
          <p:nvPr/>
        </p:nvGrpSpPr>
        <p:grpSpPr>
          <a:xfrm>
            <a:off x="5130305" y="1484784"/>
            <a:ext cx="794698" cy="1015448"/>
            <a:chOff x="2034531" y="9882982"/>
            <a:chExt cx="1296144" cy="1656184"/>
          </a:xfrm>
        </p:grpSpPr>
        <p:sp>
          <p:nvSpPr>
            <p:cNvPr id="160" name="Rectangle 159"/>
            <p:cNvSpPr/>
            <p:nvPr/>
          </p:nvSpPr>
          <p:spPr>
            <a:xfrm>
              <a:off x="2034531" y="9882982"/>
              <a:ext cx="1296144"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161" name="Straight Connector 160"/>
            <p:cNvCxnSpPr/>
            <p:nvPr/>
          </p:nvCxnSpPr>
          <p:spPr>
            <a:xfrm>
              <a:off x="2178547" y="100269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2178547" y="101793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3" name="Straight Connector 162"/>
            <p:cNvCxnSpPr/>
            <p:nvPr/>
          </p:nvCxnSpPr>
          <p:spPr>
            <a:xfrm>
              <a:off x="2171293" y="103390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a:off x="2171293" y="104914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2171287" y="106426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6" name="Straight Connector 165"/>
            <p:cNvCxnSpPr/>
            <p:nvPr/>
          </p:nvCxnSpPr>
          <p:spPr>
            <a:xfrm>
              <a:off x="2171287" y="107950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7" name="Straight Connector 166"/>
            <p:cNvCxnSpPr/>
            <p:nvPr/>
          </p:nvCxnSpPr>
          <p:spPr>
            <a:xfrm>
              <a:off x="2164033" y="109547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a:off x="2164033" y="111071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2164033" y="11242750"/>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a:off x="2164033" y="11395150"/>
              <a:ext cx="1008112" cy="0"/>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8" name="Group 170"/>
          <p:cNvGrpSpPr/>
          <p:nvPr/>
        </p:nvGrpSpPr>
        <p:grpSpPr>
          <a:xfrm>
            <a:off x="5232757" y="1608718"/>
            <a:ext cx="794698" cy="1015448"/>
            <a:chOff x="2034531" y="9882982"/>
            <a:chExt cx="1296144" cy="1656184"/>
          </a:xfrm>
        </p:grpSpPr>
        <p:sp>
          <p:nvSpPr>
            <p:cNvPr id="172" name="Rectangle 171"/>
            <p:cNvSpPr/>
            <p:nvPr/>
          </p:nvSpPr>
          <p:spPr>
            <a:xfrm>
              <a:off x="2034531" y="9882982"/>
              <a:ext cx="1296144"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173" name="Straight Connector 172"/>
            <p:cNvCxnSpPr/>
            <p:nvPr/>
          </p:nvCxnSpPr>
          <p:spPr>
            <a:xfrm>
              <a:off x="2178547" y="100269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4" name="Straight Connector 173"/>
            <p:cNvCxnSpPr/>
            <p:nvPr/>
          </p:nvCxnSpPr>
          <p:spPr>
            <a:xfrm>
              <a:off x="2178547" y="101793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a:off x="2171293" y="103390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a:off x="2171293" y="104914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2171287" y="106426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2171287" y="107950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79" name="Straight Connector 178"/>
            <p:cNvCxnSpPr/>
            <p:nvPr/>
          </p:nvCxnSpPr>
          <p:spPr>
            <a:xfrm>
              <a:off x="2164033" y="109547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0" name="Straight Connector 179"/>
            <p:cNvCxnSpPr/>
            <p:nvPr/>
          </p:nvCxnSpPr>
          <p:spPr>
            <a:xfrm>
              <a:off x="2164033" y="111071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1" name="Straight Connector 180"/>
            <p:cNvCxnSpPr/>
            <p:nvPr/>
          </p:nvCxnSpPr>
          <p:spPr>
            <a:xfrm>
              <a:off x="2164033" y="11242750"/>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2" name="Straight Connector 181"/>
            <p:cNvCxnSpPr/>
            <p:nvPr/>
          </p:nvCxnSpPr>
          <p:spPr>
            <a:xfrm>
              <a:off x="2164033" y="11395150"/>
              <a:ext cx="1008112" cy="0"/>
            </a:xfrm>
            <a:prstGeom prst="line">
              <a:avLst/>
            </a:prstGeom>
            <a:ln w="22225"/>
          </p:spPr>
          <p:style>
            <a:lnRef idx="1">
              <a:schemeClr val="dk1"/>
            </a:lnRef>
            <a:fillRef idx="0">
              <a:schemeClr val="dk1"/>
            </a:fillRef>
            <a:effectRef idx="0">
              <a:schemeClr val="dk1"/>
            </a:effectRef>
            <a:fontRef idx="minor">
              <a:schemeClr val="tx1"/>
            </a:fontRef>
          </p:style>
        </p:cxnSp>
      </p:grpSp>
      <p:grpSp>
        <p:nvGrpSpPr>
          <p:cNvPr id="9" name="Group 182"/>
          <p:cNvGrpSpPr/>
          <p:nvPr/>
        </p:nvGrpSpPr>
        <p:grpSpPr>
          <a:xfrm>
            <a:off x="5337857" y="1762034"/>
            <a:ext cx="794698" cy="1015448"/>
            <a:chOff x="2034531" y="9882982"/>
            <a:chExt cx="1296144" cy="1656184"/>
          </a:xfrm>
        </p:grpSpPr>
        <p:sp>
          <p:nvSpPr>
            <p:cNvPr id="184" name="Rectangle 183"/>
            <p:cNvSpPr/>
            <p:nvPr/>
          </p:nvSpPr>
          <p:spPr>
            <a:xfrm>
              <a:off x="2034531" y="9882982"/>
              <a:ext cx="1296144"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185" name="Straight Connector 184"/>
            <p:cNvCxnSpPr/>
            <p:nvPr/>
          </p:nvCxnSpPr>
          <p:spPr>
            <a:xfrm>
              <a:off x="2178547" y="100269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2178547" y="1017939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2171293" y="103390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2171293" y="10491452"/>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2171287" y="106426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2171287" y="10795064"/>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2164033" y="109547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2164033" y="11107118"/>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2164033" y="11242750"/>
              <a:ext cx="1008112"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2164033" y="11395150"/>
              <a:ext cx="1008112" cy="0"/>
            </a:xfrm>
            <a:prstGeom prst="line">
              <a:avLst/>
            </a:prstGeom>
            <a:ln w="22225"/>
          </p:spPr>
          <p:style>
            <a:lnRef idx="1">
              <a:schemeClr val="dk1"/>
            </a:lnRef>
            <a:fillRef idx="0">
              <a:schemeClr val="dk1"/>
            </a:fillRef>
            <a:effectRef idx="0">
              <a:schemeClr val="dk1"/>
            </a:effectRef>
            <a:fontRef idx="minor">
              <a:schemeClr val="tx1"/>
            </a:fontRef>
          </p:style>
        </p:cxnSp>
      </p:grpSp>
      <p:sp>
        <p:nvSpPr>
          <p:cNvPr id="207" name="TextBox 206"/>
          <p:cNvSpPr txBox="1"/>
          <p:nvPr/>
        </p:nvSpPr>
        <p:spPr>
          <a:xfrm>
            <a:off x="5148064" y="2853174"/>
            <a:ext cx="1197841" cy="584775"/>
          </a:xfrm>
          <a:prstGeom prst="rect">
            <a:avLst/>
          </a:prstGeom>
          <a:noFill/>
        </p:spPr>
        <p:txBody>
          <a:bodyPr wrap="square" rtlCol="0">
            <a:spAutoFit/>
          </a:bodyPr>
          <a:lstStyle/>
          <a:p>
            <a:pPr algn="ctr"/>
            <a:r>
              <a:rPr lang="en-CA" sz="1600" b="1" dirty="0" smtClean="0">
                <a:latin typeface="TeXGyreHeros" pitchFamily="50" charset="0"/>
                <a:cs typeface="Arial" pitchFamily="34" charset="0"/>
              </a:rPr>
              <a:t>unfamiliar system</a:t>
            </a:r>
          </a:p>
        </p:txBody>
      </p:sp>
      <p:sp>
        <p:nvSpPr>
          <p:cNvPr id="208" name="TextBox 207"/>
          <p:cNvSpPr txBox="1"/>
          <p:nvPr/>
        </p:nvSpPr>
        <p:spPr>
          <a:xfrm>
            <a:off x="6948264" y="2858446"/>
            <a:ext cx="1499076" cy="584775"/>
          </a:xfrm>
          <a:prstGeom prst="rect">
            <a:avLst/>
          </a:prstGeom>
          <a:noFill/>
        </p:spPr>
        <p:txBody>
          <a:bodyPr wrap="square" rtlCol="0">
            <a:spAutoFit/>
          </a:bodyPr>
          <a:lstStyle/>
          <a:p>
            <a:pPr algn="ctr"/>
            <a:r>
              <a:rPr lang="en-CA" sz="1600" b="1" dirty="0" smtClean="0">
                <a:latin typeface="TeXGyreHeros" pitchFamily="50" charset="0"/>
                <a:cs typeface="Arial" pitchFamily="34" charset="0"/>
              </a:rPr>
              <a:t>inferred specs</a:t>
            </a:r>
          </a:p>
        </p:txBody>
      </p:sp>
      <p:sp>
        <p:nvSpPr>
          <p:cNvPr id="209" name="Plus 208"/>
          <p:cNvSpPr/>
          <p:nvPr/>
        </p:nvSpPr>
        <p:spPr>
          <a:xfrm>
            <a:off x="6416446" y="1922342"/>
            <a:ext cx="485649" cy="485649"/>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10" name="Right Arrow 209"/>
          <p:cNvSpPr/>
          <p:nvPr/>
        </p:nvSpPr>
        <p:spPr>
          <a:xfrm rot="5400000">
            <a:off x="6372296" y="3297706"/>
            <a:ext cx="706398" cy="353199"/>
          </a:xfrm>
          <a:prstGeom prst="rightArrow">
            <a:avLst>
              <a:gd name="adj1" fmla="val 37395"/>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11" name="TextBox 210"/>
          <p:cNvSpPr txBox="1"/>
          <p:nvPr/>
        </p:nvSpPr>
        <p:spPr>
          <a:xfrm>
            <a:off x="5436096" y="2089005"/>
            <a:ext cx="570196" cy="913070"/>
          </a:xfrm>
          <a:prstGeom prst="rect">
            <a:avLst/>
          </a:prstGeom>
          <a:noFill/>
        </p:spPr>
        <p:txBody>
          <a:bodyPr wrap="square" rtlCol="0">
            <a:spAutoFit/>
          </a:bodyPr>
          <a:lstStyle/>
          <a:p>
            <a:r>
              <a:rPr lang="en-CA" sz="8000" b="1" baseline="30000" dirty="0" smtClean="0">
                <a:solidFill>
                  <a:srgbClr val="002060"/>
                </a:solidFill>
                <a:latin typeface="TeXGyreHeros" pitchFamily="50" charset="0"/>
                <a:cs typeface="Arial" pitchFamily="34" charset="0"/>
              </a:rPr>
              <a:t>?</a:t>
            </a:r>
          </a:p>
        </p:txBody>
      </p:sp>
      <p:sp>
        <p:nvSpPr>
          <p:cNvPr id="212" name="TextBox 211"/>
          <p:cNvSpPr txBox="1"/>
          <p:nvPr/>
        </p:nvSpPr>
        <p:spPr>
          <a:xfrm>
            <a:off x="4813369" y="4087855"/>
            <a:ext cx="4079111" cy="1692771"/>
          </a:xfrm>
          <a:prstGeom prst="rect">
            <a:avLst/>
          </a:prstGeom>
          <a:noFill/>
        </p:spPr>
        <p:txBody>
          <a:bodyPr wrap="square" rtlCol="0">
            <a:spAutoFit/>
          </a:bodyPr>
          <a:lstStyle/>
          <a:p>
            <a:pPr>
              <a:buFont typeface="Arial" pitchFamily="34" charset="0"/>
              <a:buChar char="•"/>
            </a:pPr>
            <a:r>
              <a:rPr lang="en-CA" sz="2600" dirty="0" smtClean="0">
                <a:latin typeface="Arial" panose="020B0604020202020204" pitchFamily="34" charset="0"/>
                <a:cs typeface="Arial" panose="020B0604020202020204" pitchFamily="34" charset="0"/>
              </a:rPr>
              <a:t> system comprehension</a:t>
            </a:r>
            <a:r>
              <a:rPr lang="en-CA" sz="2600" baseline="30000" dirty="0" smtClean="0">
                <a:latin typeface="Arial" panose="020B0604020202020204" pitchFamily="34" charset="0"/>
                <a:cs typeface="Arial" panose="020B0604020202020204" pitchFamily="34" charset="0"/>
              </a:rPr>
              <a:t>[4]</a:t>
            </a:r>
            <a:endParaRPr lang="en-CA" sz="2600" dirty="0" smtClean="0">
              <a:latin typeface="Arial" panose="020B0604020202020204" pitchFamily="34" charset="0"/>
              <a:cs typeface="Arial" panose="020B0604020202020204" pitchFamily="34" charset="0"/>
            </a:endParaRPr>
          </a:p>
          <a:p>
            <a:pPr>
              <a:buFont typeface="Arial" pitchFamily="34" charset="0"/>
              <a:buChar char="•"/>
            </a:pPr>
            <a:r>
              <a:rPr lang="en-CA" sz="2600" dirty="0">
                <a:latin typeface="Arial" panose="020B0604020202020204" pitchFamily="34" charset="0"/>
                <a:cs typeface="Arial" panose="020B0604020202020204" pitchFamily="34" charset="0"/>
              </a:rPr>
              <a:t> </a:t>
            </a:r>
            <a:r>
              <a:rPr lang="en-CA" sz="2600" dirty="0" smtClean="0">
                <a:latin typeface="Arial" panose="020B0604020202020204" pitchFamily="34" charset="0"/>
                <a:cs typeface="Arial" panose="020B0604020202020204" pitchFamily="34" charset="0"/>
              </a:rPr>
              <a:t>system modeling</a:t>
            </a:r>
            <a:r>
              <a:rPr lang="en-CA" sz="2600" baseline="30000" dirty="0" smtClean="0">
                <a:latin typeface="Arial" panose="020B0604020202020204" pitchFamily="34" charset="0"/>
                <a:cs typeface="Arial" panose="020B0604020202020204" pitchFamily="34" charset="0"/>
              </a:rPr>
              <a:t>[4]</a:t>
            </a:r>
            <a:endParaRPr lang="en-CA" sz="2600" dirty="0" smtClean="0">
              <a:latin typeface="Arial" panose="020B0604020202020204" pitchFamily="34" charset="0"/>
              <a:cs typeface="Arial" panose="020B0604020202020204" pitchFamily="34" charset="0"/>
            </a:endParaRPr>
          </a:p>
          <a:p>
            <a:pPr>
              <a:buFont typeface="Arial" pitchFamily="34" charset="0"/>
              <a:buChar char="•"/>
            </a:pPr>
            <a:r>
              <a:rPr lang="en-CA" sz="2600" dirty="0">
                <a:latin typeface="Arial" panose="020B0604020202020204" pitchFamily="34" charset="0"/>
                <a:cs typeface="Arial" panose="020B0604020202020204" pitchFamily="34" charset="0"/>
              </a:rPr>
              <a:t> </a:t>
            </a:r>
            <a:r>
              <a:rPr lang="en-CA" sz="2600" dirty="0" smtClean="0">
                <a:latin typeface="Arial" panose="020B0604020202020204" pitchFamily="34" charset="0"/>
                <a:cs typeface="Arial" panose="020B0604020202020204" pitchFamily="34" charset="0"/>
              </a:rPr>
              <a:t>reverse </a:t>
            </a:r>
          </a:p>
          <a:p>
            <a:r>
              <a:rPr lang="en-CA" sz="2600" dirty="0" smtClean="0">
                <a:latin typeface="Arial" panose="020B0604020202020204" pitchFamily="34" charset="0"/>
                <a:cs typeface="Arial" panose="020B0604020202020204" pitchFamily="34" charset="0"/>
              </a:rPr>
              <a:t>  engineering</a:t>
            </a:r>
            <a:r>
              <a:rPr lang="en-CA" sz="2600" baseline="30000" dirty="0" smtClean="0">
                <a:latin typeface="Arial" panose="020B0604020202020204" pitchFamily="34" charset="0"/>
                <a:cs typeface="Arial" panose="020B0604020202020204" pitchFamily="34" charset="0"/>
              </a:rPr>
              <a:t>[1]</a:t>
            </a:r>
            <a:endParaRPr lang="en-CA" sz="2600" dirty="0" smtClean="0">
              <a:latin typeface="Arial" panose="020B0604020202020204" pitchFamily="34" charset="0"/>
              <a:cs typeface="Arial" panose="020B0604020202020204" pitchFamily="34" charset="0"/>
            </a:endParaRPr>
          </a:p>
        </p:txBody>
      </p:sp>
      <p:sp>
        <p:nvSpPr>
          <p:cNvPr id="159" name="Rectangle 158"/>
          <p:cNvSpPr/>
          <p:nvPr/>
        </p:nvSpPr>
        <p:spPr>
          <a:xfrm>
            <a:off x="1072366" y="156023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C{</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oo</a:t>
            </a:r>
            <a:r>
              <a:rPr lang="en-CA" sz="1000" dirty="0">
                <a:latin typeface="Courier New" panose="02070309020205020404" pitchFamily="49" charset="0"/>
                <a:cs typeface="Courier New" panose="02070309020205020404" pitchFamily="49" charset="0"/>
              </a:rPr>
              <a:t>()</a:t>
            </a:r>
          </a:p>
          <a:p>
            <a:r>
              <a:rPr lang="en-CA" sz="1000" dirty="0" err="1" smtClean="0">
                <a:latin typeface="Courier New" panose="02070309020205020404" pitchFamily="49" charset="0"/>
                <a:cs typeface="Courier New" panose="02070309020205020404" pitchFamily="49" charset="0"/>
              </a:rPr>
              <a:t>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171" name="Rectangle 170"/>
          <p:cNvSpPr/>
          <p:nvPr/>
        </p:nvSpPr>
        <p:spPr>
          <a:xfrm>
            <a:off x="1158920" y="1673703"/>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t>
            </a:r>
            <a:r>
              <a:rPr lang="en-CA" sz="1000" dirty="0" smtClean="0">
                <a:latin typeface="Courier New" panose="02070309020205020404" pitchFamily="49" charset="0"/>
                <a:cs typeface="Courier New" panose="02070309020205020404" pitchFamily="49" charset="0"/>
              </a:rPr>
              <a:t>B{</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ping()</a:t>
            </a:r>
            <a:endParaRPr lang="en-CA" sz="1000" dirty="0">
              <a:latin typeface="Courier New" panose="02070309020205020404" pitchFamily="49" charset="0"/>
              <a:cs typeface="Courier New" panose="02070309020205020404" pitchFamily="49" charset="0"/>
            </a:endParaRPr>
          </a:p>
          <a:p>
            <a:r>
              <a:rPr lang="en-CA" sz="1000" dirty="0" err="1" smtClean="0">
                <a:latin typeface="Courier New" panose="02070309020205020404" pitchFamily="49" charset="0"/>
                <a:cs typeface="Courier New" panose="02070309020205020404" pitchFamily="49" charset="0"/>
              </a:rPr>
              <a:t>pongar</a:t>
            </a:r>
            <a:r>
              <a:rPr lang="en-CA" sz="1000" dirty="0">
                <a:latin typeface="Courier New" panose="02070309020205020404" pitchFamily="49" charset="0"/>
                <a:cs typeface="Courier New" panose="02070309020205020404" pitchFamily="49" charset="0"/>
              </a:rPr>
              <a:t>()</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183" name="Rectangle 182"/>
          <p:cNvSpPr/>
          <p:nvPr/>
        </p:nvSpPr>
        <p:spPr>
          <a:xfrm>
            <a:off x="1259632" y="1783598"/>
            <a:ext cx="794698" cy="1015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CA" sz="1000" dirty="0">
                <a:latin typeface="Courier New" panose="02070309020205020404" pitchFamily="49" charset="0"/>
                <a:cs typeface="Courier New" panose="02070309020205020404" pitchFamily="49" charset="0"/>
              </a:rPr>
              <a:t>class A{</a:t>
            </a:r>
          </a:p>
          <a:p>
            <a:r>
              <a:rPr lang="en-CA" sz="1000" dirty="0">
                <a:latin typeface="Courier New" panose="02070309020205020404" pitchFamily="49" charset="0"/>
                <a:cs typeface="Courier New" panose="02070309020205020404" pitchFamily="49" charset="0"/>
              </a:rPr>
              <a:t>foo()</a:t>
            </a:r>
          </a:p>
          <a:p>
            <a:r>
              <a:rPr lang="en-CA" sz="1000" dirty="0">
                <a:latin typeface="Courier New" panose="02070309020205020404" pitchFamily="49" charset="0"/>
                <a:cs typeface="Courier New" panose="02070309020205020404" pitchFamily="49" charset="0"/>
              </a:rPr>
              <a:t>bar()</a:t>
            </a:r>
          </a:p>
          <a:p>
            <a:r>
              <a:rPr lang="en-CA" sz="1000" dirty="0">
                <a:latin typeface="Courier New" panose="02070309020205020404" pitchFamily="49" charset="0"/>
                <a:cs typeface="Courier New" panose="02070309020205020404" pitchFamily="49" charset="0"/>
              </a:rPr>
              <a:t>...</a:t>
            </a:r>
          </a:p>
          <a:p>
            <a:endParaRPr lang="en-CA" sz="1000" dirty="0">
              <a:latin typeface="Courier New" panose="02070309020205020404" pitchFamily="49" charset="0"/>
              <a:cs typeface="Courier New" panose="02070309020205020404" pitchFamily="49" charset="0"/>
            </a:endParaRPr>
          </a:p>
          <a:p>
            <a:r>
              <a:rPr lang="en-CA" sz="1000" dirty="0">
                <a:latin typeface="Courier New" panose="02070309020205020404" pitchFamily="49" charset="0"/>
                <a:cs typeface="Courier New" panose="02070309020205020404" pitchFamily="49" charset="0"/>
              </a:rPr>
              <a:t>}</a:t>
            </a:r>
          </a:p>
        </p:txBody>
      </p:sp>
      <p:sp>
        <p:nvSpPr>
          <p:cNvPr id="195" name="Rectangle 194"/>
          <p:cNvSpPr/>
          <p:nvPr/>
        </p:nvSpPr>
        <p:spPr>
          <a:xfrm>
            <a:off x="7308304" y="1783598"/>
            <a:ext cx="720080" cy="1015448"/>
          </a:xfrm>
          <a:prstGeom prst="rect">
            <a:avLst/>
          </a:prstGeom>
          <a:solidFill>
            <a:schemeClr val="accent1">
              <a:lumMod val="20000"/>
              <a:lumOff val="8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CA" sz="1000" dirty="0" smtClean="0">
                <a:latin typeface="Courier New" panose="02070309020205020404" pitchFamily="49" charset="0"/>
                <a:cs typeface="Courier New" panose="02070309020205020404" pitchFamily="49" charset="0"/>
              </a:rPr>
              <a:t>foo() </a:t>
            </a:r>
            <a:r>
              <a:rPr lang="en-CA" sz="1000" dirty="0" smtClean="0">
                <a:latin typeface="+mj-lt"/>
                <a:cs typeface="Courier New" panose="02070309020205020404" pitchFamily="49" charset="0"/>
              </a:rPr>
              <a:t>always precedes </a:t>
            </a:r>
          </a:p>
          <a:p>
            <a:r>
              <a:rPr lang="en-CA" sz="1000" dirty="0" smtClean="0">
                <a:latin typeface="Courier New" panose="02070309020205020404" pitchFamily="49" charset="0"/>
                <a:cs typeface="Courier New" panose="02070309020205020404" pitchFamily="49" charset="0"/>
              </a:rPr>
              <a:t>bar()</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a:t>
            </a:r>
            <a:endParaRPr lang="en-CA" sz="1000" dirty="0">
              <a:latin typeface="Courier New" panose="02070309020205020404" pitchFamily="49" charset="0"/>
              <a:cs typeface="Courier New" panose="02070309020205020404" pitchFamily="49" charset="0"/>
            </a:endParaRPr>
          </a:p>
        </p:txBody>
      </p:sp>
      <p:sp>
        <p:nvSpPr>
          <p:cNvPr id="213" name="Rectangle 212"/>
          <p:cNvSpPr/>
          <p:nvPr/>
        </p:nvSpPr>
        <p:spPr>
          <a:xfrm>
            <a:off x="3275856" y="1776262"/>
            <a:ext cx="720080" cy="1015448"/>
          </a:xfrm>
          <a:prstGeom prst="rect">
            <a:avLst/>
          </a:prstGeom>
          <a:solidFill>
            <a:schemeClr val="accent1">
              <a:lumMod val="20000"/>
              <a:lumOff val="8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CA" sz="1000" dirty="0" smtClean="0">
                <a:latin typeface="Courier New" panose="02070309020205020404" pitchFamily="49" charset="0"/>
                <a:cs typeface="Courier New" panose="02070309020205020404" pitchFamily="49" charset="0"/>
              </a:rPr>
              <a:t>foo() </a:t>
            </a:r>
            <a:r>
              <a:rPr lang="en-CA" sz="1000" dirty="0" smtClean="0">
                <a:latin typeface="+mj-lt"/>
                <a:cs typeface="Courier New" panose="02070309020205020404" pitchFamily="49" charset="0"/>
              </a:rPr>
              <a:t>always precedes </a:t>
            </a:r>
          </a:p>
          <a:p>
            <a:r>
              <a:rPr lang="en-CA" sz="1000" dirty="0" smtClean="0">
                <a:latin typeface="Courier New" panose="02070309020205020404" pitchFamily="49" charset="0"/>
                <a:cs typeface="Courier New" panose="02070309020205020404" pitchFamily="49" charset="0"/>
              </a:rPr>
              <a:t>bar()</a:t>
            </a:r>
            <a:endParaRPr lang="en-CA" sz="1000" dirty="0">
              <a:latin typeface="Courier New" panose="02070309020205020404" pitchFamily="49" charset="0"/>
              <a:cs typeface="Courier New" panose="02070309020205020404" pitchFamily="49" charset="0"/>
            </a:endParaRPr>
          </a:p>
          <a:p>
            <a:r>
              <a:rPr lang="en-CA" sz="1000" dirty="0" smtClean="0">
                <a:latin typeface="Courier New" panose="02070309020205020404" pitchFamily="49" charset="0"/>
                <a:cs typeface="Courier New" panose="02070309020205020404" pitchFamily="49" charset="0"/>
              </a:rPr>
              <a:t>...</a:t>
            </a:r>
            <a:endParaRPr lang="en-CA" sz="1000" dirty="0">
              <a:latin typeface="Courier New" panose="02070309020205020404" pitchFamily="49" charset="0"/>
              <a:cs typeface="Courier New" panose="02070309020205020404" pitchFamily="49" charset="0"/>
            </a:endParaRPr>
          </a:p>
        </p:txBody>
      </p:sp>
      <p:sp>
        <p:nvSpPr>
          <p:cNvPr id="76" name="Slide Number Placeholder 75"/>
          <p:cNvSpPr>
            <a:spLocks noGrp="1"/>
          </p:cNvSpPr>
          <p:nvPr>
            <p:ph type="sldNum" sz="quarter" idx="12"/>
          </p:nvPr>
        </p:nvSpPr>
        <p:spPr/>
        <p:txBody>
          <a:bodyPr/>
          <a:lstStyle/>
          <a:p>
            <a:fld id="{BCD84BB2-3C3D-403F-A6B0-5BCB3C22B5E5}" type="slidenum">
              <a:rPr lang="en-CA" smtClean="0"/>
              <a:pPr/>
              <a:t>5</a:t>
            </a:fld>
            <a:endParaRPr lang="en-CA"/>
          </a:p>
        </p:txBody>
      </p:sp>
      <p:sp>
        <p:nvSpPr>
          <p:cNvPr id="77" name="Rectangle 76"/>
          <p:cNvSpPr/>
          <p:nvPr/>
        </p:nvSpPr>
        <p:spPr>
          <a:xfrm>
            <a:off x="323528" y="1268760"/>
            <a:ext cx="4464496" cy="479715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p:cNvSpPr txBox="1"/>
          <p:nvPr/>
        </p:nvSpPr>
        <p:spPr>
          <a:xfrm>
            <a:off x="539552" y="6093296"/>
            <a:ext cx="8352928" cy="707886"/>
          </a:xfrm>
          <a:prstGeom prst="rect">
            <a:avLst/>
          </a:prstGeom>
          <a:noFill/>
        </p:spPr>
        <p:txBody>
          <a:bodyPr wrap="square" rtlCol="0">
            <a:spAutoFit/>
          </a:bodyPr>
          <a:lstStyle/>
          <a:p>
            <a:endParaRPr lang="en-CA" sz="800" dirty="0" smtClean="0"/>
          </a:p>
          <a:p>
            <a:r>
              <a:rPr lang="en-CA" sz="800" dirty="0" smtClean="0"/>
              <a:t> [1] M. P. </a:t>
            </a:r>
            <a:r>
              <a:rPr lang="en-CA" sz="800" dirty="0" err="1" smtClean="0"/>
              <a:t>Robillard</a:t>
            </a:r>
            <a:r>
              <a:rPr lang="en-CA" sz="800" dirty="0" smtClean="0"/>
              <a:t>, E. </a:t>
            </a:r>
            <a:r>
              <a:rPr lang="en-CA" sz="800" dirty="0" err="1" smtClean="0"/>
              <a:t>Bodden</a:t>
            </a:r>
            <a:r>
              <a:rPr lang="en-CA" sz="800" dirty="0" smtClean="0"/>
              <a:t>, D. </a:t>
            </a:r>
            <a:r>
              <a:rPr lang="en-CA" sz="800" dirty="0" err="1" smtClean="0"/>
              <a:t>Kawrykow</a:t>
            </a:r>
            <a:r>
              <a:rPr lang="en-CA" sz="800" dirty="0" smtClean="0"/>
              <a:t>, M. </a:t>
            </a:r>
            <a:r>
              <a:rPr lang="en-CA" sz="800" dirty="0" err="1" smtClean="0"/>
              <a:t>Mezini</a:t>
            </a:r>
            <a:r>
              <a:rPr lang="en-CA" sz="800" dirty="0" smtClean="0"/>
              <a:t>,  and  T. </a:t>
            </a:r>
            <a:r>
              <a:rPr lang="en-CA" sz="800" dirty="0" err="1" smtClean="0"/>
              <a:t>Ratchford</a:t>
            </a:r>
            <a:r>
              <a:rPr lang="en-CA" sz="800" dirty="0" smtClean="0"/>
              <a:t>. Automated API Property Inference Techniques. TSE, 613-637, 2013. </a:t>
            </a:r>
          </a:p>
          <a:p>
            <a:r>
              <a:rPr lang="en-CA" sz="800" dirty="0" smtClean="0"/>
              <a:t>[2] M. D. Ernst, J. Cockrell, W. G. Griswold and D. </a:t>
            </a:r>
            <a:r>
              <a:rPr lang="en-CA" sz="800" dirty="0" err="1" smtClean="0"/>
              <a:t>Notkin</a:t>
            </a:r>
            <a:r>
              <a:rPr lang="en-CA" sz="800" dirty="0" smtClean="0"/>
              <a:t>. Dynamically Discovering Likely Program Invariants to Support program evolution. TSE, 27(2):99–123, 2001.</a:t>
            </a:r>
          </a:p>
          <a:p>
            <a:r>
              <a:rPr lang="en-CA" sz="800" dirty="0" smtClean="0"/>
              <a:t>[3] V </a:t>
            </a:r>
            <a:r>
              <a:rPr lang="en-CA" sz="800" dirty="0" err="1" smtClean="0"/>
              <a:t>Dallmeier</a:t>
            </a:r>
            <a:r>
              <a:rPr lang="en-CA" sz="800" dirty="0" smtClean="0"/>
              <a:t>, N. </a:t>
            </a:r>
            <a:r>
              <a:rPr lang="en-CA" sz="800" dirty="0" err="1" smtClean="0"/>
              <a:t>Knopp</a:t>
            </a:r>
            <a:r>
              <a:rPr lang="en-CA" sz="800" dirty="0" smtClean="0"/>
              <a:t>, C. Mallon, S. Hack and A. Zeller. Generating Test Cases for Specification Mining. ISSTA, 85-96, 2010.</a:t>
            </a:r>
          </a:p>
          <a:p>
            <a:r>
              <a:rPr lang="en-CA" sz="800" dirty="0" smtClean="0"/>
              <a:t>[4] </a:t>
            </a:r>
            <a:r>
              <a:rPr lang="en-CA" sz="800" dirty="0" smtClean="0">
                <a:solidFill>
                  <a:prstClr val="black"/>
                </a:solidFill>
              </a:rPr>
              <a:t>I. Beschastnikh, Y. </a:t>
            </a:r>
            <a:r>
              <a:rPr lang="en-CA" sz="800" dirty="0" err="1" smtClean="0">
                <a:solidFill>
                  <a:prstClr val="black"/>
                </a:solidFill>
              </a:rPr>
              <a:t>Brun</a:t>
            </a:r>
            <a:r>
              <a:rPr lang="en-CA" sz="800" dirty="0" smtClean="0">
                <a:solidFill>
                  <a:prstClr val="black"/>
                </a:solidFill>
              </a:rPr>
              <a:t>, S. Schneider, M. Sloan and M. D. Ernst .</a:t>
            </a:r>
            <a:r>
              <a:rPr lang="en-CA" sz="800" dirty="0" smtClean="0"/>
              <a:t>Leveraging existing instrumentation to automatically infer invariant-constrained models. FSE, 267–277, 2011.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Spec Mining Sources</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340768"/>
            <a:ext cx="8229600" cy="4968552"/>
          </a:xfrm>
        </p:spPr>
        <p:txBody>
          <a:bodyPr>
            <a:normAutofit/>
          </a:bodyPr>
          <a:lstStyle/>
          <a:p>
            <a:r>
              <a:rPr lang="en-CA" sz="2400" dirty="0" smtClean="0">
                <a:latin typeface="Arial" pitchFamily="34" charset="0"/>
                <a:cs typeface="Arial" pitchFamily="34" charset="0"/>
              </a:rPr>
              <a:t>Specs can be mined from various program artifacts.</a:t>
            </a:r>
          </a:p>
          <a:p>
            <a:pPr lvl="1"/>
            <a:r>
              <a:rPr lang="en-CA" sz="2000" dirty="0" smtClean="0">
                <a:latin typeface="Arial" pitchFamily="34" charset="0"/>
                <a:cs typeface="Arial" pitchFamily="34" charset="0"/>
              </a:rPr>
              <a:t>Source code [1]</a:t>
            </a:r>
          </a:p>
          <a:p>
            <a:pPr lvl="1"/>
            <a:r>
              <a:rPr lang="en-CA" sz="2000" dirty="0" smtClean="0">
                <a:latin typeface="Arial" pitchFamily="34" charset="0"/>
                <a:cs typeface="Arial" pitchFamily="34" charset="0"/>
              </a:rPr>
              <a:t>Documentation [2]</a:t>
            </a:r>
          </a:p>
          <a:p>
            <a:pPr lvl="1"/>
            <a:r>
              <a:rPr lang="en-CA" sz="2000" dirty="0" smtClean="0">
                <a:latin typeface="Arial" pitchFamily="34" charset="0"/>
                <a:cs typeface="Arial" pitchFamily="34" charset="0"/>
              </a:rPr>
              <a:t>Revision histories [3]</a:t>
            </a:r>
          </a:p>
          <a:p>
            <a:r>
              <a:rPr lang="en-CA" sz="2400" dirty="0" smtClean="0">
                <a:latin typeface="Arial" pitchFamily="34" charset="0"/>
                <a:cs typeface="Arial" pitchFamily="34" charset="0"/>
              </a:rPr>
              <a:t>Focus of talk: textual logs (e.g., execution traces)</a:t>
            </a:r>
          </a:p>
          <a:p>
            <a:pPr lvl="1"/>
            <a:r>
              <a:rPr lang="en-CA" sz="2000" dirty="0" smtClean="0">
                <a:latin typeface="Arial" pitchFamily="34" charset="0"/>
                <a:cs typeface="Arial" pitchFamily="34" charset="0"/>
              </a:rPr>
              <a:t>Easy to instrument, extensible</a:t>
            </a: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6</a:t>
            </a:fld>
            <a:endParaRPr lang="en-CA"/>
          </a:p>
        </p:txBody>
      </p:sp>
      <p:sp>
        <p:nvSpPr>
          <p:cNvPr id="16" name="TextBox 15"/>
          <p:cNvSpPr txBox="1"/>
          <p:nvPr/>
        </p:nvSpPr>
        <p:spPr>
          <a:xfrm>
            <a:off x="755576" y="6165304"/>
            <a:ext cx="7237879" cy="461665"/>
          </a:xfrm>
          <a:prstGeom prst="rect">
            <a:avLst/>
          </a:prstGeom>
          <a:noFill/>
        </p:spPr>
        <p:txBody>
          <a:bodyPr wrap="none" rtlCol="0">
            <a:spAutoFit/>
          </a:bodyPr>
          <a:lstStyle/>
          <a:p>
            <a:r>
              <a:rPr lang="en-CA" sz="800" dirty="0" smtClean="0"/>
              <a:t>[1]  R. </a:t>
            </a:r>
            <a:r>
              <a:rPr lang="en-CA" sz="800" dirty="0" err="1" smtClean="0"/>
              <a:t>Alur</a:t>
            </a:r>
            <a:r>
              <a:rPr lang="en-CA" sz="800" dirty="0" smtClean="0"/>
              <a:t>, P. </a:t>
            </a:r>
            <a:r>
              <a:rPr lang="en-CA" sz="800" dirty="0" err="1" smtClean="0"/>
              <a:t>Cerny</a:t>
            </a:r>
            <a:r>
              <a:rPr lang="en-CA" sz="800" dirty="0" smtClean="0"/>
              <a:t>, P. </a:t>
            </a:r>
            <a:r>
              <a:rPr lang="en-CA" sz="800" dirty="0" err="1" smtClean="0"/>
              <a:t>Madhusudan</a:t>
            </a:r>
            <a:r>
              <a:rPr lang="en-CA" sz="800" dirty="0" smtClean="0"/>
              <a:t>, W. Nam. Synthesis of Interface Specifications for Java Classes. In Proceedings of POPL’05.</a:t>
            </a:r>
          </a:p>
          <a:p>
            <a:r>
              <a:rPr lang="en-CA" sz="800" dirty="0" smtClean="0"/>
              <a:t>[2]L. Tan, D. Yuan, G. Krishna, and Y. Zhou. /*</a:t>
            </a:r>
            <a:r>
              <a:rPr lang="en-CA" sz="800" dirty="0" err="1" smtClean="0"/>
              <a:t>Icomment</a:t>
            </a:r>
            <a:r>
              <a:rPr lang="en-CA" sz="800" dirty="0" smtClean="0"/>
              <a:t>: Bugs or </a:t>
            </a:r>
            <a:r>
              <a:rPr lang="en-CA" sz="800" dirty="0" err="1" smtClean="0"/>
              <a:t>BadComments</a:t>
            </a:r>
            <a:r>
              <a:rPr lang="en-CA" sz="800" dirty="0" smtClean="0"/>
              <a:t>?*/. In Proceedings of  SOSP’07.</a:t>
            </a:r>
          </a:p>
          <a:p>
            <a:r>
              <a:rPr lang="en-CA" sz="800" dirty="0" smtClean="0"/>
              <a:t>[3] V. B. </a:t>
            </a:r>
            <a:r>
              <a:rPr lang="en-CA" sz="800" dirty="0" err="1" smtClean="0"/>
              <a:t>Livshits</a:t>
            </a:r>
            <a:r>
              <a:rPr lang="en-CA" sz="800" dirty="0" smtClean="0"/>
              <a:t> and T. Zimmermann. </a:t>
            </a:r>
            <a:r>
              <a:rPr lang="en-CA" sz="800" dirty="0" err="1" smtClean="0"/>
              <a:t>Dynamine</a:t>
            </a:r>
            <a:r>
              <a:rPr lang="en-CA" sz="800" dirty="0" smtClean="0"/>
              <a:t>: Finding Common Error Patterns by Mining Software Revision Histories. In Proceedings of ESEC/FSE’05.</a:t>
            </a:r>
            <a:endParaRPr lang="en-CA" sz="800" dirty="0"/>
          </a:p>
        </p:txBody>
      </p:sp>
      <p:sp>
        <p:nvSpPr>
          <p:cNvPr id="13" name="Rectangle 12"/>
          <p:cNvSpPr/>
          <p:nvPr/>
        </p:nvSpPr>
        <p:spPr>
          <a:xfrm>
            <a:off x="971600" y="3717032"/>
            <a:ext cx="1080120" cy="2308324"/>
          </a:xfrm>
          <a:prstGeom prst="rect">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wrap="square">
            <a:spAutoFit/>
          </a:bodyPr>
          <a:lstStyle/>
          <a:p>
            <a:r>
              <a:rPr lang="en-CA" sz="800" dirty="0" err="1" smtClean="0">
                <a:latin typeface="DejaVu Sans Mono" pitchFamily="49" charset="0"/>
                <a:ea typeface="DejaVu Sans Mono" pitchFamily="49" charset="0"/>
                <a:cs typeface="DejaVu Sans Mono" pitchFamily="49" charset="0"/>
              </a:rPr>
              <a:t>sales_page</a:t>
            </a:r>
            <a:endParaRPr lang="en-CA" sz="800" dirty="0" smtClean="0">
              <a:latin typeface="DejaVu Sans Mono" pitchFamily="49" charset="0"/>
              <a:ea typeface="DejaVu Sans Mono" pitchFamily="49" charset="0"/>
              <a:cs typeface="DejaVu Sans Mono" pitchFamily="49" charset="0"/>
            </a:endParaRPr>
          </a:p>
          <a:p>
            <a:r>
              <a:rPr lang="en-CA" sz="800" dirty="0" smtClean="0">
                <a:latin typeface="DejaVu Sans Mono" pitchFamily="49" charset="0"/>
                <a:ea typeface="DejaVu Sans Mono" pitchFamily="49" charset="0"/>
                <a:cs typeface="DejaVu Sans Mono" pitchFamily="49" charset="0"/>
              </a:rPr>
              <a:t>search</a:t>
            </a:r>
          </a:p>
          <a:p>
            <a:r>
              <a:rPr lang="en-CA" sz="800" dirty="0" err="1" smtClean="0">
                <a:latin typeface="DejaVu Sans Mono" pitchFamily="49" charset="0"/>
                <a:ea typeface="DejaVu Sans Mono" pitchFamily="49" charset="0"/>
                <a:cs typeface="DejaVu Sans Mono" pitchFamily="49" charset="0"/>
              </a:rPr>
              <a:t>sales_anncs</a:t>
            </a:r>
            <a:endParaRPr lang="en-CA" sz="800" dirty="0" smtClean="0">
              <a:latin typeface="DejaVu Sans Mono" pitchFamily="49" charset="0"/>
              <a:ea typeface="DejaVu Sans Mono" pitchFamily="49" charset="0"/>
              <a:cs typeface="DejaVu Sans Mono" pitchFamily="49" charset="0"/>
            </a:endParaRPr>
          </a:p>
          <a:p>
            <a:r>
              <a:rPr lang="en-CA" sz="800" dirty="0" smtClean="0">
                <a:latin typeface="DejaVu Sans Mono" pitchFamily="49" charset="0"/>
                <a:ea typeface="DejaVu Sans Mono" pitchFamily="49" charset="0"/>
                <a:cs typeface="DejaVu Sans Mono" pitchFamily="49" charset="0"/>
              </a:rPr>
              <a:t>search</a:t>
            </a:r>
          </a:p>
          <a:p>
            <a:r>
              <a:rPr lang="en-CA" sz="800" dirty="0" err="1" smtClean="0">
                <a:latin typeface="DejaVu Sans Mono" pitchFamily="49" charset="0"/>
                <a:ea typeface="DejaVu Sans Mono" pitchFamily="49" charset="0"/>
                <a:cs typeface="DejaVu Sans Mono" pitchFamily="49" charset="0"/>
              </a:rPr>
              <a:t>sales_anncs</a:t>
            </a:r>
            <a:endParaRPr lang="en-CA" sz="800" dirty="0" smtClean="0">
              <a:latin typeface="DejaVu Sans Mono" pitchFamily="49" charset="0"/>
              <a:ea typeface="DejaVu Sans Mono" pitchFamily="49" charset="0"/>
              <a:cs typeface="DejaVu Sans Mono" pitchFamily="49" charset="0"/>
            </a:endParaRPr>
          </a:p>
          <a:p>
            <a:r>
              <a:rPr lang="en-CA" sz="800" dirty="0" smtClean="0">
                <a:latin typeface="DejaVu Sans Mono" pitchFamily="49" charset="0"/>
                <a:ea typeface="DejaVu Sans Mono" pitchFamily="49" charset="0"/>
                <a:cs typeface="DejaVu Sans Mono" pitchFamily="49" charset="0"/>
              </a:rPr>
              <a:t>search</a:t>
            </a:r>
          </a:p>
          <a:p>
            <a:r>
              <a:rPr lang="en-CA" sz="800" dirty="0" smtClean="0">
                <a:latin typeface="DejaVu Sans Mono" pitchFamily="49" charset="0"/>
                <a:ea typeface="DejaVu Sans Mono" pitchFamily="49" charset="0"/>
                <a:cs typeface="DejaVu Sans Mono" pitchFamily="49" charset="0"/>
              </a:rPr>
              <a:t>search</a:t>
            </a:r>
          </a:p>
          <a:p>
            <a:r>
              <a:rPr lang="en-CA" sz="800" dirty="0" err="1" smtClean="0">
                <a:latin typeface="DejaVu Sans Mono" pitchFamily="49" charset="0"/>
                <a:ea typeface="DejaVu Sans Mono" pitchFamily="49" charset="0"/>
                <a:cs typeface="DejaVu Sans Mono" pitchFamily="49" charset="0"/>
              </a:rPr>
              <a:t>sales_anncs</a:t>
            </a:r>
            <a:endParaRPr lang="en-CA" sz="800" dirty="0" smtClean="0">
              <a:latin typeface="DejaVu Sans Mono" pitchFamily="49" charset="0"/>
              <a:ea typeface="DejaVu Sans Mono" pitchFamily="49" charset="0"/>
              <a:cs typeface="DejaVu Sans Mono" pitchFamily="49" charset="0"/>
            </a:endParaRPr>
          </a:p>
          <a:p>
            <a:r>
              <a:rPr lang="en-CA" sz="800" dirty="0" err="1" smtClean="0">
                <a:latin typeface="DejaVu Sans Mono" pitchFamily="49" charset="0"/>
                <a:ea typeface="DejaVu Sans Mono" pitchFamily="49" charset="0"/>
                <a:cs typeface="DejaVu Sans Mono" pitchFamily="49" charset="0"/>
              </a:rPr>
              <a:t>sales_anncs</a:t>
            </a:r>
            <a:endParaRPr lang="en-CA" sz="800" dirty="0" smtClean="0">
              <a:latin typeface="DejaVu Sans Mono" pitchFamily="49" charset="0"/>
              <a:ea typeface="DejaVu Sans Mono" pitchFamily="49" charset="0"/>
              <a:cs typeface="DejaVu Sans Mono" pitchFamily="49" charset="0"/>
            </a:endParaRPr>
          </a:p>
          <a:p>
            <a:r>
              <a:rPr lang="en-CA" sz="800" dirty="0" smtClean="0">
                <a:latin typeface="DejaVu Sans Mono" pitchFamily="49" charset="0"/>
                <a:ea typeface="DejaVu Sans Mono" pitchFamily="49" charset="0"/>
                <a:cs typeface="DejaVu Sans Mono" pitchFamily="49" charset="0"/>
              </a:rPr>
              <a:t>--</a:t>
            </a:r>
          </a:p>
          <a:p>
            <a:r>
              <a:rPr lang="en-CA" sz="800" dirty="0" smtClean="0">
                <a:latin typeface="DejaVu Sans Mono" pitchFamily="49" charset="0"/>
                <a:ea typeface="DejaVu Sans Mono" pitchFamily="49" charset="0"/>
                <a:cs typeface="DejaVu Sans Mono" pitchFamily="49" charset="0"/>
              </a:rPr>
              <a:t>homepage</a:t>
            </a:r>
          </a:p>
          <a:p>
            <a:r>
              <a:rPr lang="en-CA" sz="800" dirty="0" smtClean="0">
                <a:latin typeface="DejaVu Sans Mono" pitchFamily="49" charset="0"/>
                <a:ea typeface="DejaVu Sans Mono" pitchFamily="49" charset="0"/>
                <a:cs typeface="DejaVu Sans Mono" pitchFamily="49" charset="0"/>
              </a:rPr>
              <a:t>search</a:t>
            </a:r>
          </a:p>
          <a:p>
            <a:r>
              <a:rPr lang="en-CA" sz="800" dirty="0" smtClean="0">
                <a:latin typeface="DejaVu Sans Mono" pitchFamily="49" charset="0"/>
                <a:ea typeface="DejaVu Sans Mono" pitchFamily="49" charset="0"/>
                <a:cs typeface="DejaVu Sans Mono" pitchFamily="49" charset="0"/>
              </a:rPr>
              <a:t>homepage</a:t>
            </a:r>
          </a:p>
          <a:p>
            <a:r>
              <a:rPr lang="en-CA" sz="800" dirty="0" smtClean="0">
                <a:latin typeface="DejaVu Sans Mono" pitchFamily="49" charset="0"/>
                <a:ea typeface="DejaVu Sans Mono" pitchFamily="49" charset="0"/>
                <a:cs typeface="DejaVu Sans Mono" pitchFamily="49" charset="0"/>
              </a:rPr>
              <a:t>search</a:t>
            </a:r>
          </a:p>
          <a:p>
            <a:r>
              <a:rPr lang="en-CA" sz="800" dirty="0" err="1" smtClean="0">
                <a:latin typeface="DejaVu Sans Mono" pitchFamily="49" charset="0"/>
                <a:ea typeface="DejaVu Sans Mono" pitchFamily="49" charset="0"/>
                <a:cs typeface="DejaVu Sans Mono" pitchFamily="49" charset="0"/>
              </a:rPr>
              <a:t>sales_anncs</a:t>
            </a:r>
            <a:endParaRPr lang="en-CA" sz="800" dirty="0" smtClean="0">
              <a:latin typeface="DejaVu Sans Mono" pitchFamily="49" charset="0"/>
              <a:ea typeface="DejaVu Sans Mono" pitchFamily="49" charset="0"/>
              <a:cs typeface="DejaVu Sans Mono" pitchFamily="49" charset="0"/>
            </a:endParaRPr>
          </a:p>
          <a:p>
            <a:r>
              <a:rPr lang="en-CA" sz="800" dirty="0" err="1" smtClean="0">
                <a:latin typeface="DejaVu Sans Mono" pitchFamily="49" charset="0"/>
                <a:ea typeface="DejaVu Sans Mono" pitchFamily="49" charset="0"/>
                <a:cs typeface="DejaVu Sans Mono" pitchFamily="49" charset="0"/>
              </a:rPr>
              <a:t>sales_anncs</a:t>
            </a:r>
            <a:endParaRPr lang="en-CA" sz="800" dirty="0" smtClean="0">
              <a:latin typeface="DejaVu Sans Mono" pitchFamily="49" charset="0"/>
              <a:ea typeface="DejaVu Sans Mono" pitchFamily="49" charset="0"/>
              <a:cs typeface="DejaVu Sans Mono" pitchFamily="49" charset="0"/>
            </a:endParaRPr>
          </a:p>
          <a:p>
            <a:r>
              <a:rPr lang="en-CA" sz="800" dirty="0" smtClean="0">
                <a:latin typeface="DejaVu Sans Mono" pitchFamily="49" charset="0"/>
                <a:ea typeface="DejaVu Sans Mono" pitchFamily="49" charset="0"/>
                <a:cs typeface="DejaVu Sans Mono" pitchFamily="49" charset="0"/>
              </a:rPr>
              <a:t>homepage</a:t>
            </a:r>
          </a:p>
          <a:p>
            <a:r>
              <a:rPr lang="en-CA" sz="800" dirty="0" smtClean="0">
                <a:latin typeface="DejaVu Sans Mono" pitchFamily="49" charset="0"/>
                <a:ea typeface="DejaVu Sans Mono" pitchFamily="49" charset="0"/>
                <a:cs typeface="DejaVu Sans Mono" pitchFamily="49" charset="0"/>
              </a:rPr>
              <a:t>search</a:t>
            </a:r>
            <a:endParaRPr lang="en-CA" sz="800" dirty="0">
              <a:latin typeface="DejaVu Sans Mono" pitchFamily="49" charset="0"/>
              <a:ea typeface="DejaVu Sans Mono" pitchFamily="49" charset="0"/>
              <a:cs typeface="DejaVu Sans Mono" pitchFamily="49" charset="0"/>
            </a:endParaRPr>
          </a:p>
        </p:txBody>
      </p:sp>
      <p:sp>
        <p:nvSpPr>
          <p:cNvPr id="14" name="Rectangle 13"/>
          <p:cNvSpPr/>
          <p:nvPr/>
        </p:nvSpPr>
        <p:spPr>
          <a:xfrm>
            <a:off x="2255044" y="3717032"/>
            <a:ext cx="1080120" cy="2308324"/>
          </a:xfrm>
          <a:prstGeom prst="rect">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wrap="square">
            <a:spAutoFit/>
          </a:bodyPr>
          <a:lstStyle/>
          <a:p>
            <a:r>
              <a:rPr lang="en-CA" sz="800" dirty="0" smtClean="0">
                <a:latin typeface="DejaVu Sans Mono" pitchFamily="49" charset="0"/>
                <a:ea typeface="DejaVu Sans Mono" pitchFamily="49" charset="0"/>
                <a:cs typeface="DejaVu Sans Mono" pitchFamily="49" charset="0"/>
              </a:rPr>
              <a:t>0 is THINKING</a:t>
            </a:r>
          </a:p>
          <a:p>
            <a:r>
              <a:rPr lang="en-CA" sz="800" dirty="0" smtClean="0">
                <a:latin typeface="DejaVu Sans Mono" pitchFamily="49" charset="0"/>
                <a:ea typeface="DejaVu Sans Mono" pitchFamily="49" charset="0"/>
                <a:cs typeface="DejaVu Sans Mono" pitchFamily="49" charset="0"/>
              </a:rPr>
              <a:t>1 is HUNGRY</a:t>
            </a:r>
          </a:p>
          <a:p>
            <a:r>
              <a:rPr lang="en-CA" sz="800" dirty="0" smtClean="0">
                <a:latin typeface="DejaVu Sans Mono" pitchFamily="49" charset="0"/>
                <a:ea typeface="DejaVu Sans Mono" pitchFamily="49" charset="0"/>
                <a:cs typeface="DejaVu Sans Mono" pitchFamily="49" charset="0"/>
              </a:rPr>
              <a:t>2 is THINKING</a:t>
            </a:r>
          </a:p>
          <a:p>
            <a:r>
              <a:rPr lang="en-CA" sz="800" dirty="0" smtClean="0">
                <a:latin typeface="DejaVu Sans Mono" pitchFamily="49" charset="0"/>
                <a:ea typeface="DejaVu Sans Mono" pitchFamily="49" charset="0"/>
                <a:cs typeface="DejaVu Sans Mono" pitchFamily="49" charset="0"/>
              </a:rPr>
              <a:t>3 is THINKING</a:t>
            </a:r>
          </a:p>
          <a:p>
            <a:r>
              <a:rPr lang="en-CA" sz="800" dirty="0" smtClean="0">
                <a:latin typeface="DejaVu Sans Mono" pitchFamily="49" charset="0"/>
                <a:ea typeface="DejaVu Sans Mono" pitchFamily="49" charset="0"/>
                <a:cs typeface="DejaVu Sans Mono" pitchFamily="49" charset="0"/>
              </a:rPr>
              <a:t>4 is THINKING</a:t>
            </a:r>
          </a:p>
          <a:p>
            <a:r>
              <a:rPr lang="en-CA" sz="800" dirty="0" smtClean="0">
                <a:latin typeface="DejaVu Sans Mono" pitchFamily="49" charset="0"/>
                <a:ea typeface="DejaVu Sans Mono" pitchFamily="49" charset="0"/>
                <a:cs typeface="DejaVu Sans Mono" pitchFamily="49" charset="0"/>
              </a:rPr>
              <a:t>..</a:t>
            </a:r>
          </a:p>
          <a:p>
            <a:r>
              <a:rPr lang="en-CA" sz="800" dirty="0" smtClean="0">
                <a:latin typeface="DejaVu Sans Mono" pitchFamily="49" charset="0"/>
                <a:ea typeface="DejaVu Sans Mono" pitchFamily="49" charset="0"/>
                <a:cs typeface="DejaVu Sans Mono" pitchFamily="49" charset="0"/>
              </a:rPr>
              <a:t>0 is THINKING</a:t>
            </a:r>
          </a:p>
          <a:p>
            <a:r>
              <a:rPr lang="en-CA" sz="800" dirty="0" smtClean="0">
                <a:latin typeface="DejaVu Sans Mono" pitchFamily="49" charset="0"/>
                <a:ea typeface="DejaVu Sans Mono" pitchFamily="49" charset="0"/>
                <a:cs typeface="DejaVu Sans Mono" pitchFamily="49" charset="0"/>
              </a:rPr>
              <a:t>1 is EATING</a:t>
            </a:r>
          </a:p>
          <a:p>
            <a:r>
              <a:rPr lang="en-CA" sz="800" dirty="0" smtClean="0">
                <a:latin typeface="DejaVu Sans Mono" pitchFamily="49" charset="0"/>
                <a:ea typeface="DejaVu Sans Mono" pitchFamily="49" charset="0"/>
                <a:cs typeface="DejaVu Sans Mono" pitchFamily="49" charset="0"/>
              </a:rPr>
              <a:t>2 is THINKING</a:t>
            </a:r>
          </a:p>
          <a:p>
            <a:r>
              <a:rPr lang="en-CA" sz="800" dirty="0" smtClean="0">
                <a:latin typeface="DejaVu Sans Mono" pitchFamily="49" charset="0"/>
                <a:ea typeface="DejaVu Sans Mono" pitchFamily="49" charset="0"/>
                <a:cs typeface="DejaVu Sans Mono" pitchFamily="49" charset="0"/>
              </a:rPr>
              <a:t>3 is THINKING</a:t>
            </a:r>
          </a:p>
          <a:p>
            <a:r>
              <a:rPr lang="en-CA" sz="800" dirty="0" smtClean="0">
                <a:latin typeface="DejaVu Sans Mono" pitchFamily="49" charset="0"/>
                <a:ea typeface="DejaVu Sans Mono" pitchFamily="49" charset="0"/>
                <a:cs typeface="DejaVu Sans Mono" pitchFamily="49" charset="0"/>
              </a:rPr>
              <a:t>4 is THINKING</a:t>
            </a:r>
          </a:p>
          <a:p>
            <a:r>
              <a:rPr lang="en-CA" sz="800" dirty="0" smtClean="0">
                <a:latin typeface="DejaVu Sans Mono" pitchFamily="49" charset="0"/>
                <a:ea typeface="DejaVu Sans Mono" pitchFamily="49" charset="0"/>
                <a:cs typeface="DejaVu Sans Mono" pitchFamily="49" charset="0"/>
              </a:rPr>
              <a:t>..</a:t>
            </a:r>
          </a:p>
          <a:p>
            <a:r>
              <a:rPr lang="en-CA" sz="800" dirty="0" smtClean="0">
                <a:latin typeface="DejaVu Sans Mono" pitchFamily="49" charset="0"/>
                <a:ea typeface="DejaVu Sans Mono" pitchFamily="49" charset="0"/>
                <a:cs typeface="DejaVu Sans Mono" pitchFamily="49" charset="0"/>
              </a:rPr>
              <a:t>0 is THINKING</a:t>
            </a:r>
          </a:p>
          <a:p>
            <a:r>
              <a:rPr lang="en-CA" sz="800" dirty="0" smtClean="0">
                <a:latin typeface="DejaVu Sans Mono" pitchFamily="49" charset="0"/>
                <a:ea typeface="DejaVu Sans Mono" pitchFamily="49" charset="0"/>
                <a:cs typeface="DejaVu Sans Mono" pitchFamily="49" charset="0"/>
              </a:rPr>
              <a:t>1 is THINKING</a:t>
            </a:r>
          </a:p>
          <a:p>
            <a:r>
              <a:rPr lang="en-CA" sz="800" dirty="0" smtClean="0">
                <a:latin typeface="DejaVu Sans Mono" pitchFamily="49" charset="0"/>
                <a:ea typeface="DejaVu Sans Mono" pitchFamily="49" charset="0"/>
                <a:cs typeface="DejaVu Sans Mono" pitchFamily="49" charset="0"/>
              </a:rPr>
              <a:t>2 is THINKING</a:t>
            </a:r>
          </a:p>
          <a:p>
            <a:r>
              <a:rPr lang="en-CA" sz="800" dirty="0" smtClean="0">
                <a:latin typeface="DejaVu Sans Mono" pitchFamily="49" charset="0"/>
                <a:ea typeface="DejaVu Sans Mono" pitchFamily="49" charset="0"/>
                <a:cs typeface="DejaVu Sans Mono" pitchFamily="49" charset="0"/>
              </a:rPr>
              <a:t>3 is THINKING</a:t>
            </a:r>
          </a:p>
          <a:p>
            <a:r>
              <a:rPr lang="en-CA" sz="800" dirty="0" smtClean="0">
                <a:latin typeface="DejaVu Sans Mono" pitchFamily="49" charset="0"/>
                <a:ea typeface="DejaVu Sans Mono" pitchFamily="49" charset="0"/>
                <a:cs typeface="DejaVu Sans Mono" pitchFamily="49" charset="0"/>
              </a:rPr>
              <a:t>4 is THINKING</a:t>
            </a:r>
          </a:p>
          <a:p>
            <a:r>
              <a:rPr lang="en-CA" sz="800" dirty="0" smtClean="0">
                <a:latin typeface="DejaVu Sans Mono" pitchFamily="49" charset="0"/>
                <a:ea typeface="DejaVu Sans Mono" pitchFamily="49" charset="0"/>
                <a:cs typeface="DejaVu Sans Mono" pitchFamily="49" charset="0"/>
              </a:rPr>
              <a:t>..</a:t>
            </a:r>
            <a:endParaRPr lang="en-CA" sz="800" dirty="0">
              <a:latin typeface="DejaVu Sans Mono" pitchFamily="49" charset="0"/>
              <a:ea typeface="DejaVu Sans Mono" pitchFamily="49" charset="0"/>
              <a:cs typeface="DejaVu Sans Mono" pitchFamily="49" charset="0"/>
            </a:endParaRPr>
          </a:p>
        </p:txBody>
      </p:sp>
      <p:sp>
        <p:nvSpPr>
          <p:cNvPr id="15" name="Rectangle 14"/>
          <p:cNvSpPr/>
          <p:nvPr/>
        </p:nvSpPr>
        <p:spPr>
          <a:xfrm>
            <a:off x="3525788" y="3717032"/>
            <a:ext cx="1584176" cy="2308324"/>
          </a:xfrm>
          <a:prstGeom prst="rect">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wrap="square">
            <a:spAutoFit/>
          </a:bodyPr>
          <a:lstStyle/>
          <a:p>
            <a:r>
              <a:rPr lang="en-CA" sz="800" dirty="0" err="1" smtClean="0">
                <a:latin typeface="DejaVu Sans Mono" pitchFamily="49" charset="0"/>
                <a:ea typeface="DejaVu Sans Mono" pitchFamily="49" charset="0"/>
                <a:cs typeface="DejaVu Sans Mono" pitchFamily="49" charset="0"/>
              </a:rPr>
              <a:t>StackAr</a:t>
            </a:r>
            <a:r>
              <a:rPr lang="en-CA" sz="800" dirty="0" smtClean="0">
                <a:latin typeface="DejaVu Sans Mono" pitchFamily="49" charset="0"/>
                <a:ea typeface="DejaVu Sans Mono" pitchFamily="49" charset="0"/>
                <a:cs typeface="DejaVu Sans Mono" pitchFamily="49" charset="0"/>
              </a:rPr>
              <a:t>(</a:t>
            </a:r>
            <a:r>
              <a:rPr lang="en-CA" sz="800" dirty="0" err="1" smtClean="0">
                <a:latin typeface="DejaVu Sans Mono" pitchFamily="49" charset="0"/>
                <a:ea typeface="DejaVu Sans Mono" pitchFamily="49" charset="0"/>
                <a:cs typeface="DejaVu Sans Mono" pitchFamily="49" charset="0"/>
              </a:rPr>
              <a:t>int</a:t>
            </a:r>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isFull</a:t>
            </a:r>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isEmpty</a:t>
            </a:r>
            <a:r>
              <a:rPr lang="en-CA" sz="800" dirty="0" smtClean="0">
                <a:latin typeface="DejaVu Sans Mono" pitchFamily="49" charset="0"/>
                <a:ea typeface="DejaVu Sans Mono" pitchFamily="49" charset="0"/>
                <a:cs typeface="DejaVu Sans Mono" pitchFamily="49" charset="0"/>
              </a:rPr>
              <a:t>()</a:t>
            </a:r>
          </a:p>
          <a:p>
            <a:r>
              <a:rPr lang="en-CA" sz="800" dirty="0" smtClean="0">
                <a:latin typeface="DejaVu Sans Mono" pitchFamily="49" charset="0"/>
                <a:ea typeface="DejaVu Sans Mono" pitchFamily="49" charset="0"/>
                <a:cs typeface="DejaVu Sans Mono" pitchFamily="49" charset="0"/>
              </a:rPr>
              <a:t>top()</a:t>
            </a:r>
          </a:p>
          <a:p>
            <a:r>
              <a:rPr lang="en-CA" sz="800" dirty="0" err="1" smtClean="0">
                <a:latin typeface="DejaVu Sans Mono" pitchFamily="49" charset="0"/>
                <a:ea typeface="DejaVu Sans Mono" pitchFamily="49" charset="0"/>
                <a:cs typeface="DejaVu Sans Mono" pitchFamily="49" charset="0"/>
              </a:rPr>
              <a:t>isEmpty</a:t>
            </a:r>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topAndPop</a:t>
            </a:r>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isEmpty</a:t>
            </a:r>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isFull</a:t>
            </a:r>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isEmpty</a:t>
            </a:r>
            <a:r>
              <a:rPr lang="en-CA" sz="800" dirty="0" smtClean="0">
                <a:latin typeface="DejaVu Sans Mono" pitchFamily="49" charset="0"/>
                <a:ea typeface="DejaVu Sans Mono" pitchFamily="49" charset="0"/>
                <a:cs typeface="DejaVu Sans Mono" pitchFamily="49" charset="0"/>
              </a:rPr>
              <a:t>()</a:t>
            </a:r>
          </a:p>
          <a:p>
            <a:r>
              <a:rPr lang="en-CA" sz="800" dirty="0" smtClean="0">
                <a:latin typeface="DejaVu Sans Mono" pitchFamily="49" charset="0"/>
                <a:ea typeface="DejaVu Sans Mono" pitchFamily="49" charset="0"/>
                <a:cs typeface="DejaVu Sans Mono" pitchFamily="49" charset="0"/>
              </a:rPr>
              <a:t>top()</a:t>
            </a:r>
          </a:p>
          <a:p>
            <a:r>
              <a:rPr lang="en-CA" sz="800" dirty="0" err="1" smtClean="0">
                <a:latin typeface="DejaVu Sans Mono" pitchFamily="49" charset="0"/>
                <a:ea typeface="DejaVu Sans Mono" pitchFamily="49" charset="0"/>
                <a:cs typeface="DejaVu Sans Mono" pitchFamily="49" charset="0"/>
              </a:rPr>
              <a:t>isEmpty</a:t>
            </a:r>
            <a:r>
              <a:rPr lang="en-CA" sz="800" dirty="0" smtClean="0">
                <a:latin typeface="DejaVu Sans Mono" pitchFamily="49" charset="0"/>
                <a:ea typeface="DejaVu Sans Mono" pitchFamily="49" charset="0"/>
                <a:cs typeface="DejaVu Sans Mono" pitchFamily="49" charset="0"/>
              </a:rPr>
              <a:t>()</a:t>
            </a:r>
          </a:p>
          <a:p>
            <a:r>
              <a:rPr lang="en-CA" sz="800" dirty="0" smtClean="0">
                <a:latin typeface="DejaVu Sans Mono" pitchFamily="49" charset="0"/>
                <a:ea typeface="DejaVu Sans Mono" pitchFamily="49" charset="0"/>
                <a:cs typeface="DejaVu Sans Mono" pitchFamily="49" charset="0"/>
              </a:rPr>
              <a:t>push(</a:t>
            </a:r>
            <a:r>
              <a:rPr lang="en-CA" sz="800" dirty="0" err="1" smtClean="0">
                <a:latin typeface="DejaVu Sans Mono" pitchFamily="49" charset="0"/>
                <a:ea typeface="DejaVu Sans Mono" pitchFamily="49" charset="0"/>
                <a:cs typeface="DejaVu Sans Mono" pitchFamily="49" charset="0"/>
              </a:rPr>
              <a:t>java.lang.Object</a:t>
            </a:r>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isFull</a:t>
            </a:r>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isFull</a:t>
            </a:r>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isEmpty</a:t>
            </a:r>
            <a:r>
              <a:rPr lang="en-CA" sz="800" dirty="0" smtClean="0">
                <a:latin typeface="DejaVu Sans Mono" pitchFamily="49" charset="0"/>
                <a:ea typeface="DejaVu Sans Mono" pitchFamily="49" charset="0"/>
                <a:cs typeface="DejaVu Sans Mono" pitchFamily="49" charset="0"/>
              </a:rPr>
              <a:t>()</a:t>
            </a:r>
          </a:p>
          <a:p>
            <a:r>
              <a:rPr lang="en-CA" sz="800" dirty="0" smtClean="0">
                <a:latin typeface="DejaVu Sans Mono" pitchFamily="49" charset="0"/>
                <a:ea typeface="DejaVu Sans Mono" pitchFamily="49" charset="0"/>
                <a:cs typeface="DejaVu Sans Mono" pitchFamily="49" charset="0"/>
              </a:rPr>
              <a:t>top()</a:t>
            </a:r>
          </a:p>
          <a:p>
            <a:r>
              <a:rPr lang="en-CA" sz="800" dirty="0" err="1" smtClean="0">
                <a:latin typeface="DejaVu Sans Mono" pitchFamily="49" charset="0"/>
                <a:ea typeface="DejaVu Sans Mono" pitchFamily="49" charset="0"/>
                <a:cs typeface="DejaVu Sans Mono" pitchFamily="49" charset="0"/>
              </a:rPr>
              <a:t>isEmpty</a:t>
            </a:r>
            <a:r>
              <a:rPr lang="en-CA" sz="800" dirty="0" smtClean="0">
                <a:latin typeface="DejaVu Sans Mono" pitchFamily="49" charset="0"/>
                <a:ea typeface="DejaVu Sans Mono" pitchFamily="49" charset="0"/>
                <a:cs typeface="DejaVu Sans Mono" pitchFamily="49" charset="0"/>
              </a:rPr>
              <a:t>()</a:t>
            </a:r>
          </a:p>
          <a:p>
            <a:r>
              <a:rPr lang="en-CA" sz="800" dirty="0" smtClean="0">
                <a:latin typeface="DejaVu Sans Mono" pitchFamily="49" charset="0"/>
                <a:ea typeface="DejaVu Sans Mono" pitchFamily="49" charset="0"/>
                <a:cs typeface="DejaVu Sans Mono" pitchFamily="49" charset="0"/>
              </a:rPr>
              <a:t>push(</a:t>
            </a:r>
            <a:r>
              <a:rPr lang="en-CA" sz="800" dirty="0" err="1" smtClean="0">
                <a:latin typeface="DejaVu Sans Mono" pitchFamily="49" charset="0"/>
                <a:ea typeface="DejaVu Sans Mono" pitchFamily="49" charset="0"/>
                <a:cs typeface="DejaVu Sans Mono" pitchFamily="49" charset="0"/>
              </a:rPr>
              <a:t>java.lang.Object</a:t>
            </a:r>
            <a:r>
              <a:rPr lang="en-CA" sz="800" dirty="0" smtClean="0">
                <a:latin typeface="DejaVu Sans Mono" pitchFamily="49" charset="0"/>
                <a:ea typeface="DejaVu Sans Mono" pitchFamily="49" charset="0"/>
                <a:cs typeface="DejaVu Sans Mono" pitchFamily="49" charset="0"/>
              </a:rPr>
              <a:t>)</a:t>
            </a:r>
            <a:endParaRPr lang="en-CA" sz="800" dirty="0">
              <a:latin typeface="DejaVu Sans Mono" pitchFamily="49" charset="0"/>
              <a:ea typeface="DejaVu Sans Mono" pitchFamily="49" charset="0"/>
              <a:cs typeface="DejaVu Sans Mono" pitchFamily="49" charset="0"/>
            </a:endParaRPr>
          </a:p>
        </p:txBody>
      </p:sp>
      <p:sp>
        <p:nvSpPr>
          <p:cNvPr id="17" name="Rectangle 16"/>
          <p:cNvSpPr/>
          <p:nvPr/>
        </p:nvSpPr>
        <p:spPr>
          <a:xfrm>
            <a:off x="5279380" y="3717032"/>
            <a:ext cx="2880320" cy="2308324"/>
          </a:xfrm>
          <a:prstGeom prst="rect">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wrap="square">
            <a:spAutoFit/>
          </a:bodyPr>
          <a:lstStyle/>
          <a:p>
            <a:r>
              <a:rPr lang="en-CA" sz="800" dirty="0" err="1" smtClean="0">
                <a:latin typeface="DejaVu Sans Mono" pitchFamily="49" charset="0"/>
                <a:ea typeface="DejaVu Sans Mono" pitchFamily="49" charset="0"/>
                <a:cs typeface="DejaVu Sans Mono" pitchFamily="49" charset="0"/>
              </a:rPr>
              <a:t>this.currentSize</a:t>
            </a:r>
            <a:r>
              <a:rPr lang="en-CA" sz="800" dirty="0" smtClean="0">
                <a:latin typeface="DejaVu Sans Mono" pitchFamily="49" charset="0"/>
                <a:ea typeface="DejaVu Sans Mono" pitchFamily="49" charset="0"/>
                <a:cs typeface="DejaVu Sans Mono" pitchFamily="49" charset="0"/>
              </a:rPr>
              <a:t> == </a:t>
            </a:r>
            <a:r>
              <a:rPr lang="en-CA" sz="800" dirty="0" err="1" smtClean="0">
                <a:latin typeface="DejaVu Sans Mono" pitchFamily="49" charset="0"/>
                <a:ea typeface="DejaVu Sans Mono" pitchFamily="49" charset="0"/>
                <a:cs typeface="DejaVu Sans Mono" pitchFamily="49" charset="0"/>
              </a:rPr>
              <a:t>this.front</a:t>
            </a:r>
            <a:endParaRPr lang="en-CA" sz="800" dirty="0" smtClean="0">
              <a:latin typeface="DejaVu Sans Mono" pitchFamily="49" charset="0"/>
              <a:ea typeface="DejaVu Sans Mono" pitchFamily="49" charset="0"/>
              <a:cs typeface="DejaVu Sans Mono" pitchFamily="49" charset="0"/>
            </a:endParaRPr>
          </a:p>
          <a:p>
            <a:r>
              <a:rPr lang="en-CA" sz="800" dirty="0" err="1" smtClean="0">
                <a:latin typeface="DejaVu Sans Mono" pitchFamily="49" charset="0"/>
                <a:ea typeface="DejaVu Sans Mono" pitchFamily="49" charset="0"/>
                <a:cs typeface="DejaVu Sans Mono" pitchFamily="49" charset="0"/>
              </a:rPr>
              <a:t>this.currentSize</a:t>
            </a:r>
            <a:r>
              <a:rPr lang="en-CA" sz="800" dirty="0" smtClean="0">
                <a:latin typeface="DejaVu Sans Mono" pitchFamily="49" charset="0"/>
                <a:ea typeface="DejaVu Sans Mono" pitchFamily="49" charset="0"/>
                <a:cs typeface="DejaVu Sans Mono" pitchFamily="49" charset="0"/>
              </a:rPr>
              <a:t> == </a:t>
            </a:r>
            <a:r>
              <a:rPr lang="en-CA" sz="800" dirty="0" err="1" smtClean="0">
                <a:latin typeface="DejaVu Sans Mono" pitchFamily="49" charset="0"/>
                <a:ea typeface="DejaVu Sans Mono" pitchFamily="49" charset="0"/>
                <a:cs typeface="DejaVu Sans Mono" pitchFamily="49" charset="0"/>
              </a:rPr>
              <a:t>this.back</a:t>
            </a:r>
            <a:endParaRPr lang="en-CA" sz="800" dirty="0" smtClean="0">
              <a:latin typeface="DejaVu Sans Mono" pitchFamily="49" charset="0"/>
              <a:ea typeface="DejaVu Sans Mono" pitchFamily="49" charset="0"/>
              <a:cs typeface="DejaVu Sans Mono" pitchFamily="49" charset="0"/>
            </a:endParaRPr>
          </a:p>
          <a:p>
            <a:r>
              <a:rPr lang="en-CA" sz="800" dirty="0" err="1" smtClean="0">
                <a:latin typeface="DejaVu Sans Mono" pitchFamily="49" charset="0"/>
                <a:ea typeface="DejaVu Sans Mono" pitchFamily="49" charset="0"/>
                <a:cs typeface="DejaVu Sans Mono" pitchFamily="49" charset="0"/>
              </a:rPr>
              <a:t>this.theArray</a:t>
            </a:r>
            <a:r>
              <a:rPr lang="en-CA" sz="800" dirty="0" smtClean="0">
                <a:latin typeface="DejaVu Sans Mono" pitchFamily="49" charset="0"/>
                <a:ea typeface="DejaVu Sans Mono" pitchFamily="49" charset="0"/>
                <a:cs typeface="DejaVu Sans Mono" pitchFamily="49" charset="0"/>
              </a:rPr>
              <a:t>[] elements == null</a:t>
            </a:r>
          </a:p>
          <a:p>
            <a:r>
              <a:rPr lang="en-CA" sz="800" dirty="0" err="1" smtClean="0">
                <a:latin typeface="DejaVu Sans Mono" pitchFamily="49" charset="0"/>
                <a:ea typeface="DejaVu Sans Mono" pitchFamily="49" charset="0"/>
                <a:cs typeface="DejaVu Sans Mono" pitchFamily="49" charset="0"/>
              </a:rPr>
              <a:t>this.theArray</a:t>
            </a:r>
            <a:r>
              <a:rPr lang="en-CA" sz="800" dirty="0" smtClean="0">
                <a:latin typeface="DejaVu Sans Mono" pitchFamily="49" charset="0"/>
                <a:ea typeface="DejaVu Sans Mono" pitchFamily="49" charset="0"/>
                <a:cs typeface="DejaVu Sans Mono" pitchFamily="49" charset="0"/>
              </a:rPr>
              <a:t>[].</a:t>
            </a:r>
            <a:r>
              <a:rPr lang="en-CA" sz="800" dirty="0" err="1" smtClean="0">
                <a:latin typeface="DejaVu Sans Mono" pitchFamily="49" charset="0"/>
                <a:ea typeface="DejaVu Sans Mono" pitchFamily="49" charset="0"/>
                <a:cs typeface="DejaVu Sans Mono" pitchFamily="49" charset="0"/>
              </a:rPr>
              <a:t>getClass</a:t>
            </a:r>
            <a:r>
              <a:rPr lang="en-CA" sz="800" dirty="0" smtClean="0">
                <a:latin typeface="DejaVu Sans Mono" pitchFamily="49" charset="0"/>
                <a:ea typeface="DejaVu Sans Mono" pitchFamily="49" charset="0"/>
                <a:cs typeface="DejaVu Sans Mono" pitchFamily="49" charset="0"/>
              </a:rPr>
              <a:t>() elements == null</a:t>
            </a:r>
          </a:p>
          <a:p>
            <a:r>
              <a:rPr lang="en-CA" sz="800" dirty="0" err="1" smtClean="0">
                <a:latin typeface="DejaVu Sans Mono" pitchFamily="49" charset="0"/>
                <a:ea typeface="DejaVu Sans Mono" pitchFamily="49" charset="0"/>
                <a:cs typeface="DejaVu Sans Mono" pitchFamily="49" charset="0"/>
              </a:rPr>
              <a:t>this.currentSize</a:t>
            </a:r>
            <a:r>
              <a:rPr lang="en-CA" sz="800" dirty="0" smtClean="0">
                <a:latin typeface="DejaVu Sans Mono" pitchFamily="49" charset="0"/>
                <a:ea typeface="DejaVu Sans Mono" pitchFamily="49" charset="0"/>
                <a:cs typeface="DejaVu Sans Mono" pitchFamily="49" charset="0"/>
              </a:rPr>
              <a:t> == 0</a:t>
            </a:r>
          </a:p>
          <a:p>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this.back</a:t>
            </a:r>
            <a:r>
              <a:rPr lang="en-CA" sz="800" dirty="0" smtClean="0">
                <a:latin typeface="DejaVu Sans Mono" pitchFamily="49" charset="0"/>
                <a:ea typeface="DejaVu Sans Mono" pitchFamily="49" charset="0"/>
                <a:cs typeface="DejaVu Sans Mono" pitchFamily="49" charset="0"/>
              </a:rPr>
              <a:t> &lt;= size(</a:t>
            </a:r>
            <a:r>
              <a:rPr lang="en-CA" sz="800" dirty="0" err="1" smtClean="0">
                <a:latin typeface="DejaVu Sans Mono" pitchFamily="49" charset="0"/>
                <a:ea typeface="DejaVu Sans Mono" pitchFamily="49" charset="0"/>
                <a:cs typeface="DejaVu Sans Mono" pitchFamily="49" charset="0"/>
              </a:rPr>
              <a:t>this.theArray</a:t>
            </a:r>
            <a:r>
              <a:rPr lang="en-CA" sz="800" dirty="0" smtClean="0">
                <a:latin typeface="DejaVu Sans Mono" pitchFamily="49" charset="0"/>
                <a:ea typeface="DejaVu Sans Mono" pitchFamily="49" charset="0"/>
                <a:cs typeface="DejaVu Sans Mono" pitchFamily="49" charset="0"/>
              </a:rPr>
              <a:t>[])-1</a:t>
            </a:r>
          </a:p>
          <a:p>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this.back</a:t>
            </a:r>
            <a:r>
              <a:rPr lang="en-CA" sz="800" dirty="0" smtClean="0">
                <a:latin typeface="DejaVu Sans Mono" pitchFamily="49" charset="0"/>
                <a:ea typeface="DejaVu Sans Mono" pitchFamily="49" charset="0"/>
                <a:cs typeface="DejaVu Sans Mono" pitchFamily="49" charset="0"/>
              </a:rPr>
              <a:t> &lt;= size(</a:t>
            </a:r>
            <a:r>
              <a:rPr lang="en-CA" sz="800" dirty="0" err="1" smtClean="0">
                <a:latin typeface="DejaVu Sans Mono" pitchFamily="49" charset="0"/>
                <a:ea typeface="DejaVu Sans Mono" pitchFamily="49" charset="0"/>
                <a:cs typeface="DejaVu Sans Mono" pitchFamily="49" charset="0"/>
              </a:rPr>
              <a:t>this.theArray</a:t>
            </a:r>
            <a:r>
              <a:rPr lang="en-CA" sz="800" dirty="0" smtClean="0">
                <a:latin typeface="DejaVu Sans Mono" pitchFamily="49" charset="0"/>
                <a:ea typeface="DejaVu Sans Mono" pitchFamily="49" charset="0"/>
                <a:cs typeface="DejaVu Sans Mono" pitchFamily="49" charset="0"/>
              </a:rPr>
              <a:t>[])-1</a:t>
            </a:r>
          </a:p>
          <a:p>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this.back</a:t>
            </a:r>
            <a:r>
              <a:rPr lang="en-CA" sz="800" dirty="0" smtClean="0">
                <a:latin typeface="DejaVu Sans Mono" pitchFamily="49" charset="0"/>
                <a:ea typeface="DejaVu Sans Mono" pitchFamily="49" charset="0"/>
                <a:cs typeface="DejaVu Sans Mono" pitchFamily="49" charset="0"/>
              </a:rPr>
              <a:t> &lt;= size(</a:t>
            </a:r>
            <a:r>
              <a:rPr lang="en-CA" sz="800" dirty="0" err="1" smtClean="0">
                <a:latin typeface="DejaVu Sans Mono" pitchFamily="49" charset="0"/>
                <a:ea typeface="DejaVu Sans Mono" pitchFamily="49" charset="0"/>
                <a:cs typeface="DejaVu Sans Mono" pitchFamily="49" charset="0"/>
              </a:rPr>
              <a:t>this.theArray</a:t>
            </a:r>
            <a:r>
              <a:rPr lang="en-CA" sz="800" dirty="0" smtClean="0">
                <a:latin typeface="DejaVu Sans Mono" pitchFamily="49" charset="0"/>
                <a:ea typeface="DejaVu Sans Mono" pitchFamily="49" charset="0"/>
                <a:cs typeface="DejaVu Sans Mono" pitchFamily="49" charset="0"/>
              </a:rPr>
              <a:t>[])-1</a:t>
            </a:r>
          </a:p>
          <a:p>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this.back</a:t>
            </a:r>
            <a:r>
              <a:rPr lang="en-CA" sz="800" dirty="0" smtClean="0">
                <a:latin typeface="DejaVu Sans Mono" pitchFamily="49" charset="0"/>
                <a:ea typeface="DejaVu Sans Mono" pitchFamily="49" charset="0"/>
                <a:cs typeface="DejaVu Sans Mono" pitchFamily="49" charset="0"/>
              </a:rPr>
              <a:t> &lt;= size(</a:t>
            </a:r>
            <a:r>
              <a:rPr lang="en-CA" sz="800" dirty="0" err="1" smtClean="0">
                <a:latin typeface="DejaVu Sans Mono" pitchFamily="49" charset="0"/>
                <a:ea typeface="DejaVu Sans Mono" pitchFamily="49" charset="0"/>
                <a:cs typeface="DejaVu Sans Mono" pitchFamily="49" charset="0"/>
              </a:rPr>
              <a:t>this.theArray</a:t>
            </a:r>
            <a:r>
              <a:rPr lang="en-CA" sz="800" dirty="0" smtClean="0">
                <a:latin typeface="DejaVu Sans Mono" pitchFamily="49" charset="0"/>
                <a:ea typeface="DejaVu Sans Mono" pitchFamily="49" charset="0"/>
                <a:cs typeface="DejaVu Sans Mono" pitchFamily="49" charset="0"/>
              </a:rPr>
              <a:t>[])-1</a:t>
            </a:r>
          </a:p>
          <a:p>
            <a:r>
              <a:rPr lang="en-CA" sz="800" dirty="0" smtClean="0">
                <a:latin typeface="DejaVu Sans Mono" pitchFamily="49" charset="0"/>
                <a:ea typeface="DejaVu Sans Mono" pitchFamily="49" charset="0"/>
                <a:cs typeface="DejaVu Sans Mono" pitchFamily="49" charset="0"/>
              </a:rPr>
              <a:t>..</a:t>
            </a:r>
          </a:p>
          <a:p>
            <a:r>
              <a:rPr lang="en-CA" sz="800" dirty="0" err="1" smtClean="0">
                <a:latin typeface="DejaVu Sans Mono" pitchFamily="49" charset="0"/>
                <a:ea typeface="DejaVu Sans Mono" pitchFamily="49" charset="0"/>
                <a:cs typeface="DejaVu Sans Mono" pitchFamily="49" charset="0"/>
              </a:rPr>
              <a:t>this.theArray</a:t>
            </a:r>
            <a:r>
              <a:rPr lang="en-CA" sz="800" dirty="0" smtClean="0">
                <a:latin typeface="DejaVu Sans Mono" pitchFamily="49" charset="0"/>
                <a:ea typeface="DejaVu Sans Mono" pitchFamily="49" charset="0"/>
                <a:cs typeface="DejaVu Sans Mono" pitchFamily="49" charset="0"/>
              </a:rPr>
              <a:t>[] elements == null</a:t>
            </a:r>
          </a:p>
          <a:p>
            <a:r>
              <a:rPr lang="en-CA" sz="800" dirty="0" err="1" smtClean="0">
                <a:latin typeface="DejaVu Sans Mono" pitchFamily="49" charset="0"/>
                <a:ea typeface="DejaVu Sans Mono" pitchFamily="49" charset="0"/>
                <a:cs typeface="DejaVu Sans Mono" pitchFamily="49" charset="0"/>
              </a:rPr>
              <a:t>this.theArray</a:t>
            </a:r>
            <a:r>
              <a:rPr lang="en-CA" sz="800" dirty="0" smtClean="0">
                <a:latin typeface="DejaVu Sans Mono" pitchFamily="49" charset="0"/>
                <a:ea typeface="DejaVu Sans Mono" pitchFamily="49" charset="0"/>
                <a:cs typeface="DejaVu Sans Mono" pitchFamily="49" charset="0"/>
              </a:rPr>
              <a:t>[].</a:t>
            </a:r>
            <a:r>
              <a:rPr lang="en-CA" sz="800" dirty="0" err="1" smtClean="0">
                <a:latin typeface="DejaVu Sans Mono" pitchFamily="49" charset="0"/>
                <a:ea typeface="DejaVu Sans Mono" pitchFamily="49" charset="0"/>
                <a:cs typeface="DejaVu Sans Mono" pitchFamily="49" charset="0"/>
              </a:rPr>
              <a:t>getClass</a:t>
            </a:r>
            <a:r>
              <a:rPr lang="en-CA" sz="800" dirty="0" smtClean="0">
                <a:latin typeface="DejaVu Sans Mono" pitchFamily="49" charset="0"/>
                <a:ea typeface="DejaVu Sans Mono" pitchFamily="49" charset="0"/>
                <a:cs typeface="DejaVu Sans Mono" pitchFamily="49" charset="0"/>
              </a:rPr>
              <a:t>() elements == null</a:t>
            </a:r>
          </a:p>
          <a:p>
            <a:r>
              <a:rPr lang="en-CA" sz="800" dirty="0" err="1" smtClean="0">
                <a:latin typeface="DejaVu Sans Mono" pitchFamily="49" charset="0"/>
                <a:ea typeface="DejaVu Sans Mono" pitchFamily="49" charset="0"/>
                <a:cs typeface="DejaVu Sans Mono" pitchFamily="49" charset="0"/>
              </a:rPr>
              <a:t>this.currentSize</a:t>
            </a:r>
            <a:r>
              <a:rPr lang="en-CA" sz="800" dirty="0" smtClean="0">
                <a:latin typeface="DejaVu Sans Mono" pitchFamily="49" charset="0"/>
                <a:ea typeface="DejaVu Sans Mono" pitchFamily="49" charset="0"/>
                <a:cs typeface="DejaVu Sans Mono" pitchFamily="49" charset="0"/>
              </a:rPr>
              <a:t> == 0</a:t>
            </a:r>
          </a:p>
          <a:p>
            <a:r>
              <a:rPr lang="en-CA" sz="800" dirty="0" err="1" smtClean="0">
                <a:latin typeface="DejaVu Sans Mono" pitchFamily="49" charset="0"/>
                <a:ea typeface="DejaVu Sans Mono" pitchFamily="49" charset="0"/>
                <a:cs typeface="DejaVu Sans Mono" pitchFamily="49" charset="0"/>
              </a:rPr>
              <a:t>this.front</a:t>
            </a:r>
            <a:r>
              <a:rPr lang="en-CA" sz="800" dirty="0" smtClean="0">
                <a:latin typeface="DejaVu Sans Mono" pitchFamily="49" charset="0"/>
                <a:ea typeface="DejaVu Sans Mono" pitchFamily="49" charset="0"/>
                <a:cs typeface="DejaVu Sans Mono" pitchFamily="49" charset="0"/>
              </a:rPr>
              <a:t> one of { 0, 6 }</a:t>
            </a:r>
          </a:p>
        </p:txBody>
      </p:sp>
      <p:sp>
        <p:nvSpPr>
          <p:cNvPr id="6" name="TextBox 5"/>
          <p:cNvSpPr txBox="1"/>
          <p:nvPr/>
        </p:nvSpPr>
        <p:spPr>
          <a:xfrm>
            <a:off x="1013128" y="4643844"/>
            <a:ext cx="1008112" cy="369332"/>
          </a:xfrm>
          <a:prstGeom prst="rect">
            <a:avLst/>
          </a:prstGeom>
          <a:solidFill>
            <a:srgbClr val="FFFFFF">
              <a:alpha val="87843"/>
            </a:srgbClr>
          </a:solidFill>
        </p:spPr>
        <p:txBody>
          <a:bodyPr wrap="square" rtlCol="0">
            <a:spAutoFit/>
          </a:bodyPr>
          <a:lstStyle/>
          <a:p>
            <a:pPr algn="ctr"/>
            <a:r>
              <a:rPr lang="en-CA" dirty="0"/>
              <a:t>web log</a:t>
            </a:r>
          </a:p>
        </p:txBody>
      </p:sp>
      <p:sp>
        <p:nvSpPr>
          <p:cNvPr id="18" name="TextBox 17"/>
          <p:cNvSpPr txBox="1"/>
          <p:nvPr/>
        </p:nvSpPr>
        <p:spPr>
          <a:xfrm>
            <a:off x="2293144" y="4509120"/>
            <a:ext cx="1008112" cy="646331"/>
          </a:xfrm>
          <a:prstGeom prst="rect">
            <a:avLst/>
          </a:prstGeom>
          <a:solidFill>
            <a:srgbClr val="FFFFFF">
              <a:alpha val="87843"/>
            </a:srgbClr>
          </a:solidFill>
        </p:spPr>
        <p:txBody>
          <a:bodyPr wrap="square" rtlCol="0">
            <a:spAutoFit/>
          </a:bodyPr>
          <a:lstStyle/>
          <a:p>
            <a:pPr algn="ctr"/>
            <a:r>
              <a:rPr lang="en-CA" dirty="0" smtClean="0"/>
              <a:t>dining phil.</a:t>
            </a:r>
            <a:endParaRPr lang="en-CA" dirty="0"/>
          </a:p>
        </p:txBody>
      </p:sp>
      <p:sp>
        <p:nvSpPr>
          <p:cNvPr id="19" name="TextBox 18"/>
          <p:cNvSpPr txBox="1"/>
          <p:nvPr/>
        </p:nvSpPr>
        <p:spPr>
          <a:xfrm>
            <a:off x="3635896" y="4643844"/>
            <a:ext cx="1368151" cy="369332"/>
          </a:xfrm>
          <a:prstGeom prst="rect">
            <a:avLst/>
          </a:prstGeom>
          <a:solidFill>
            <a:srgbClr val="FFFFFF">
              <a:alpha val="87843"/>
            </a:srgbClr>
          </a:solidFill>
        </p:spPr>
        <p:txBody>
          <a:bodyPr wrap="square" rtlCol="0">
            <a:spAutoFit/>
          </a:bodyPr>
          <a:lstStyle/>
          <a:p>
            <a:pPr algn="ctr"/>
            <a:r>
              <a:rPr lang="en-CA" dirty="0" smtClean="0"/>
              <a:t>data </a:t>
            </a:r>
            <a:r>
              <a:rPr lang="en-CA" dirty="0" err="1" smtClean="0"/>
              <a:t>struct</a:t>
            </a:r>
            <a:r>
              <a:rPr lang="en-CA" dirty="0"/>
              <a:t>.</a:t>
            </a:r>
          </a:p>
        </p:txBody>
      </p:sp>
      <p:sp>
        <p:nvSpPr>
          <p:cNvPr id="20" name="TextBox 19"/>
          <p:cNvSpPr txBox="1"/>
          <p:nvPr/>
        </p:nvSpPr>
        <p:spPr>
          <a:xfrm>
            <a:off x="5940152" y="4653136"/>
            <a:ext cx="1584176" cy="369332"/>
          </a:xfrm>
          <a:prstGeom prst="rect">
            <a:avLst/>
          </a:prstGeom>
          <a:solidFill>
            <a:srgbClr val="FFFFFF">
              <a:alpha val="87843"/>
            </a:srgbClr>
          </a:solidFill>
        </p:spPr>
        <p:txBody>
          <a:bodyPr wrap="square" rtlCol="0">
            <a:spAutoFit/>
          </a:bodyPr>
          <a:lstStyle/>
          <a:p>
            <a:pPr algn="ctr"/>
            <a:r>
              <a:rPr lang="en-CA" dirty="0" smtClean="0"/>
              <a:t>data inv. log</a:t>
            </a:r>
            <a:endParaRPr lang="en-CA" dirty="0"/>
          </a:p>
        </p:txBody>
      </p:sp>
    </p:spTree>
    <p:extLst>
      <p:ext uri="{BB962C8B-B14F-4D97-AF65-F5344CB8AC3E}">
        <p14:creationId xmlns:p14="http://schemas.microsoft.com/office/powerpoint/2010/main" val="1149681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Spec Patterns to Mine</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412776"/>
            <a:ext cx="8229600" cy="2016224"/>
          </a:xfrm>
        </p:spPr>
        <p:txBody>
          <a:bodyPr>
            <a:normAutofit/>
          </a:bodyPr>
          <a:lstStyle/>
          <a:p>
            <a:r>
              <a:rPr lang="en-CA" sz="2400" dirty="0" smtClean="0">
                <a:latin typeface="Arial" pitchFamily="34" charset="0"/>
                <a:cs typeface="Arial" pitchFamily="34" charset="0"/>
              </a:rPr>
              <a:t>In this talk, focus on mining temporal specs</a:t>
            </a:r>
          </a:p>
          <a:p>
            <a:pPr lvl="1"/>
            <a:r>
              <a:rPr lang="en-CA" sz="1800" dirty="0" smtClean="0">
                <a:latin typeface="DejaVu Sans Mono" pitchFamily="49" charset="0"/>
                <a:ea typeface="DejaVu Sans Mono" pitchFamily="49" charset="0"/>
                <a:cs typeface="DejaVu Sans Mono" pitchFamily="49" charset="0"/>
              </a:rPr>
              <a:t>open()</a:t>
            </a:r>
            <a:r>
              <a:rPr lang="en-CA" sz="1800" dirty="0" smtClean="0">
                <a:latin typeface="+mj-lt"/>
                <a:ea typeface="DejaVu Sans Mono" pitchFamily="49" charset="0"/>
                <a:cs typeface="DejaVu Sans Mono" pitchFamily="49" charset="0"/>
              </a:rPr>
              <a:t> </a:t>
            </a:r>
            <a:r>
              <a:rPr lang="en-CA" sz="2000" dirty="0" smtClean="0">
                <a:latin typeface="Arial" pitchFamily="34" charset="0"/>
                <a:cs typeface="Arial" pitchFamily="34" charset="0"/>
              </a:rPr>
              <a:t>is always followed by </a:t>
            </a:r>
            <a:r>
              <a:rPr lang="en-CA" sz="1800" dirty="0" smtClean="0">
                <a:latin typeface="DejaVu Sans Mono" pitchFamily="49" charset="0"/>
                <a:ea typeface="DejaVu Sans Mono" pitchFamily="49" charset="0"/>
                <a:cs typeface="DejaVu Sans Mono" pitchFamily="49" charset="0"/>
              </a:rPr>
              <a:t>close() </a:t>
            </a:r>
            <a:r>
              <a:rPr lang="en-CA" sz="1800" dirty="0" smtClean="0">
                <a:ea typeface="DejaVu Sans Mono" pitchFamily="49" charset="0"/>
                <a:cs typeface="DejaVu Sans Mono" pitchFamily="49" charset="0"/>
              </a:rPr>
              <a:t>(response pattern)</a:t>
            </a:r>
            <a:endParaRPr lang="en-CA" sz="2000" dirty="0" smtClean="0">
              <a:cs typeface="Arial" pitchFamily="34" charset="0"/>
            </a:endParaRPr>
          </a:p>
          <a:p>
            <a:r>
              <a:rPr lang="en-CA" sz="2400" dirty="0" smtClean="0">
                <a:latin typeface="Arial" pitchFamily="34" charset="0"/>
                <a:cs typeface="Arial" pitchFamily="34" charset="0"/>
              </a:rPr>
              <a:t>Many temporal properties could be mined:</a:t>
            </a:r>
          </a:p>
          <a:p>
            <a:endParaRPr lang="en-CA" sz="2400" dirty="0" smtClean="0">
              <a:latin typeface="Arial" pitchFamily="34" charset="0"/>
              <a:cs typeface="Arial" pitchFamily="34" charset="0"/>
            </a:endParaRPr>
          </a:p>
          <a:p>
            <a:pPr>
              <a:buNone/>
            </a:pPr>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7</a:t>
            </a:fld>
            <a:endParaRPr lang="en-CA"/>
          </a:p>
        </p:txBody>
      </p:sp>
      <p:sp>
        <p:nvSpPr>
          <p:cNvPr id="25" name="TextBox 24"/>
          <p:cNvSpPr txBox="1"/>
          <p:nvPr/>
        </p:nvSpPr>
        <p:spPr>
          <a:xfrm>
            <a:off x="395536" y="5877272"/>
            <a:ext cx="8748464" cy="707886"/>
          </a:xfrm>
          <a:prstGeom prst="rect">
            <a:avLst/>
          </a:prstGeom>
          <a:noFill/>
        </p:spPr>
        <p:txBody>
          <a:bodyPr wrap="square" rtlCol="0">
            <a:spAutoFit/>
          </a:bodyPr>
          <a:lstStyle/>
          <a:p>
            <a:r>
              <a:rPr lang="en-CA" sz="800" dirty="0" smtClean="0"/>
              <a:t>[1] J. Yang, D. Evans, D. </a:t>
            </a:r>
            <a:r>
              <a:rPr lang="en-CA" sz="800" dirty="0" err="1" smtClean="0"/>
              <a:t>Bhardwaj</a:t>
            </a:r>
            <a:r>
              <a:rPr lang="en-CA" sz="800" dirty="0" smtClean="0"/>
              <a:t>, T. </a:t>
            </a:r>
            <a:r>
              <a:rPr lang="en-CA" sz="800" dirty="0" err="1" smtClean="0"/>
              <a:t>Bhat</a:t>
            </a:r>
            <a:r>
              <a:rPr lang="en-CA" sz="800" dirty="0" smtClean="0"/>
              <a:t> and M. Das. </a:t>
            </a:r>
            <a:r>
              <a:rPr lang="en-CA" sz="800" dirty="0" err="1" smtClean="0"/>
              <a:t>Perracotta</a:t>
            </a:r>
            <a:r>
              <a:rPr lang="en-CA" sz="800" dirty="0" smtClean="0"/>
              <a:t>: Mining Temporal API Rules from Imperfect Traces. ICSE’06.</a:t>
            </a:r>
          </a:p>
          <a:p>
            <a:r>
              <a:rPr lang="en-CA" sz="800" dirty="0" smtClean="0"/>
              <a:t>[2] M. Gabel and Z. Su. </a:t>
            </a:r>
            <a:r>
              <a:rPr lang="en-CA" sz="800" dirty="0" err="1" smtClean="0"/>
              <a:t>Javert</a:t>
            </a:r>
            <a:r>
              <a:rPr lang="en-CA" sz="800" dirty="0" smtClean="0"/>
              <a:t>: Fully Automatic Mining of General Temporal Properties from Dynamic Traces. FSE’08.</a:t>
            </a:r>
          </a:p>
          <a:p>
            <a:r>
              <a:rPr lang="en-CA" sz="800" dirty="0" smtClean="0"/>
              <a:t>[3] D. Lo, S-C. </a:t>
            </a:r>
            <a:r>
              <a:rPr lang="en-CA" sz="800" dirty="0" err="1" smtClean="0"/>
              <a:t>Khoo</a:t>
            </a:r>
            <a:r>
              <a:rPr lang="en-CA" sz="800" dirty="0" smtClean="0"/>
              <a:t>, and C. Liu. Mining Temporal Rules for Software Maintenance. Journal of Software Maintenance  and Evolution: Research and Practice, 20 (4), 2008.</a:t>
            </a:r>
          </a:p>
          <a:p>
            <a:r>
              <a:rPr lang="en-CA" sz="800" dirty="0" smtClean="0"/>
              <a:t>[4]  G. </a:t>
            </a:r>
            <a:r>
              <a:rPr lang="en-CA" sz="800" dirty="0" err="1" smtClean="0"/>
              <a:t>Reger</a:t>
            </a:r>
            <a:r>
              <a:rPr lang="en-CA" sz="800" dirty="0" smtClean="0"/>
              <a:t>, H. </a:t>
            </a:r>
            <a:r>
              <a:rPr lang="en-CA" sz="800" dirty="0" err="1" smtClean="0"/>
              <a:t>Barringer</a:t>
            </a:r>
            <a:r>
              <a:rPr lang="en-CA" sz="800" dirty="0" smtClean="0"/>
              <a:t>, and D. </a:t>
            </a:r>
            <a:r>
              <a:rPr lang="en-CA" sz="800" dirty="0" err="1" smtClean="0"/>
              <a:t>Rydeheard</a:t>
            </a:r>
            <a:r>
              <a:rPr lang="en-CA" sz="800" dirty="0" smtClean="0"/>
              <a:t>. A Pattern-Based Approach to Parametric Specification Mining. In Proceedings of ASE’13.</a:t>
            </a:r>
          </a:p>
          <a:p>
            <a:r>
              <a:rPr lang="en-CA" sz="800" dirty="0" smtClean="0"/>
              <a:t>[5] D. </a:t>
            </a:r>
            <a:r>
              <a:rPr lang="en-CA" sz="800" dirty="0" err="1" smtClean="0"/>
              <a:t>Fahland</a:t>
            </a:r>
            <a:r>
              <a:rPr lang="en-CA" sz="800" dirty="0" smtClean="0"/>
              <a:t>, D. Lo, and S. </a:t>
            </a:r>
            <a:r>
              <a:rPr lang="en-CA" sz="800" dirty="0" err="1" smtClean="0"/>
              <a:t>Maoz</a:t>
            </a:r>
            <a:r>
              <a:rPr lang="en-CA" sz="800" dirty="0" smtClean="0"/>
              <a:t>. Mining Branching-Time Scenarios. In Proceedings of ASE’13.</a:t>
            </a:r>
            <a:endParaRPr lang="en-CA" sz="800" dirty="0"/>
          </a:p>
        </p:txBody>
      </p:sp>
      <p:sp>
        <p:nvSpPr>
          <p:cNvPr id="15" name="Flowchart: Process 14"/>
          <p:cNvSpPr/>
          <p:nvPr/>
        </p:nvSpPr>
        <p:spPr>
          <a:xfrm>
            <a:off x="683568" y="4149080"/>
            <a:ext cx="1979712" cy="1080120"/>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t>variations of response pattern </a:t>
            </a:r>
            <a:r>
              <a:rPr lang="en-CA" sz="2000" baseline="30000" dirty="0" smtClean="0"/>
              <a:t>[1]</a:t>
            </a:r>
            <a:endParaRPr lang="en-CA" sz="2000" baseline="30000" dirty="0"/>
          </a:p>
        </p:txBody>
      </p:sp>
      <p:sp>
        <p:nvSpPr>
          <p:cNvPr id="17" name="Flowchart: Process 16"/>
          <p:cNvSpPr/>
          <p:nvPr/>
        </p:nvSpPr>
        <p:spPr>
          <a:xfrm>
            <a:off x="1763688" y="2924944"/>
            <a:ext cx="2160240" cy="1080120"/>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00" dirty="0" smtClean="0"/>
              <a:t>strict response pattern + resource allocation</a:t>
            </a:r>
            <a:r>
              <a:rPr lang="en-CA" sz="1900" baseline="30000" dirty="0" smtClean="0"/>
              <a:t> [2]</a:t>
            </a:r>
            <a:endParaRPr lang="en-CA" sz="1900" dirty="0"/>
          </a:p>
        </p:txBody>
      </p:sp>
      <p:sp>
        <p:nvSpPr>
          <p:cNvPr id="18" name="Flowchart: Process 17"/>
          <p:cNvSpPr/>
          <p:nvPr/>
        </p:nvSpPr>
        <p:spPr>
          <a:xfrm>
            <a:off x="3275856" y="4149080"/>
            <a:ext cx="1944216" cy="1080120"/>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response patterns of arbitrary length</a:t>
            </a:r>
            <a:r>
              <a:rPr lang="en-CA" baseline="30000" dirty="0" smtClean="0"/>
              <a:t> [3]</a:t>
            </a:r>
            <a:endParaRPr lang="en-CA" dirty="0"/>
          </a:p>
        </p:txBody>
      </p:sp>
      <p:sp>
        <p:nvSpPr>
          <p:cNvPr id="19" name="Flowchart: Process 18"/>
          <p:cNvSpPr/>
          <p:nvPr/>
        </p:nvSpPr>
        <p:spPr>
          <a:xfrm>
            <a:off x="4355976" y="3068960"/>
            <a:ext cx="2016224" cy="864096"/>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t>lots of small patterns to combine into big ones</a:t>
            </a:r>
            <a:r>
              <a:rPr lang="en-CA" sz="1600" baseline="30000" dirty="0" smtClean="0"/>
              <a:t> [4]</a:t>
            </a:r>
            <a:endParaRPr lang="en-CA" sz="1600" dirty="0"/>
          </a:p>
        </p:txBody>
      </p:sp>
      <p:sp>
        <p:nvSpPr>
          <p:cNvPr id="22" name="Flowchart: Process 21"/>
          <p:cNvSpPr/>
          <p:nvPr/>
        </p:nvSpPr>
        <p:spPr>
          <a:xfrm>
            <a:off x="5796136" y="4149080"/>
            <a:ext cx="1224136" cy="648072"/>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branching live-sequence charts</a:t>
            </a:r>
            <a:r>
              <a:rPr lang="en-CA" sz="1200" baseline="30000" dirty="0" smtClean="0"/>
              <a:t> [5]</a:t>
            </a:r>
            <a:endParaRPr lang="en-CA" sz="1200" dirty="0"/>
          </a:p>
        </p:txBody>
      </p:sp>
      <p:sp>
        <p:nvSpPr>
          <p:cNvPr id="23" name="Flowchart: Process 22"/>
          <p:cNvSpPr/>
          <p:nvPr/>
        </p:nvSpPr>
        <p:spPr>
          <a:xfrm>
            <a:off x="6732240" y="3526656"/>
            <a:ext cx="540172" cy="334392"/>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a:t>
            </a:r>
            <a:endParaRPr lang="en-CA" sz="1200" dirty="0"/>
          </a:p>
        </p:txBody>
      </p:sp>
      <p:sp>
        <p:nvSpPr>
          <p:cNvPr id="24" name="Flowchart: Process 23"/>
          <p:cNvSpPr/>
          <p:nvPr/>
        </p:nvSpPr>
        <p:spPr>
          <a:xfrm>
            <a:off x="7236296" y="4149080"/>
            <a:ext cx="360040" cy="216024"/>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Flowchart: Process 19"/>
          <p:cNvSpPr/>
          <p:nvPr/>
        </p:nvSpPr>
        <p:spPr>
          <a:xfrm>
            <a:off x="7668344" y="3645024"/>
            <a:ext cx="288032" cy="216024"/>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lowchart: Process 25"/>
          <p:cNvSpPr/>
          <p:nvPr/>
        </p:nvSpPr>
        <p:spPr>
          <a:xfrm>
            <a:off x="8028384" y="4005064"/>
            <a:ext cx="216024" cy="144016"/>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14968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2" grpId="0" animBg="1"/>
      <p:bldP spid="23" grpId="0" animBg="1"/>
      <p:bldP spid="24" grpId="0" animBg="1"/>
      <p:bldP spid="20"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Spec Patterns to Mine</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412776"/>
            <a:ext cx="8229600" cy="2016224"/>
          </a:xfrm>
        </p:spPr>
        <p:txBody>
          <a:bodyPr>
            <a:normAutofit/>
          </a:bodyPr>
          <a:lstStyle/>
          <a:p>
            <a:r>
              <a:rPr lang="en-CA" sz="2400" dirty="0" smtClean="0">
                <a:latin typeface="Arial" pitchFamily="34" charset="0"/>
                <a:cs typeface="Arial" pitchFamily="34" charset="0"/>
              </a:rPr>
              <a:t>In this talk, focus on mining temporal specs</a:t>
            </a:r>
          </a:p>
          <a:p>
            <a:pPr lvl="1"/>
            <a:r>
              <a:rPr lang="en-CA" sz="1800" dirty="0" smtClean="0">
                <a:latin typeface="DejaVu Sans Mono" pitchFamily="49" charset="0"/>
                <a:ea typeface="DejaVu Sans Mono" pitchFamily="49" charset="0"/>
                <a:cs typeface="DejaVu Sans Mono" pitchFamily="49" charset="0"/>
              </a:rPr>
              <a:t>open()</a:t>
            </a:r>
            <a:r>
              <a:rPr lang="en-CA" sz="1800" dirty="0" smtClean="0">
                <a:latin typeface="+mj-lt"/>
                <a:ea typeface="DejaVu Sans Mono" pitchFamily="49" charset="0"/>
                <a:cs typeface="DejaVu Sans Mono" pitchFamily="49" charset="0"/>
              </a:rPr>
              <a:t> </a:t>
            </a:r>
            <a:r>
              <a:rPr lang="en-CA" sz="2000" dirty="0" smtClean="0">
                <a:latin typeface="Arial" pitchFamily="34" charset="0"/>
                <a:cs typeface="Arial" pitchFamily="34" charset="0"/>
              </a:rPr>
              <a:t>is always followed by </a:t>
            </a:r>
            <a:r>
              <a:rPr lang="en-CA" sz="1800" dirty="0" smtClean="0">
                <a:latin typeface="DejaVu Sans Mono" pitchFamily="49" charset="0"/>
                <a:ea typeface="DejaVu Sans Mono" pitchFamily="49" charset="0"/>
                <a:cs typeface="DejaVu Sans Mono" pitchFamily="49" charset="0"/>
              </a:rPr>
              <a:t>close() </a:t>
            </a:r>
            <a:r>
              <a:rPr lang="en-CA" sz="1800" dirty="0" smtClean="0">
                <a:ea typeface="DejaVu Sans Mono" pitchFamily="49" charset="0"/>
                <a:cs typeface="DejaVu Sans Mono" pitchFamily="49" charset="0"/>
              </a:rPr>
              <a:t>(response pattern)</a:t>
            </a:r>
            <a:endParaRPr lang="en-CA" sz="2000" dirty="0" smtClean="0">
              <a:cs typeface="Arial" pitchFamily="34" charset="0"/>
            </a:endParaRPr>
          </a:p>
          <a:p>
            <a:r>
              <a:rPr lang="en-CA" sz="2400" dirty="0" smtClean="0">
                <a:latin typeface="Arial" pitchFamily="34" charset="0"/>
                <a:cs typeface="Arial" pitchFamily="34" charset="0"/>
              </a:rPr>
              <a:t>Many temporal properties could be mined:</a:t>
            </a:r>
          </a:p>
          <a:p>
            <a:endParaRPr lang="en-CA" sz="2400" dirty="0" smtClean="0">
              <a:latin typeface="Arial" pitchFamily="34" charset="0"/>
              <a:cs typeface="Arial" pitchFamily="34" charset="0"/>
            </a:endParaRPr>
          </a:p>
          <a:p>
            <a:pPr>
              <a:buNone/>
            </a:pPr>
            <a:endParaRPr lang="en-CA" sz="2400" dirty="0" smtClean="0">
              <a:latin typeface="Arial" pitchFamily="34" charset="0"/>
              <a:cs typeface="Arial" pitchFamily="34" charset="0"/>
            </a:endParaRPr>
          </a:p>
          <a:p>
            <a:endParaRPr lang="en-CA" sz="24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8</a:t>
            </a:fld>
            <a:endParaRPr lang="en-CA"/>
          </a:p>
        </p:txBody>
      </p:sp>
      <p:sp>
        <p:nvSpPr>
          <p:cNvPr id="25" name="TextBox 24"/>
          <p:cNvSpPr txBox="1"/>
          <p:nvPr/>
        </p:nvSpPr>
        <p:spPr>
          <a:xfrm>
            <a:off x="395536" y="5877272"/>
            <a:ext cx="8748464" cy="707886"/>
          </a:xfrm>
          <a:prstGeom prst="rect">
            <a:avLst/>
          </a:prstGeom>
          <a:noFill/>
        </p:spPr>
        <p:txBody>
          <a:bodyPr wrap="square" rtlCol="0">
            <a:spAutoFit/>
          </a:bodyPr>
          <a:lstStyle/>
          <a:p>
            <a:r>
              <a:rPr lang="en-CA" sz="800" dirty="0" smtClean="0"/>
              <a:t>[1] J. Yang, D. Evans, D. </a:t>
            </a:r>
            <a:r>
              <a:rPr lang="en-CA" sz="800" dirty="0" err="1" smtClean="0"/>
              <a:t>Bhardwaj</a:t>
            </a:r>
            <a:r>
              <a:rPr lang="en-CA" sz="800" dirty="0" smtClean="0"/>
              <a:t>, T. </a:t>
            </a:r>
            <a:r>
              <a:rPr lang="en-CA" sz="800" dirty="0" err="1" smtClean="0"/>
              <a:t>Bhat</a:t>
            </a:r>
            <a:r>
              <a:rPr lang="en-CA" sz="800" dirty="0" smtClean="0"/>
              <a:t> and M. Das. </a:t>
            </a:r>
            <a:r>
              <a:rPr lang="en-CA" sz="800" dirty="0" err="1" smtClean="0"/>
              <a:t>Perracotta</a:t>
            </a:r>
            <a:r>
              <a:rPr lang="en-CA" sz="800" dirty="0" smtClean="0"/>
              <a:t>: Mining Temporal API Rules from Imperfect Traces. ICSE’06.</a:t>
            </a:r>
          </a:p>
          <a:p>
            <a:r>
              <a:rPr lang="en-CA" sz="800" dirty="0" smtClean="0"/>
              <a:t>[2] M. Gabel and Z. Su. </a:t>
            </a:r>
            <a:r>
              <a:rPr lang="en-CA" sz="800" dirty="0" err="1" smtClean="0"/>
              <a:t>Javert</a:t>
            </a:r>
            <a:r>
              <a:rPr lang="en-CA" sz="800" dirty="0" smtClean="0"/>
              <a:t>: Fully Automatic Mining of General Temporal Properties from Dynamic Traces. FSE’08.</a:t>
            </a:r>
          </a:p>
          <a:p>
            <a:r>
              <a:rPr lang="en-CA" sz="800" dirty="0" smtClean="0"/>
              <a:t>[3] D. Lo, S-C. </a:t>
            </a:r>
            <a:r>
              <a:rPr lang="en-CA" sz="800" dirty="0" err="1" smtClean="0"/>
              <a:t>Khoo</a:t>
            </a:r>
            <a:r>
              <a:rPr lang="en-CA" sz="800" dirty="0" smtClean="0"/>
              <a:t>, and C. Liu. Mining Temporal Rules for Software Maintenance. Journal of Software Maintenance  and Evolution: Research and Practice, 20 (4), 2008.</a:t>
            </a:r>
          </a:p>
          <a:p>
            <a:r>
              <a:rPr lang="en-CA" sz="800" dirty="0" smtClean="0"/>
              <a:t>[4]  G. </a:t>
            </a:r>
            <a:r>
              <a:rPr lang="en-CA" sz="800" dirty="0" err="1" smtClean="0"/>
              <a:t>Reger</a:t>
            </a:r>
            <a:r>
              <a:rPr lang="en-CA" sz="800" dirty="0" smtClean="0"/>
              <a:t>, H. </a:t>
            </a:r>
            <a:r>
              <a:rPr lang="en-CA" sz="800" dirty="0" err="1" smtClean="0"/>
              <a:t>Barringer</a:t>
            </a:r>
            <a:r>
              <a:rPr lang="en-CA" sz="800" dirty="0" smtClean="0"/>
              <a:t>, and D. </a:t>
            </a:r>
            <a:r>
              <a:rPr lang="en-CA" sz="800" dirty="0" err="1" smtClean="0"/>
              <a:t>Rydeheard</a:t>
            </a:r>
            <a:r>
              <a:rPr lang="en-CA" sz="800" dirty="0" smtClean="0"/>
              <a:t>. A Pattern-Based Approach to Parametric Specification Mining. In Proceedings of ASE’13.</a:t>
            </a:r>
          </a:p>
          <a:p>
            <a:r>
              <a:rPr lang="en-CA" sz="800" dirty="0" smtClean="0"/>
              <a:t>[5] D. </a:t>
            </a:r>
            <a:r>
              <a:rPr lang="en-CA" sz="800" dirty="0" err="1" smtClean="0"/>
              <a:t>Fahland</a:t>
            </a:r>
            <a:r>
              <a:rPr lang="en-CA" sz="800" dirty="0" smtClean="0"/>
              <a:t>, D. Lo, and S. </a:t>
            </a:r>
            <a:r>
              <a:rPr lang="en-CA" sz="800" dirty="0" err="1" smtClean="0"/>
              <a:t>Maoz</a:t>
            </a:r>
            <a:r>
              <a:rPr lang="en-CA" sz="800" dirty="0" smtClean="0"/>
              <a:t>. Mining Branching-Time Scenarios. In Proceedings of ASE’13.</a:t>
            </a:r>
            <a:endParaRPr lang="en-CA" sz="800" dirty="0"/>
          </a:p>
        </p:txBody>
      </p:sp>
      <p:sp>
        <p:nvSpPr>
          <p:cNvPr id="15" name="Flowchart: Process 14"/>
          <p:cNvSpPr/>
          <p:nvPr/>
        </p:nvSpPr>
        <p:spPr>
          <a:xfrm>
            <a:off x="683568" y="4149080"/>
            <a:ext cx="1979712" cy="1080120"/>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t>variations of response pattern </a:t>
            </a:r>
            <a:r>
              <a:rPr lang="en-CA" sz="2000" baseline="30000" dirty="0" smtClean="0"/>
              <a:t>[1]</a:t>
            </a:r>
            <a:endParaRPr lang="en-CA" sz="2000" baseline="30000" dirty="0"/>
          </a:p>
        </p:txBody>
      </p:sp>
      <p:sp>
        <p:nvSpPr>
          <p:cNvPr id="17" name="Flowchart: Process 16"/>
          <p:cNvSpPr/>
          <p:nvPr/>
        </p:nvSpPr>
        <p:spPr>
          <a:xfrm>
            <a:off x="1763688" y="2924944"/>
            <a:ext cx="2160240" cy="1080120"/>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00" dirty="0" smtClean="0"/>
              <a:t>strict response pattern + resource allocation</a:t>
            </a:r>
            <a:r>
              <a:rPr lang="en-CA" sz="1900" baseline="30000" dirty="0" smtClean="0"/>
              <a:t> [2]</a:t>
            </a:r>
            <a:endParaRPr lang="en-CA" sz="1900" dirty="0"/>
          </a:p>
        </p:txBody>
      </p:sp>
      <p:sp>
        <p:nvSpPr>
          <p:cNvPr id="18" name="Flowchart: Process 17"/>
          <p:cNvSpPr/>
          <p:nvPr/>
        </p:nvSpPr>
        <p:spPr>
          <a:xfrm>
            <a:off x="3275856" y="4149080"/>
            <a:ext cx="1944216" cy="1080120"/>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response patterns of arbitrary length</a:t>
            </a:r>
            <a:r>
              <a:rPr lang="en-CA" baseline="30000" dirty="0" smtClean="0"/>
              <a:t> [3]</a:t>
            </a:r>
            <a:endParaRPr lang="en-CA" dirty="0"/>
          </a:p>
        </p:txBody>
      </p:sp>
      <p:sp>
        <p:nvSpPr>
          <p:cNvPr id="19" name="Flowchart: Process 18"/>
          <p:cNvSpPr/>
          <p:nvPr/>
        </p:nvSpPr>
        <p:spPr>
          <a:xfrm>
            <a:off x="4355976" y="3068960"/>
            <a:ext cx="2016224" cy="864096"/>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t>lots of small patterns to combine into big ones</a:t>
            </a:r>
            <a:r>
              <a:rPr lang="en-CA" sz="1600" baseline="30000" dirty="0" smtClean="0"/>
              <a:t> [4]</a:t>
            </a:r>
            <a:endParaRPr lang="en-CA" sz="1600" dirty="0"/>
          </a:p>
        </p:txBody>
      </p:sp>
      <p:sp>
        <p:nvSpPr>
          <p:cNvPr id="22" name="Flowchart: Process 21"/>
          <p:cNvSpPr/>
          <p:nvPr/>
        </p:nvSpPr>
        <p:spPr>
          <a:xfrm>
            <a:off x="5796136" y="4149080"/>
            <a:ext cx="1224136" cy="648072"/>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branching live-sequence charts</a:t>
            </a:r>
            <a:r>
              <a:rPr lang="en-CA" sz="1200" baseline="30000" dirty="0" smtClean="0"/>
              <a:t> [5]</a:t>
            </a:r>
            <a:endParaRPr lang="en-CA" sz="1200" dirty="0"/>
          </a:p>
        </p:txBody>
      </p:sp>
      <p:sp>
        <p:nvSpPr>
          <p:cNvPr id="23" name="Flowchart: Process 22"/>
          <p:cNvSpPr/>
          <p:nvPr/>
        </p:nvSpPr>
        <p:spPr>
          <a:xfrm>
            <a:off x="6732240" y="3526656"/>
            <a:ext cx="540172" cy="334392"/>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t>…</a:t>
            </a:r>
            <a:endParaRPr lang="en-CA" sz="1200" dirty="0"/>
          </a:p>
        </p:txBody>
      </p:sp>
      <p:sp>
        <p:nvSpPr>
          <p:cNvPr id="24" name="Flowchart: Process 23"/>
          <p:cNvSpPr/>
          <p:nvPr/>
        </p:nvSpPr>
        <p:spPr>
          <a:xfrm>
            <a:off x="7236296" y="4149080"/>
            <a:ext cx="360040" cy="216024"/>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Flowchart: Process 19"/>
          <p:cNvSpPr/>
          <p:nvPr/>
        </p:nvSpPr>
        <p:spPr>
          <a:xfrm>
            <a:off x="7668344" y="3645024"/>
            <a:ext cx="288032" cy="216024"/>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lowchart: Process 25"/>
          <p:cNvSpPr/>
          <p:nvPr/>
        </p:nvSpPr>
        <p:spPr>
          <a:xfrm>
            <a:off x="8028384" y="4005064"/>
            <a:ext cx="216024" cy="144016"/>
          </a:xfrm>
          <a:prstGeom prst="flowChartProcess">
            <a:avLst/>
          </a:prstGeom>
          <a:solidFill>
            <a:srgbClr val="0070C0">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Rectangle 20"/>
          <p:cNvSpPr/>
          <p:nvPr/>
        </p:nvSpPr>
        <p:spPr>
          <a:xfrm>
            <a:off x="395536" y="1268760"/>
            <a:ext cx="8496944" cy="4536504"/>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p:cNvSpPr/>
          <p:nvPr/>
        </p:nvSpPr>
        <p:spPr>
          <a:xfrm>
            <a:off x="395536" y="5805264"/>
            <a:ext cx="7864700" cy="864096"/>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611560" y="3429000"/>
            <a:ext cx="7920880" cy="792088"/>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Font typeface="Arial" pitchFamily="34" charset="0"/>
              <a:buChar char="•"/>
            </a:pPr>
            <a:endParaRPr lang="en-CA" sz="2800" dirty="0" smtClean="0">
              <a:latin typeface="Arial" pitchFamily="34" charset="0"/>
              <a:cs typeface="Arial" pitchFamily="34" charset="0"/>
            </a:endParaRPr>
          </a:p>
          <a:p>
            <a:pPr indent="180975" algn="ctr"/>
            <a:r>
              <a:rPr lang="en-CA" sz="2800" dirty="0" smtClean="0">
                <a:latin typeface="Arial" pitchFamily="34" charset="0"/>
                <a:cs typeface="Arial" pitchFamily="34" charset="0"/>
              </a:rPr>
              <a:t>Which temporal spec mining tool should I use?</a:t>
            </a:r>
          </a:p>
          <a:p>
            <a:pPr algn="ctr">
              <a:buFont typeface="Arial" pitchFamily="34" charset="0"/>
              <a:buChar char="•"/>
            </a:pPr>
            <a:endParaRPr lang="en-CA" sz="2800" dirty="0">
              <a:latin typeface="Arial" pitchFamily="34" charset="0"/>
              <a:cs typeface="Arial" pitchFamily="34" charset="0"/>
            </a:endParaRPr>
          </a:p>
        </p:txBody>
      </p:sp>
    </p:spTree>
    <p:extLst>
      <p:ext uri="{BB962C8B-B14F-4D97-AF65-F5344CB8AC3E}">
        <p14:creationId xmlns:p14="http://schemas.microsoft.com/office/powerpoint/2010/main" val="17417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2" grpId="0" animBg="1"/>
      <p:bldP spid="23" grpId="0" animBg="1"/>
      <p:bldP spid="24" grpId="0" animBg="1"/>
      <p:bldP spid="20"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Process 39"/>
          <p:cNvSpPr/>
          <p:nvPr/>
        </p:nvSpPr>
        <p:spPr>
          <a:xfrm>
            <a:off x="2699792" y="2200798"/>
            <a:ext cx="3168352" cy="1512168"/>
          </a:xfrm>
          <a:prstGeom prst="flowChartProcess">
            <a:avLst/>
          </a:prstGeom>
          <a:solidFill>
            <a:srgbClr val="FFC000"/>
          </a:solidFill>
          <a:ln>
            <a:solidFill>
              <a:srgbClr val="DEA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sz="2400" b="1" dirty="0"/>
          </a:p>
        </p:txBody>
      </p:sp>
      <p:sp>
        <p:nvSpPr>
          <p:cNvPr id="4" name="Rectangle 3"/>
          <p:cNvSpPr/>
          <p:nvPr/>
        </p:nvSpPr>
        <p:spPr>
          <a:xfrm>
            <a:off x="0" y="0"/>
            <a:ext cx="9144000" cy="1124744"/>
          </a:xfrm>
          <a:prstGeom prst="rect">
            <a:avLst/>
          </a:prstGeom>
          <a:gradFill>
            <a:gsLst>
              <a:gs pos="0">
                <a:schemeClr val="accent1">
                  <a:lumMod val="40000"/>
                  <a:lumOff val="60000"/>
                </a:schemeClr>
              </a:gs>
              <a:gs pos="23000">
                <a:schemeClr val="accent1">
                  <a:lumMod val="20000"/>
                  <a:lumOff val="80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79512" y="274638"/>
            <a:ext cx="8229600" cy="1143000"/>
          </a:xfrm>
        </p:spPr>
        <p:txBody>
          <a:bodyPr>
            <a:normAutofit/>
          </a:bodyPr>
          <a:lstStyle/>
          <a:p>
            <a:pPr algn="l"/>
            <a:r>
              <a:rPr lang="en-CA" sz="3600" dirty="0" smtClean="0">
                <a:solidFill>
                  <a:srgbClr val="002060"/>
                </a:solidFill>
                <a:latin typeface="Arial" pitchFamily="34" charset="0"/>
                <a:cs typeface="Arial" pitchFamily="34" charset="0"/>
              </a:rPr>
              <a:t>“Ultimate” Temporal Spec Inference</a:t>
            </a:r>
            <a:endParaRPr lang="en-CA" sz="36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323528" y="4293096"/>
            <a:ext cx="8496944" cy="2016224"/>
          </a:xfrm>
        </p:spPr>
        <p:txBody>
          <a:bodyPr>
            <a:normAutofit/>
          </a:bodyPr>
          <a:lstStyle/>
          <a:p>
            <a:r>
              <a:rPr lang="en-CA" sz="2400" b="1" dirty="0" smtClean="0">
                <a:latin typeface="Arial" pitchFamily="34" charset="0"/>
                <a:cs typeface="Arial" pitchFamily="34" charset="0"/>
              </a:rPr>
              <a:t>pattern-based:</a:t>
            </a:r>
            <a:r>
              <a:rPr lang="en-CA" sz="2400" dirty="0" smtClean="0">
                <a:latin typeface="Arial" pitchFamily="34" charset="0"/>
                <a:cs typeface="Arial" pitchFamily="34" charset="0"/>
              </a:rPr>
              <a:t> can output a set of simple patterns, or more general patterns</a:t>
            </a:r>
          </a:p>
          <a:p>
            <a:r>
              <a:rPr lang="en-CA" sz="2400" b="1" dirty="0" smtClean="0">
                <a:latin typeface="Arial" pitchFamily="34" charset="0"/>
                <a:cs typeface="Arial" pitchFamily="34" charset="0"/>
              </a:rPr>
              <a:t>patterns specified in LTL</a:t>
            </a:r>
            <a:r>
              <a:rPr lang="en-CA" sz="2400" dirty="0" smtClean="0">
                <a:latin typeface="Arial" pitchFamily="34" charset="0"/>
                <a:cs typeface="Arial" pitchFamily="34" charset="0"/>
              </a:rPr>
              <a:t>, includes 67 pre-defined templates</a:t>
            </a:r>
            <a:endParaRPr lang="en-CA" sz="2000" b="1" dirty="0" smtClean="0">
              <a:latin typeface="Arial" pitchFamily="34" charset="0"/>
              <a:cs typeface="Arial" pitchFamily="34" charset="0"/>
            </a:endParaRPr>
          </a:p>
          <a:p>
            <a:pPr>
              <a:buNone/>
            </a:pPr>
            <a:endParaRPr lang="en-CA" sz="2400" dirty="0" smtClean="0">
              <a:latin typeface="Arial" pitchFamily="34" charset="0"/>
              <a:cs typeface="Arial" pitchFamily="34" charset="0"/>
            </a:endParaRPr>
          </a:p>
          <a:p>
            <a:pPr>
              <a:buNone/>
            </a:pPr>
            <a:endParaRPr lang="en-CA" sz="2000" dirty="0" smtClean="0">
              <a:latin typeface="Arial" pitchFamily="34" charset="0"/>
              <a:cs typeface="Arial" pitchFamily="34" charset="0"/>
            </a:endParaRPr>
          </a:p>
        </p:txBody>
      </p:sp>
      <p:sp>
        <p:nvSpPr>
          <p:cNvPr id="5" name="Rectangle 4"/>
          <p:cNvSpPr/>
          <p:nvPr/>
        </p:nvSpPr>
        <p:spPr>
          <a:xfrm>
            <a:off x="0" y="1124744"/>
            <a:ext cx="9144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6"/>
          <p:cNvSpPr>
            <a:spLocks noGrp="1"/>
          </p:cNvSpPr>
          <p:nvPr>
            <p:ph type="sldNum" sz="quarter" idx="12"/>
          </p:nvPr>
        </p:nvSpPr>
        <p:spPr/>
        <p:txBody>
          <a:bodyPr/>
          <a:lstStyle/>
          <a:p>
            <a:fld id="{BCD84BB2-3C3D-403F-A6B0-5BCB3C22B5E5}" type="slidenum">
              <a:rPr lang="en-CA" smtClean="0"/>
              <a:pPr/>
              <a:t>9</a:t>
            </a:fld>
            <a:endParaRPr lang="en-CA"/>
          </a:p>
        </p:txBody>
      </p:sp>
      <p:sp>
        <p:nvSpPr>
          <p:cNvPr id="33" name="Flowchart: Process 32"/>
          <p:cNvSpPr/>
          <p:nvPr/>
        </p:nvSpPr>
        <p:spPr>
          <a:xfrm>
            <a:off x="5724128" y="2920878"/>
            <a:ext cx="428619" cy="257171"/>
          </a:xfrm>
          <a:prstGeom prst="flowChartProcess">
            <a:avLst/>
          </a:prstGeom>
          <a:solidFill>
            <a:srgbClr val="0070C0">
              <a:alpha val="9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Flowchart: Process 33"/>
          <p:cNvSpPr/>
          <p:nvPr/>
        </p:nvSpPr>
        <p:spPr>
          <a:xfrm>
            <a:off x="5292080" y="2416822"/>
            <a:ext cx="685791" cy="385757"/>
          </a:xfrm>
          <a:prstGeom prst="flowChartProcess">
            <a:avLst/>
          </a:prstGeom>
          <a:solidFill>
            <a:srgbClr val="0070C0">
              <a:alpha val="9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Flowchart: Process 34"/>
          <p:cNvSpPr/>
          <p:nvPr/>
        </p:nvSpPr>
        <p:spPr>
          <a:xfrm>
            <a:off x="4572000" y="2992886"/>
            <a:ext cx="900101" cy="642929"/>
          </a:xfrm>
          <a:prstGeom prst="flowChartProcess">
            <a:avLst/>
          </a:prstGeom>
          <a:solidFill>
            <a:srgbClr val="0070C0">
              <a:alpha val="9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Flowchart: Process 35"/>
          <p:cNvSpPr/>
          <p:nvPr/>
        </p:nvSpPr>
        <p:spPr>
          <a:xfrm>
            <a:off x="3923928" y="2128790"/>
            <a:ext cx="1157271" cy="771514"/>
          </a:xfrm>
          <a:prstGeom prst="flowChartProcess">
            <a:avLst/>
          </a:prstGeom>
          <a:solidFill>
            <a:srgbClr val="0070C0">
              <a:alpha val="9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7" name="Flowchart: Process 36"/>
          <p:cNvSpPr/>
          <p:nvPr/>
        </p:nvSpPr>
        <p:spPr>
          <a:xfrm>
            <a:off x="3131840" y="3064894"/>
            <a:ext cx="1157271" cy="771514"/>
          </a:xfrm>
          <a:prstGeom prst="flowChartProcess">
            <a:avLst/>
          </a:prstGeom>
          <a:solidFill>
            <a:srgbClr val="0070C0">
              <a:alpha val="9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Flowchart: Process 37"/>
          <p:cNvSpPr/>
          <p:nvPr/>
        </p:nvSpPr>
        <p:spPr>
          <a:xfrm>
            <a:off x="2411760" y="2056782"/>
            <a:ext cx="1285857" cy="900100"/>
          </a:xfrm>
          <a:prstGeom prst="flowChartProcess">
            <a:avLst/>
          </a:prstGeom>
          <a:solidFill>
            <a:srgbClr val="0070C0">
              <a:alpha val="9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TextBox 40"/>
          <p:cNvSpPr txBox="1"/>
          <p:nvPr/>
        </p:nvSpPr>
        <p:spPr>
          <a:xfrm>
            <a:off x="1619672" y="1628800"/>
            <a:ext cx="5904656" cy="523220"/>
          </a:xfrm>
          <a:prstGeom prst="rect">
            <a:avLst/>
          </a:prstGeom>
          <a:noFill/>
        </p:spPr>
        <p:txBody>
          <a:bodyPr wrap="square" rtlCol="0">
            <a:spAutoFit/>
          </a:bodyPr>
          <a:lstStyle/>
          <a:p>
            <a:r>
              <a:rPr lang="en-CA" sz="2800" dirty="0"/>
              <a:t>mine any general temporal pattern</a:t>
            </a:r>
          </a:p>
        </p:txBody>
      </p:sp>
      <p:sp>
        <p:nvSpPr>
          <p:cNvPr id="39" name="TextBox 38"/>
          <p:cNvSpPr txBox="1"/>
          <p:nvPr/>
        </p:nvSpPr>
        <p:spPr>
          <a:xfrm>
            <a:off x="3203848" y="2488830"/>
            <a:ext cx="2232248" cy="769441"/>
          </a:xfrm>
          <a:prstGeom prst="rect">
            <a:avLst/>
          </a:prstGeom>
          <a:noFill/>
        </p:spPr>
        <p:txBody>
          <a:bodyPr wrap="square" rtlCol="0">
            <a:spAutoFit/>
          </a:bodyPr>
          <a:lstStyle/>
          <a:p>
            <a:r>
              <a:rPr lang="en-CA" sz="4400" b="1" dirty="0" smtClean="0">
                <a:solidFill>
                  <a:schemeClr val="bg1"/>
                </a:solidFill>
              </a:rPr>
              <a:t>Texada</a:t>
            </a:r>
            <a:endParaRPr lang="en-CA" sz="4400" b="1" dirty="0">
              <a:solidFill>
                <a:schemeClr val="bg1"/>
              </a:solidFill>
            </a:endParaRPr>
          </a:p>
        </p:txBody>
      </p:sp>
    </p:spTree>
    <p:extLst>
      <p:ext uri="{BB962C8B-B14F-4D97-AF65-F5344CB8AC3E}">
        <p14:creationId xmlns:p14="http://schemas.microsoft.com/office/powerpoint/2010/main" val="114968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2.22222E-6 L 0.09514 0.05 " pathEditMode="relative" rAng="0" ptsTypes="AA">
                                      <p:cBhvr>
                                        <p:cTn id="6" dur="500" fill="hold"/>
                                        <p:tgtEl>
                                          <p:spTgt spid="38"/>
                                        </p:tgtEl>
                                        <p:attrNameLst>
                                          <p:attrName>ppt_x</p:attrName>
                                          <p:attrName>ppt_y</p:attrName>
                                        </p:attrNameLst>
                                      </p:cBhvr>
                                      <p:rCtr x="4800" y="2500"/>
                                    </p:animMotion>
                                  </p:childTnLst>
                                </p:cTn>
                              </p:par>
                              <p:par>
                                <p:cTn id="7" presetID="0" presetClass="path" presetSubtype="0" accel="50000" decel="50000" fill="hold" grpId="0" nodeType="withEffect">
                                  <p:stCondLst>
                                    <p:cond delay="0"/>
                                  </p:stCondLst>
                                  <p:childTnLst>
                                    <p:animMotion origin="layout" path="M 5E-6 -7.40741E-7 L 0.04671 -0.05255 " pathEditMode="relative" rAng="0" ptsTypes="AA">
                                      <p:cBhvr>
                                        <p:cTn id="8" dur="500" fill="hold"/>
                                        <p:tgtEl>
                                          <p:spTgt spid="37"/>
                                        </p:tgtEl>
                                        <p:attrNameLst>
                                          <p:attrName>ppt_x</p:attrName>
                                          <p:attrName>ppt_y</p:attrName>
                                        </p:attrNameLst>
                                      </p:cBhvr>
                                      <p:rCtr x="2300" y="-2600"/>
                                    </p:animMotion>
                                  </p:childTnLst>
                                </p:cTn>
                              </p:par>
                              <p:par>
                                <p:cTn id="9" presetID="42" presetClass="path" presetSubtype="0" accel="50000" decel="50000" fill="hold" grpId="1" nodeType="withEffect">
                                  <p:stCondLst>
                                    <p:cond delay="0"/>
                                  </p:stCondLst>
                                  <p:childTnLst>
                                    <p:animMotion origin="layout" path="M -1.11111E-6 4.81481E-6 L -0.02378 0.0699 " pathEditMode="relative" rAng="0" ptsTypes="AA">
                                      <p:cBhvr>
                                        <p:cTn id="10" dur="500" fill="hold"/>
                                        <p:tgtEl>
                                          <p:spTgt spid="36"/>
                                        </p:tgtEl>
                                        <p:attrNameLst>
                                          <p:attrName>ppt_x</p:attrName>
                                          <p:attrName>ppt_y</p:attrName>
                                        </p:attrNameLst>
                                      </p:cBhvr>
                                      <p:rCtr x="-1200" y="3500"/>
                                    </p:animMotion>
                                  </p:childTnLst>
                                </p:cTn>
                              </p:par>
                              <p:par>
                                <p:cTn id="11" presetID="0" presetClass="path" presetSubtype="0" accel="50000" decel="50000" fill="hold" grpId="0" nodeType="withEffect">
                                  <p:stCondLst>
                                    <p:cond delay="0"/>
                                  </p:stCondLst>
                                  <p:childTnLst>
                                    <p:animMotion origin="layout" path="M -1.94444E-6 -1.85185E-6 L -0.04913 -0.04676 " pathEditMode="relative" rAng="0" ptsTypes="AA">
                                      <p:cBhvr>
                                        <p:cTn id="12" dur="500" fill="hold"/>
                                        <p:tgtEl>
                                          <p:spTgt spid="35"/>
                                        </p:tgtEl>
                                        <p:attrNameLst>
                                          <p:attrName>ppt_x</p:attrName>
                                          <p:attrName>ppt_y</p:attrName>
                                        </p:attrNameLst>
                                      </p:cBhvr>
                                      <p:rCtr x="-2500" y="-2300"/>
                                    </p:animMotion>
                                  </p:childTnLst>
                                </p:cTn>
                              </p:par>
                              <p:par>
                                <p:cTn id="13" presetID="0" presetClass="path" presetSubtype="0" accel="50000" decel="50000" fill="hold" grpId="0" nodeType="withEffect">
                                  <p:stCondLst>
                                    <p:cond delay="0"/>
                                  </p:stCondLst>
                                  <p:childTnLst>
                                    <p:animMotion origin="layout" path="M 5.55556E-7 -4.07407E-6 L -0.0691 0.02454 " pathEditMode="relative" rAng="0" ptsTypes="AA">
                                      <p:cBhvr>
                                        <p:cTn id="14" dur="500" fill="hold"/>
                                        <p:tgtEl>
                                          <p:spTgt spid="34"/>
                                        </p:tgtEl>
                                        <p:attrNameLst>
                                          <p:attrName>ppt_x</p:attrName>
                                          <p:attrName>ppt_y</p:attrName>
                                        </p:attrNameLst>
                                      </p:cBhvr>
                                      <p:rCtr x="-3500" y="1200"/>
                                    </p:animMotion>
                                  </p:childTnLst>
                                </p:cTn>
                              </p:par>
                              <p:par>
                                <p:cTn id="15" presetID="0" presetClass="path" presetSubtype="0" accel="50000" decel="50000" fill="hold" grpId="0" nodeType="withEffect">
                                  <p:stCondLst>
                                    <p:cond delay="0"/>
                                  </p:stCondLst>
                                  <p:childTnLst>
                                    <p:animMotion origin="layout" path="M 8.33333E-7 -4.44444E-6 L -0.09427 -0.0081 " pathEditMode="relative" rAng="0" ptsTypes="AA">
                                      <p:cBhvr>
                                        <p:cTn id="16" dur="500" fill="hold"/>
                                        <p:tgtEl>
                                          <p:spTgt spid="33"/>
                                        </p:tgtEl>
                                        <p:attrNameLst>
                                          <p:attrName>ppt_x</p:attrName>
                                          <p:attrName>ppt_y</p:attrName>
                                        </p:attrNameLst>
                                      </p:cBhvr>
                                      <p:rCtr x="-4700" y="-400"/>
                                    </p:animMotion>
                                  </p:childTnLst>
                                </p:cTn>
                              </p:par>
                              <p:par>
                                <p:cTn id="17" presetID="55"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1000" fill="hold"/>
                                        <p:tgtEl>
                                          <p:spTgt spid="40"/>
                                        </p:tgtEl>
                                        <p:attrNameLst>
                                          <p:attrName>ppt_w</p:attrName>
                                        </p:attrNameLst>
                                      </p:cBhvr>
                                      <p:tavLst>
                                        <p:tav tm="0">
                                          <p:val>
                                            <p:strVal val="#ppt_w*0.70"/>
                                          </p:val>
                                        </p:tav>
                                        <p:tav tm="100000">
                                          <p:val>
                                            <p:strVal val="#ppt_w"/>
                                          </p:val>
                                        </p:tav>
                                      </p:tavLst>
                                    </p:anim>
                                    <p:anim calcmode="lin" valueType="num">
                                      <p:cBhvr>
                                        <p:cTn id="20" dur="1000" fill="hold"/>
                                        <p:tgtEl>
                                          <p:spTgt spid="40"/>
                                        </p:tgtEl>
                                        <p:attrNameLst>
                                          <p:attrName>ppt_h</p:attrName>
                                        </p:attrNameLst>
                                      </p:cBhvr>
                                      <p:tavLst>
                                        <p:tav tm="0">
                                          <p:val>
                                            <p:strVal val="#ppt_h"/>
                                          </p:val>
                                        </p:tav>
                                        <p:tav tm="100000">
                                          <p:val>
                                            <p:strVal val="#ppt_h"/>
                                          </p:val>
                                        </p:tav>
                                      </p:tavLst>
                                    </p:anim>
                                    <p:animEffect transition="in" filter="fade">
                                      <p:cBhvr>
                                        <p:cTn id="21" dur="1000"/>
                                        <p:tgtEl>
                                          <p:spTgt spid="40"/>
                                        </p:tgtEl>
                                      </p:cBhvr>
                                    </p:animEffect>
                                  </p:childTnLst>
                                </p:cTn>
                              </p:par>
                            </p:childTnLst>
                          </p:cTn>
                        </p:par>
                        <p:par>
                          <p:cTn id="22" fill="hold">
                            <p:stCondLst>
                              <p:cond delay="1000"/>
                            </p:stCondLst>
                            <p:childTnLst>
                              <p:par>
                                <p:cTn id="23" presetID="1" presetClass="entr" presetSubtype="0" fill="hold" grpId="0" nodeType="afterEffect">
                                  <p:stCondLst>
                                    <p:cond delay="20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20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uiExpand="1" build="p"/>
      <p:bldP spid="33" grpId="0" animBg="1"/>
      <p:bldP spid="34" grpId="0" animBg="1"/>
      <p:bldP spid="35" grpId="0" animBg="1"/>
      <p:bldP spid="36" grpId="1" animBg="1"/>
      <p:bldP spid="37" grpId="0" animBg="1"/>
      <p:bldP spid="38" grpId="0" animBg="1"/>
      <p:bldP spid="41" grpId="0"/>
      <p:bldP spid="3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11522</TotalTime>
  <Words>6329</Words>
  <Application>Microsoft Office PowerPoint</Application>
  <PresentationFormat>On-screen Show (4:3)</PresentationFormat>
  <Paragraphs>1133</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General LTL Specification Mining</vt:lpstr>
      <vt:lpstr>Program Specifications</vt:lpstr>
      <vt:lpstr>Program Specifications</vt:lpstr>
      <vt:lpstr>Uses of Inferred Specs in Familiar Systems</vt:lpstr>
      <vt:lpstr>Inferred Specs in Unfamiliar Systems</vt:lpstr>
      <vt:lpstr>Spec Mining Sources</vt:lpstr>
      <vt:lpstr>Spec Patterns to Mine</vt:lpstr>
      <vt:lpstr>Spec Patterns to Mine</vt:lpstr>
      <vt:lpstr>“Ultimate” Temporal Spec Inference</vt:lpstr>
      <vt:lpstr>Contributions</vt:lpstr>
      <vt:lpstr>Texada Outline</vt:lpstr>
      <vt:lpstr>Property Type Mining</vt:lpstr>
      <vt:lpstr>Linear Log Parsing</vt:lpstr>
      <vt:lpstr>Property Instance Checking (Linear Alg)</vt:lpstr>
      <vt:lpstr>Linear Algorithm Observations</vt:lpstr>
      <vt:lpstr>Checking on Map Traces</vt:lpstr>
      <vt:lpstr>Memoization (reuse of computation)</vt:lpstr>
      <vt:lpstr>Support, Confidence for LTL</vt:lpstr>
      <vt:lpstr>Initial Support, Confidence Concept</vt:lpstr>
      <vt:lpstr>Support, Confidence Heuristic</vt:lpstr>
      <vt:lpstr>Texada Evaluation</vt:lpstr>
      <vt:lpstr>Texada Evaluation</vt:lpstr>
      <vt:lpstr>Expressiveness of Property Types</vt:lpstr>
      <vt:lpstr>Dining Philosophers</vt:lpstr>
      <vt:lpstr>Multi-Propositional Traces</vt:lpstr>
      <vt:lpstr>Dining Phil. Mutex (safety property)</vt:lpstr>
      <vt:lpstr>Dining Phil. Efficiency (liveness property)</vt:lpstr>
      <vt:lpstr>Texada vs. Synoptic</vt:lpstr>
      <vt:lpstr>Texada vs. Perracotta</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Temporal Properties of Data Invariants</dc:title>
  <dc:creator>Caro</dc:creator>
  <cp:lastModifiedBy>Caro</cp:lastModifiedBy>
  <cp:revision>230</cp:revision>
  <dcterms:created xsi:type="dcterms:W3CDTF">2015-04-28T18:13:05Z</dcterms:created>
  <dcterms:modified xsi:type="dcterms:W3CDTF">2015-11-12T05:52:07Z</dcterms:modified>
</cp:coreProperties>
</file>