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gqu4BY8S6nVfIPscqtzTV7K6iJ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 can remove with AWS and be SSA a new acronym for our research project. Or can I come with a better title. After we work on the proects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General name – Just API and APP -&gt; Last will be the Benchmarking if I have time!!</a:t>
            </a:r>
            <a:endParaRPr/>
          </a:p>
        </p:txBody>
      </p:sp>
      <p:sp>
        <p:nvSpPr>
          <p:cNvPr id="109" name="Google Shape;10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decided faasdom because it was more complete that </a:t>
            </a:r>
            <a:r>
              <a:rPr lang="en-US"/>
              <a:t>serverless bench</a:t>
            </a:r>
            <a:r>
              <a:rPr lang="en-US"/>
              <a:t> and we did the same performance tests.</a:t>
            </a:r>
            <a:endParaRPr/>
          </a:p>
        </p:txBody>
      </p:sp>
      <p:sp>
        <p:nvSpPr>
          <p:cNvPr id="184" name="Google Shape;1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Screenshots of lambdas functions, S3 repository, DynamoDB tables fo project</a:t>
            </a:r>
            <a:endParaRPr/>
          </a:p>
        </p:txBody>
      </p:sp>
      <p:sp>
        <p:nvSpPr>
          <p:cNvPr id="211" name="Google Shape;21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5d9374e34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a5d9374e34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a5d9374e34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5d9374e34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5d9374e34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a5d9374e34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5d9374e3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5d9374e3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a5d9374e3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5d9374e34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5d9374e34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a5d9374e34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5d9374e3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5d9374e34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a5d9374e34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5d9374e34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5d9374e34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a5d9374e34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5d9374e34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5d9374e34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a5d9374e34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f6af7a74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f6af7a74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af6af7a74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Do citation the righ way – with dates, etc.</a:t>
            </a:r>
            <a:endParaRPr/>
          </a:p>
        </p:txBody>
      </p:sp>
      <p:sp>
        <p:nvSpPr>
          <p:cNvPr id="282" name="Google Shape;28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Market research – development, etc,</a:t>
            </a:r>
            <a:endParaRPr/>
          </a:p>
          <a:p>
            <a:pPr indent="0" lvl="0" marL="0" rtl="0" algn="l">
              <a:spcBef>
                <a:spcPts val="0"/>
              </a:spcBef>
              <a:spcAft>
                <a:spcPts val="0"/>
              </a:spcAft>
              <a:buNone/>
            </a:pPr>
            <a:r>
              <a:rPr lang="en-US"/>
              <a:t>Serverless industry, applications, solutions, problem space, market cap and other things!!, new busines solutions, budget, etc.</a:t>
            </a:r>
            <a:endParaRPr/>
          </a:p>
        </p:txBody>
      </p:sp>
      <p:sp>
        <p:nvSpPr>
          <p:cNvPr id="134" name="Google Shape;13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What does this achieve?</a:t>
            </a:r>
            <a:endParaRPr/>
          </a:p>
        </p:txBody>
      </p:sp>
      <p:sp>
        <p:nvSpPr>
          <p:cNvPr id="141" name="Google Shape;14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read the object, etc.</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Should I include the authorization part for different users?, etc.  - Not including admin, just the system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User stories or Use cases!!</a:t>
            </a:r>
            <a:endParaRPr/>
          </a:p>
        </p:txBody>
      </p:sp>
      <p:sp>
        <p:nvSpPr>
          <p:cNvPr id="160" name="Google Shape;16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26"/>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 name="Google Shape;22;p26"/>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3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7" name="Google Shape;97;p3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6"/>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5" name="Google Shape;105;p3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2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1" name="Google Shape;31;p2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8"/>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28"/>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9" name="Google Shape;39;p28"/>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29"/>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50" name="Google Shape;50;p29"/>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4" name="Google Shape;5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30"/>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8" name="Google Shape;58;p30"/>
          <p:cNvSpPr/>
          <p:nvPr/>
        </p:nvSpPr>
        <p:spPr>
          <a:xfrm flipH="1">
            <a:off x="555710" y="106482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31"/>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65" name="Google Shape;65;p3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3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1" name="Google Shape;71;p3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haron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5" name="Google Shape;75;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3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0" name="Google Shape;80;p33"/>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haron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venir"/>
                <a:ea typeface="Avenir"/>
                <a:cs typeface="Avenir"/>
                <a:sym typeface="Avenir"/>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venir"/>
                <a:ea typeface="Avenir"/>
                <a:cs typeface="Avenir"/>
                <a:sym typeface="Avenir"/>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9pPr>
          </a:lstStyle>
          <a:p/>
        </p:txBody>
      </p:sp>
      <p:sp>
        <p:nvSpPr>
          <p:cNvPr id="84" name="Google Shape;84;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3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9" name="Google Shape;89;p3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haroni"/>
              <a:buNone/>
              <a:defRPr b="0" i="0" sz="4000" u="none" cap="none" strike="noStrike">
                <a:solidFill>
                  <a:schemeClr val="dk1"/>
                </a:solidFill>
                <a:latin typeface="Aharoni"/>
                <a:ea typeface="Aharoni"/>
                <a:cs typeface="Aharoni"/>
                <a:sym typeface="Aharon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venir"/>
                <a:ea typeface="Avenir"/>
                <a:cs typeface="Avenir"/>
                <a:sym typeface="Avenir"/>
              </a:defRPr>
            </a:lvl1pPr>
            <a:lvl2pPr indent="0" lvl="1" marL="0" marR="0" rtl="0" algn="r">
              <a:spcBef>
                <a:spcPts val="0"/>
              </a:spcBef>
              <a:buNone/>
              <a:defRPr b="0" i="0" sz="1200" u="none" cap="none" strike="noStrike">
                <a:solidFill>
                  <a:srgbClr val="888888"/>
                </a:solidFill>
                <a:latin typeface="Avenir"/>
                <a:ea typeface="Avenir"/>
                <a:cs typeface="Avenir"/>
                <a:sym typeface="Avenir"/>
              </a:defRPr>
            </a:lvl2pPr>
            <a:lvl3pPr indent="0" lvl="2" marL="0" marR="0" rtl="0" algn="r">
              <a:spcBef>
                <a:spcPts val="0"/>
              </a:spcBef>
              <a:buNone/>
              <a:defRPr b="0" i="0" sz="1200" u="none" cap="none" strike="noStrike">
                <a:solidFill>
                  <a:srgbClr val="888888"/>
                </a:solidFill>
                <a:latin typeface="Avenir"/>
                <a:ea typeface="Avenir"/>
                <a:cs typeface="Avenir"/>
                <a:sym typeface="Avenir"/>
              </a:defRPr>
            </a:lvl3pPr>
            <a:lvl4pPr indent="0" lvl="3" marL="0" marR="0" rtl="0" algn="r">
              <a:spcBef>
                <a:spcPts val="0"/>
              </a:spcBef>
              <a:buNone/>
              <a:defRPr b="0" i="0" sz="1200" u="none" cap="none" strike="noStrike">
                <a:solidFill>
                  <a:srgbClr val="888888"/>
                </a:solidFill>
                <a:latin typeface="Avenir"/>
                <a:ea typeface="Avenir"/>
                <a:cs typeface="Avenir"/>
                <a:sym typeface="Avenir"/>
              </a:defRPr>
            </a:lvl4pPr>
            <a:lvl5pPr indent="0" lvl="4" marL="0" marR="0" rtl="0" algn="r">
              <a:spcBef>
                <a:spcPts val="0"/>
              </a:spcBef>
              <a:buNone/>
              <a:defRPr b="0" i="0" sz="1200" u="none" cap="none" strike="noStrike">
                <a:solidFill>
                  <a:srgbClr val="888888"/>
                </a:solidFill>
                <a:latin typeface="Avenir"/>
                <a:ea typeface="Avenir"/>
                <a:cs typeface="Avenir"/>
                <a:sym typeface="Avenir"/>
              </a:defRPr>
            </a:lvl5pPr>
            <a:lvl6pPr indent="0" lvl="5" marL="0" marR="0" rtl="0" algn="r">
              <a:spcBef>
                <a:spcPts val="0"/>
              </a:spcBef>
              <a:buNone/>
              <a:defRPr b="0" i="0" sz="1200" u="none" cap="none" strike="noStrike">
                <a:solidFill>
                  <a:srgbClr val="888888"/>
                </a:solidFill>
                <a:latin typeface="Avenir"/>
                <a:ea typeface="Avenir"/>
                <a:cs typeface="Avenir"/>
                <a:sym typeface="Avenir"/>
              </a:defRPr>
            </a:lvl6pPr>
            <a:lvl7pPr indent="0" lvl="6" marL="0" marR="0" rtl="0" algn="r">
              <a:spcBef>
                <a:spcPts val="0"/>
              </a:spcBef>
              <a:buNone/>
              <a:defRPr b="0" i="0" sz="1200" u="none" cap="none" strike="noStrike">
                <a:solidFill>
                  <a:srgbClr val="888888"/>
                </a:solidFill>
                <a:latin typeface="Avenir"/>
                <a:ea typeface="Avenir"/>
                <a:cs typeface="Avenir"/>
                <a:sym typeface="Avenir"/>
              </a:defRPr>
            </a:lvl7pPr>
            <a:lvl8pPr indent="0" lvl="7" marL="0" marR="0" rtl="0" algn="r">
              <a:spcBef>
                <a:spcPts val="0"/>
              </a:spcBef>
              <a:buNone/>
              <a:defRPr b="0" i="0" sz="1200" u="none" cap="none" strike="noStrike">
                <a:solidFill>
                  <a:srgbClr val="888888"/>
                </a:solidFill>
                <a:latin typeface="Avenir"/>
                <a:ea typeface="Avenir"/>
                <a:cs typeface="Avenir"/>
                <a:sym typeface="Avenir"/>
              </a:defRPr>
            </a:lvl8pPr>
            <a:lvl9pPr indent="0" lvl="8" marL="0" marR="0" rtl="0" algn="r">
              <a:spcBef>
                <a:spcPts val="0"/>
              </a:spcBef>
              <a:buNone/>
              <a:defRPr b="0" i="0" sz="12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codecella/filesystem" TargetMode="External"/><Relationship Id="rId4" Type="http://schemas.openxmlformats.org/officeDocument/2006/relationships/hyperlink" Target="https://github.com/yashjagda/serverlessdrive" TargetMode="External"/><Relationship Id="rId5" Type="http://schemas.openxmlformats.org/officeDocument/2006/relationships/hyperlink" Target="http://ec2-3-19-75-28.us-east-2.compute.amazonaws.com:3000/" TargetMode="External"/><Relationship Id="rId6" Type="http://schemas.openxmlformats.org/officeDocument/2006/relationships/hyperlink" Target="https://arxiv.org/pdf/2006.03271.pdf" TargetMode="External"/><Relationship Id="rId7" Type="http://schemas.openxmlformats.org/officeDocument/2006/relationships/hyperlink" Target="https://serverlessbench.systems/socc20-serverlessbench.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2" name="Google Shape;112;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3" name="Google Shape;113;p1"/>
          <p:cNvSpPr/>
          <p:nvPr/>
        </p:nvSpPr>
        <p:spPr>
          <a:xfrm rot="-172285">
            <a:off x="1108520" y="775849"/>
            <a:ext cx="2987899" cy="2987899"/>
          </a:xfrm>
          <a:prstGeom prst="arc">
            <a:avLst>
              <a:gd fmla="val 16200000" name="adj1"/>
              <a:gd fmla="val 2287352"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4" name="Google Shape;114;p1"/>
          <p:cNvSpPr txBox="1"/>
          <p:nvPr>
            <p:ph type="ctrTitle"/>
          </p:nvPr>
        </p:nvSpPr>
        <p:spPr>
          <a:xfrm>
            <a:off x="379133" y="2033904"/>
            <a:ext cx="535463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haroni"/>
              <a:buNone/>
            </a:pPr>
            <a:br>
              <a:rPr lang="en-US" sz="5400"/>
            </a:br>
            <a:br>
              <a:rPr lang="en-US" sz="5400"/>
            </a:br>
            <a:br>
              <a:rPr lang="en-US" sz="5400"/>
            </a:br>
            <a:br>
              <a:rPr lang="en-US" sz="5400"/>
            </a:br>
            <a:r>
              <a:rPr lang="en-US" sz="5400"/>
              <a:t>FaaS </a:t>
            </a:r>
            <a:endParaRPr sz="5400"/>
          </a:p>
          <a:p>
            <a:pPr indent="0" lvl="0" marL="0" rtl="0" algn="l">
              <a:lnSpc>
                <a:spcPct val="90000"/>
              </a:lnSpc>
              <a:spcBef>
                <a:spcPts val="0"/>
              </a:spcBef>
              <a:spcAft>
                <a:spcPts val="0"/>
              </a:spcAft>
              <a:buClr>
                <a:schemeClr val="dk1"/>
              </a:buClr>
              <a:buSzPts val="5400"/>
              <a:buFont typeface="Aharoni"/>
              <a:buNone/>
            </a:pPr>
            <a:r>
              <a:rPr lang="en-US" sz="5400"/>
              <a:t>applications </a:t>
            </a:r>
            <a:endParaRPr sz="5400"/>
          </a:p>
          <a:p>
            <a:pPr indent="0" lvl="0" marL="0" rtl="0" algn="l">
              <a:lnSpc>
                <a:spcPct val="90000"/>
              </a:lnSpc>
              <a:spcBef>
                <a:spcPts val="0"/>
              </a:spcBef>
              <a:spcAft>
                <a:spcPts val="0"/>
              </a:spcAft>
              <a:buClr>
                <a:schemeClr val="dk1"/>
              </a:buClr>
              <a:buSzPts val="5400"/>
              <a:buFont typeface="Aharoni"/>
              <a:buNone/>
            </a:pPr>
            <a:r>
              <a:rPr lang="en-US" sz="5400"/>
              <a:t>with AWS (FAA)</a:t>
            </a:r>
            <a:endParaRPr/>
          </a:p>
        </p:txBody>
      </p:sp>
      <p:sp>
        <p:nvSpPr>
          <p:cNvPr id="115" name="Google Shape;115;p1"/>
          <p:cNvSpPr txBox="1"/>
          <p:nvPr>
            <p:ph idx="1" type="subTitle"/>
          </p:nvPr>
        </p:nvSpPr>
        <p:spPr>
          <a:xfrm>
            <a:off x="1956402" y="5006295"/>
            <a:ext cx="4425962" cy="16557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b="1" lang="en-US" sz="1400"/>
              <a:t>Team #15</a:t>
            </a:r>
            <a:endParaRPr/>
          </a:p>
          <a:p>
            <a:pPr indent="0" lvl="0" marL="0" rtl="0" algn="l">
              <a:lnSpc>
                <a:spcPct val="100000"/>
              </a:lnSpc>
              <a:spcBef>
                <a:spcPts val="1000"/>
              </a:spcBef>
              <a:spcAft>
                <a:spcPts val="0"/>
              </a:spcAft>
              <a:buClr>
                <a:schemeClr val="dk1"/>
              </a:buClr>
              <a:buSzPts val="1400"/>
              <a:buNone/>
            </a:pPr>
            <a:r>
              <a:rPr lang="en-US" sz="1400"/>
              <a:t>Carolina Hernandez</a:t>
            </a:r>
            <a:endParaRPr/>
          </a:p>
          <a:p>
            <a:pPr indent="0" lvl="0" marL="0" rtl="0" algn="l">
              <a:lnSpc>
                <a:spcPct val="100000"/>
              </a:lnSpc>
              <a:spcBef>
                <a:spcPts val="1000"/>
              </a:spcBef>
              <a:spcAft>
                <a:spcPts val="0"/>
              </a:spcAft>
              <a:buClr>
                <a:schemeClr val="dk1"/>
              </a:buClr>
              <a:buSzPts val="1400"/>
              <a:buNone/>
            </a:pPr>
            <a:r>
              <a:rPr lang="en-US" sz="1400"/>
              <a:t>Yash Jagda</a:t>
            </a:r>
            <a:endParaRPr sz="1400"/>
          </a:p>
          <a:p>
            <a:pPr indent="0" lvl="0" marL="0" rtl="0" algn="l">
              <a:lnSpc>
                <a:spcPct val="100000"/>
              </a:lnSpc>
              <a:spcBef>
                <a:spcPts val="1000"/>
              </a:spcBef>
              <a:spcAft>
                <a:spcPts val="0"/>
              </a:spcAft>
              <a:buClr>
                <a:schemeClr val="dk1"/>
              </a:buClr>
              <a:buSzPts val="1400"/>
              <a:buNone/>
            </a:pPr>
            <a:r>
              <a:rPr lang="en-US" sz="1400"/>
              <a:t>Sagar Sahani</a:t>
            </a:r>
            <a:endParaRPr sz="1400"/>
          </a:p>
        </p:txBody>
      </p:sp>
      <p:pic>
        <p:nvPicPr>
          <p:cNvPr id="116" name="Google Shape;116;p1"/>
          <p:cNvPicPr preferRelativeResize="0"/>
          <p:nvPr/>
        </p:nvPicPr>
        <p:blipFill rotWithShape="1">
          <a:blip r:embed="rId3">
            <a:alphaModFix/>
          </a:blip>
          <a:srcRect b="0" l="9186" r="22774" t="0"/>
          <a:stretch/>
        </p:blipFill>
        <p:spPr>
          <a:xfrm>
            <a:off x="5733768" y="0"/>
            <a:ext cx="6458232" cy="6858001"/>
          </a:xfrm>
          <a:custGeom>
            <a:rect b="b" l="l" r="r" t="t"/>
            <a:pathLst>
              <a:path extrusionOk="0" h="6858001" w="6458232">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a:noFill/>
          <a:ln>
            <a:noFill/>
          </a:ln>
        </p:spPr>
      </p:pic>
      <p:sp>
        <p:nvSpPr>
          <p:cNvPr id="117" name="Google Shape;117;p1"/>
          <p:cNvSpPr/>
          <p:nvPr/>
        </p:nvSpPr>
        <p:spPr>
          <a:xfrm>
            <a:off x="5394269" y="4274457"/>
            <a:ext cx="825256" cy="825256"/>
          </a:xfrm>
          <a:prstGeom prst="rect">
            <a:avLst/>
          </a:prstGeom>
          <a:noFill/>
          <a:ln cap="flat" cmpd="sng" w="1270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8" name="Google Shape;118;p1"/>
          <p:cNvSpPr/>
          <p:nvPr/>
        </p:nvSpPr>
        <p:spPr>
          <a:xfrm>
            <a:off x="860742" y="5649686"/>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pic>
        <p:nvPicPr>
          <p:cNvPr descr="Server" id="119" name="Google Shape;119;p1"/>
          <p:cNvPicPr preferRelativeResize="0"/>
          <p:nvPr/>
        </p:nvPicPr>
        <p:blipFill rotWithShape="1">
          <a:blip r:embed="rId4">
            <a:alphaModFix/>
          </a:blip>
          <a:srcRect b="0" l="0" r="0" t="0"/>
          <a:stretch/>
        </p:blipFill>
        <p:spPr>
          <a:xfrm rot="2776641">
            <a:off x="7366447" y="1621505"/>
            <a:ext cx="1601383" cy="1601383"/>
          </a:xfrm>
          <a:prstGeom prst="rect">
            <a:avLst/>
          </a:prstGeom>
          <a:noFill/>
          <a:ln>
            <a:noFill/>
          </a:ln>
        </p:spPr>
      </p:pic>
      <p:pic>
        <p:nvPicPr>
          <p:cNvPr descr="Server" id="120" name="Google Shape;120;p1"/>
          <p:cNvPicPr preferRelativeResize="0"/>
          <p:nvPr/>
        </p:nvPicPr>
        <p:blipFill rotWithShape="1">
          <a:blip r:embed="rId4">
            <a:alphaModFix/>
          </a:blip>
          <a:srcRect b="0" l="0" r="0" t="0"/>
          <a:stretch/>
        </p:blipFill>
        <p:spPr>
          <a:xfrm rot="2776641">
            <a:off x="9315561" y="4938496"/>
            <a:ext cx="1704329" cy="1704329"/>
          </a:xfrm>
          <a:prstGeom prst="rect">
            <a:avLst/>
          </a:prstGeom>
          <a:noFill/>
          <a:ln>
            <a:noFill/>
          </a:ln>
        </p:spPr>
      </p:pic>
      <p:pic>
        <p:nvPicPr>
          <p:cNvPr descr="Server" id="121" name="Google Shape;121;p1"/>
          <p:cNvPicPr preferRelativeResize="0"/>
          <p:nvPr/>
        </p:nvPicPr>
        <p:blipFill rotWithShape="1">
          <a:blip r:embed="rId4">
            <a:alphaModFix/>
          </a:blip>
          <a:srcRect b="0" l="0" r="0" t="0"/>
          <a:stretch/>
        </p:blipFill>
        <p:spPr>
          <a:xfrm rot="8175937">
            <a:off x="8757983" y="2543808"/>
            <a:ext cx="1678595" cy="1678595"/>
          </a:xfrm>
          <a:prstGeom prst="rect">
            <a:avLst/>
          </a:prstGeom>
          <a:noFill/>
          <a:ln>
            <a:noFill/>
          </a:ln>
        </p:spPr>
      </p:pic>
      <p:pic>
        <p:nvPicPr>
          <p:cNvPr descr="Server" id="122" name="Google Shape;122;p1"/>
          <p:cNvPicPr preferRelativeResize="0"/>
          <p:nvPr/>
        </p:nvPicPr>
        <p:blipFill rotWithShape="1">
          <a:blip r:embed="rId4">
            <a:alphaModFix/>
          </a:blip>
          <a:srcRect b="0" l="0" r="0" t="0"/>
          <a:stretch/>
        </p:blipFill>
        <p:spPr>
          <a:xfrm rot="8175937">
            <a:off x="7415173" y="5618119"/>
            <a:ext cx="1678595" cy="1678595"/>
          </a:xfrm>
          <a:prstGeom prst="rect">
            <a:avLst/>
          </a:prstGeom>
          <a:noFill/>
          <a:ln>
            <a:noFill/>
          </a:ln>
        </p:spPr>
      </p:pic>
      <p:pic>
        <p:nvPicPr>
          <p:cNvPr descr="Server" id="123" name="Google Shape;123;p1"/>
          <p:cNvPicPr preferRelativeResize="0"/>
          <p:nvPr/>
        </p:nvPicPr>
        <p:blipFill rotWithShape="1">
          <a:blip r:embed="rId4">
            <a:alphaModFix/>
          </a:blip>
          <a:srcRect b="0" l="0" r="0" t="0"/>
          <a:stretch/>
        </p:blipFill>
        <p:spPr>
          <a:xfrm rot="8175937">
            <a:off x="11302106" y="251708"/>
            <a:ext cx="1121234" cy="11212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haroni"/>
              <a:buNone/>
            </a:pPr>
            <a:r>
              <a:rPr lang="en-US"/>
              <a:t>Implementation</a:t>
            </a:r>
            <a:endParaRPr/>
          </a:p>
        </p:txBody>
      </p:sp>
      <p:sp>
        <p:nvSpPr>
          <p:cNvPr id="181" name="Google Shape;181;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Technology Stack</a:t>
            </a:r>
            <a:endParaRPr/>
          </a:p>
        </p:txBody>
      </p:sp>
      <p:sp>
        <p:nvSpPr>
          <p:cNvPr id="187" name="Google Shape;187;p16"/>
          <p:cNvSpPr txBox="1"/>
          <p:nvPr>
            <p:ph idx="1" type="body"/>
          </p:nvPr>
        </p:nvSpPr>
        <p:spPr>
          <a:xfrm>
            <a:off x="838200" y="1808050"/>
            <a:ext cx="10515600" cy="38598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Web Application : Node.js , Express.js , MongoDB</a:t>
            </a:r>
            <a:endParaRPr/>
          </a:p>
          <a:p>
            <a:pPr indent="0" lvl="0" marL="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Deployed : EC2 instances AWS, S3 object storage, lambda Functions, Mlab</a:t>
            </a:r>
            <a:endParaRPr/>
          </a:p>
          <a:p>
            <a:pPr indent="0" lvl="0" marL="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rPr lang="en-US"/>
              <a:t>Benchmarking tool : FaasDom - wrk2, cloud apis and clis, </a:t>
            </a:r>
            <a:r>
              <a:rPr lang="en-US"/>
              <a:t>Grafana</a:t>
            </a:r>
            <a:r>
              <a:rPr lang="en-US"/>
              <a:t> for graphics, DB: InfluxDB, Node.js runtime.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Front-end design</a:t>
            </a:r>
            <a:endParaRPr/>
          </a:p>
        </p:txBody>
      </p:sp>
      <p:pic>
        <p:nvPicPr>
          <p:cNvPr id="193" name="Google Shape;193;p17"/>
          <p:cNvPicPr preferRelativeResize="0"/>
          <p:nvPr/>
        </p:nvPicPr>
        <p:blipFill>
          <a:blip r:embed="rId3">
            <a:alphaModFix/>
          </a:blip>
          <a:stretch>
            <a:fillRect/>
          </a:stretch>
        </p:blipFill>
        <p:spPr>
          <a:xfrm>
            <a:off x="928850" y="1444000"/>
            <a:ext cx="4325599" cy="5214999"/>
          </a:xfrm>
          <a:prstGeom prst="rect">
            <a:avLst/>
          </a:prstGeom>
          <a:noFill/>
          <a:ln>
            <a:noFill/>
          </a:ln>
        </p:spPr>
      </p:pic>
      <p:pic>
        <p:nvPicPr>
          <p:cNvPr id="194" name="Google Shape;194;p17"/>
          <p:cNvPicPr preferRelativeResize="0"/>
          <p:nvPr/>
        </p:nvPicPr>
        <p:blipFill>
          <a:blip r:embed="rId4">
            <a:alphaModFix/>
          </a:blip>
          <a:stretch>
            <a:fillRect/>
          </a:stretch>
        </p:blipFill>
        <p:spPr>
          <a:xfrm>
            <a:off x="5158750" y="1843100"/>
            <a:ext cx="6880852" cy="3500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Infrastructure code</a:t>
            </a:r>
            <a:endParaRPr/>
          </a:p>
        </p:txBody>
      </p:sp>
      <p:pic>
        <p:nvPicPr>
          <p:cNvPr id="200" name="Google Shape;200;p18"/>
          <p:cNvPicPr preferRelativeResize="0"/>
          <p:nvPr/>
        </p:nvPicPr>
        <p:blipFill>
          <a:blip r:embed="rId3">
            <a:alphaModFix/>
          </a:blip>
          <a:stretch>
            <a:fillRect/>
          </a:stretch>
        </p:blipFill>
        <p:spPr>
          <a:xfrm>
            <a:off x="152400" y="1843088"/>
            <a:ext cx="5286375" cy="3448050"/>
          </a:xfrm>
          <a:prstGeom prst="rect">
            <a:avLst/>
          </a:prstGeom>
          <a:noFill/>
          <a:ln>
            <a:noFill/>
          </a:ln>
        </p:spPr>
      </p:pic>
      <p:pic>
        <p:nvPicPr>
          <p:cNvPr id="201" name="Google Shape;201;p18"/>
          <p:cNvPicPr preferRelativeResize="0"/>
          <p:nvPr/>
        </p:nvPicPr>
        <p:blipFill>
          <a:blip r:embed="rId4">
            <a:alphaModFix/>
          </a:blip>
          <a:stretch>
            <a:fillRect/>
          </a:stretch>
        </p:blipFill>
        <p:spPr>
          <a:xfrm>
            <a:off x="5143750" y="1843100"/>
            <a:ext cx="6910124" cy="411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448790" y="1736726"/>
            <a:ext cx="10515600"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haroni"/>
              <a:buNone/>
            </a:pPr>
            <a:r>
              <a:rPr lang="en-US"/>
              <a:t>Demo</a:t>
            </a:r>
            <a:endParaRPr/>
          </a:p>
        </p:txBody>
      </p:sp>
      <p:sp>
        <p:nvSpPr>
          <p:cNvPr id="207" name="Google Shape;207;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838200" y="385775"/>
            <a:ext cx="10515600" cy="130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AWS services/Set up</a:t>
            </a:r>
            <a:endParaRPr/>
          </a:p>
        </p:txBody>
      </p:sp>
      <p:pic>
        <p:nvPicPr>
          <p:cNvPr id="214" name="Google Shape;214;p19"/>
          <p:cNvPicPr preferRelativeResize="0"/>
          <p:nvPr/>
        </p:nvPicPr>
        <p:blipFill>
          <a:blip r:embed="rId3">
            <a:alphaModFix/>
          </a:blip>
          <a:stretch>
            <a:fillRect/>
          </a:stretch>
        </p:blipFill>
        <p:spPr>
          <a:xfrm>
            <a:off x="2538425" y="1528850"/>
            <a:ext cx="7229475" cy="4829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a5d9374e34_0_42"/>
          <p:cNvSpPr txBox="1"/>
          <p:nvPr>
            <p:ph type="title"/>
          </p:nvPr>
        </p:nvSpPr>
        <p:spPr>
          <a:xfrm>
            <a:off x="1805700" y="2086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Faasdom - Benchmarking serverless tool</a:t>
            </a:r>
            <a:endParaRPr/>
          </a:p>
        </p:txBody>
      </p:sp>
      <p:pic>
        <p:nvPicPr>
          <p:cNvPr id="221" name="Google Shape;221;ga5d9374e34_0_42"/>
          <p:cNvPicPr preferRelativeResize="0"/>
          <p:nvPr/>
        </p:nvPicPr>
        <p:blipFill>
          <a:blip r:embed="rId3">
            <a:alphaModFix/>
          </a:blip>
          <a:stretch>
            <a:fillRect/>
          </a:stretch>
        </p:blipFill>
        <p:spPr>
          <a:xfrm>
            <a:off x="2449607" y="1534297"/>
            <a:ext cx="7292777" cy="507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ga5d9374e34_0_50"/>
          <p:cNvPicPr preferRelativeResize="0"/>
          <p:nvPr/>
        </p:nvPicPr>
        <p:blipFill>
          <a:blip r:embed="rId3">
            <a:alphaModFix/>
          </a:blip>
          <a:stretch>
            <a:fillRect/>
          </a:stretch>
        </p:blipFill>
        <p:spPr>
          <a:xfrm>
            <a:off x="2455100" y="671375"/>
            <a:ext cx="8258152" cy="47951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a5d9374e34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Benchmarking results with Faasdom suite</a:t>
            </a:r>
            <a:endParaRPr/>
          </a:p>
        </p:txBody>
      </p:sp>
      <p:pic>
        <p:nvPicPr>
          <p:cNvPr id="234" name="Google Shape;234;ga5d9374e34_0_0"/>
          <p:cNvPicPr preferRelativeResize="0"/>
          <p:nvPr/>
        </p:nvPicPr>
        <p:blipFill>
          <a:blip r:embed="rId3">
            <a:alphaModFix/>
          </a:blip>
          <a:stretch>
            <a:fillRect/>
          </a:stretch>
        </p:blipFill>
        <p:spPr>
          <a:xfrm>
            <a:off x="3269900" y="1475925"/>
            <a:ext cx="6620001" cy="4067426"/>
          </a:xfrm>
          <a:prstGeom prst="rect">
            <a:avLst/>
          </a:prstGeom>
          <a:noFill/>
          <a:ln>
            <a:noFill/>
          </a:ln>
        </p:spPr>
      </p:pic>
      <p:sp>
        <p:nvSpPr>
          <p:cNvPr id="235" name="Google Shape;235;ga5d9374e34_0_0"/>
          <p:cNvSpPr txBox="1"/>
          <p:nvPr/>
        </p:nvSpPr>
        <p:spPr>
          <a:xfrm>
            <a:off x="2563525" y="5707650"/>
            <a:ext cx="7931700" cy="3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Avenir"/>
                <a:ea typeface="Avenir"/>
                <a:cs typeface="Avenir"/>
                <a:sym typeface="Avenir"/>
              </a:rPr>
              <a:t>A simple </a:t>
            </a:r>
            <a:r>
              <a:rPr lang="en-US">
                <a:latin typeface="Avenir"/>
                <a:ea typeface="Avenir"/>
                <a:cs typeface="Avenir"/>
                <a:sym typeface="Avenir"/>
              </a:rPr>
              <a:t>file system</a:t>
            </a:r>
            <a:r>
              <a:rPr lang="en-US">
                <a:latin typeface="Avenir"/>
                <a:ea typeface="Avenir"/>
                <a:cs typeface="Avenir"/>
                <a:sym typeface="Avenir"/>
              </a:rPr>
              <a:t> execution load test by number of files=100, no. of characters=200 written for performance test.</a:t>
            </a:r>
            <a:endParaRPr>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a5d9374e34_0_1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Getting object by id - Function performance</a:t>
            </a:r>
            <a:endParaRPr/>
          </a:p>
        </p:txBody>
      </p:sp>
      <p:pic>
        <p:nvPicPr>
          <p:cNvPr id="242" name="Google Shape;242;ga5d9374e34_0_10"/>
          <p:cNvPicPr preferRelativeResize="0"/>
          <p:nvPr/>
        </p:nvPicPr>
        <p:blipFill rotWithShape="1">
          <a:blip r:embed="rId3">
            <a:alphaModFix/>
          </a:blip>
          <a:srcRect b="34940" l="4660" r="47883" t="18644"/>
          <a:stretch/>
        </p:blipFill>
        <p:spPr>
          <a:xfrm>
            <a:off x="2903150" y="1636050"/>
            <a:ext cx="6474578" cy="395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Outline</a:t>
            </a:r>
            <a:endParaRPr/>
          </a:p>
        </p:txBody>
      </p:sp>
      <p:sp>
        <p:nvSpPr>
          <p:cNvPr id="129" name="Google Shape;129;p2"/>
          <p:cNvSpPr txBox="1"/>
          <p:nvPr>
            <p:ph idx="1" type="body"/>
          </p:nvPr>
        </p:nvSpPr>
        <p:spPr>
          <a:xfrm>
            <a:off x="1715530" y="1810093"/>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220"/>
              <a:buChar char="•"/>
            </a:pPr>
            <a:r>
              <a:rPr lang="en-US" sz="2220"/>
              <a:t>Background</a:t>
            </a:r>
            <a:endParaRPr sz="2620"/>
          </a:p>
          <a:p>
            <a:pPr indent="-228600" lvl="0" marL="228600" rtl="0" algn="l">
              <a:lnSpc>
                <a:spcPct val="80000"/>
              </a:lnSpc>
              <a:spcBef>
                <a:spcPts val="1000"/>
              </a:spcBef>
              <a:spcAft>
                <a:spcPts val="0"/>
              </a:spcAft>
              <a:buClr>
                <a:schemeClr val="dk1"/>
              </a:buClr>
              <a:buSzPts val="2220"/>
              <a:buChar char="•"/>
            </a:pPr>
            <a:r>
              <a:rPr lang="en-US" sz="2220"/>
              <a:t>Motivation</a:t>
            </a:r>
            <a:endParaRPr sz="2220"/>
          </a:p>
          <a:p>
            <a:pPr indent="-255270" lvl="0" marL="228600" rtl="0" algn="l">
              <a:lnSpc>
                <a:spcPct val="80000"/>
              </a:lnSpc>
              <a:spcBef>
                <a:spcPts val="1000"/>
              </a:spcBef>
              <a:spcAft>
                <a:spcPts val="0"/>
              </a:spcAft>
              <a:buSzPts val="2220"/>
              <a:buChar char="•"/>
            </a:pPr>
            <a:r>
              <a:rPr lang="en-US" sz="2220"/>
              <a:t>Problem</a:t>
            </a:r>
            <a:endParaRPr sz="2220"/>
          </a:p>
          <a:p>
            <a:pPr indent="-280670" lvl="0" marL="228600" rtl="0" algn="l">
              <a:lnSpc>
                <a:spcPct val="80000"/>
              </a:lnSpc>
              <a:spcBef>
                <a:spcPts val="500"/>
              </a:spcBef>
              <a:spcAft>
                <a:spcPts val="0"/>
              </a:spcAft>
              <a:buSzPts val="2620"/>
              <a:buChar char="•"/>
            </a:pPr>
            <a:r>
              <a:rPr lang="en-US" sz="2250"/>
              <a:t>Architecture</a:t>
            </a:r>
            <a:endParaRPr sz="2220"/>
          </a:p>
          <a:p>
            <a:pPr indent="-228600" lvl="0" marL="228600" rtl="0" algn="l">
              <a:lnSpc>
                <a:spcPct val="80000"/>
              </a:lnSpc>
              <a:spcBef>
                <a:spcPts val="1000"/>
              </a:spcBef>
              <a:spcAft>
                <a:spcPts val="0"/>
              </a:spcAft>
              <a:buSzPts val="2220"/>
              <a:buChar char="•"/>
            </a:pPr>
            <a:r>
              <a:rPr lang="en-US" sz="2220"/>
              <a:t>Main use cases</a:t>
            </a:r>
            <a:endParaRPr sz="2220"/>
          </a:p>
          <a:p>
            <a:pPr indent="-228600" lvl="0" marL="228600" rtl="0" algn="l">
              <a:lnSpc>
                <a:spcPct val="80000"/>
              </a:lnSpc>
              <a:spcBef>
                <a:spcPts val="1000"/>
              </a:spcBef>
              <a:spcAft>
                <a:spcPts val="0"/>
              </a:spcAft>
              <a:buClr>
                <a:schemeClr val="dk1"/>
              </a:buClr>
              <a:buSzPts val="2220"/>
              <a:buChar char="•"/>
            </a:pPr>
            <a:r>
              <a:rPr lang="en-US" sz="2220"/>
              <a:t>Research questions</a:t>
            </a:r>
            <a:endParaRPr/>
          </a:p>
          <a:p>
            <a:pPr indent="-228600" lvl="0" marL="228600" rtl="0" algn="l">
              <a:lnSpc>
                <a:spcPct val="80000"/>
              </a:lnSpc>
              <a:spcBef>
                <a:spcPts val="1000"/>
              </a:spcBef>
              <a:spcAft>
                <a:spcPts val="0"/>
              </a:spcAft>
              <a:buClr>
                <a:schemeClr val="dk1"/>
              </a:buClr>
              <a:buSzPts val="2220"/>
              <a:buChar char="•"/>
            </a:pPr>
            <a:r>
              <a:rPr lang="en-US" sz="2220"/>
              <a:t>Scope</a:t>
            </a:r>
            <a:endParaRPr/>
          </a:p>
          <a:p>
            <a:pPr indent="0" lvl="1" marL="457200" rtl="0" algn="l">
              <a:lnSpc>
                <a:spcPct val="80000"/>
              </a:lnSpc>
              <a:spcBef>
                <a:spcPts val="500"/>
              </a:spcBef>
              <a:spcAft>
                <a:spcPts val="0"/>
              </a:spcAft>
              <a:buClr>
                <a:schemeClr val="dk1"/>
              </a:buClr>
              <a:buSzPts val="1850"/>
              <a:buNone/>
            </a:pPr>
            <a:r>
              <a:t/>
            </a:r>
            <a:endParaRPr sz="1850"/>
          </a:p>
          <a:p>
            <a:pPr indent="-87630" lvl="1" marL="685800" rtl="0" algn="l">
              <a:lnSpc>
                <a:spcPct val="80000"/>
              </a:lnSpc>
              <a:spcBef>
                <a:spcPts val="500"/>
              </a:spcBef>
              <a:spcAft>
                <a:spcPts val="0"/>
              </a:spcAft>
              <a:buClr>
                <a:schemeClr val="dk1"/>
              </a:buClr>
              <a:buSzPts val="2220"/>
              <a:buNone/>
            </a:pPr>
            <a:r>
              <a:t/>
            </a:r>
            <a:endParaRPr sz="2220"/>
          </a:p>
          <a:p>
            <a:pPr indent="-64135" lvl="0" marL="228600" rtl="0" algn="l">
              <a:lnSpc>
                <a:spcPct val="80000"/>
              </a:lnSpc>
              <a:spcBef>
                <a:spcPts val="1000"/>
              </a:spcBef>
              <a:spcAft>
                <a:spcPts val="0"/>
              </a:spcAft>
              <a:buClr>
                <a:schemeClr val="dk1"/>
              </a:buClr>
              <a:buSzPts val="2590"/>
              <a:buNone/>
            </a:pPr>
            <a:r>
              <a:t/>
            </a:r>
            <a:endParaRPr sz="2590"/>
          </a:p>
        </p:txBody>
      </p:sp>
      <p:sp>
        <p:nvSpPr>
          <p:cNvPr id="130" name="Google Shape;130;p2"/>
          <p:cNvSpPr txBox="1"/>
          <p:nvPr>
            <p:ph idx="2" type="body"/>
          </p:nvPr>
        </p:nvSpPr>
        <p:spPr>
          <a:xfrm>
            <a:off x="6678827" y="1813268"/>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220"/>
              <a:buChar char="•"/>
            </a:pPr>
            <a:r>
              <a:rPr lang="en-US" sz="2220"/>
              <a:t>Implementation</a:t>
            </a:r>
            <a:endParaRPr/>
          </a:p>
          <a:p>
            <a:pPr indent="-228600" lvl="1" marL="685800" rtl="0" algn="l">
              <a:lnSpc>
                <a:spcPct val="80000"/>
              </a:lnSpc>
              <a:spcBef>
                <a:spcPts val="500"/>
              </a:spcBef>
              <a:spcAft>
                <a:spcPts val="0"/>
              </a:spcAft>
              <a:buClr>
                <a:schemeClr val="dk1"/>
              </a:buClr>
              <a:buSzPts val="1942"/>
              <a:buChar char="•"/>
            </a:pPr>
            <a:r>
              <a:rPr lang="en-US" sz="1942"/>
              <a:t>Technology stack</a:t>
            </a:r>
            <a:endParaRPr/>
          </a:p>
          <a:p>
            <a:pPr indent="-228600" lvl="1" marL="685800" rtl="0" algn="l">
              <a:lnSpc>
                <a:spcPct val="80000"/>
              </a:lnSpc>
              <a:spcBef>
                <a:spcPts val="500"/>
              </a:spcBef>
              <a:spcAft>
                <a:spcPts val="0"/>
              </a:spcAft>
              <a:buClr>
                <a:schemeClr val="dk1"/>
              </a:buClr>
              <a:buSzPts val="1942"/>
              <a:buChar char="•"/>
            </a:pPr>
            <a:r>
              <a:rPr lang="en-US" sz="1942"/>
              <a:t>Front-end</a:t>
            </a:r>
            <a:endParaRPr/>
          </a:p>
          <a:p>
            <a:pPr indent="-228600" lvl="1" marL="685800" rtl="0" algn="l">
              <a:lnSpc>
                <a:spcPct val="80000"/>
              </a:lnSpc>
              <a:spcBef>
                <a:spcPts val="500"/>
              </a:spcBef>
              <a:spcAft>
                <a:spcPts val="0"/>
              </a:spcAft>
              <a:buClr>
                <a:schemeClr val="dk1"/>
              </a:buClr>
              <a:buSzPts val="1942"/>
              <a:buChar char="•"/>
            </a:pPr>
            <a:r>
              <a:rPr lang="en-US" sz="1942"/>
              <a:t>Infrastructure code</a:t>
            </a:r>
            <a:endParaRPr/>
          </a:p>
          <a:p>
            <a:pPr indent="-228600" lvl="1" marL="685800" rtl="0" algn="l">
              <a:lnSpc>
                <a:spcPct val="80000"/>
              </a:lnSpc>
              <a:spcBef>
                <a:spcPts val="500"/>
              </a:spcBef>
              <a:spcAft>
                <a:spcPts val="0"/>
              </a:spcAft>
              <a:buClr>
                <a:schemeClr val="dk1"/>
              </a:buClr>
              <a:buSzPts val="1942"/>
              <a:buChar char="•"/>
            </a:pPr>
            <a:r>
              <a:rPr lang="en-US" sz="1942"/>
              <a:t>Set Up</a:t>
            </a:r>
            <a:endParaRPr/>
          </a:p>
          <a:p>
            <a:pPr indent="-228600" lvl="0" marL="228600" rtl="0" algn="l">
              <a:lnSpc>
                <a:spcPct val="80000"/>
              </a:lnSpc>
              <a:spcBef>
                <a:spcPts val="1000"/>
              </a:spcBef>
              <a:spcAft>
                <a:spcPts val="0"/>
              </a:spcAft>
              <a:buClr>
                <a:schemeClr val="dk1"/>
              </a:buClr>
              <a:buSzPts val="2220"/>
              <a:buChar char="•"/>
            </a:pPr>
            <a:r>
              <a:rPr lang="en-US" sz="2220"/>
              <a:t>Observations/Evaluations</a:t>
            </a:r>
            <a:endParaRPr/>
          </a:p>
          <a:p>
            <a:pPr indent="-228600" lvl="0" marL="228600" rtl="0" algn="l">
              <a:lnSpc>
                <a:spcPct val="80000"/>
              </a:lnSpc>
              <a:spcBef>
                <a:spcPts val="1000"/>
              </a:spcBef>
              <a:spcAft>
                <a:spcPts val="0"/>
              </a:spcAft>
              <a:buClr>
                <a:schemeClr val="dk1"/>
              </a:buClr>
              <a:buSzPts val="2220"/>
              <a:buChar char="•"/>
            </a:pPr>
            <a:r>
              <a:rPr lang="en-US" sz="2220"/>
              <a:t>Demo</a:t>
            </a:r>
            <a:endParaRPr/>
          </a:p>
          <a:p>
            <a:pPr indent="-228600" lvl="0" marL="228600" rtl="0" algn="l">
              <a:lnSpc>
                <a:spcPct val="80000"/>
              </a:lnSpc>
              <a:spcBef>
                <a:spcPts val="1000"/>
              </a:spcBef>
              <a:spcAft>
                <a:spcPts val="0"/>
              </a:spcAft>
              <a:buClr>
                <a:schemeClr val="dk1"/>
              </a:buClr>
              <a:buSzPts val="2220"/>
              <a:buChar char="•"/>
            </a:pPr>
            <a:r>
              <a:rPr lang="en-US" sz="2220"/>
              <a:t>Conclusion</a:t>
            </a:r>
            <a:endParaRPr/>
          </a:p>
          <a:p>
            <a:pPr indent="-228600" lvl="0" marL="228600" rtl="0" algn="l">
              <a:lnSpc>
                <a:spcPct val="80000"/>
              </a:lnSpc>
              <a:spcBef>
                <a:spcPts val="1000"/>
              </a:spcBef>
              <a:spcAft>
                <a:spcPts val="0"/>
              </a:spcAft>
              <a:buClr>
                <a:schemeClr val="dk1"/>
              </a:buClr>
              <a:buSzPts val="2220"/>
              <a:buChar char="•"/>
            </a:pPr>
            <a:r>
              <a:rPr lang="en-US" sz="2220"/>
              <a:t>References</a:t>
            </a:r>
            <a:endParaRPr/>
          </a:p>
          <a:p>
            <a:pPr indent="0" lvl="1" marL="457200" rtl="0" algn="l">
              <a:lnSpc>
                <a:spcPct val="80000"/>
              </a:lnSpc>
              <a:spcBef>
                <a:spcPts val="500"/>
              </a:spcBef>
              <a:spcAft>
                <a:spcPts val="0"/>
              </a:spcAft>
              <a:buClr>
                <a:schemeClr val="dk1"/>
              </a:buClr>
              <a:buSzPts val="1942"/>
              <a:buNone/>
            </a:pPr>
            <a:r>
              <a:t/>
            </a:r>
            <a:endParaRPr sz="194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a5d9374e34_0_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Object listing - Function performance</a:t>
            </a:r>
            <a:endParaRPr/>
          </a:p>
        </p:txBody>
      </p:sp>
      <p:pic>
        <p:nvPicPr>
          <p:cNvPr id="249" name="Google Shape;249;ga5d9374e34_0_25"/>
          <p:cNvPicPr preferRelativeResize="0"/>
          <p:nvPr/>
        </p:nvPicPr>
        <p:blipFill rotWithShape="1">
          <a:blip r:embed="rId3">
            <a:alphaModFix/>
          </a:blip>
          <a:srcRect b="34880" l="4417" r="47461" t="18179"/>
          <a:stretch/>
        </p:blipFill>
        <p:spPr>
          <a:xfrm>
            <a:off x="2507412" y="1497050"/>
            <a:ext cx="7355275" cy="4484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a5d9374e34_0_32"/>
          <p:cNvSpPr txBox="1"/>
          <p:nvPr>
            <p:ph type="title"/>
          </p:nvPr>
        </p:nvSpPr>
        <p:spPr>
          <a:xfrm>
            <a:off x="838200" y="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Benchmark results</a:t>
            </a:r>
            <a:endParaRPr/>
          </a:p>
        </p:txBody>
      </p:sp>
      <p:sp>
        <p:nvSpPr>
          <p:cNvPr id="256" name="Google Shape;256;ga5d9374e34_0_32"/>
          <p:cNvSpPr txBox="1"/>
          <p:nvPr>
            <p:ph idx="1" type="body"/>
          </p:nvPr>
        </p:nvSpPr>
        <p:spPr>
          <a:xfrm>
            <a:off x="838200" y="1825625"/>
            <a:ext cx="10515600" cy="3859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57" name="Google Shape;257;ga5d9374e34_0_32"/>
          <p:cNvPicPr preferRelativeResize="0"/>
          <p:nvPr/>
        </p:nvPicPr>
        <p:blipFill rotWithShape="1">
          <a:blip r:embed="rId3">
            <a:alphaModFix/>
          </a:blip>
          <a:srcRect b="53616" l="4168" r="0" t="12618"/>
          <a:stretch/>
        </p:blipFill>
        <p:spPr>
          <a:xfrm>
            <a:off x="953525" y="1094475"/>
            <a:ext cx="10400278" cy="2250450"/>
          </a:xfrm>
          <a:prstGeom prst="rect">
            <a:avLst/>
          </a:prstGeom>
          <a:noFill/>
          <a:ln>
            <a:noFill/>
          </a:ln>
        </p:spPr>
      </p:pic>
      <p:pic>
        <p:nvPicPr>
          <p:cNvPr id="258" name="Google Shape;258;ga5d9374e34_0_32"/>
          <p:cNvPicPr preferRelativeResize="0"/>
          <p:nvPr/>
        </p:nvPicPr>
        <p:blipFill rotWithShape="1">
          <a:blip r:embed="rId4">
            <a:alphaModFix/>
          </a:blip>
          <a:srcRect b="46570" l="4761" r="0" t="12798"/>
          <a:stretch/>
        </p:blipFill>
        <p:spPr>
          <a:xfrm>
            <a:off x="928650" y="3548450"/>
            <a:ext cx="10450022" cy="278647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a5d9374e34_0_17"/>
          <p:cNvSpPr txBox="1"/>
          <p:nvPr>
            <p:ph type="title"/>
          </p:nvPr>
        </p:nvSpPr>
        <p:spPr>
          <a:xfrm>
            <a:off x="838200" y="583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Major cloud providers - System cost comparisons</a:t>
            </a:r>
            <a:endParaRPr/>
          </a:p>
        </p:txBody>
      </p:sp>
      <p:pic>
        <p:nvPicPr>
          <p:cNvPr id="265" name="Google Shape;265;ga5d9374e34_0_17"/>
          <p:cNvPicPr preferRelativeResize="0"/>
          <p:nvPr/>
        </p:nvPicPr>
        <p:blipFill>
          <a:blip r:embed="rId3">
            <a:alphaModFix/>
          </a:blip>
          <a:stretch>
            <a:fillRect/>
          </a:stretch>
        </p:blipFill>
        <p:spPr>
          <a:xfrm>
            <a:off x="3722825" y="1314625"/>
            <a:ext cx="5347952" cy="5291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Conclusion</a:t>
            </a:r>
            <a:endParaRPr/>
          </a:p>
        </p:txBody>
      </p:sp>
      <p:sp>
        <p:nvSpPr>
          <p:cNvPr id="271" name="Google Shape;271;p23"/>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With the new cloud technology, vendors are trying to make it </a:t>
            </a:r>
            <a:r>
              <a:rPr lang="en-US"/>
              <a:t>convenient</a:t>
            </a:r>
            <a:r>
              <a:rPr lang="en-US"/>
              <a:t> for existing as well as new companies to port their technologies.</a:t>
            </a:r>
            <a:endParaRPr/>
          </a:p>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af6af7a74c_0_0"/>
          <p:cNvSpPr txBox="1"/>
          <p:nvPr>
            <p:ph type="ctrTitle"/>
          </p:nvPr>
        </p:nvSpPr>
        <p:spPr>
          <a:xfrm>
            <a:off x="1252075" y="1122375"/>
            <a:ext cx="92451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Q&amp;A</a:t>
            </a:r>
            <a:endParaRPr/>
          </a:p>
        </p:txBody>
      </p:sp>
      <p:sp>
        <p:nvSpPr>
          <p:cNvPr id="278" name="Google Shape;278;gaf6af7a74c_0_0"/>
          <p:cNvSpPr txBox="1"/>
          <p:nvPr>
            <p:ph idx="1" type="subTitle"/>
          </p:nvPr>
        </p:nvSpPr>
        <p:spPr>
          <a:xfrm>
            <a:off x="1524000" y="3602038"/>
            <a:ext cx="9144000" cy="1655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References</a:t>
            </a:r>
            <a:endParaRPr/>
          </a:p>
        </p:txBody>
      </p:sp>
      <p:sp>
        <p:nvSpPr>
          <p:cNvPr id="285" name="Google Shape;285;p24"/>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p>
            <a:pPr indent="-177800" lvl="0" marL="228600" rtl="0" algn="l">
              <a:lnSpc>
                <a:spcPct val="90000"/>
              </a:lnSpc>
              <a:spcBef>
                <a:spcPts val="0"/>
              </a:spcBef>
              <a:spcAft>
                <a:spcPts val="0"/>
              </a:spcAft>
              <a:buClr>
                <a:schemeClr val="dk1"/>
              </a:buClr>
              <a:buSzPts val="2000"/>
              <a:buChar char="•"/>
            </a:pPr>
            <a:r>
              <a:rPr lang="en-US" sz="2000"/>
              <a:t>Github link (Source code): </a:t>
            </a:r>
            <a:r>
              <a:rPr lang="en-US" sz="2000" u="sng">
                <a:solidFill>
                  <a:schemeClr val="hlink"/>
                </a:solidFill>
                <a:hlinkClick r:id="rId3"/>
              </a:rPr>
              <a:t>https://github.com/codecella/filesystem</a:t>
            </a:r>
            <a:endParaRPr sz="2000"/>
          </a:p>
          <a:p>
            <a:pPr indent="0" lvl="0" marL="0" rtl="0" algn="l">
              <a:lnSpc>
                <a:spcPct val="90000"/>
              </a:lnSpc>
              <a:spcBef>
                <a:spcPts val="1000"/>
              </a:spcBef>
              <a:spcAft>
                <a:spcPts val="0"/>
              </a:spcAft>
              <a:buClr>
                <a:schemeClr val="dk1"/>
              </a:buClr>
              <a:buSzPts val="2800"/>
              <a:buNone/>
            </a:pPr>
            <a:r>
              <a:rPr lang="en-US" sz="2000" u="sng">
                <a:solidFill>
                  <a:schemeClr val="hlink"/>
                </a:solidFill>
                <a:hlinkClick r:id="rId4"/>
              </a:rPr>
              <a:t>  https://github.com/yashjagda/serverlessdrive</a:t>
            </a:r>
            <a:endParaRPr sz="2000"/>
          </a:p>
          <a:p>
            <a:pPr indent="-50800" lvl="0" marL="228600" rtl="0" algn="l">
              <a:lnSpc>
                <a:spcPct val="90000"/>
              </a:lnSpc>
              <a:spcBef>
                <a:spcPts val="1000"/>
              </a:spcBef>
              <a:spcAft>
                <a:spcPts val="0"/>
              </a:spcAft>
              <a:buClr>
                <a:schemeClr val="dk1"/>
              </a:buClr>
              <a:buSzPts val="2800"/>
              <a:buNone/>
            </a:pPr>
            <a:r>
              <a:t/>
            </a:r>
            <a:endParaRPr sz="2000"/>
          </a:p>
          <a:p>
            <a:pPr indent="-177800" lvl="0" marL="228600" rtl="0" algn="l">
              <a:lnSpc>
                <a:spcPct val="90000"/>
              </a:lnSpc>
              <a:spcBef>
                <a:spcPts val="1000"/>
              </a:spcBef>
              <a:spcAft>
                <a:spcPts val="0"/>
              </a:spcAft>
              <a:buClr>
                <a:schemeClr val="dk1"/>
              </a:buClr>
              <a:buSzPts val="2000"/>
              <a:buChar char="•"/>
            </a:pPr>
            <a:r>
              <a:rPr lang="en-US" sz="2000"/>
              <a:t>Final report link(Writing and Evaluation report):</a:t>
            </a:r>
            <a:endParaRPr sz="2000"/>
          </a:p>
          <a:p>
            <a:pPr indent="0" lvl="0" marL="228600" rtl="0" algn="l">
              <a:lnSpc>
                <a:spcPct val="90000"/>
              </a:lnSpc>
              <a:spcBef>
                <a:spcPts val="1000"/>
              </a:spcBef>
              <a:spcAft>
                <a:spcPts val="0"/>
              </a:spcAft>
              <a:buNone/>
            </a:pPr>
            <a:r>
              <a:t/>
            </a:r>
            <a:endParaRPr sz="2000"/>
          </a:p>
          <a:p>
            <a:pPr indent="-177800" lvl="0" marL="228600" rtl="0" algn="l">
              <a:lnSpc>
                <a:spcPct val="90000"/>
              </a:lnSpc>
              <a:spcBef>
                <a:spcPts val="1000"/>
              </a:spcBef>
              <a:spcAft>
                <a:spcPts val="0"/>
              </a:spcAft>
              <a:buClr>
                <a:schemeClr val="dk1"/>
              </a:buClr>
              <a:buSzPts val="2000"/>
              <a:buChar char="•"/>
            </a:pPr>
            <a:r>
              <a:rPr lang="en-US" sz="2000"/>
              <a:t>Host/Domain link: </a:t>
            </a:r>
            <a:r>
              <a:rPr lang="en-US" sz="2000" u="sng">
                <a:solidFill>
                  <a:schemeClr val="hlink"/>
                </a:solidFill>
                <a:hlinkClick r:id="rId5"/>
              </a:rPr>
              <a:t>http://ec2-3-19-75-28.us-east-2.compute.amazonaws.com:3000/</a:t>
            </a:r>
            <a:endParaRPr sz="2000"/>
          </a:p>
          <a:p>
            <a:pPr indent="0" lvl="0" marL="228600" rtl="0" algn="l">
              <a:lnSpc>
                <a:spcPct val="90000"/>
              </a:lnSpc>
              <a:spcBef>
                <a:spcPts val="1000"/>
              </a:spcBef>
              <a:spcAft>
                <a:spcPts val="0"/>
              </a:spcAft>
              <a:buNone/>
            </a:pPr>
            <a:r>
              <a:t/>
            </a:r>
            <a:endParaRPr sz="2000"/>
          </a:p>
          <a:p>
            <a:pPr indent="0" lvl="0" marL="228600" rtl="0" algn="l">
              <a:lnSpc>
                <a:spcPct val="90000"/>
              </a:lnSpc>
              <a:spcBef>
                <a:spcPts val="1000"/>
              </a:spcBef>
              <a:spcAft>
                <a:spcPts val="0"/>
              </a:spcAft>
              <a:buNone/>
            </a:pPr>
            <a:r>
              <a:rPr lang="en-US" sz="2000"/>
              <a:t>Learning resources/links</a:t>
            </a:r>
            <a:endParaRPr sz="2000"/>
          </a:p>
          <a:p>
            <a:pPr indent="-177800" lvl="0" marL="228600" rtl="0" algn="l">
              <a:lnSpc>
                <a:spcPct val="90000"/>
              </a:lnSpc>
              <a:spcBef>
                <a:spcPts val="1000"/>
              </a:spcBef>
              <a:spcAft>
                <a:spcPts val="0"/>
              </a:spcAft>
              <a:buSzPts val="2000"/>
              <a:buChar char="•"/>
            </a:pPr>
            <a:r>
              <a:rPr lang="en-US" sz="2000" u="sng">
                <a:solidFill>
                  <a:schemeClr val="hlink"/>
                </a:solidFill>
                <a:hlinkClick r:id="rId6"/>
              </a:rPr>
              <a:t>https://arxiv.org/pdf/2006.03271.pdf</a:t>
            </a:r>
            <a:endParaRPr sz="2000"/>
          </a:p>
          <a:p>
            <a:pPr indent="-177800" lvl="0" marL="228600" rtl="0" algn="l">
              <a:lnSpc>
                <a:spcPct val="90000"/>
              </a:lnSpc>
              <a:spcBef>
                <a:spcPts val="1000"/>
              </a:spcBef>
              <a:spcAft>
                <a:spcPts val="0"/>
              </a:spcAft>
              <a:buSzPts val="2000"/>
              <a:buChar char="•"/>
            </a:pPr>
            <a:r>
              <a:rPr lang="en-US" sz="2000" u="sng">
                <a:solidFill>
                  <a:schemeClr val="hlink"/>
                </a:solidFill>
                <a:hlinkClick r:id="rId7"/>
              </a:rPr>
              <a:t>https://serverlessbench.systems/socc20-serverlessbench.pdf</a:t>
            </a:r>
            <a:endParaRPr sz="2000"/>
          </a:p>
          <a:p>
            <a:pPr indent="0" lvl="0" marL="228600" rtl="0" algn="l">
              <a:lnSpc>
                <a:spcPct val="90000"/>
              </a:lnSpc>
              <a:spcBef>
                <a:spcPts val="1000"/>
              </a:spcBef>
              <a:spcAft>
                <a:spcPts val="0"/>
              </a:spcAft>
              <a:buNone/>
            </a:pPr>
            <a:r>
              <a:t/>
            </a:r>
            <a:endParaRPr sz="2000"/>
          </a:p>
          <a:p>
            <a:pPr indent="0" lvl="0" marL="0" rtl="0" algn="l">
              <a:lnSpc>
                <a:spcPct val="90000"/>
              </a:lnSpc>
              <a:spcBef>
                <a:spcPts val="1000"/>
              </a:spcBef>
              <a:spcAft>
                <a:spcPts val="0"/>
              </a:spcAft>
              <a:buClr>
                <a:schemeClr val="dk1"/>
              </a:buClr>
              <a:buSzPts val="2800"/>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Background</a:t>
            </a:r>
            <a:endParaRPr/>
          </a:p>
        </p:txBody>
      </p:sp>
      <p:sp>
        <p:nvSpPr>
          <p:cNvPr id="137" name="Google Shape;137;p3"/>
          <p:cNvSpPr txBox="1"/>
          <p:nvPr>
            <p:ph idx="1" type="body"/>
          </p:nvPr>
        </p:nvSpPr>
        <p:spPr>
          <a:xfrm>
            <a:off x="990900" y="1499100"/>
            <a:ext cx="10515600" cy="38598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None/>
            </a:pPr>
            <a:r>
              <a:rPr lang="en-US" sz="2000"/>
              <a:t>    T</a:t>
            </a:r>
            <a:r>
              <a:rPr lang="en-US" sz="2000">
                <a:highlight>
                  <a:schemeClr val="lt1"/>
                </a:highlight>
              </a:rPr>
              <a:t>he global serverless architecture market size is projected to grow from USD 7.6 billion in 2020 to USD 21.1 billion by 2025, at a Compound Annual Growth Rate (CAGR) of 22.7% during the forecast period. The major factors driving the growth of the serverless architecture market include the rising need of shifting the way enterprise build applications and services by removing the need to manage servers, thereby reducing the infrastructure cost.</a:t>
            </a:r>
            <a:endParaRPr sz="2000">
              <a:highlight>
                <a:schemeClr val="lt1"/>
              </a:highlight>
            </a:endParaRPr>
          </a:p>
          <a:p>
            <a:pPr indent="0" lvl="0" marL="0" rtl="0" algn="just">
              <a:lnSpc>
                <a:spcPct val="100000"/>
              </a:lnSpc>
              <a:spcBef>
                <a:spcPts val="0"/>
              </a:spcBef>
              <a:spcAft>
                <a:spcPts val="0"/>
              </a:spcAft>
              <a:buClr>
                <a:schemeClr val="dk1"/>
              </a:buClr>
              <a:buSzPts val="1100"/>
              <a:buFont typeface="Arial"/>
              <a:buNone/>
            </a:pPr>
            <a:r>
              <a:t/>
            </a:r>
            <a:endParaRPr sz="2000">
              <a:highlight>
                <a:schemeClr val="lt1"/>
              </a:highlight>
            </a:endParaRPr>
          </a:p>
          <a:p>
            <a:pPr indent="0" lvl="0" marL="0" rtl="0" algn="just">
              <a:lnSpc>
                <a:spcPct val="100000"/>
              </a:lnSpc>
              <a:spcBef>
                <a:spcPts val="0"/>
              </a:spcBef>
              <a:spcAft>
                <a:spcPts val="0"/>
              </a:spcAft>
              <a:buClr>
                <a:schemeClr val="dk1"/>
              </a:buClr>
              <a:buSzPts val="1100"/>
              <a:buFont typeface="Arial"/>
              <a:buNone/>
            </a:pPr>
            <a:r>
              <a:rPr lang="en-US" sz="2000">
                <a:highlight>
                  <a:schemeClr val="lt1"/>
                </a:highlight>
              </a:rPr>
              <a:t> Choosing to studying the serverless technique as the final research project to measure the best approach to build this infrastructures in the cloud is a relevant topic given that many IT companies from small to enterprise don’t have the knowledge or skills to capture the potential of serverless applications has in the real world to build high performing systems and applications in IoT, Data processing pipelines, and other areas.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Motivation</a:t>
            </a:r>
            <a:endParaRPr/>
          </a:p>
        </p:txBody>
      </p:sp>
      <p:sp>
        <p:nvSpPr>
          <p:cNvPr id="144" name="Google Shape;144;p5"/>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p>
            <a:pPr indent="-355600" lvl="0" marL="457200" rtl="0" algn="just">
              <a:lnSpc>
                <a:spcPct val="100000"/>
              </a:lnSpc>
              <a:spcBef>
                <a:spcPts val="0"/>
              </a:spcBef>
              <a:spcAft>
                <a:spcPts val="0"/>
              </a:spcAft>
              <a:buSzPts val="2000"/>
              <a:buFont typeface="Avenir"/>
              <a:buChar char="●"/>
            </a:pPr>
            <a:r>
              <a:rPr lang="en-US" sz="2000">
                <a:highlight>
                  <a:schemeClr val="lt1"/>
                </a:highlight>
              </a:rPr>
              <a:t>The team was highly interest in understanding serverless applications architecture and implementation.</a:t>
            </a:r>
            <a:endParaRPr sz="2000">
              <a:highlight>
                <a:schemeClr val="lt1"/>
              </a:highlight>
            </a:endParaRPr>
          </a:p>
          <a:p>
            <a:pPr indent="0" lvl="0" marL="457200" rtl="0" algn="just">
              <a:lnSpc>
                <a:spcPct val="100000"/>
              </a:lnSpc>
              <a:spcBef>
                <a:spcPts val="0"/>
              </a:spcBef>
              <a:spcAft>
                <a:spcPts val="0"/>
              </a:spcAft>
              <a:buNone/>
            </a:pPr>
            <a:r>
              <a:t/>
            </a:r>
            <a:endParaRPr sz="2000">
              <a:highlight>
                <a:schemeClr val="lt1"/>
              </a:highlight>
            </a:endParaRPr>
          </a:p>
          <a:p>
            <a:pPr indent="-355600" lvl="0" marL="457200" rtl="0" algn="just">
              <a:lnSpc>
                <a:spcPct val="100000"/>
              </a:lnSpc>
              <a:spcBef>
                <a:spcPts val="0"/>
              </a:spcBef>
              <a:spcAft>
                <a:spcPts val="0"/>
              </a:spcAft>
              <a:buSzPts val="2000"/>
              <a:buFont typeface="Avenir"/>
              <a:buChar char="●"/>
            </a:pPr>
            <a:r>
              <a:rPr lang="en-US" sz="2000">
                <a:highlight>
                  <a:schemeClr val="lt1"/>
                </a:highlight>
              </a:rPr>
              <a:t>The serverless architecture  makes it possible for small companies to affordable to adopt a modern cloud </a:t>
            </a:r>
            <a:r>
              <a:rPr lang="en-US" sz="2000">
                <a:highlight>
                  <a:schemeClr val="lt1"/>
                </a:highlight>
              </a:rPr>
              <a:t>infrastructure. Given that the team expertise doesn’t need to be highly specialized compared to other type of cloud architectures that demand managed services - like OS maintenance,etc.</a:t>
            </a:r>
            <a:endParaRPr sz="2000">
              <a:highlight>
                <a:schemeClr val="lt1"/>
              </a:highlight>
            </a:endParaRPr>
          </a:p>
          <a:p>
            <a:pPr indent="0" lvl="0" marL="457200" rtl="0" algn="just">
              <a:lnSpc>
                <a:spcPct val="100000"/>
              </a:lnSpc>
              <a:spcBef>
                <a:spcPts val="0"/>
              </a:spcBef>
              <a:spcAft>
                <a:spcPts val="0"/>
              </a:spcAft>
              <a:buNone/>
            </a:pPr>
            <a:r>
              <a:t/>
            </a:r>
            <a:endParaRPr sz="2000">
              <a:highlight>
                <a:schemeClr val="lt1"/>
              </a:highlight>
            </a:endParaRPr>
          </a:p>
          <a:p>
            <a:pPr indent="-355600" lvl="0" marL="457200" rtl="0" algn="just">
              <a:lnSpc>
                <a:spcPct val="100000"/>
              </a:lnSpc>
              <a:spcBef>
                <a:spcPts val="0"/>
              </a:spcBef>
              <a:spcAft>
                <a:spcPts val="0"/>
              </a:spcAft>
              <a:buSzPts val="2000"/>
              <a:buFont typeface="Avenir"/>
              <a:buChar char="●"/>
            </a:pPr>
            <a:r>
              <a:rPr lang="en-US" sz="2000">
                <a:highlight>
                  <a:schemeClr val="lt1"/>
                </a:highlight>
              </a:rPr>
              <a:t>Emerging technologies markets that rely heavily in function as a service </a:t>
            </a:r>
            <a:r>
              <a:rPr lang="en-US" sz="2000">
                <a:highlight>
                  <a:schemeClr val="lt1"/>
                </a:highlight>
              </a:rPr>
              <a:t>architecture</a:t>
            </a:r>
            <a:r>
              <a:rPr lang="en-US" sz="2000">
                <a:highlight>
                  <a:schemeClr val="lt1"/>
                </a:highlight>
              </a:rPr>
              <a:t> like conservational agents, IoT applications, AI/Machine learning, Data analysis pipelines demand on the enterprise.</a:t>
            </a:r>
            <a:endParaRPr sz="2000">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Problem</a:t>
            </a:r>
            <a:endParaRPr/>
          </a:p>
        </p:txBody>
      </p:sp>
      <p:sp>
        <p:nvSpPr>
          <p:cNvPr id="150" name="Google Shape;150;p4"/>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sz="2000"/>
              <a:t>     </a:t>
            </a:r>
            <a:r>
              <a:rPr lang="en-US" sz="2000"/>
              <a:t>We decided to explore, research and learn how to build a</a:t>
            </a:r>
            <a:r>
              <a:rPr b="1" lang="en-US" sz="2000"/>
              <a:t> small filesystem application that supports and handles </a:t>
            </a:r>
            <a:r>
              <a:rPr b="1" lang="en-US" sz="2000"/>
              <a:t>multiple</a:t>
            </a:r>
            <a:r>
              <a:rPr b="1" lang="en-US" sz="2000"/>
              <a:t> formats</a:t>
            </a:r>
            <a:r>
              <a:rPr lang="en-US" sz="2000"/>
              <a:t> in the cloud. Adding up we went </a:t>
            </a:r>
            <a:r>
              <a:rPr lang="en-US" sz="2000"/>
              <a:t>further</a:t>
            </a:r>
            <a:r>
              <a:rPr lang="en-US" sz="2000"/>
              <a:t> and decided to test the application performance and learn how to measure it in real-time with a newly released serverless </a:t>
            </a:r>
            <a:r>
              <a:rPr lang="en-US" sz="2000"/>
              <a:t>benchmarking</a:t>
            </a:r>
            <a:r>
              <a:rPr lang="en-US" sz="2000"/>
              <a:t> suite named</a:t>
            </a:r>
            <a:r>
              <a:rPr b="1" lang="en-US" sz="2000"/>
              <a:t> Faasdom</a:t>
            </a:r>
            <a:r>
              <a:rPr lang="en-US" sz="2000"/>
              <a:t>.</a:t>
            </a:r>
            <a:endParaRPr sz="2000"/>
          </a:p>
          <a:p>
            <a:pPr indent="-50800" lvl="0" marL="228600" rtl="0" algn="l">
              <a:lnSpc>
                <a:spcPct val="90000"/>
              </a:lnSpc>
              <a:spcBef>
                <a:spcPts val="0"/>
              </a:spcBef>
              <a:spcAft>
                <a:spcPts val="0"/>
              </a:spcAft>
              <a:buClr>
                <a:schemeClr val="dk1"/>
              </a:buClr>
              <a:buSzPts val="2800"/>
              <a:buNone/>
            </a:pPr>
            <a:r>
              <a:t/>
            </a:r>
            <a:endParaRPr sz="2000"/>
          </a:p>
          <a:p>
            <a:pPr indent="-50800" lvl="0" marL="228600" rtl="0" algn="l">
              <a:lnSpc>
                <a:spcPct val="90000"/>
              </a:lnSpc>
              <a:spcBef>
                <a:spcPts val="0"/>
              </a:spcBef>
              <a:spcAft>
                <a:spcPts val="0"/>
              </a:spcAft>
              <a:buClr>
                <a:schemeClr val="dk1"/>
              </a:buClr>
              <a:buSzPts val="2800"/>
              <a:buNone/>
            </a:pPr>
            <a:r>
              <a:t/>
            </a:r>
            <a:endParaRPr sz="2000"/>
          </a:p>
          <a:p>
            <a:pPr indent="-50800" lvl="0" marL="228600" rtl="0" algn="l">
              <a:lnSpc>
                <a:spcPct val="90000"/>
              </a:lnSpc>
              <a:spcBef>
                <a:spcPts val="0"/>
              </a:spcBef>
              <a:spcAft>
                <a:spcPts val="0"/>
              </a:spcAft>
              <a:buClr>
                <a:schemeClr val="dk1"/>
              </a:buClr>
              <a:buSzPts val="2800"/>
              <a:buNone/>
            </a:pPr>
            <a:r>
              <a:rPr lang="en-US" sz="2000"/>
              <a:t>   The application is similar to the basic functions and the main purpose of major market applications like - dropbox, drive, box. Our </a:t>
            </a:r>
            <a:r>
              <a:rPr lang="en-US" sz="2000"/>
              <a:t>approach</a:t>
            </a:r>
            <a:r>
              <a:rPr lang="en-US" sz="2000"/>
              <a:t> differs from those applications in our architecture decision to develop a serverless app or function based deployment.</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525175"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High-level filesystem architecture</a:t>
            </a:r>
            <a:endParaRPr/>
          </a:p>
        </p:txBody>
      </p:sp>
      <p:pic>
        <p:nvPicPr>
          <p:cNvPr id="156" name="Google Shape;156;p10"/>
          <p:cNvPicPr preferRelativeResize="0"/>
          <p:nvPr/>
        </p:nvPicPr>
        <p:blipFill>
          <a:blip r:embed="rId3">
            <a:alphaModFix/>
          </a:blip>
          <a:stretch>
            <a:fillRect/>
          </a:stretch>
        </p:blipFill>
        <p:spPr>
          <a:xfrm>
            <a:off x="2405525" y="975425"/>
            <a:ext cx="7736306" cy="5768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Main use cases</a:t>
            </a:r>
            <a:endParaRPr/>
          </a:p>
        </p:txBody>
      </p:sp>
      <p:sp>
        <p:nvSpPr>
          <p:cNvPr id="163" name="Google Shape;163;p14"/>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AutoNum type="arabicPeriod"/>
            </a:pPr>
            <a:r>
              <a:rPr lang="en-US"/>
              <a:t>As a user i want to upload a file so that i can store it on other machine.</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As a user i want to see all my files on the dashboard so that i can explore the list, size, name.</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As a user i want to download the file on multiple devices.</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AutoNum type="arabicPeriod"/>
            </a:pPr>
            <a:r>
              <a:rPr lang="en-US"/>
              <a:t>As a user i want to be able to dele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Research questions</a:t>
            </a:r>
            <a:endParaRPr/>
          </a:p>
        </p:txBody>
      </p:sp>
      <p:sp>
        <p:nvSpPr>
          <p:cNvPr id="169" name="Google Shape;169;p6"/>
          <p:cNvSpPr txBox="1"/>
          <p:nvPr>
            <p:ph idx="1" type="body"/>
          </p:nvPr>
        </p:nvSpPr>
        <p:spPr>
          <a:xfrm>
            <a:off x="838200" y="1825625"/>
            <a:ext cx="10515600" cy="3859742"/>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0"/>
              </a:spcBef>
              <a:spcAft>
                <a:spcPts val="0"/>
              </a:spcAft>
              <a:buSzPts val="2000"/>
              <a:buAutoNum type="arabicPeriod"/>
            </a:pPr>
            <a:r>
              <a:rPr lang="en-US" sz="2000"/>
              <a:t>How to design a function based service application?</a:t>
            </a:r>
            <a:endParaRPr sz="2000"/>
          </a:p>
          <a:p>
            <a:pPr indent="0" lvl="0" marL="4572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AutoNum type="arabicPeriod"/>
            </a:pPr>
            <a:r>
              <a:rPr lang="en-US" sz="2000"/>
              <a:t>What’s the best approach to implement a filesystem using the AWS serverless stack and tooling?</a:t>
            </a:r>
            <a:endParaRPr sz="2000"/>
          </a:p>
          <a:p>
            <a:pPr indent="0" lvl="0" marL="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AutoNum type="arabicPeriod"/>
            </a:pPr>
            <a:r>
              <a:rPr lang="en-US" sz="2000"/>
              <a:t>What are the benchmarking results of the application to be implemented and what </a:t>
            </a:r>
            <a:r>
              <a:rPr lang="en-US" sz="2000"/>
              <a:t>parameters</a:t>
            </a:r>
            <a:r>
              <a:rPr lang="en-US" sz="2000"/>
              <a:t> are to be considered to be the most important to measure the performance on this type of </a:t>
            </a:r>
            <a:r>
              <a:rPr lang="en-US" sz="2000"/>
              <a:t>application</a:t>
            </a:r>
            <a:r>
              <a:rPr lang="en-US" sz="2000"/>
              <a:t>?</a:t>
            </a:r>
            <a:endParaRPr sz="2000"/>
          </a:p>
          <a:p>
            <a:pPr indent="0" lvl="0" marL="457200" rtl="0" algn="l">
              <a:lnSpc>
                <a:spcPct val="90000"/>
              </a:lnSpc>
              <a:spcBef>
                <a:spcPts val="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haroni"/>
              <a:buNone/>
            </a:pPr>
            <a:r>
              <a:rPr lang="en-US"/>
              <a:t>Scope</a:t>
            </a:r>
            <a:endParaRPr/>
          </a:p>
        </p:txBody>
      </p:sp>
      <p:sp>
        <p:nvSpPr>
          <p:cNvPr id="175" name="Google Shape;175;p7"/>
          <p:cNvSpPr txBox="1"/>
          <p:nvPr>
            <p:ph idx="1" type="body"/>
          </p:nvPr>
        </p:nvSpPr>
        <p:spPr>
          <a:xfrm>
            <a:off x="838200" y="1596600"/>
            <a:ext cx="10515600" cy="3859800"/>
          </a:xfrm>
          <a:prstGeom prst="rect">
            <a:avLst/>
          </a:prstGeom>
          <a:noFill/>
          <a:ln>
            <a:noFill/>
          </a:ln>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Clr>
                <a:schemeClr val="dk1"/>
              </a:buClr>
              <a:buSzPts val="2000"/>
              <a:buFont typeface="Avenir"/>
              <a:buChar char="●"/>
            </a:pPr>
            <a:r>
              <a:rPr lang="en-US" sz="2000"/>
              <a:t>Observe the way a back-end serverless architecture can scale and perform in the cloud.</a:t>
            </a:r>
            <a:endParaRPr sz="2000"/>
          </a:p>
          <a:p>
            <a:pPr indent="0" lvl="0" marL="0" rtl="0" algn="l">
              <a:lnSpc>
                <a:spcPct val="115000"/>
              </a:lnSpc>
              <a:spcBef>
                <a:spcPts val="1600"/>
              </a:spcBef>
              <a:spcAft>
                <a:spcPts val="0"/>
              </a:spcAft>
              <a:buNone/>
            </a:pPr>
            <a:r>
              <a:t/>
            </a:r>
            <a:endParaRPr sz="2000"/>
          </a:p>
          <a:p>
            <a:pPr indent="-355600" lvl="0" marL="457200" rtl="0" algn="l">
              <a:lnSpc>
                <a:spcPct val="115000"/>
              </a:lnSpc>
              <a:spcBef>
                <a:spcPts val="1600"/>
              </a:spcBef>
              <a:spcAft>
                <a:spcPts val="0"/>
              </a:spcAft>
              <a:buClr>
                <a:schemeClr val="dk1"/>
              </a:buClr>
              <a:buSzPts val="2000"/>
              <a:buFont typeface="Avenir"/>
              <a:buChar char="●"/>
            </a:pPr>
            <a:r>
              <a:rPr lang="en-US" sz="2000"/>
              <a:t>Recognize the constraints of this type of architecture.</a:t>
            </a:r>
            <a:endParaRPr sz="2000"/>
          </a:p>
          <a:p>
            <a:pPr indent="0" lvl="0" marL="0" rtl="0" algn="l">
              <a:lnSpc>
                <a:spcPct val="115000"/>
              </a:lnSpc>
              <a:spcBef>
                <a:spcPts val="1600"/>
              </a:spcBef>
              <a:spcAft>
                <a:spcPts val="0"/>
              </a:spcAft>
              <a:buNone/>
            </a:pPr>
            <a:r>
              <a:t/>
            </a:r>
            <a:endParaRPr sz="2000"/>
          </a:p>
          <a:p>
            <a:pPr indent="-355600" lvl="0" marL="457200" rtl="0" algn="l">
              <a:lnSpc>
                <a:spcPct val="115000"/>
              </a:lnSpc>
              <a:spcBef>
                <a:spcPts val="1600"/>
              </a:spcBef>
              <a:spcAft>
                <a:spcPts val="0"/>
              </a:spcAft>
              <a:buClr>
                <a:schemeClr val="dk1"/>
              </a:buClr>
              <a:buSzPts val="2000"/>
              <a:buFont typeface="Avenir"/>
              <a:buChar char="●"/>
            </a:pPr>
            <a:r>
              <a:rPr lang="en-US" sz="2000"/>
              <a:t>Recognize the best practices to implement this technique.</a:t>
            </a:r>
            <a:endParaRPr sz="2000"/>
          </a:p>
          <a:p>
            <a:pPr indent="0" lvl="0" marL="0" rtl="0" algn="l">
              <a:lnSpc>
                <a:spcPct val="115000"/>
              </a:lnSpc>
              <a:spcBef>
                <a:spcPts val="1600"/>
              </a:spcBef>
              <a:spcAft>
                <a:spcPts val="0"/>
              </a:spcAft>
              <a:buNone/>
            </a:pPr>
            <a:r>
              <a:t/>
            </a:r>
            <a:endParaRPr sz="2000"/>
          </a:p>
          <a:p>
            <a:pPr indent="-355600" lvl="0" marL="457200" rtl="0" algn="l">
              <a:lnSpc>
                <a:spcPct val="115000"/>
              </a:lnSpc>
              <a:spcBef>
                <a:spcPts val="1600"/>
              </a:spcBef>
              <a:spcAft>
                <a:spcPts val="0"/>
              </a:spcAft>
              <a:buClr>
                <a:schemeClr val="dk1"/>
              </a:buClr>
              <a:buSzPts val="2000"/>
              <a:buFont typeface="Avenir"/>
              <a:buChar char="●"/>
            </a:pPr>
            <a:r>
              <a:rPr lang="en-US" sz="2000"/>
              <a:t>Showcase comparisons results based on the performance metrics.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hapesVTI">
  <a:themeElements>
    <a:clrScheme name="AnalogousFromDarkSeedLeftStep">
      <a:dk1>
        <a:srgbClr val="000000"/>
      </a:dk1>
      <a:lt1>
        <a:srgbClr val="FFFFFF"/>
      </a:lt1>
      <a:dk2>
        <a:srgbClr val="242D41"/>
      </a:dk2>
      <a:lt2>
        <a:srgbClr val="E2E8E2"/>
      </a:lt2>
      <a:accent1>
        <a:srgbClr val="BF4DC3"/>
      </a:accent1>
      <a:accent2>
        <a:srgbClr val="7B3BB1"/>
      </a:accent2>
      <a:accent3>
        <a:srgbClr val="5C4DC3"/>
      </a:accent3>
      <a:accent4>
        <a:srgbClr val="3B5DB1"/>
      </a:accent4>
      <a:accent5>
        <a:srgbClr val="4DA0C3"/>
      </a:accent5>
      <a:accent6>
        <a:srgbClr val="3BB1A3"/>
      </a:accent6>
      <a:hlink>
        <a:srgbClr val="3F84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2020-11-28T18:55:10Z</dcterms:created>
  <dc:creator>Carolina Hernandezmateo</dc:creator>
</cp:coreProperties>
</file>