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76" r:id="rId3"/>
    <p:sldId id="257" r:id="rId4"/>
    <p:sldId id="422" r:id="rId5"/>
    <p:sldId id="335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5" r:id="rId15"/>
    <p:sldId id="423" r:id="rId16"/>
    <p:sldId id="418" r:id="rId17"/>
    <p:sldId id="419" r:id="rId18"/>
    <p:sldId id="420" r:id="rId19"/>
    <p:sldId id="412" r:id="rId20"/>
    <p:sldId id="414" r:id="rId21"/>
    <p:sldId id="424" r:id="rId22"/>
    <p:sldId id="417" r:id="rId23"/>
    <p:sldId id="413" r:id="rId24"/>
    <p:sldId id="421" r:id="rId25"/>
    <p:sldId id="375" r:id="rId26"/>
    <p:sldId id="376" r:id="rId27"/>
    <p:sldId id="425" r:id="rId28"/>
    <p:sldId id="426" r:id="rId29"/>
    <p:sldId id="427" r:id="rId30"/>
    <p:sldId id="334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27FE-7CF4-4A49-9CC0-C37BC081944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2F50-2BC9-409B-8ADE-65940469A5B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Aprendizado Automático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</a:p>
          <a:p>
            <a:pPr lvl="1"/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r>
              <a:rPr lang="pt-BR" dirty="0" smtClean="0"/>
              <a:t>Uma camada oculta</a:t>
            </a:r>
          </a:p>
          <a:p>
            <a:pPr lvl="1"/>
            <a:r>
              <a:rPr lang="pt-BR" dirty="0" smtClean="0"/>
              <a:t>Problemas não linearmente separáveis (função contínua)</a:t>
            </a:r>
          </a:p>
          <a:p>
            <a:r>
              <a:rPr lang="pt-BR" dirty="0" smtClean="0"/>
              <a:t>Duas camadas ocultas</a:t>
            </a:r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704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</a:p>
          <a:p>
            <a:pPr lvl="1"/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r>
              <a:rPr lang="pt-BR" dirty="0" smtClean="0"/>
              <a:t>Uma camada oculta</a:t>
            </a:r>
          </a:p>
          <a:p>
            <a:pPr lvl="1"/>
            <a:r>
              <a:rPr lang="pt-BR" dirty="0" smtClean="0"/>
              <a:t>Problemas não linearmente separáveis (função contínua)</a:t>
            </a:r>
          </a:p>
          <a:p>
            <a:r>
              <a:rPr lang="pt-BR" dirty="0" smtClean="0"/>
              <a:t>Duas camadas ocultas</a:t>
            </a:r>
          </a:p>
          <a:p>
            <a:pPr lvl="1"/>
            <a:r>
              <a:rPr lang="pt-BR" dirty="0"/>
              <a:t>Problemas não linearmente separáveis </a:t>
            </a:r>
            <a:r>
              <a:rPr lang="pt-BR" dirty="0" smtClean="0"/>
              <a:t>(qualquer função)</a:t>
            </a:r>
            <a:endParaRPr lang="pt-BR" dirty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889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Neurônios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Camada de saída</a:t>
            </a:r>
          </a:p>
          <a:p>
            <a:pPr lvl="1"/>
            <a:r>
              <a:rPr lang="pt-BR" dirty="0" smtClean="0"/>
              <a:t>Número de classes (problemas de classificação)</a:t>
            </a:r>
            <a:endParaRPr lang="pt-BR" dirty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424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Neurônios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Camada de saída</a:t>
            </a:r>
          </a:p>
          <a:p>
            <a:pPr lvl="1"/>
            <a:r>
              <a:rPr lang="pt-BR" dirty="0" smtClean="0"/>
              <a:t>Número de classes (problemas de classificação)</a:t>
            </a:r>
          </a:p>
          <a:p>
            <a:r>
              <a:rPr lang="pt-BR" dirty="0" smtClean="0"/>
              <a:t>Camadas ocultas</a:t>
            </a:r>
          </a:p>
          <a:p>
            <a:pPr lvl="1"/>
            <a:r>
              <a:rPr lang="pt-BR" dirty="0" smtClean="0"/>
              <a:t>Conjunto de validação</a:t>
            </a:r>
          </a:p>
          <a:p>
            <a:pPr lvl="1"/>
            <a:r>
              <a:rPr lang="pt-BR" dirty="0" smtClean="0"/>
              <a:t>Heurísticas</a:t>
            </a:r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593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Ativação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pt-BR" sz="2800" dirty="0" smtClean="0"/>
                  <a:t>Logística (0 e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[1−</m:t>
                    </m:r>
                    <m:r>
                      <a:rPr lang="pt-BR" sz="2000" i="1">
                        <a:latin typeface="Cambria Math"/>
                      </a:rPr>
                      <m:t>𝑓</m:t>
                    </m:r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𝑥</m:t>
                    </m:r>
                    <m:r>
                      <a:rPr lang="pt-BR" sz="2000" i="1">
                        <a:latin typeface="Cambria Math"/>
                      </a:rPr>
                      <m:t>)]</m:t>
                    </m:r>
                  </m:oMath>
                </a14:m>
                <a:endParaRPr lang="pt-BR" sz="2000" dirty="0"/>
              </a:p>
              <a:p>
                <a:r>
                  <a:rPr lang="pt-BR" sz="2800" dirty="0" smtClean="0"/>
                  <a:t>Tangente Hiperbólica (-1 e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  <m:r>
                          <a:rPr lang="pt-BR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pt-B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/>
                          </a:rPr>
                          <m:t>𝑓</m:t>
                        </m:r>
                        <m:r>
                          <a:rPr lang="pt-BR" sz="2400" i="1">
                            <a:latin typeface="Cambria Math"/>
                          </a:rPr>
                          <m:t>(</m:t>
                        </m:r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  <m:r>
                          <a:rPr lang="pt-BR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Convergência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3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Parada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i="1" dirty="0" err="1" smtClean="0"/>
              <a:t>Overfitting</a:t>
            </a:r>
            <a:endParaRPr lang="pt-BR" sz="2800" i="1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624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Parada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i="1" dirty="0" err="1" smtClean="0"/>
              <a:t>Overfitting</a:t>
            </a:r>
            <a:endParaRPr lang="pt-BR" sz="2800" i="1" dirty="0" smtClean="0"/>
          </a:p>
          <a:p>
            <a:r>
              <a:rPr lang="pt-BR" sz="2800" dirty="0" smtClean="0"/>
              <a:t>Solução</a:t>
            </a:r>
          </a:p>
          <a:p>
            <a:pPr lvl="1"/>
            <a:r>
              <a:rPr lang="pt-BR" sz="2500" dirty="0" smtClean="0"/>
              <a:t>Conjunto de Validação</a:t>
            </a: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09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Parada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i="1" dirty="0" err="1" smtClean="0"/>
              <a:t>Overfitting</a:t>
            </a:r>
            <a:endParaRPr lang="pt-BR" sz="2800" i="1" dirty="0" smtClean="0"/>
          </a:p>
          <a:p>
            <a:r>
              <a:rPr lang="pt-BR" sz="2800" dirty="0" smtClean="0"/>
              <a:t>Solução</a:t>
            </a:r>
          </a:p>
          <a:p>
            <a:pPr lvl="1"/>
            <a:r>
              <a:rPr lang="pt-BR" sz="2500" dirty="0" smtClean="0"/>
              <a:t>Conjunto de Validação</a:t>
            </a: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32492"/>
            <a:ext cx="4104456" cy="332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para Aceleração da Convergência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Normalização dos dados de entrada</a:t>
            </a:r>
          </a:p>
          <a:p>
            <a:r>
              <a:rPr lang="pt-BR" sz="2800" dirty="0" smtClean="0"/>
              <a:t>Taxa de aprendizagem variável</a:t>
            </a:r>
          </a:p>
          <a:p>
            <a:r>
              <a:rPr lang="pt-BR" sz="2800" dirty="0" smtClean="0"/>
              <a:t>Termo de momento</a:t>
            </a:r>
          </a:p>
          <a:p>
            <a:pPr marL="274320" lvl="1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87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Práticos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dos Dados de Entrada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Dados normalizados ente 0 e 1 (-1 e 1)</a:t>
            </a:r>
          </a:p>
          <a:p>
            <a:r>
              <a:rPr lang="pt-BR" sz="2800" dirty="0" smtClean="0"/>
              <a:t>Dados normalizados para ter variância 1</a:t>
            </a:r>
            <a:endParaRPr lang="pt-BR" dirty="0" smtClean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409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 de aprendizado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Tamanho do passo de aprendizado</a:t>
            </a:r>
          </a:p>
          <a:p>
            <a:pPr marL="274320" lvl="1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4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 de aprendizado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Tamanho do passo de aprendizado</a:t>
            </a:r>
          </a:p>
          <a:p>
            <a:r>
              <a:rPr lang="pt-BR" sz="2800" dirty="0" smtClean="0"/>
              <a:t>Estratégia</a:t>
            </a:r>
          </a:p>
          <a:p>
            <a:pPr lvl="1"/>
            <a:r>
              <a:rPr lang="pt-BR" dirty="0" smtClean="0"/>
              <a:t>Diminuir a taxa a medida que o número de épocas aumenta</a:t>
            </a:r>
          </a:p>
          <a:p>
            <a:pPr lvl="2"/>
            <a:r>
              <a:rPr lang="pt-BR" dirty="0" smtClean="0"/>
              <a:t>Decaimento linear</a:t>
            </a:r>
          </a:p>
          <a:p>
            <a:pPr lvl="2"/>
            <a:r>
              <a:rPr lang="pt-BR" dirty="0" smtClean="0"/>
              <a:t>Decaimento exponencial</a:t>
            </a:r>
            <a:endParaRPr lang="pt-BR" dirty="0" smtClean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49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 de Momento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Acelera o aprendizado em superfícies planas</a:t>
            </a:r>
          </a:p>
          <a:p>
            <a:r>
              <a:rPr lang="pt-BR" dirty="0" smtClean="0"/>
              <a:t>Ajuda a fugir de mínimos locais</a:t>
            </a:r>
          </a:p>
          <a:p>
            <a:r>
              <a:rPr lang="pt-BR" dirty="0" smtClean="0"/>
              <a:t>Penaliza mudanças bruscas de direção da busca</a:t>
            </a:r>
            <a:endParaRPr lang="pt-BR" dirty="0" smtClean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70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 de Momento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pt-BR" sz="2800" dirty="0" smtClean="0"/>
                  <a:t>Acelera o aprendizado em superfícies planas</a:t>
                </a:r>
              </a:p>
              <a:p>
                <a:r>
                  <a:rPr lang="pt-BR" dirty="0" smtClean="0"/>
                  <a:t>Ajuda a fugir de mínimos locais</a:t>
                </a:r>
              </a:p>
              <a:p>
                <a:r>
                  <a:rPr lang="pt-BR" dirty="0" smtClean="0"/>
                  <a:t>Penaliza mudanças bruscas de direção da busca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Regra de Aprendizado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</a:rPr>
                      <m:t>β</m:t>
                    </m:r>
                    <m:r>
                      <a:rPr lang="pt-B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𝑎𝑛𝑡𝑒𝑟𝑖𝑜𝑟</m:t>
                        </m:r>
                      </m:sup>
                    </m:sSup>
                    <m:r>
                      <a:rPr lang="pt-B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com Redes MLP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Redes MLP também podem ser utilizadas para tarefa de regressão</a:t>
            </a: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890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Redes MLP também podem ser utilizadas para tarefa de regressão</a:t>
            </a:r>
          </a:p>
          <a:p>
            <a:r>
              <a:rPr lang="pt-BR" sz="2800" dirty="0" smtClean="0"/>
              <a:t>Utilizar a camada de saída sem função de ativação</a:t>
            </a:r>
          </a:p>
          <a:p>
            <a:pPr lvl="1"/>
            <a:r>
              <a:rPr lang="pt-BR" dirty="0" smtClean="0"/>
              <a:t>Função de ativação linear</a:t>
            </a:r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1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sz="2800" dirty="0" smtClean="0"/>
                  <a:t>Redes MLP também podem ser utilizadas para tarefa de regressão</a:t>
                </a:r>
              </a:p>
              <a:p>
                <a:r>
                  <a:rPr lang="pt-BR" sz="2800" dirty="0" smtClean="0"/>
                  <a:t>Utilizar a camada de saída sem função de ativação</a:t>
                </a:r>
              </a:p>
              <a:p>
                <a:pPr lvl="1"/>
                <a:r>
                  <a:rPr lang="pt-BR" dirty="0" smtClean="0"/>
                  <a:t>Função de ativação linear</a:t>
                </a:r>
              </a:p>
              <a:p>
                <a:pPr lvl="2"/>
                <a:r>
                  <a:rPr lang="pt-BR" dirty="0" smtClean="0"/>
                  <a:t>Saída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i="1" dirty="0" smtClean="0">
                    <a:latin typeface="Cambria Math"/>
                  </a:rPr>
                  <a:t>=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1600" i="1" dirty="0">
                  <a:latin typeface="Cambria Math"/>
                </a:endParaRPr>
              </a:p>
              <a:p>
                <a:pPr lvl="2"/>
                <a:r>
                  <a:rPr lang="pt-BR" dirty="0" smtClean="0"/>
                  <a:t>Regra de Aprendizado</a:t>
                </a: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6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6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 b="-5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sz="2800" dirty="0" smtClean="0"/>
                  <a:t>Redes MLP também podem ser utilizadas para tarefa de regressão</a:t>
                </a:r>
              </a:p>
              <a:p>
                <a:r>
                  <a:rPr lang="pt-BR" sz="2800" dirty="0" smtClean="0"/>
                  <a:t>Utilizar a camada de saída sem função de ativação</a:t>
                </a:r>
              </a:p>
              <a:p>
                <a:pPr lvl="1"/>
                <a:r>
                  <a:rPr lang="pt-BR" dirty="0" smtClean="0"/>
                  <a:t>Função de ativação linear</a:t>
                </a:r>
              </a:p>
              <a:p>
                <a:pPr lvl="2"/>
                <a:r>
                  <a:rPr lang="pt-BR" dirty="0" smtClean="0"/>
                  <a:t>Saída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sz="1600" i="1" dirty="0">
                  <a:latin typeface="Cambria Math"/>
                </a:endParaRPr>
              </a:p>
              <a:p>
                <a:pPr lvl="2"/>
                <a:r>
                  <a:rPr lang="pt-BR" dirty="0" smtClean="0"/>
                  <a:t>Regra de Aprendizado</a:t>
                </a: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6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41" t="-1235" b="-5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 e </a:t>
            </a:r>
            <a:r>
              <a:rPr lang="pt-BR" dirty="0" err="1" smtClean="0"/>
              <a:t>Backpropagation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2000" i="1" dirty="0"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sz="2000" dirty="0">
                    <a:solidFill>
                      <a:schemeClr val="tx1"/>
                    </a:solidFill>
                  </a:rPr>
                  <a:t>Gradiente local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1800" dirty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800" i="1">
                            <a:latin typeface="Cambria Math"/>
                          </a:rPr>
                          <m:t>𝑘</m:t>
                        </m:r>
                        <m:r>
                          <a:rPr lang="pt-B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8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1800" dirty="0"/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da Arquitetura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9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64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2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</a:p>
          <a:p>
            <a:pPr lvl="1"/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51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</a:p>
          <a:p>
            <a:pPr lvl="1"/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r>
              <a:rPr lang="pt-BR" dirty="0" smtClean="0"/>
              <a:t>Uma camada oculta</a:t>
            </a:r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0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 de camadas ocultas  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BR" sz="2800" dirty="0" smtClean="0"/>
              <a:t>Sem c</a:t>
            </a:r>
            <a:r>
              <a:rPr lang="pt-BR" sz="2500" dirty="0" smtClean="0"/>
              <a:t>amadas ocultas</a:t>
            </a:r>
          </a:p>
          <a:p>
            <a:pPr lvl="1"/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r>
              <a:rPr lang="pt-BR" dirty="0" smtClean="0"/>
              <a:t>Uma camada oculta</a:t>
            </a:r>
          </a:p>
          <a:p>
            <a:pPr lvl="1"/>
            <a:r>
              <a:rPr lang="pt-BR" dirty="0" smtClean="0"/>
              <a:t>Problemas não linearmente separáveis (função contínua)</a:t>
            </a:r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36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9069</TotalTime>
  <Words>781</Words>
  <Application>Microsoft Office PowerPoint</Application>
  <PresentationFormat>Apresentação na tela (4:3)</PresentationFormat>
  <Paragraphs>125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Origem</vt:lpstr>
      <vt:lpstr>Aprendizado Automático</vt:lpstr>
      <vt:lpstr>Aspectos Práticos</vt:lpstr>
      <vt:lpstr>Redes MLP e Backpropagation</vt:lpstr>
      <vt:lpstr>Definição da Arquitetura</vt:lpstr>
      <vt:lpstr>Número de camadas ocultas  </vt:lpstr>
      <vt:lpstr>Número de camadas ocultas  </vt:lpstr>
      <vt:lpstr>Número de camadas ocultas  </vt:lpstr>
      <vt:lpstr>Número de camadas ocultas  </vt:lpstr>
      <vt:lpstr>Número de camadas ocultas  </vt:lpstr>
      <vt:lpstr>Número de camadas ocultas  </vt:lpstr>
      <vt:lpstr>Número de camadas ocultas  </vt:lpstr>
      <vt:lpstr>Número de Neurônios</vt:lpstr>
      <vt:lpstr>Número de Neurônios</vt:lpstr>
      <vt:lpstr>Função de Ativação</vt:lpstr>
      <vt:lpstr>Convergência</vt:lpstr>
      <vt:lpstr>Critério de Parada</vt:lpstr>
      <vt:lpstr>Critério de Parada</vt:lpstr>
      <vt:lpstr>Critério de Parada</vt:lpstr>
      <vt:lpstr>Técnicas para Aceleração da Convergência</vt:lpstr>
      <vt:lpstr>Normalização dos Dados de Entrada</vt:lpstr>
      <vt:lpstr>Taxa de aprendizado</vt:lpstr>
      <vt:lpstr>Taxa de aprendizado</vt:lpstr>
      <vt:lpstr>Fator de Momento</vt:lpstr>
      <vt:lpstr>Fator de Momento</vt:lpstr>
      <vt:lpstr>Regressão com Redes MLP</vt:lpstr>
      <vt:lpstr>Redes MLP</vt:lpstr>
      <vt:lpstr>Redes MLP</vt:lpstr>
      <vt:lpstr>Redes MLP</vt:lpstr>
      <vt:lpstr>Redes MLP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138</cp:revision>
  <dcterms:created xsi:type="dcterms:W3CDTF">2014-01-11T13:38:57Z</dcterms:created>
  <dcterms:modified xsi:type="dcterms:W3CDTF">2014-01-28T17:13:47Z</dcterms:modified>
</cp:coreProperties>
</file>