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3"/>
  </p:notesMasterIdLst>
  <p:sldIdLst>
    <p:sldId id="256" r:id="rId2"/>
    <p:sldId id="276" r:id="rId3"/>
    <p:sldId id="257" r:id="rId4"/>
    <p:sldId id="335" r:id="rId5"/>
    <p:sldId id="362" r:id="rId6"/>
    <p:sldId id="336" r:id="rId7"/>
    <p:sldId id="363" r:id="rId8"/>
    <p:sldId id="364" r:id="rId9"/>
    <p:sldId id="337" r:id="rId10"/>
    <p:sldId id="338" r:id="rId11"/>
    <p:sldId id="339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4" r:id="rId21"/>
    <p:sldId id="373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9" r:id="rId33"/>
    <p:sldId id="385" r:id="rId34"/>
    <p:sldId id="387" r:id="rId35"/>
    <p:sldId id="386" r:id="rId36"/>
    <p:sldId id="388" r:id="rId37"/>
    <p:sldId id="390" r:id="rId38"/>
    <p:sldId id="391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399" r:id="rId47"/>
    <p:sldId id="400" r:id="rId48"/>
    <p:sldId id="401" r:id="rId49"/>
    <p:sldId id="402" r:id="rId50"/>
    <p:sldId id="403" r:id="rId51"/>
    <p:sldId id="334" r:id="rId5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>
        <p:scale>
          <a:sx n="70" d="100"/>
          <a:sy n="70" d="100"/>
        </p:scale>
        <p:origin x="-2196" y="-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C27FE-7CF4-4A49-9CC0-C37BC0819448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52F50-2BC9-409B-8ADE-65940469A5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84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E700DB3-DBF0-4086-B675-117E7A9610B8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Aprendizagem Automática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João Paulo Pordeus Gomes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9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Perceptron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800" dirty="0" err="1"/>
              <a:t>Minsky</a:t>
            </a:r>
            <a:r>
              <a:rPr lang="pt-BR" sz="2800" dirty="0"/>
              <a:t> e </a:t>
            </a:r>
            <a:r>
              <a:rPr lang="pt-BR" sz="2800" dirty="0" err="1"/>
              <a:t>Papert</a:t>
            </a:r>
            <a:r>
              <a:rPr lang="pt-BR" sz="2800" dirty="0"/>
              <a:t> (1969)</a:t>
            </a:r>
          </a:p>
          <a:p>
            <a:pPr lvl="1"/>
            <a:r>
              <a:rPr lang="pt-BR" sz="2400" dirty="0"/>
              <a:t>Problema ou-exclusivo</a:t>
            </a:r>
            <a:endParaRPr lang="pt-BR" sz="2000" dirty="0"/>
          </a:p>
          <a:p>
            <a:pPr lvl="3"/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89597"/>
            <a:ext cx="7578725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95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Perceptron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800" dirty="0" err="1"/>
              <a:t>Minsky</a:t>
            </a:r>
            <a:r>
              <a:rPr lang="pt-BR" sz="2800" dirty="0"/>
              <a:t> e </a:t>
            </a:r>
            <a:r>
              <a:rPr lang="pt-BR" sz="2800" dirty="0" err="1"/>
              <a:t>Papert</a:t>
            </a:r>
            <a:r>
              <a:rPr lang="pt-BR" sz="2800" dirty="0"/>
              <a:t> (1969)</a:t>
            </a:r>
          </a:p>
          <a:p>
            <a:pPr lvl="1"/>
            <a:r>
              <a:rPr lang="pt-BR" sz="2400" dirty="0"/>
              <a:t>Problema ou-exclusivo</a:t>
            </a:r>
            <a:endParaRPr lang="pt-BR" sz="2000" dirty="0"/>
          </a:p>
          <a:p>
            <a:r>
              <a:rPr lang="pt-BR" sz="2800" dirty="0"/>
              <a:t>Provaram que pode ser resolvido se for utilizada mais de uma camada de neurônios</a:t>
            </a:r>
          </a:p>
          <a:p>
            <a:pPr lvl="3"/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832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Perceptron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3"/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5976664" cy="23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87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Perceptron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3"/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5976664" cy="23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55455"/>
            <a:ext cx="541337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5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Perceptron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3"/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5976664" cy="23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55455"/>
            <a:ext cx="541337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77" y="4337213"/>
            <a:ext cx="254158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491880" y="2474707"/>
            <a:ext cx="2016224" cy="18183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995936" y="1898643"/>
            <a:ext cx="2016224" cy="18183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95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Perceptron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5976664" cy="23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491880" y="2474707"/>
            <a:ext cx="2016224" cy="18183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995936" y="1898643"/>
            <a:ext cx="2016224" cy="18183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37213"/>
            <a:ext cx="3590925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343" y="4077072"/>
            <a:ext cx="3313113" cy="21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7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Perceptron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5976664" cy="23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491880" y="2474707"/>
            <a:ext cx="2016224" cy="18183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995936" y="1898643"/>
            <a:ext cx="2016224" cy="18183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37213"/>
            <a:ext cx="3590925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343" y="4077072"/>
            <a:ext cx="3313113" cy="21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154" y="5870167"/>
            <a:ext cx="13335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580112" y="593207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240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Perceptron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5976664" cy="23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491880" y="2474707"/>
            <a:ext cx="2016224" cy="18183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995936" y="1898643"/>
            <a:ext cx="2016224" cy="18183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37213"/>
            <a:ext cx="3590925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343" y="4077072"/>
            <a:ext cx="3313113" cy="21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154" y="5870167"/>
            <a:ext cx="13335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580112" y="593207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840" y="4628615"/>
            <a:ext cx="13335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5436096" y="46531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1403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Perceptron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5976664" cy="23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491880" y="2474707"/>
            <a:ext cx="2016224" cy="18183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995936" y="1898643"/>
            <a:ext cx="2016224" cy="18183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37213"/>
            <a:ext cx="3590925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343" y="4077072"/>
            <a:ext cx="3313113" cy="21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154" y="5870167"/>
            <a:ext cx="13335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580112" y="593207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840" y="4628615"/>
            <a:ext cx="13335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5220072" y="46531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2,3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54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Perceptron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5976664" cy="23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491880" y="2474707"/>
            <a:ext cx="2016224" cy="18183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995936" y="1898643"/>
            <a:ext cx="2016224" cy="18183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37213"/>
            <a:ext cx="3590925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343" y="4077072"/>
            <a:ext cx="3313113" cy="21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946" y="4646031"/>
            <a:ext cx="13335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580112" y="593207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840" y="4628615"/>
            <a:ext cx="13335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5220072" y="46531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2,3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164288" y="46531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368" y="5866399"/>
            <a:ext cx="13335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8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Neurais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Perceptron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5976664" cy="23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491880" y="2474707"/>
            <a:ext cx="2016224" cy="18183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995936" y="1898643"/>
            <a:ext cx="2016224" cy="18183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37213"/>
            <a:ext cx="3590925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343" y="4077072"/>
            <a:ext cx="3313113" cy="21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946" y="4646031"/>
            <a:ext cx="13335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580112" y="593207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840" y="4628615"/>
            <a:ext cx="13335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5220072" y="46531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2,3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164288" y="46531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368" y="5866399"/>
            <a:ext cx="13335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ctor reto 14"/>
          <p:cNvCxnSpPr/>
          <p:nvPr/>
        </p:nvCxnSpPr>
        <p:spPr>
          <a:xfrm flipV="1">
            <a:off x="5292080" y="4087944"/>
            <a:ext cx="2016224" cy="17893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Perceptron</a:t>
            </a:r>
            <a:r>
              <a:rPr lang="pt-BR" dirty="0" smtClean="0"/>
              <a:t> de Múltiplas Camadas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800" dirty="0" smtClean="0"/>
              <a:t>Rede MLP (</a:t>
            </a:r>
            <a:r>
              <a:rPr lang="pt-BR" sz="2800" dirty="0" err="1" smtClean="0"/>
              <a:t>MultiLayer</a:t>
            </a:r>
            <a:r>
              <a:rPr lang="pt-BR" sz="2800" dirty="0" smtClean="0"/>
              <a:t> </a:t>
            </a:r>
            <a:r>
              <a:rPr lang="pt-BR" sz="2800" dirty="0" err="1" smtClean="0"/>
              <a:t>Perceptron</a:t>
            </a:r>
            <a:r>
              <a:rPr lang="pt-BR" sz="2800" dirty="0" smtClean="0"/>
              <a:t>)</a:t>
            </a:r>
          </a:p>
          <a:p>
            <a:pPr lvl="1"/>
            <a:r>
              <a:rPr lang="pt-BR" sz="2500" dirty="0" smtClean="0"/>
              <a:t>Problemas não linearmente separáveis</a:t>
            </a:r>
            <a:endParaRPr lang="pt-BR" sz="2500" dirty="0"/>
          </a:p>
          <a:p>
            <a:pPr lvl="3"/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7167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MLP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Redes Neurais</a:t>
            </a:r>
          </a:p>
        </p:txBody>
      </p:sp>
    </p:spTree>
    <p:extLst>
      <p:ext uri="{BB962C8B-B14F-4D97-AF65-F5344CB8AC3E}">
        <p14:creationId xmlns:p14="http://schemas.microsoft.com/office/powerpoint/2010/main" val="319124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MLP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800" dirty="0" smtClean="0"/>
              <a:t>Redes com múltiplas camadas de neurônios artificiais </a:t>
            </a:r>
            <a:endParaRPr lang="pt-BR" sz="2500" dirty="0"/>
          </a:p>
          <a:p>
            <a:pPr lvl="3"/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6"/>
            <a:ext cx="7021513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07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Neurônio Artificial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68680" lvl="3" indent="0">
              <a:buNone/>
            </a:pPr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4275137" cy="337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9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Neurônio Artificial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68680" lvl="3" indent="0">
              <a:buNone/>
            </a:pPr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4275137" cy="337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400" y="3429000"/>
            <a:ext cx="36195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248" y="4330700"/>
            <a:ext cx="2700337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03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Neurônio Artificial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68680" lvl="3" indent="0">
              <a:buNone/>
            </a:pPr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4275137" cy="337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400" y="3429000"/>
            <a:ext cx="36195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206" y="4345544"/>
            <a:ext cx="2700337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78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Neurônio Artificial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068960"/>
            <a:ext cx="4927258" cy="3415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/>
              <a:lstStyle/>
              <a:p>
                <a:r>
                  <a:rPr lang="pt-BR" sz="2800" dirty="0" smtClean="0"/>
                  <a:t>Função Logística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sz="2000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pt-BR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pt-BR" sz="2000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pt-BR" sz="20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pt-BR" sz="20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sz="2000" i="1">
                        <a:latin typeface="Cambria Math"/>
                      </a:rPr>
                      <m:t>=</m:t>
                    </m:r>
                    <m:r>
                      <a:rPr lang="pt-BR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sz="2000" i="1">
                        <a:latin typeface="Cambria Math"/>
                      </a:rPr>
                      <m:t>[1−</m:t>
                    </m:r>
                    <m:r>
                      <a:rPr lang="pt-BR" sz="2000" i="1">
                        <a:latin typeface="Cambria Math"/>
                      </a:rPr>
                      <m:t>𝑓</m:t>
                    </m:r>
                    <m:r>
                      <a:rPr lang="pt-BR" sz="2000" i="1">
                        <a:latin typeface="Cambria Math"/>
                      </a:rPr>
                      <m:t>(</m:t>
                    </m:r>
                    <m:r>
                      <a:rPr lang="pt-BR" sz="2000" i="1">
                        <a:latin typeface="Cambria Math"/>
                      </a:rPr>
                      <m:t>𝑥</m:t>
                    </m:r>
                    <m:r>
                      <a:rPr lang="pt-BR" sz="2000" i="1">
                        <a:latin typeface="Cambria Math"/>
                      </a:rPr>
                      <m:t>)]</m:t>
                    </m:r>
                  </m:oMath>
                </a14:m>
                <a:endParaRPr lang="pt-BR" sz="2000" dirty="0"/>
              </a:p>
              <a:p>
                <a:pPr lvl="1"/>
                <a:endParaRPr lang="pt-BR" sz="2000" dirty="0"/>
              </a:p>
              <a:p>
                <a:pPr lvl="1"/>
                <a:endParaRPr lang="pt-BR" sz="2200" dirty="0"/>
              </a:p>
              <a:p>
                <a:pPr lvl="3"/>
                <a:endParaRPr lang="pt-BR" dirty="0" smtClean="0"/>
              </a:p>
              <a:p>
                <a:pPr marL="274320" lvl="1" indent="0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8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 rotWithShape="1">
                <a:blip r:embed="rId3"/>
                <a:stretch>
                  <a:fillRect l="-741" t="-1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15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MLP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68680" lvl="3" indent="0">
              <a:buNone/>
            </a:pPr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79" y="1916832"/>
            <a:ext cx="4275137" cy="337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22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MLP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68680" lvl="3" indent="0">
              <a:buNone/>
            </a:pPr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77" y="1927771"/>
            <a:ext cx="8307387" cy="337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903339" y="2924944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339" y="2924944"/>
                <a:ext cx="86409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83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Neurais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Funcionamento inspirado no neurônio biológico.</a:t>
            </a:r>
          </a:p>
          <a:p>
            <a:r>
              <a:rPr lang="pt-BR" dirty="0" smtClean="0"/>
              <a:t>Tarefas de Aprendizado de Máquina</a:t>
            </a:r>
          </a:p>
          <a:p>
            <a:pPr lvl="1"/>
            <a:r>
              <a:rPr lang="pt-BR" dirty="0" smtClean="0"/>
              <a:t>Classificação</a:t>
            </a:r>
          </a:p>
          <a:p>
            <a:pPr lvl="1"/>
            <a:r>
              <a:rPr lang="pt-BR" dirty="0" smtClean="0"/>
              <a:t>Regressão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9718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MLP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68680" lvl="3" indent="0">
              <a:buNone/>
            </a:pPr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702151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33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MLP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68680" lvl="3" indent="0">
              <a:buNone/>
            </a:pPr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 txBox="1">
                <a:spLocks/>
              </p:cNvSpPr>
              <p:nvPr/>
            </p:nvSpPr>
            <p:spPr>
              <a:xfrm>
                <a:off x="609600" y="1371600"/>
                <a:ext cx="8229600" cy="493776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800" dirty="0" smtClean="0"/>
                  <a:t>Atualização dos pesos da camada de saída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𝑚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𝑚</m:t>
                    </m:r>
                    <m:r>
                      <a:rPr lang="pt-BR" i="1">
                        <a:latin typeface="Cambria Math"/>
                      </a:rPr>
                      <m:t>− </m:t>
                    </m:r>
                    <m:r>
                      <a:rPr lang="pt-BR" i="1">
                        <a:latin typeface="Cambria Math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endParaRPr lang="pt-BR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𝑘𝑖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{[</m:t>
                    </m:r>
                    <m:sSubSup>
                      <m:sSubSupPr>
                        <m:ctrlPr>
                          <a:rPr lang="pt-BR" i="1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  <m:r>
                          <a:rPr lang="pt-BR" i="1">
                            <a:latin typeface="Cambria Math"/>
                          </a:rPr>
                          <m:t>]</m:t>
                        </m:r>
                      </m:e>
                      <m:sub/>
                      <m:sup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/>
                      </a:rPr>
                      <m:t>}</m:t>
                    </m:r>
                  </m:oMath>
                </a14:m>
                <a:endParaRPr lang="pt-BR" i="1" dirty="0">
                  <a:latin typeface="Cambria Math"/>
                </a:endParaRPr>
              </a:p>
              <a:p>
                <a:pPr marL="274320" lvl="1" indent="0">
                  <a:buNone/>
                </a:pPr>
                <a:endParaRPr lang="pt-BR" sz="2000" dirty="0"/>
              </a:p>
              <a:p>
                <a:pPr lvl="1"/>
                <a:endParaRPr lang="pt-BR" sz="2200" dirty="0"/>
              </a:p>
              <a:p>
                <a:pPr lvl="3"/>
                <a:endParaRPr lang="pt-BR" dirty="0" smtClean="0"/>
              </a:p>
              <a:p>
                <a:pPr marL="274320" lvl="1" indent="0">
                  <a:buFont typeface="Wingdings 3"/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5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1600"/>
                <a:ext cx="8229600" cy="4937760"/>
              </a:xfrm>
              <a:prstGeom prst="rect">
                <a:avLst/>
              </a:prstGeom>
              <a:blipFill rotWithShape="1">
                <a:blip r:embed="rId2"/>
                <a:stretch>
                  <a:fillRect l="-741" t="-1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284984"/>
            <a:ext cx="3454400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7903339" y="4067780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339" y="4067780"/>
                <a:ext cx="86409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42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MLP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68680" lvl="3" indent="0">
              <a:buNone/>
            </a:pPr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 txBox="1">
                <a:spLocks/>
              </p:cNvSpPr>
              <p:nvPr/>
            </p:nvSpPr>
            <p:spPr>
              <a:xfrm>
                <a:off x="609600" y="1371600"/>
                <a:ext cx="8229600" cy="493776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800" dirty="0" smtClean="0"/>
                  <a:t>Atualização dos pesos da camada de saída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𝑚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𝑚</m:t>
                    </m:r>
                    <m:r>
                      <a:rPr lang="pt-BR" i="1">
                        <a:latin typeface="Cambria Math"/>
                      </a:rPr>
                      <m:t>− </m:t>
                    </m:r>
                    <m:r>
                      <a:rPr lang="pt-BR" i="1">
                        <a:latin typeface="Cambria Math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endParaRPr lang="pt-BR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𝑘𝑖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{[</m:t>
                    </m:r>
                    <m:sSubSup>
                      <m:sSubSupPr>
                        <m:ctrlPr>
                          <a:rPr lang="pt-BR" i="1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r>
                          <a:rPr lang="el-GR" i="1">
                            <a:latin typeface="Cambria Math"/>
                          </a:rPr>
                          <m:t>𝜑</m:t>
                        </m:r>
                        <m:r>
                          <a:rPr lang="pt-BR" i="1">
                            <a:latin typeface="Cambria Math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/>
                              </a:rPr>
                              <m:t>𝑖</m:t>
                            </m:r>
                            <m:r>
                              <a:rPr lang="pt-BR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pt-BR" i="1">
                                <a:latin typeface="Cambria Math"/>
                              </a:rPr>
                              <m:t>𝑞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𝑘𝑖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)]</m:t>
                        </m:r>
                      </m:e>
                      <m:sub/>
                      <m:sup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/>
                      </a:rPr>
                      <m:t>}</m:t>
                    </m:r>
                  </m:oMath>
                </a14:m>
                <a:endParaRPr lang="pt-BR" i="1" dirty="0">
                  <a:latin typeface="Cambria Math"/>
                </a:endParaRPr>
              </a:p>
              <a:p>
                <a:pPr marL="274320" lvl="1" indent="0">
                  <a:buNone/>
                </a:pPr>
                <a:endParaRPr lang="pt-BR" sz="2000" dirty="0"/>
              </a:p>
              <a:p>
                <a:pPr lvl="1"/>
                <a:endParaRPr lang="pt-BR" sz="2200" dirty="0"/>
              </a:p>
              <a:p>
                <a:pPr lvl="3"/>
                <a:endParaRPr lang="pt-BR" dirty="0" smtClean="0"/>
              </a:p>
              <a:p>
                <a:pPr marL="274320" lvl="1" indent="0">
                  <a:buFont typeface="Wingdings 3"/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5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1600"/>
                <a:ext cx="8229600" cy="4937760"/>
              </a:xfrm>
              <a:prstGeom prst="rect">
                <a:avLst/>
              </a:prstGeom>
              <a:blipFill rotWithShape="1">
                <a:blip r:embed="rId2"/>
                <a:stretch>
                  <a:fillRect l="-741" t="-1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284984"/>
            <a:ext cx="3454400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7903339" y="4067780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339" y="4067780"/>
                <a:ext cx="86409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70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MLP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68680" lvl="3" indent="0">
              <a:buNone/>
            </a:pPr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 txBox="1">
                <a:spLocks/>
              </p:cNvSpPr>
              <p:nvPr/>
            </p:nvSpPr>
            <p:spPr>
              <a:xfrm>
                <a:off x="609600" y="1371600"/>
                <a:ext cx="8229600" cy="493776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800" dirty="0" smtClean="0"/>
                  <a:t>Atualização dos pesos da camada de saída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𝑚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𝑚</m:t>
                    </m:r>
                    <m:r>
                      <a:rPr lang="pt-BR" i="1">
                        <a:latin typeface="Cambria Math"/>
                      </a:rPr>
                      <m:t>− </m:t>
                    </m:r>
                    <m:r>
                      <a:rPr lang="pt-BR" i="1">
                        <a:latin typeface="Cambria Math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endParaRPr lang="pt-BR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𝑘𝑖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{[</m:t>
                    </m:r>
                    <m:sSubSup>
                      <m:sSubSupPr>
                        <m:ctrlPr>
                          <a:rPr lang="pt-BR" i="1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r>
                          <a:rPr lang="el-GR" i="1">
                            <a:latin typeface="Cambria Math"/>
                          </a:rPr>
                          <m:t>𝜑</m:t>
                        </m:r>
                        <m:r>
                          <a:rPr lang="pt-BR" i="1">
                            <a:latin typeface="Cambria Math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/>
                              </a:rPr>
                              <m:t>𝑖</m:t>
                            </m:r>
                            <m:r>
                              <a:rPr lang="pt-BR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pt-BR" i="1">
                                <a:latin typeface="Cambria Math"/>
                              </a:rPr>
                              <m:t>𝑞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𝑘𝑖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)]</m:t>
                        </m:r>
                      </m:e>
                      <m:sub/>
                      <m:sup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/>
                      </a:rPr>
                      <m:t>}</m:t>
                    </m:r>
                  </m:oMath>
                </a14:m>
                <a:endParaRPr lang="pt-BR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𝑘𝑖</m:t>
                            </m:r>
                          </m:sub>
                        </m:sSub>
                      </m:den>
                    </m:f>
                    <m:r>
                      <a:rPr lang="pt-BR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[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−</m:t>
                    </m:r>
                    <m:r>
                      <a:rPr lang="el-GR" i="1">
                        <a:latin typeface="Cambria Math"/>
                      </a:rPr>
                      <m:t>𝜑</m:t>
                    </m:r>
                    <m:r>
                      <a:rPr lang="pt-BR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𝑘𝑖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)][</m:t>
                    </m:r>
                    <m:r>
                      <a:rPr lang="pt-BR" b="0" i="1" smtClean="0">
                        <a:latin typeface="Cambria Math"/>
                      </a:rPr>
                      <m:t>(−1)</m:t>
                    </m:r>
                    <m:sSup>
                      <m:sSupPr>
                        <m:ctrlPr>
                          <a:rPr lang="el-G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l-GR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𝑘𝑖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]</m:t>
                    </m:r>
                  </m:oMath>
                </a14:m>
                <a:endParaRPr lang="pt-BR" dirty="0" smtClean="0"/>
              </a:p>
              <a:p>
                <a:pPr marL="274320" lvl="1" indent="0">
                  <a:buNone/>
                </a:pPr>
                <a:endParaRPr lang="pt-BR" sz="2000" dirty="0"/>
              </a:p>
              <a:p>
                <a:pPr lvl="1"/>
                <a:endParaRPr lang="pt-BR" sz="2000" dirty="0"/>
              </a:p>
              <a:p>
                <a:pPr lvl="1"/>
                <a:endParaRPr lang="pt-BR" sz="2200" dirty="0"/>
              </a:p>
              <a:p>
                <a:pPr lvl="3"/>
                <a:endParaRPr lang="pt-BR" dirty="0" smtClean="0"/>
              </a:p>
              <a:p>
                <a:pPr marL="274320" lvl="1" indent="0">
                  <a:buFont typeface="Wingdings 3"/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5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1600"/>
                <a:ext cx="8229600" cy="4937760"/>
              </a:xfrm>
              <a:prstGeom prst="rect">
                <a:avLst/>
              </a:prstGeom>
              <a:blipFill rotWithShape="1">
                <a:blip r:embed="rId2"/>
                <a:stretch>
                  <a:fillRect l="-741" t="-1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1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MLP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68680" lvl="3" indent="0">
              <a:buNone/>
            </a:pPr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 txBox="1">
                <a:spLocks/>
              </p:cNvSpPr>
              <p:nvPr/>
            </p:nvSpPr>
            <p:spPr>
              <a:xfrm>
                <a:off x="609600" y="1371600"/>
                <a:ext cx="8229600" cy="493776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800" dirty="0" smtClean="0"/>
                  <a:t>Atualização dos pesos da camada de saída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𝑚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𝑚</m:t>
                    </m:r>
                    <m:r>
                      <a:rPr lang="pt-BR" i="1">
                        <a:latin typeface="Cambria Math"/>
                      </a:rPr>
                      <m:t>− </m:t>
                    </m:r>
                    <m:r>
                      <a:rPr lang="pt-BR" i="1">
                        <a:latin typeface="Cambria Math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endParaRPr lang="pt-BR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𝑘𝑖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{[</m:t>
                    </m:r>
                    <m:sSubSup>
                      <m:sSubSupPr>
                        <m:ctrlPr>
                          <a:rPr lang="pt-BR" i="1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r>
                          <a:rPr lang="el-GR" i="1">
                            <a:latin typeface="Cambria Math"/>
                          </a:rPr>
                          <m:t>𝜑</m:t>
                        </m:r>
                        <m:r>
                          <a:rPr lang="pt-BR" i="1">
                            <a:latin typeface="Cambria Math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/>
                              </a:rPr>
                              <m:t>𝑖</m:t>
                            </m:r>
                            <m:r>
                              <a:rPr lang="pt-BR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pt-BR" i="1">
                                <a:latin typeface="Cambria Math"/>
                              </a:rPr>
                              <m:t>𝑞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𝑘𝑖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)]</m:t>
                        </m:r>
                      </m:e>
                      <m:sub/>
                      <m:sup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/>
                      </a:rPr>
                      <m:t>}</m:t>
                    </m:r>
                  </m:oMath>
                </a14:m>
                <a:endParaRPr lang="pt-BR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𝑘𝑖</m:t>
                            </m:r>
                          </m:sub>
                        </m:sSub>
                      </m:den>
                    </m:f>
                    <m:r>
                      <a:rPr lang="pt-BR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[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−</m:t>
                    </m:r>
                    <m:r>
                      <a:rPr lang="el-GR" i="1">
                        <a:latin typeface="Cambria Math"/>
                      </a:rPr>
                      <m:t>𝜑</m:t>
                    </m:r>
                    <m:r>
                      <a:rPr lang="pt-BR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𝑘𝑖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)][</m:t>
                    </m:r>
                    <m:r>
                      <a:rPr lang="pt-BR" b="0" i="1" smtClean="0">
                        <a:latin typeface="Cambria Math"/>
                      </a:rPr>
                      <m:t>(−1)</m:t>
                    </m:r>
                    <m:sSup>
                      <m:sSupPr>
                        <m:ctrlPr>
                          <a:rPr lang="el-G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l-GR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𝑘𝑖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]</m:t>
                    </m:r>
                  </m:oMath>
                </a14:m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pt-BR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/>
                          </a:rPr>
                          <m:t>𝜕</m:t>
                        </m:r>
                        <m:r>
                          <a:rPr lang="pt-BR" sz="2000" i="1">
                            <a:latin typeface="Cambria Math"/>
                          </a:rPr>
                          <m:t>𝐽</m:t>
                        </m:r>
                      </m:num>
                      <m:den>
                        <m:r>
                          <a:rPr lang="pt-BR" sz="20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pt-B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sz="2000" i="1">
                                <a:latin typeface="Cambria Math"/>
                              </a:rPr>
                              <m:t>𝑘𝑖</m:t>
                            </m:r>
                          </m:sub>
                        </m:sSub>
                      </m:den>
                    </m:f>
                    <m:r>
                      <a:rPr lang="pt-BR" sz="200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pt-B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/>
                          </a:rPr>
                          <m:t>−</m:t>
                        </m:r>
                        <m:r>
                          <a:rPr lang="pt-BR" sz="20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l-GR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l-GR" sz="20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pt-BR" sz="20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sz="2000" i="1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pt-B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sz="2000" dirty="0"/>
              </a:p>
              <a:p>
                <a:pPr lvl="1"/>
                <a:endParaRPr lang="pt-BR" sz="2000" dirty="0"/>
              </a:p>
              <a:p>
                <a:pPr lvl="1"/>
                <a:endParaRPr lang="pt-BR" sz="2200" dirty="0"/>
              </a:p>
              <a:p>
                <a:pPr lvl="3"/>
                <a:endParaRPr lang="pt-BR" dirty="0" smtClean="0"/>
              </a:p>
              <a:p>
                <a:pPr marL="274320" lvl="1" indent="0">
                  <a:buFont typeface="Wingdings 3"/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5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1600"/>
                <a:ext cx="8229600" cy="4937760"/>
              </a:xfrm>
              <a:prstGeom prst="rect">
                <a:avLst/>
              </a:prstGeom>
              <a:blipFill rotWithShape="1">
                <a:blip r:embed="rId2"/>
                <a:stretch>
                  <a:fillRect l="-741" t="-1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78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MLP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68680" lvl="3" indent="0">
              <a:buNone/>
            </a:pPr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 txBox="1">
                <a:spLocks/>
              </p:cNvSpPr>
              <p:nvPr/>
            </p:nvSpPr>
            <p:spPr>
              <a:xfrm>
                <a:off x="609600" y="1371600"/>
                <a:ext cx="8229600" cy="493776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800" dirty="0" smtClean="0"/>
                  <a:t>Atualização dos pesos da camada de saída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𝑚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𝑚</m:t>
                    </m:r>
                    <m:r>
                      <a:rPr lang="pt-BR" i="1">
                        <a:latin typeface="Cambria Math"/>
                      </a:rPr>
                      <m:t>− </m:t>
                    </m:r>
                    <m:r>
                      <a:rPr lang="pt-BR" i="1">
                        <a:latin typeface="Cambria Math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endParaRPr lang="pt-BR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𝑘𝑖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{[</m:t>
                    </m:r>
                    <m:sSubSup>
                      <m:sSubSupPr>
                        <m:ctrlPr>
                          <a:rPr lang="pt-BR" i="1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r>
                          <a:rPr lang="el-GR" i="1">
                            <a:latin typeface="Cambria Math"/>
                          </a:rPr>
                          <m:t>𝜑</m:t>
                        </m:r>
                        <m:r>
                          <a:rPr lang="pt-BR" i="1">
                            <a:latin typeface="Cambria Math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/>
                              </a:rPr>
                              <m:t>𝑖</m:t>
                            </m:r>
                            <m:r>
                              <a:rPr lang="pt-BR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pt-BR" i="1">
                                <a:latin typeface="Cambria Math"/>
                              </a:rPr>
                              <m:t>𝑞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𝑘𝑖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)]</m:t>
                        </m:r>
                      </m:e>
                      <m:sub/>
                      <m:sup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/>
                      </a:rPr>
                      <m:t>}</m:t>
                    </m:r>
                  </m:oMath>
                </a14:m>
                <a:endParaRPr lang="pt-BR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𝑘𝑖</m:t>
                            </m:r>
                          </m:sub>
                        </m:sSub>
                      </m:den>
                    </m:f>
                    <m:r>
                      <a:rPr lang="pt-BR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[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−</m:t>
                    </m:r>
                    <m:r>
                      <a:rPr lang="el-GR" i="1">
                        <a:latin typeface="Cambria Math"/>
                      </a:rPr>
                      <m:t>𝜑</m:t>
                    </m:r>
                    <m:r>
                      <a:rPr lang="pt-BR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𝑘𝑖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)][</m:t>
                    </m:r>
                    <m:r>
                      <a:rPr lang="pt-BR" b="0" i="1" smtClean="0">
                        <a:latin typeface="Cambria Math"/>
                      </a:rPr>
                      <m:t>(−1)</m:t>
                    </m:r>
                    <m:sSup>
                      <m:sSupPr>
                        <m:ctrlPr>
                          <a:rPr lang="el-G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l-GR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𝑘𝑖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]</m:t>
                    </m:r>
                  </m:oMath>
                </a14:m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pt-BR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/>
                          </a:rPr>
                          <m:t>𝜕</m:t>
                        </m:r>
                        <m:r>
                          <a:rPr lang="pt-BR" sz="2000" i="1">
                            <a:latin typeface="Cambria Math"/>
                          </a:rPr>
                          <m:t>𝐽</m:t>
                        </m:r>
                      </m:num>
                      <m:den>
                        <m:r>
                          <a:rPr lang="pt-BR" sz="20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pt-B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pt-BR" sz="2000" i="1">
                                <a:latin typeface="Cambria Math"/>
                              </a:rPr>
                              <m:t>𝑘𝑖</m:t>
                            </m:r>
                          </m:sub>
                        </m:sSub>
                      </m:den>
                    </m:f>
                    <m:r>
                      <a:rPr lang="pt-BR" sz="200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pt-B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/>
                          </a:rPr>
                          <m:t>−</m:t>
                        </m:r>
                        <m:r>
                          <a:rPr lang="pt-BR" sz="20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l-GR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l-GR" sz="20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pt-BR" sz="20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sz="2000" i="1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pt-B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𝑘𝑖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𝑘𝑖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α</m:t>
                    </m:r>
                    <m:sSub>
                      <m:sSubPr>
                        <m:ctrlPr>
                          <a:rPr lang="pt-B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l-G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l-G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pt-B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sz="2800" dirty="0">
                  <a:solidFill>
                    <a:srgbClr val="FF0000"/>
                  </a:solidFill>
                </a:endParaRPr>
              </a:p>
              <a:p>
                <a:pPr lvl="1"/>
                <a:endParaRPr lang="pt-BR" sz="2200" dirty="0"/>
              </a:p>
              <a:p>
                <a:pPr lvl="3"/>
                <a:endParaRPr lang="pt-BR" dirty="0" smtClean="0"/>
              </a:p>
              <a:p>
                <a:pPr marL="274320" lvl="1" indent="0">
                  <a:buFont typeface="Wingdings 3"/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5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1600"/>
                <a:ext cx="8229600" cy="4937760"/>
              </a:xfrm>
              <a:prstGeom prst="rect">
                <a:avLst/>
              </a:prstGeom>
              <a:blipFill rotWithShape="1">
                <a:blip r:embed="rId2"/>
                <a:stretch>
                  <a:fillRect l="-741" t="-1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6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MLP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68680" lvl="3" indent="0">
              <a:buNone/>
            </a:pPr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 txBox="1">
                <a:spLocks/>
              </p:cNvSpPr>
              <p:nvPr/>
            </p:nvSpPr>
            <p:spPr>
              <a:xfrm>
                <a:off x="609600" y="1371600"/>
                <a:ext cx="8229600" cy="493776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800" dirty="0" smtClean="0"/>
                  <a:t>Atualização dos pesos da camada oculta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w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𝑤</m:t>
                    </m:r>
                    <m:r>
                      <a:rPr lang="pt-BR" i="1">
                        <a:latin typeface="Cambria Math"/>
                      </a:rPr>
                      <m:t>− </m:t>
                    </m:r>
                    <m:r>
                      <a:rPr lang="pt-BR" i="1">
                        <a:latin typeface="Cambria Math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𝜕</m:t>
                        </m:r>
                        <m:r>
                          <a:rPr lang="pt-BR" b="0" i="1" smtClean="0">
                            <a:latin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pt-BR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[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/>
                          </a:rPr>
                          <m:t>𝑘</m:t>
                        </m:r>
                        <m:r>
                          <a:rPr lang="pt-B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𝑟</m:t>
                        </m:r>
                      </m:sup>
                      <m:e>
                        <m:r>
                          <a:rPr lang="pt-BR" b="0" i="1" smtClean="0">
                            <a:latin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pt-BR" b="0" i="1" smtClean="0">
                                <a:latin typeface="Cambria Math"/>
                              </a:rPr>
                              <m:t>)</m:t>
                            </m:r>
                          </m:e>
                          <m:sub/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pt-BR" b="0" i="1" smtClean="0">
                        <a:latin typeface="Cambria Math"/>
                      </a:rPr>
                      <m:t>]</m:t>
                    </m:r>
                  </m:oMath>
                </a14:m>
                <a:endParaRPr lang="pt-BR" i="1" dirty="0">
                  <a:latin typeface="Cambria Math"/>
                </a:endParaRPr>
              </a:p>
              <a:p>
                <a:pPr marL="274320" lvl="1" indent="0">
                  <a:buNone/>
                </a:pPr>
                <a:endParaRPr lang="pt-BR" sz="2000" dirty="0"/>
              </a:p>
              <a:p>
                <a:pPr lvl="1"/>
                <a:endParaRPr lang="pt-BR" sz="2200" dirty="0"/>
              </a:p>
              <a:p>
                <a:pPr lvl="3"/>
                <a:endParaRPr lang="pt-BR" dirty="0" smtClean="0"/>
              </a:p>
              <a:p>
                <a:pPr marL="274320" lvl="1" indent="0">
                  <a:buFont typeface="Wingdings 3"/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5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1600"/>
                <a:ext cx="8229600" cy="4937760"/>
              </a:xfrm>
              <a:prstGeom prst="rect">
                <a:avLst/>
              </a:prstGeom>
              <a:blipFill rotWithShape="1">
                <a:blip r:embed="rId2"/>
                <a:stretch>
                  <a:fillRect l="-741" t="-1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7903339" y="4067780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339" y="4067780"/>
                <a:ext cx="86409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356992"/>
            <a:ext cx="7778750" cy="2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8055739" y="4220180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739" y="4220180"/>
                <a:ext cx="86409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31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MLP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68680" lvl="3" indent="0">
              <a:buNone/>
            </a:pPr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 txBox="1">
                <a:spLocks/>
              </p:cNvSpPr>
              <p:nvPr/>
            </p:nvSpPr>
            <p:spPr>
              <a:xfrm>
                <a:off x="609600" y="1371600"/>
                <a:ext cx="8229600" cy="493776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800" dirty="0" smtClean="0"/>
                  <a:t>Atualização dos pesos da camada oculta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w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𝑤</m:t>
                    </m:r>
                    <m:r>
                      <a:rPr lang="pt-BR" i="1">
                        <a:latin typeface="Cambria Math"/>
                      </a:rPr>
                      <m:t>− </m:t>
                    </m:r>
                    <m:r>
                      <a:rPr lang="pt-BR" i="1">
                        <a:latin typeface="Cambria Math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𝜕</m:t>
                        </m:r>
                        <m:r>
                          <a:rPr lang="pt-BR" b="0" i="1" smtClean="0">
                            <a:latin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pt-BR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{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𝑘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𝑟</m:t>
                        </m:r>
                      </m:sup>
                      <m:e>
                        <m:r>
                          <a:rPr lang="pt-BR" b="0" i="1" smtClean="0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r>
                              <a:rPr lang="el-GR" i="1">
                                <a:latin typeface="Cambria Math"/>
                              </a:rPr>
                              <m:t>𝜑</m:t>
                            </m:r>
                            <m:r>
                              <a:rPr lang="pt-BR" i="1">
                                <a:latin typeface="Cambria Math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/>
                                  </a:rPr>
                                  <m:t>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𝑘𝑖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]</m:t>
                            </m:r>
                          </m:e>
                          <m:sub/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pt-BR" b="0" i="1" smtClean="0">
                        <a:latin typeface="Cambria Math"/>
                      </a:rPr>
                      <m:t>}</m:t>
                    </m:r>
                  </m:oMath>
                </a14:m>
                <a:endParaRPr lang="pt-BR" i="1" dirty="0">
                  <a:latin typeface="Cambria Math"/>
                </a:endParaRPr>
              </a:p>
              <a:p>
                <a:pPr marL="274320" lvl="1" indent="0">
                  <a:buNone/>
                </a:pPr>
                <a:endParaRPr lang="pt-BR" sz="2000" dirty="0"/>
              </a:p>
              <a:p>
                <a:pPr lvl="1"/>
                <a:endParaRPr lang="pt-BR" sz="2200" dirty="0"/>
              </a:p>
              <a:p>
                <a:pPr lvl="3"/>
                <a:endParaRPr lang="pt-BR" dirty="0" smtClean="0"/>
              </a:p>
              <a:p>
                <a:pPr marL="274320" lvl="1" indent="0">
                  <a:buFont typeface="Wingdings 3"/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5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1600"/>
                <a:ext cx="8229600" cy="4937760"/>
              </a:xfrm>
              <a:prstGeom prst="rect">
                <a:avLst/>
              </a:prstGeom>
              <a:blipFill rotWithShape="1">
                <a:blip r:embed="rId2"/>
                <a:stretch>
                  <a:fillRect l="-741" t="-1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7903339" y="4067780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339" y="4067780"/>
                <a:ext cx="86409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356992"/>
            <a:ext cx="7778750" cy="2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8055739" y="4220180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739" y="4220180"/>
                <a:ext cx="86409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71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MLP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68680" lvl="3" indent="0">
              <a:buNone/>
            </a:pPr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 txBox="1">
                <a:spLocks/>
              </p:cNvSpPr>
              <p:nvPr/>
            </p:nvSpPr>
            <p:spPr>
              <a:xfrm>
                <a:off x="609600" y="1371600"/>
                <a:ext cx="8229600" cy="493776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800" dirty="0" smtClean="0"/>
                  <a:t>Atualização dos pesos da camada oculta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w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𝑤</m:t>
                    </m:r>
                    <m:r>
                      <a:rPr lang="pt-BR" i="1">
                        <a:latin typeface="Cambria Math"/>
                      </a:rPr>
                      <m:t>− </m:t>
                    </m:r>
                    <m:r>
                      <a:rPr lang="pt-BR" i="1">
                        <a:latin typeface="Cambria Math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𝜕</m:t>
                        </m:r>
                        <m:r>
                          <a:rPr lang="pt-BR" b="0" i="1" smtClean="0">
                            <a:latin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pt-BR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{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𝑘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𝑟</m:t>
                        </m:r>
                      </m:sup>
                      <m:e>
                        <m:r>
                          <a:rPr lang="pt-BR" i="1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r>
                              <a:rPr lang="el-GR" i="1">
                                <a:latin typeface="Cambria Math"/>
                              </a:rPr>
                              <m:t>𝜑</m:t>
                            </m:r>
                            <m:r>
                              <a:rPr lang="pt-BR" i="1">
                                <a:latin typeface="Cambria Math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/>
                                  </a:rPr>
                                  <m:t>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𝑘𝑖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l-GR" i="1">
                                <a:latin typeface="Cambria Math"/>
                              </a:rPr>
                              <m:t>𝜑</m:t>
                            </m:r>
                            <m:r>
                              <a:rPr lang="pt-BR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))]</m:t>
                            </m:r>
                          </m:e>
                          <m:sub/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pt-BR" i="1">
                        <a:latin typeface="Cambria Math"/>
                      </a:rPr>
                      <m:t>}</m:t>
                    </m:r>
                  </m:oMath>
                </a14:m>
                <a:endParaRPr lang="pt-BR" sz="2000" dirty="0"/>
              </a:p>
              <a:p>
                <a:pPr lvl="1"/>
                <a:endParaRPr lang="pt-BR" sz="2200" dirty="0"/>
              </a:p>
              <a:p>
                <a:pPr lvl="3"/>
                <a:endParaRPr lang="pt-BR" dirty="0" smtClean="0"/>
              </a:p>
              <a:p>
                <a:pPr marL="274320" lvl="1" indent="0">
                  <a:buFont typeface="Wingdings 3"/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5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1600"/>
                <a:ext cx="8229600" cy="4937760"/>
              </a:xfrm>
              <a:prstGeom prst="rect">
                <a:avLst/>
              </a:prstGeom>
              <a:blipFill rotWithShape="1">
                <a:blip r:embed="rId2"/>
                <a:stretch>
                  <a:fillRect l="-741" t="-1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7903339" y="4067780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339" y="4067780"/>
                <a:ext cx="86409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356992"/>
            <a:ext cx="7778750" cy="2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8055739" y="4220180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739" y="4220180"/>
                <a:ext cx="86409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12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MLP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68680" lvl="3" indent="0">
              <a:buNone/>
            </a:pPr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 txBox="1">
                <a:spLocks/>
              </p:cNvSpPr>
              <p:nvPr/>
            </p:nvSpPr>
            <p:spPr>
              <a:xfrm>
                <a:off x="609600" y="1371600"/>
                <a:ext cx="8229600" cy="493776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800" dirty="0" smtClean="0"/>
                  <a:t>Atualização dos pesos da camada oculta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w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𝑤</m:t>
                    </m:r>
                    <m:r>
                      <a:rPr lang="pt-BR" i="1">
                        <a:latin typeface="Cambria Math"/>
                      </a:rPr>
                      <m:t>− </m:t>
                    </m:r>
                    <m:r>
                      <a:rPr lang="pt-BR" i="1">
                        <a:latin typeface="Cambria Math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𝜕</m:t>
                        </m:r>
                        <m:r>
                          <a:rPr lang="pt-BR" b="0" i="1" smtClean="0">
                            <a:latin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pt-BR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{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𝑘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𝑟</m:t>
                        </m:r>
                      </m:sup>
                      <m:e>
                        <m:r>
                          <a:rPr lang="pt-BR" i="1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r>
                              <a:rPr lang="el-GR" i="1">
                                <a:latin typeface="Cambria Math"/>
                              </a:rPr>
                              <m:t>𝜑</m:t>
                            </m:r>
                            <m:r>
                              <a:rPr lang="pt-BR" i="1">
                                <a:latin typeface="Cambria Math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/>
                                  </a:rPr>
                                  <m:t>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𝑘𝑖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l-GR" i="1">
                                <a:latin typeface="Cambria Math"/>
                              </a:rPr>
                              <m:t>𝜑</m:t>
                            </m:r>
                            <m:r>
                              <a:rPr lang="pt-BR" i="1">
                                <a:latin typeface="Cambria Math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/>
                                  </a:rPr>
                                  <m:t>𝑝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pt-BR" i="1">
                                <a:latin typeface="Cambria Math"/>
                              </a:rPr>
                              <m:t>))]</m:t>
                            </m:r>
                          </m:e>
                          <m:sub/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pt-BR" i="1">
                        <a:latin typeface="Cambria Math"/>
                      </a:rPr>
                      <m:t>}</m:t>
                    </m:r>
                  </m:oMath>
                </a14:m>
                <a:endParaRPr lang="pt-BR" i="1" dirty="0">
                  <a:latin typeface="Cambria Math"/>
                </a:endParaRPr>
              </a:p>
              <a:p>
                <a:pPr marL="274320" lvl="1" indent="0">
                  <a:buNone/>
                </a:pPr>
                <a:endParaRPr lang="pt-BR" sz="2000" dirty="0"/>
              </a:p>
              <a:p>
                <a:pPr lvl="1"/>
                <a:endParaRPr lang="pt-BR" sz="2200" dirty="0"/>
              </a:p>
              <a:p>
                <a:pPr lvl="3"/>
                <a:endParaRPr lang="pt-BR" dirty="0" smtClean="0"/>
              </a:p>
              <a:p>
                <a:pPr marL="274320" lvl="1" indent="0">
                  <a:buFont typeface="Wingdings 3"/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5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1600"/>
                <a:ext cx="8229600" cy="4937760"/>
              </a:xfrm>
              <a:prstGeom prst="rect">
                <a:avLst/>
              </a:prstGeom>
              <a:blipFill rotWithShape="1">
                <a:blip r:embed="rId2"/>
                <a:stretch>
                  <a:fillRect l="-741" t="-1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7903339" y="4067780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339" y="4067780"/>
                <a:ext cx="86409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356992"/>
            <a:ext cx="7778750" cy="2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8055739" y="4220180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739" y="4220180"/>
                <a:ext cx="86409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04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Neurônio Biológico x Neurônio Artificial 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2" y="1628800"/>
            <a:ext cx="4319587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49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MLP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68680" lvl="3" indent="0">
              <a:buNone/>
            </a:pPr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 txBox="1">
                <a:spLocks/>
              </p:cNvSpPr>
              <p:nvPr/>
            </p:nvSpPr>
            <p:spPr>
              <a:xfrm>
                <a:off x="609600" y="1371600"/>
                <a:ext cx="8229600" cy="493776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800" dirty="0" smtClean="0"/>
                  <a:t>Atualização dos pesos da camada oculta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w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𝑤</m:t>
                    </m:r>
                    <m:r>
                      <a:rPr lang="pt-BR" i="1">
                        <a:latin typeface="Cambria Math"/>
                      </a:rPr>
                      <m:t>− </m:t>
                    </m:r>
                    <m:r>
                      <a:rPr lang="pt-BR" i="1">
                        <a:latin typeface="Cambria Math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𝜕</m:t>
                        </m:r>
                        <m:r>
                          <a:rPr lang="pt-BR" b="0" i="1" smtClean="0">
                            <a:latin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pt-BR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{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𝑘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𝑟</m:t>
                        </m:r>
                      </m:sup>
                      <m:e>
                        <m:r>
                          <a:rPr lang="pt-BR" i="1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r>
                              <a:rPr lang="el-GR" i="1">
                                <a:latin typeface="Cambria Math"/>
                              </a:rPr>
                              <m:t>𝜑</m:t>
                            </m:r>
                            <m:r>
                              <a:rPr lang="pt-BR" i="1">
                                <a:latin typeface="Cambria Math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/>
                                  </a:rPr>
                                  <m:t>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𝑘𝑖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l-GR" i="1">
                                <a:latin typeface="Cambria Math"/>
                              </a:rPr>
                              <m:t>𝜑</m:t>
                            </m:r>
                            <m:r>
                              <a:rPr lang="pt-BR" i="1">
                                <a:latin typeface="Cambria Math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/>
                                  </a:rPr>
                                  <m:t>𝑝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pt-BR" i="1">
                                <a:latin typeface="Cambria Math"/>
                              </a:rPr>
                              <m:t>))]</m:t>
                            </m:r>
                          </m:e>
                          <m:sub/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pt-BR" i="1">
                        <a:latin typeface="Cambria Math"/>
                      </a:rPr>
                      <m:t>}</m:t>
                    </m:r>
                  </m:oMath>
                </a14:m>
                <a:endParaRPr lang="pt-BR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pt-BR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l-G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−</m:t>
                        </m:r>
                        <m:r>
                          <a:rPr lang="el-GR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𝑘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l-G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l-GR" i="1">
                                <a:latin typeface="Cambria Math"/>
                              </a:rPr>
                              <m:t>𝜑</m:t>
                            </m:r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pt-BR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𝑘𝑖</m:t>
                        </m:r>
                      </m:sub>
                    </m:sSub>
                  </m:oMath>
                </a14:m>
                <a:endParaRPr lang="pt-BR" sz="2000" dirty="0"/>
              </a:p>
              <a:p>
                <a:pPr lvl="1"/>
                <a:endParaRPr lang="pt-BR" sz="2200" dirty="0"/>
              </a:p>
              <a:p>
                <a:pPr lvl="3"/>
                <a:endParaRPr lang="pt-BR" dirty="0" smtClean="0"/>
              </a:p>
              <a:p>
                <a:pPr marL="274320" lvl="1" indent="0">
                  <a:buFont typeface="Wingdings 3"/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5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1600"/>
                <a:ext cx="8229600" cy="4937760"/>
              </a:xfrm>
              <a:prstGeom prst="rect">
                <a:avLst/>
              </a:prstGeom>
              <a:blipFill rotWithShape="1">
                <a:blip r:embed="rId2"/>
                <a:stretch>
                  <a:fillRect l="-741" t="-1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12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MLP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68680" lvl="3" indent="0">
              <a:buNone/>
            </a:pPr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 txBox="1">
                <a:spLocks/>
              </p:cNvSpPr>
              <p:nvPr/>
            </p:nvSpPr>
            <p:spPr>
              <a:xfrm>
                <a:off x="609600" y="1371600"/>
                <a:ext cx="8229600" cy="493776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800" dirty="0" smtClean="0"/>
                  <a:t>Atualização dos pesos da camada oculta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w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𝑤</m:t>
                    </m:r>
                    <m:r>
                      <a:rPr lang="pt-BR" i="1">
                        <a:latin typeface="Cambria Math"/>
                      </a:rPr>
                      <m:t>− </m:t>
                    </m:r>
                    <m:r>
                      <a:rPr lang="pt-BR" i="1">
                        <a:latin typeface="Cambria Math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𝜕</m:t>
                        </m:r>
                        <m:r>
                          <a:rPr lang="pt-BR" b="0" i="1" smtClean="0">
                            <a:latin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pt-BR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{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𝑘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𝑟</m:t>
                        </m:r>
                      </m:sup>
                      <m:e>
                        <m:r>
                          <a:rPr lang="pt-BR" i="1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r>
                              <a:rPr lang="el-GR" i="1">
                                <a:latin typeface="Cambria Math"/>
                              </a:rPr>
                              <m:t>𝜑</m:t>
                            </m:r>
                            <m:r>
                              <a:rPr lang="pt-BR" i="1">
                                <a:latin typeface="Cambria Math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/>
                                  </a:rPr>
                                  <m:t>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𝑘𝑖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l-GR" i="1">
                                <a:latin typeface="Cambria Math"/>
                              </a:rPr>
                              <m:t>𝜑</m:t>
                            </m:r>
                            <m:r>
                              <a:rPr lang="pt-BR" i="1">
                                <a:latin typeface="Cambria Math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/>
                                  </a:rPr>
                                  <m:t>𝑝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pt-BR" i="1">
                                <a:latin typeface="Cambria Math"/>
                              </a:rPr>
                              <m:t>))]</m:t>
                            </m:r>
                          </m:e>
                          <m:sub/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pt-BR" i="1">
                        <a:latin typeface="Cambria Math"/>
                      </a:rPr>
                      <m:t>}</m:t>
                    </m:r>
                  </m:oMath>
                </a14:m>
                <a:endParaRPr lang="pt-BR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pt-BR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l-G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−</m:t>
                        </m:r>
                        <m:r>
                          <a:rPr lang="el-GR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𝑘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l-G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l-GR" i="1">
                                <a:latin typeface="Cambria Math"/>
                              </a:rPr>
                              <m:t>𝜑</m:t>
                            </m:r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pt-BR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𝑘𝑖</m:t>
                        </m:r>
                      </m:sub>
                    </m:sSub>
                  </m:oMath>
                </a14:m>
                <a:endParaRPr lang="pt-BR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t-BR" sz="28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pt-BR" sz="2800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sz="2800" i="1">
                        <a:solidFill>
                          <a:srgbClr val="FF0000"/>
                        </a:solidFill>
                        <a:latin typeface="Cambria Math"/>
                      </a:rPr>
                      <m:t>α</m:t>
                    </m:r>
                    <m:sSup>
                      <m:sSupPr>
                        <m:ctrlPr>
                          <a:rPr lang="el-G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l-G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pt-B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pt-B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l-GR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l-GR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𝜑</m:t>
                            </m:r>
                          </m:e>
                          <m:sup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pt-B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𝑘𝑖</m:t>
                        </m:r>
                      </m:sub>
                    </m:sSub>
                  </m:oMath>
                </a14:m>
                <a:endParaRPr lang="pt-BR" sz="2800" i="1" dirty="0">
                  <a:solidFill>
                    <a:srgbClr val="FF0000"/>
                  </a:solidFill>
                  <a:latin typeface="Cambria Math"/>
                </a:endParaRPr>
              </a:p>
              <a:p>
                <a:pPr marL="274320" lvl="1" indent="0">
                  <a:buNone/>
                </a:pPr>
                <a:endParaRPr lang="pt-BR" sz="2000" dirty="0"/>
              </a:p>
              <a:p>
                <a:pPr lvl="1"/>
                <a:endParaRPr lang="pt-BR" sz="2200" dirty="0"/>
              </a:p>
              <a:p>
                <a:pPr lvl="3"/>
                <a:endParaRPr lang="pt-BR" dirty="0" smtClean="0"/>
              </a:p>
              <a:p>
                <a:pPr marL="274320" lvl="1" indent="0">
                  <a:buFont typeface="Wingdings 3"/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5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1600"/>
                <a:ext cx="8229600" cy="4937760"/>
              </a:xfrm>
              <a:prstGeom prst="rect">
                <a:avLst/>
              </a:prstGeom>
              <a:blipFill rotWithShape="1">
                <a:blip r:embed="rId2"/>
                <a:stretch>
                  <a:fillRect l="-741" t="-1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09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Backpropagation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68680" lvl="3" indent="0">
              <a:buNone/>
            </a:pPr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 txBox="1">
                <a:spLocks/>
              </p:cNvSpPr>
              <p:nvPr/>
            </p:nvSpPr>
            <p:spPr>
              <a:xfrm>
                <a:off x="609600" y="1371600"/>
                <a:ext cx="8229600" cy="493776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pt-BR" sz="2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t-BR" sz="23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sz="2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pt-BR" sz="23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sz="2300" i="1">
                        <a:solidFill>
                          <a:schemeClr val="tx1"/>
                        </a:solidFill>
                        <a:latin typeface="Cambria Math"/>
                      </a:rPr>
                      <m:t>α</m:t>
                    </m:r>
                    <m:sSup>
                      <m:sSupPr>
                        <m:ctrlPr>
                          <a:rPr lang="el-G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l-G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3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3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pt-BR" sz="23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pt-BR" sz="23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3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sz="23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l-GR" sz="23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l-GR" sz="23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𝜑</m:t>
                            </m:r>
                          </m:e>
                          <m:sup>
                            <m:r>
                              <a:rPr lang="pt-BR" sz="23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pt-BR" sz="23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3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23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pt-BR" sz="23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sSub>
                      <m:sSubPr>
                        <m:ctrlP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𝑘𝑖</m:t>
                        </m:r>
                      </m:sub>
                    </m:sSub>
                  </m:oMath>
                </a14:m>
                <a:endParaRPr lang="pt-BR" sz="23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274320" lvl="1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𝑘𝑖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𝑘𝑖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/>
                      </a:rPr>
                      <m:t>α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l-G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l-G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dirty="0">
                  <a:solidFill>
                    <a:srgbClr val="FF0000"/>
                  </a:solidFill>
                </a:endParaRPr>
              </a:p>
              <a:p>
                <a:endParaRPr lang="pt-BR" sz="2800" i="1" dirty="0">
                  <a:solidFill>
                    <a:srgbClr val="FF0000"/>
                  </a:solidFill>
                  <a:latin typeface="Cambria Math"/>
                </a:endParaRPr>
              </a:p>
              <a:p>
                <a:pPr marL="274320" lvl="1" indent="0">
                  <a:buNone/>
                </a:pPr>
                <a:endParaRPr lang="pt-BR" sz="2000" dirty="0"/>
              </a:p>
              <a:p>
                <a:pPr lvl="1"/>
                <a:endParaRPr lang="pt-BR" sz="2200" dirty="0"/>
              </a:p>
              <a:p>
                <a:pPr lvl="3"/>
                <a:endParaRPr lang="pt-BR" dirty="0" smtClean="0"/>
              </a:p>
              <a:p>
                <a:pPr marL="274320" lvl="1" indent="0">
                  <a:buFont typeface="Wingdings 3"/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5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1600"/>
                <a:ext cx="8229600" cy="4937760"/>
              </a:xfrm>
              <a:prstGeom prst="rect">
                <a:avLst/>
              </a:prstGeom>
              <a:blipFill rotWithShape="1">
                <a:blip r:embed="rId2"/>
                <a:stretch>
                  <a:fillRect l="-370" t="-114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23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Backpropagation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68680" lvl="3" indent="0">
              <a:buNone/>
            </a:pPr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 txBox="1">
                <a:spLocks/>
              </p:cNvSpPr>
              <p:nvPr/>
            </p:nvSpPr>
            <p:spPr>
              <a:xfrm>
                <a:off x="609600" y="1371600"/>
                <a:ext cx="8229600" cy="493776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pt-BR" sz="2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t-BR" sz="23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sz="2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pt-BR" sz="23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sz="2300" i="1">
                        <a:solidFill>
                          <a:schemeClr val="tx1"/>
                        </a:solidFill>
                        <a:latin typeface="Cambria Math"/>
                      </a:rPr>
                      <m:t>α</m:t>
                    </m:r>
                    <m:sSup>
                      <m:sSupPr>
                        <m:ctrlPr>
                          <a:rPr lang="el-G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l-G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3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3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pt-BR" sz="23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pt-BR" sz="23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3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sz="23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l-GR" sz="23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l-GR" sz="23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𝜑</m:t>
                            </m:r>
                          </m:e>
                          <m:sup>
                            <m:r>
                              <a:rPr lang="pt-BR" sz="23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pt-BR" sz="23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3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23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pt-BR" sz="23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sSub>
                      <m:sSubPr>
                        <m:ctrlP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𝑘𝑖</m:t>
                        </m:r>
                      </m:sub>
                    </m:sSub>
                  </m:oMath>
                </a14:m>
                <a:endParaRPr lang="pt-BR" sz="23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274320" lvl="1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𝑘𝑖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𝑘𝑖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/>
                      </a:rPr>
                      <m:t>α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l-G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l-G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dirty="0" smtClean="0">
                  <a:solidFill>
                    <a:schemeClr val="tx1"/>
                  </a:solidFill>
                </a:endParaRPr>
              </a:p>
              <a:p>
                <a:pPr marL="274320" lvl="1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pt-BR" dirty="0" smtClean="0">
                    <a:solidFill>
                      <a:schemeClr val="tx1"/>
                    </a:solidFill>
                  </a:rPr>
                  <a:t>Gradiente local</a:t>
                </a:r>
              </a:p>
              <a:p>
                <a:pPr marL="548640" lvl="2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l-GR" i="1">
                            <a:latin typeface="Cambria Math"/>
                          </a:rPr>
                        </m:ctrlPr>
                      </m:sSupPr>
                      <m:e>
                        <m:r>
                          <a:rPr lang="el-GR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)</m:t>
                    </m:r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endParaRPr lang="pt-BR" sz="2800" i="1" dirty="0">
                  <a:solidFill>
                    <a:srgbClr val="FF0000"/>
                  </a:solidFill>
                  <a:latin typeface="Cambria Math"/>
                </a:endParaRPr>
              </a:p>
              <a:p>
                <a:pPr marL="274320" lvl="1" indent="0">
                  <a:buNone/>
                </a:pPr>
                <a:endParaRPr lang="pt-BR" sz="2000" dirty="0"/>
              </a:p>
              <a:p>
                <a:pPr lvl="1"/>
                <a:endParaRPr lang="pt-BR" sz="2200" dirty="0"/>
              </a:p>
              <a:p>
                <a:pPr lvl="3"/>
                <a:endParaRPr lang="pt-BR" dirty="0" smtClean="0"/>
              </a:p>
              <a:p>
                <a:pPr marL="274320" lvl="1" indent="0">
                  <a:buFont typeface="Wingdings 3"/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5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1600"/>
                <a:ext cx="8229600" cy="4937760"/>
              </a:xfrm>
              <a:prstGeom prst="rect">
                <a:avLst/>
              </a:prstGeom>
              <a:blipFill rotWithShape="1">
                <a:blip r:embed="rId2"/>
                <a:stretch>
                  <a:fillRect l="-370" t="-114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0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Backpropagation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68680" lvl="3" indent="0">
              <a:buNone/>
            </a:pPr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 txBox="1">
                <a:spLocks/>
              </p:cNvSpPr>
              <p:nvPr/>
            </p:nvSpPr>
            <p:spPr>
              <a:xfrm>
                <a:off x="609600" y="1371600"/>
                <a:ext cx="8229600" cy="493776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pt-BR" sz="2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t-BR" sz="23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sz="2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pt-BR" sz="23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sz="2300" i="1">
                        <a:solidFill>
                          <a:schemeClr val="tx1"/>
                        </a:solidFill>
                        <a:latin typeface="Cambria Math"/>
                      </a:rPr>
                      <m:t>α</m:t>
                    </m:r>
                    <m:sSup>
                      <m:sSupPr>
                        <m:ctrlPr>
                          <a:rPr lang="el-G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l-G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3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3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pt-BR" sz="23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l-GR" sz="23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300" i="1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pt-BR" sz="23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𝑘𝑖</m:t>
                        </m:r>
                      </m:sub>
                    </m:sSub>
                  </m:oMath>
                </a14:m>
                <a:endParaRPr lang="pt-BR" sz="23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274320" lvl="1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𝑘𝑖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𝑘𝑖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/>
                      </a:rPr>
                      <m:t>α</m:t>
                    </m:r>
                    <m:sSub>
                      <m:sSubPr>
                        <m:ctrlPr>
                          <a:rPr lang="el-G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dirty="0" smtClean="0">
                  <a:solidFill>
                    <a:schemeClr val="tx1"/>
                  </a:solidFill>
                </a:endParaRPr>
              </a:p>
              <a:p>
                <a:pPr marL="274320" lvl="1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pt-BR" dirty="0" smtClean="0">
                    <a:solidFill>
                      <a:schemeClr val="tx1"/>
                    </a:solidFill>
                  </a:rPr>
                  <a:t>Gradiente local</a:t>
                </a:r>
              </a:p>
              <a:p>
                <a:pPr marL="548640" lvl="2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l-GR" i="1">
                            <a:latin typeface="Cambria Math"/>
                          </a:rPr>
                        </m:ctrlPr>
                      </m:sSupPr>
                      <m:e>
                        <m:r>
                          <a:rPr lang="el-GR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)</m:t>
                    </m:r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endParaRPr lang="pt-BR" sz="2800" i="1" dirty="0">
                  <a:solidFill>
                    <a:srgbClr val="FF0000"/>
                  </a:solidFill>
                  <a:latin typeface="Cambria Math"/>
                </a:endParaRPr>
              </a:p>
              <a:p>
                <a:pPr marL="274320" lvl="1" indent="0">
                  <a:buNone/>
                </a:pPr>
                <a:endParaRPr lang="pt-BR" sz="2000" dirty="0"/>
              </a:p>
              <a:p>
                <a:pPr lvl="1"/>
                <a:endParaRPr lang="pt-BR" sz="2200" dirty="0"/>
              </a:p>
              <a:p>
                <a:pPr lvl="3"/>
                <a:endParaRPr lang="pt-BR" dirty="0" smtClean="0"/>
              </a:p>
              <a:p>
                <a:pPr marL="274320" lvl="1" indent="0">
                  <a:buFont typeface="Wingdings 3"/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5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1600"/>
                <a:ext cx="8229600" cy="4937760"/>
              </a:xfrm>
              <a:prstGeom prst="rect">
                <a:avLst/>
              </a:prstGeom>
              <a:blipFill rotWithShape="1">
                <a:blip r:embed="rId2"/>
                <a:stretch>
                  <a:fillRect l="-370" t="-114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557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Backpropagation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68680" lvl="3" indent="0">
              <a:buNone/>
            </a:pPr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 txBox="1">
                <a:spLocks/>
              </p:cNvSpPr>
              <p:nvPr/>
            </p:nvSpPr>
            <p:spPr>
              <a:xfrm>
                <a:off x="609600" y="1371600"/>
                <a:ext cx="8229600" cy="493776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pt-BR" sz="2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t-BR" sz="23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sz="2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pt-BR" sz="23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sz="2300" i="1">
                        <a:solidFill>
                          <a:schemeClr val="tx1"/>
                        </a:solidFill>
                        <a:latin typeface="Cambria Math"/>
                      </a:rPr>
                      <m:t>α</m:t>
                    </m:r>
                    <m:sSup>
                      <m:sSupPr>
                        <m:ctrlPr>
                          <a:rPr lang="el-G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l-G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3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3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pt-BR" sz="23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l-GR" sz="23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300" i="1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pt-BR" sz="23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𝑘𝑖</m:t>
                        </m:r>
                      </m:sub>
                    </m:sSub>
                  </m:oMath>
                </a14:m>
                <a:endParaRPr lang="pt-BR" sz="23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274320" lvl="1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𝑘𝑖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𝑘𝑖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/>
                      </a:rPr>
                      <m:t>α</m:t>
                    </m:r>
                    <m:sSub>
                      <m:sSubPr>
                        <m:ctrlPr>
                          <a:rPr lang="el-G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dirty="0" smtClean="0">
                  <a:solidFill>
                    <a:schemeClr val="tx1"/>
                  </a:solidFill>
                </a:endParaRPr>
              </a:p>
              <a:p>
                <a:pPr marL="274320" lvl="1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pt-BR" dirty="0" smtClean="0">
                    <a:solidFill>
                      <a:schemeClr val="tx1"/>
                    </a:solidFill>
                  </a:rPr>
                  <a:t>Gradiente local</a:t>
                </a:r>
              </a:p>
              <a:p>
                <a:pPr marL="548640" lvl="2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l-GR" i="1">
                            <a:latin typeface="Cambria Math"/>
                          </a:rPr>
                        </m:ctrlPr>
                      </m:sSupPr>
                      <m:e>
                        <m:r>
                          <a:rPr lang="el-GR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pt-BR" dirty="0" smtClean="0"/>
              </a:p>
              <a:p>
                <a:pPr marL="548640" lvl="2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l-GR" i="1">
                            <a:latin typeface="Cambria Math"/>
                          </a:rPr>
                        </m:ctrlPr>
                      </m:sSupPr>
                      <m:e>
                        <m:r>
                          <a:rPr lang="el-GR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𝑘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l-G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𝑘𝑖</m:t>
                        </m:r>
                      </m:sub>
                    </m:sSub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endParaRPr lang="pt-BR" sz="2800" i="1" dirty="0">
                  <a:solidFill>
                    <a:srgbClr val="FF0000"/>
                  </a:solidFill>
                  <a:latin typeface="Cambria Math"/>
                </a:endParaRPr>
              </a:p>
              <a:p>
                <a:pPr marL="274320" lvl="1" indent="0">
                  <a:buNone/>
                </a:pPr>
                <a:endParaRPr lang="pt-BR" sz="2000" dirty="0"/>
              </a:p>
              <a:p>
                <a:pPr lvl="1"/>
                <a:endParaRPr lang="pt-BR" sz="2200" dirty="0"/>
              </a:p>
              <a:p>
                <a:pPr lvl="3"/>
                <a:endParaRPr lang="pt-BR" dirty="0" smtClean="0"/>
              </a:p>
              <a:p>
                <a:pPr marL="274320" lvl="1" indent="0">
                  <a:buFont typeface="Wingdings 3"/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5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1600"/>
                <a:ext cx="8229600" cy="4937760"/>
              </a:xfrm>
              <a:prstGeom prst="rect">
                <a:avLst/>
              </a:prstGeom>
              <a:blipFill rotWithShape="1">
                <a:blip r:embed="rId2"/>
                <a:stretch>
                  <a:fillRect l="-370" t="-114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29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Backpropagation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68680" lvl="3" indent="0">
              <a:buNone/>
            </a:pPr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 txBox="1">
                <a:spLocks/>
              </p:cNvSpPr>
              <p:nvPr/>
            </p:nvSpPr>
            <p:spPr>
              <a:xfrm>
                <a:off x="609600" y="1371600"/>
                <a:ext cx="8229600" cy="493776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pt-BR" sz="2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t-BR" sz="23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sz="2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pt-BR" sz="23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sz="2300" i="1">
                        <a:solidFill>
                          <a:schemeClr val="tx1"/>
                        </a:solidFill>
                        <a:latin typeface="Cambria Math"/>
                      </a:rPr>
                      <m:t>α</m:t>
                    </m:r>
                    <m:sSub>
                      <m:sSubPr>
                        <m:ctrlPr>
                          <a:rPr lang="el-GR" sz="23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300" i="1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sz="2300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pt-BR" sz="23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274320" lvl="1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𝑘𝑖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𝑘𝑖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/>
                      </a:rPr>
                      <m:t>α</m:t>
                    </m:r>
                    <m:sSub>
                      <m:sSubPr>
                        <m:ctrlPr>
                          <a:rPr lang="el-G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dirty="0" smtClean="0">
                  <a:solidFill>
                    <a:schemeClr val="tx1"/>
                  </a:solidFill>
                </a:endParaRPr>
              </a:p>
              <a:p>
                <a:pPr marL="274320" lvl="1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pt-BR" dirty="0" smtClean="0">
                    <a:solidFill>
                      <a:schemeClr val="tx1"/>
                    </a:solidFill>
                  </a:rPr>
                  <a:t>Gradiente local</a:t>
                </a:r>
              </a:p>
              <a:p>
                <a:pPr marL="548640" lvl="2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l-GR" i="1">
                            <a:latin typeface="Cambria Math"/>
                          </a:rPr>
                        </m:ctrlPr>
                      </m:sSupPr>
                      <m:e>
                        <m:r>
                          <a:rPr lang="el-GR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pt-BR" dirty="0" smtClean="0"/>
              </a:p>
              <a:p>
                <a:pPr marL="548640" lvl="2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l-GR" i="1">
                            <a:latin typeface="Cambria Math"/>
                          </a:rPr>
                        </m:ctrlPr>
                      </m:sSupPr>
                      <m:e>
                        <m:r>
                          <a:rPr lang="el-GR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𝑘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l-G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𝑘𝑖</m:t>
                        </m:r>
                      </m:sub>
                    </m:sSub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endParaRPr lang="pt-BR" sz="2800" i="1" dirty="0">
                  <a:solidFill>
                    <a:srgbClr val="FF0000"/>
                  </a:solidFill>
                  <a:latin typeface="Cambria Math"/>
                </a:endParaRPr>
              </a:p>
              <a:p>
                <a:pPr marL="274320" lvl="1" indent="0">
                  <a:buNone/>
                </a:pPr>
                <a:endParaRPr lang="pt-BR" sz="2000" dirty="0"/>
              </a:p>
              <a:p>
                <a:pPr lvl="1"/>
                <a:endParaRPr lang="pt-BR" sz="2200" dirty="0"/>
              </a:p>
              <a:p>
                <a:pPr lvl="3"/>
                <a:endParaRPr lang="pt-BR" dirty="0" smtClean="0"/>
              </a:p>
              <a:p>
                <a:pPr marL="274320" lvl="1" indent="0">
                  <a:buFont typeface="Wingdings 3"/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5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1600"/>
                <a:ext cx="8229600" cy="4937760"/>
              </a:xfrm>
              <a:prstGeom prst="rect">
                <a:avLst/>
              </a:prstGeom>
              <a:blipFill rotWithShape="1">
                <a:blip r:embed="rId2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9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MLP - Treinamento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68680" lvl="3" indent="0">
              <a:buNone/>
            </a:pPr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09600" y="13716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/>
              <a:t>Inicializa os pesos com valores ente 0 e 1</a:t>
            </a:r>
          </a:p>
          <a:p>
            <a:r>
              <a:rPr lang="pt-BR" sz="2800" dirty="0"/>
              <a:t>Duas </a:t>
            </a:r>
            <a:r>
              <a:rPr lang="pt-BR" sz="2800" dirty="0" smtClean="0"/>
              <a:t>fases</a:t>
            </a:r>
            <a:endParaRPr lang="pt-BR" sz="2800" dirty="0"/>
          </a:p>
          <a:p>
            <a:pPr lvl="1"/>
            <a:r>
              <a:rPr lang="pt-BR" sz="2200" dirty="0">
                <a:solidFill>
                  <a:schemeClr val="tx1"/>
                </a:solidFill>
              </a:rPr>
              <a:t>Sentido direto</a:t>
            </a:r>
          </a:p>
          <a:p>
            <a:pPr lvl="1"/>
            <a:r>
              <a:rPr lang="pt-BR" sz="2200" dirty="0">
                <a:solidFill>
                  <a:schemeClr val="tx1"/>
                </a:solidFill>
              </a:rPr>
              <a:t>Sentido inverso</a:t>
            </a:r>
          </a:p>
          <a:p>
            <a:pPr marL="274320" lvl="1" indent="0">
              <a:buNone/>
            </a:pPr>
            <a:endParaRPr lang="pt-BR" sz="2000" dirty="0"/>
          </a:p>
          <a:p>
            <a:pPr lvl="1"/>
            <a:endParaRPr lang="pt-BR" sz="2200" dirty="0"/>
          </a:p>
          <a:p>
            <a:pPr lvl="3"/>
            <a:endParaRPr lang="pt-BR" dirty="0" smtClean="0"/>
          </a:p>
          <a:p>
            <a:pPr marL="274320" lvl="1" indent="0">
              <a:buFont typeface="Wingdings 3"/>
              <a:buNone/>
            </a:pP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7903339" y="4067780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339" y="4067780"/>
                <a:ext cx="86409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511699"/>
            <a:ext cx="7778750" cy="2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8055739" y="4220180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739" y="4220180"/>
                <a:ext cx="86409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MLP - Treinamento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68680" lvl="3" indent="0">
              <a:buNone/>
            </a:pPr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 txBox="1">
                <a:spLocks/>
              </p:cNvSpPr>
              <p:nvPr/>
            </p:nvSpPr>
            <p:spPr>
              <a:xfrm>
                <a:off x="609600" y="1371600"/>
                <a:ext cx="8229600" cy="493776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800" dirty="0" smtClean="0"/>
                  <a:t>Para cada amostra de treinamento</a:t>
                </a:r>
              </a:p>
              <a:p>
                <a:pPr lvl="1"/>
                <a:r>
                  <a:rPr lang="pt-BR" sz="2200" dirty="0" smtClean="0">
                    <a:solidFill>
                      <a:schemeClr val="tx1"/>
                    </a:solidFill>
                  </a:rPr>
                  <a:t>Sentido direto</a:t>
                </a:r>
              </a:p>
              <a:p>
                <a:pPr lvl="1"/>
                <a:r>
                  <a:rPr lang="pt-BR" sz="2200" dirty="0" smtClean="0">
                    <a:solidFill>
                      <a:schemeClr val="tx1"/>
                    </a:solidFill>
                  </a:rPr>
                  <a:t>Calcula</a:t>
                </a:r>
              </a:p>
              <a:p>
                <a:pPr lvl="1"/>
                <a:r>
                  <a:rPr lang="pt-BR" sz="2200" dirty="0" smtClean="0">
                    <a:solidFill>
                      <a:schemeClr val="tx1"/>
                    </a:solidFill>
                  </a:rPr>
                  <a:t>Calcula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=</m:t>
                        </m:r>
                        <m:r>
                          <a:rPr lang="pt-BR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sz="2000" i="1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pt-BR" sz="20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endParaRPr lang="pt-BR" sz="2200" dirty="0">
                  <a:solidFill>
                    <a:schemeClr val="tx1"/>
                  </a:solidFill>
                </a:endParaRPr>
              </a:p>
              <a:p>
                <a:pPr marL="274320" lvl="1" indent="0">
                  <a:buNone/>
                </a:pPr>
                <a:endParaRPr lang="pt-BR" sz="2000" dirty="0"/>
              </a:p>
              <a:p>
                <a:pPr lvl="1"/>
                <a:endParaRPr lang="pt-BR" sz="2200" dirty="0"/>
              </a:p>
              <a:p>
                <a:pPr lvl="3"/>
                <a:endParaRPr lang="pt-BR" dirty="0" smtClean="0"/>
              </a:p>
              <a:p>
                <a:pPr marL="274320" lvl="1" indent="0">
                  <a:buFont typeface="Wingdings 3"/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5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1600"/>
                <a:ext cx="8229600" cy="4937760"/>
              </a:xfrm>
              <a:prstGeom prst="rect">
                <a:avLst/>
              </a:prstGeom>
              <a:blipFill rotWithShape="1">
                <a:blip r:embed="rId2"/>
                <a:stretch>
                  <a:fillRect l="-741" t="-1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7903339" y="4067780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339" y="4067780"/>
                <a:ext cx="86409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511699"/>
            <a:ext cx="7778750" cy="2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8055739" y="4220180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739" y="4220180"/>
                <a:ext cx="86409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907704" y="2276872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276872"/>
                <a:ext cx="86409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29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MLP - Treinamento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68680" lvl="3" indent="0">
              <a:buNone/>
            </a:pPr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 txBox="1">
                <a:spLocks/>
              </p:cNvSpPr>
              <p:nvPr/>
            </p:nvSpPr>
            <p:spPr>
              <a:xfrm>
                <a:off x="609600" y="1371600"/>
                <a:ext cx="8229600" cy="493776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800" dirty="0" smtClean="0"/>
                  <a:t>Para cada amostra de treinamento</a:t>
                </a:r>
              </a:p>
              <a:p>
                <a:pPr lvl="1"/>
                <a:r>
                  <a:rPr lang="pt-BR" sz="2200" dirty="0" smtClean="0">
                    <a:solidFill>
                      <a:schemeClr val="tx1"/>
                    </a:solidFill>
                  </a:rPr>
                  <a:t>Sentido inverso</a:t>
                </a:r>
              </a:p>
              <a:p>
                <a:pPr lvl="1"/>
                <a:r>
                  <a:rPr lang="pt-BR" sz="2200" dirty="0" smtClean="0">
                    <a:solidFill>
                      <a:schemeClr val="tx1"/>
                    </a:solidFill>
                  </a:rPr>
                  <a:t>Calcula os gradientes locais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sz="18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sz="1800" i="1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l-GR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l-GR" sz="18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pt-BR" sz="18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pt-BR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pt-BR" sz="1800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sz="1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l-GR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l-GR" sz="18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pt-BR" sz="18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pt-BR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nary>
                      <m:naryPr>
                        <m:chr m:val="∑"/>
                        <m:ctrlPr>
                          <a:rPr lang="pt-BR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800" i="1">
                            <a:latin typeface="Cambria Math"/>
                          </a:rPr>
                          <m:t>𝑘</m:t>
                        </m:r>
                        <m:r>
                          <a:rPr lang="pt-BR" sz="1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sz="1800" i="1">
                            <a:latin typeface="Cambria Math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l-G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800" i="1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pt-BR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pt-B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sz="1800" i="1">
                            <a:latin typeface="Cambria Math"/>
                          </a:rPr>
                          <m:t>𝑘𝑖</m:t>
                        </m:r>
                      </m:sub>
                    </m:sSub>
                  </m:oMath>
                </a14:m>
                <a:endParaRPr lang="pt-BR" sz="1800" dirty="0" smtClean="0">
                  <a:solidFill>
                    <a:schemeClr val="tx1"/>
                  </a:solidFill>
                </a:endParaRPr>
              </a:p>
              <a:p>
                <a:pPr marL="274320" lvl="1" indent="0">
                  <a:buNone/>
                </a:pPr>
                <a:endParaRPr lang="pt-BR" sz="2200" dirty="0">
                  <a:solidFill>
                    <a:schemeClr val="tx1"/>
                  </a:solidFill>
                </a:endParaRPr>
              </a:p>
              <a:p>
                <a:pPr marL="274320" lvl="1" indent="0">
                  <a:buNone/>
                </a:pPr>
                <a:endParaRPr lang="pt-BR" sz="2000" dirty="0"/>
              </a:p>
              <a:p>
                <a:pPr lvl="1"/>
                <a:endParaRPr lang="pt-BR" sz="2200" dirty="0"/>
              </a:p>
              <a:p>
                <a:pPr lvl="3"/>
                <a:endParaRPr lang="pt-BR" dirty="0" smtClean="0"/>
              </a:p>
              <a:p>
                <a:pPr marL="274320" lvl="1" indent="0">
                  <a:buFont typeface="Wingdings 3"/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5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1600"/>
                <a:ext cx="8229600" cy="4937760"/>
              </a:xfrm>
              <a:prstGeom prst="rect">
                <a:avLst/>
              </a:prstGeom>
              <a:blipFill rotWithShape="1">
                <a:blip r:embed="rId2"/>
                <a:stretch>
                  <a:fillRect l="-741" t="-1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7903339" y="4067780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339" y="4067780"/>
                <a:ext cx="86409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8055739" y="4220180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739" y="4220180"/>
                <a:ext cx="86409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511699"/>
            <a:ext cx="7778750" cy="2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1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Neurônio Biológico x Neurônio Artificial 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23528" y="3529771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FF0000"/>
                </a:solidFill>
              </a:rPr>
              <a:t>McCulloch-Pitts</a:t>
            </a:r>
            <a:endParaRPr lang="pt-BR" sz="2000" b="1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2" y="1628800"/>
            <a:ext cx="4319587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15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MLP - Treinamento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68680" lvl="3" indent="0">
              <a:buNone/>
            </a:pPr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 txBox="1">
                <a:spLocks/>
              </p:cNvSpPr>
              <p:nvPr/>
            </p:nvSpPr>
            <p:spPr>
              <a:xfrm>
                <a:off x="609600" y="1371600"/>
                <a:ext cx="8229600" cy="493776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800" dirty="0" smtClean="0"/>
                  <a:t>Para cada amostra de treinamento</a:t>
                </a:r>
              </a:p>
              <a:p>
                <a:pPr lvl="1"/>
                <a:r>
                  <a:rPr lang="pt-BR" sz="2200" dirty="0" smtClean="0">
                    <a:solidFill>
                      <a:schemeClr val="tx1"/>
                    </a:solidFill>
                  </a:rPr>
                  <a:t>Sentido inverso</a:t>
                </a:r>
              </a:p>
              <a:p>
                <a:pPr lvl="1"/>
                <a:r>
                  <a:rPr lang="pt-BR" sz="2200" dirty="0" smtClean="0">
                    <a:solidFill>
                      <a:schemeClr val="tx1"/>
                    </a:solidFill>
                  </a:rPr>
                  <a:t>Atualiza os pesos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sz="18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pt-BR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sz="18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pt-BR" sz="1800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sz="1800" i="1">
                        <a:latin typeface="Cambria Math"/>
                      </a:rPr>
                      <m:t>α</m:t>
                    </m:r>
                    <m:sSub>
                      <m:sSubPr>
                        <m:ctrlPr>
                          <a:rPr lang="el-GR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sz="1800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18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pt-BR" sz="1800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𝑘𝑖</m:t>
                        </m:r>
                      </m:sub>
                    </m:sSub>
                    <m:r>
                      <a:rPr lang="pt-BR" sz="18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𝑘𝑖</m:t>
                        </m:r>
                      </m:sub>
                    </m:sSub>
                    <m:r>
                      <a:rPr lang="pt-BR" sz="18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sz="1800" i="1">
                        <a:solidFill>
                          <a:schemeClr val="tx1"/>
                        </a:solidFill>
                        <a:latin typeface="Cambria Math"/>
                      </a:rPr>
                      <m:t>α</m:t>
                    </m:r>
                    <m:sSub>
                      <m:sSubPr>
                        <m:ctrlPr>
                          <a:rPr lang="el-GR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pt-BR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sz="1800" dirty="0" smtClean="0">
                  <a:solidFill>
                    <a:schemeClr val="tx1"/>
                  </a:solidFill>
                </a:endParaRPr>
              </a:p>
              <a:p>
                <a:pPr marL="274320" lvl="1" indent="0">
                  <a:buNone/>
                </a:pPr>
                <a:endParaRPr lang="pt-BR" sz="2200" dirty="0">
                  <a:solidFill>
                    <a:schemeClr val="tx1"/>
                  </a:solidFill>
                </a:endParaRPr>
              </a:p>
              <a:p>
                <a:pPr marL="274320" lvl="1" indent="0">
                  <a:buNone/>
                </a:pPr>
                <a:endParaRPr lang="pt-BR" sz="2000" dirty="0"/>
              </a:p>
              <a:p>
                <a:pPr lvl="1"/>
                <a:endParaRPr lang="pt-BR" sz="2200" dirty="0"/>
              </a:p>
              <a:p>
                <a:pPr lvl="3"/>
                <a:endParaRPr lang="pt-BR" dirty="0" smtClean="0"/>
              </a:p>
              <a:p>
                <a:pPr marL="274320" lvl="1" indent="0">
                  <a:buFont typeface="Wingdings 3"/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5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1600"/>
                <a:ext cx="8229600" cy="4937760"/>
              </a:xfrm>
              <a:prstGeom prst="rect">
                <a:avLst/>
              </a:prstGeom>
              <a:blipFill rotWithShape="1">
                <a:blip r:embed="rId2"/>
                <a:stretch>
                  <a:fillRect l="-741" t="-1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7903339" y="4067780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339" y="4067780"/>
                <a:ext cx="86409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8055739" y="4220180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739" y="4220180"/>
                <a:ext cx="86409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511699"/>
            <a:ext cx="7778750" cy="2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835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 ?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32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</a:t>
            </a:r>
            <a:r>
              <a:rPr lang="pt-BR" dirty="0" err="1" smtClean="0"/>
              <a:t>McCulloch-Pitts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pt-B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72816"/>
            <a:ext cx="4125913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684527" y="4293096"/>
                <a:ext cx="2873415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…−</m:t>
                      </m:r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27" y="4293096"/>
                <a:ext cx="2873415" cy="391646"/>
              </a:xfrm>
              <a:prstGeom prst="rect">
                <a:avLst/>
              </a:prstGeom>
              <a:blipFill rotWithShape="1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/>
              <p:cNvSpPr/>
              <p:nvPr/>
            </p:nvSpPr>
            <p:spPr>
              <a:xfrm>
                <a:off x="683568" y="4725144"/>
                <a:ext cx="2195858" cy="6909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φ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1 </m:t>
                      </m:r>
                      <m:r>
                        <a:rPr lang="pt-BR" b="0" i="1" smtClean="0">
                          <a:latin typeface="Cambria Math"/>
                        </a:rPr>
                        <m:t>𝑠𝑒</m:t>
                      </m:r>
                      <m:r>
                        <a:rPr lang="pt-BR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pt-B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φ</m:t>
                          </m:r>
                          <m:r>
                            <a:rPr lang="pt-BR" i="1"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)=</m:t>
                      </m:r>
                      <m:r>
                        <a:rPr lang="pt-BR" b="0" i="1" smtClean="0">
                          <a:latin typeface="Cambria Math"/>
                        </a:rPr>
                        <m:t>0</m:t>
                      </m:r>
                      <m:r>
                        <a:rPr lang="pt-BR" i="1">
                          <a:latin typeface="Cambria Math"/>
                        </a:rPr>
                        <m:t> </m:t>
                      </m:r>
                      <m:r>
                        <a:rPr lang="pt-BR" i="1">
                          <a:latin typeface="Cambria Math"/>
                        </a:rPr>
                        <m:t>𝑠𝑒</m:t>
                      </m:r>
                      <m:r>
                        <a:rPr lang="pt-BR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&lt;</m:t>
                      </m:r>
                      <m:r>
                        <a:rPr lang="pt-BR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Retâ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725144"/>
                <a:ext cx="2195858" cy="690958"/>
              </a:xfrm>
              <a:prstGeom prst="rect">
                <a:avLst/>
              </a:prstGeom>
              <a:blipFill rotWithShape="1">
                <a:blip r:embed="rId4"/>
                <a:stretch>
                  <a:fillRect b="-35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16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</a:t>
            </a:r>
            <a:r>
              <a:rPr lang="pt-BR" dirty="0" err="1" smtClean="0"/>
              <a:t>McCulloch-Pitts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pt-B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72816"/>
            <a:ext cx="4125913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725471" y="4279448"/>
                <a:ext cx="6521144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r>
                      <a:rPr lang="pt-BR" b="0" i="1" smtClean="0">
                        <a:latin typeface="Cambria Math"/>
                      </a:rPr>
                      <m:t>…−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pt-BR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pt-BR" b="1" dirty="0" smtClean="0"/>
                  <a:t>   </a:t>
                </a: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b="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=−1 </m:t>
                    </m:r>
                    <m:r>
                      <a:rPr lang="pt-BR" b="0" i="1" smtClean="0">
                        <a:latin typeface="Cambria Math"/>
                      </a:rPr>
                      <m:t>𝑒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  </m:t>
                        </m:r>
                        <m:r>
                          <a:rPr lang="pt-BR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𝑏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71" y="4279448"/>
                <a:ext cx="6521144" cy="402931"/>
              </a:xfrm>
              <a:prstGeom prst="rect">
                <a:avLst/>
              </a:prstGeom>
              <a:blipFill rotWithShape="1">
                <a:blip r:embed="rId3"/>
                <a:stretch>
                  <a:fillRect t="-6061"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/>
              <p:cNvSpPr/>
              <p:nvPr/>
            </p:nvSpPr>
            <p:spPr>
              <a:xfrm>
                <a:off x="683568" y="4725144"/>
                <a:ext cx="2195858" cy="6909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φ</m:t>
                          </m:r>
                          <m:r>
                            <a:rPr lang="pt-BR" i="1">
                              <a:latin typeface="Cambria Math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1 </m:t>
                      </m:r>
                      <m:r>
                        <a:rPr lang="pt-BR" b="0" i="1" smtClean="0">
                          <a:latin typeface="Cambria Math"/>
                        </a:rPr>
                        <m:t>𝑠𝑒</m:t>
                      </m:r>
                      <m:r>
                        <a:rPr lang="pt-BR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pt-B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φ</m:t>
                          </m:r>
                          <m:r>
                            <a:rPr lang="pt-BR" i="1"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)=</m:t>
                      </m:r>
                      <m:r>
                        <a:rPr lang="pt-BR" b="0" i="1" smtClean="0">
                          <a:latin typeface="Cambria Math"/>
                        </a:rPr>
                        <m:t>0</m:t>
                      </m:r>
                      <m:r>
                        <a:rPr lang="pt-BR" i="1">
                          <a:latin typeface="Cambria Math"/>
                        </a:rPr>
                        <m:t> </m:t>
                      </m:r>
                      <m:r>
                        <a:rPr lang="pt-BR" i="1">
                          <a:latin typeface="Cambria Math"/>
                        </a:rPr>
                        <m:t>𝑠𝑒</m:t>
                      </m:r>
                      <m:r>
                        <a:rPr lang="pt-BR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&lt;</m:t>
                      </m:r>
                      <m:r>
                        <a:rPr lang="pt-BR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Retâ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725144"/>
                <a:ext cx="2195858" cy="690958"/>
              </a:xfrm>
              <a:prstGeom prst="rect">
                <a:avLst/>
              </a:prstGeom>
              <a:blipFill rotWithShape="1">
                <a:blip r:embed="rId4"/>
                <a:stretch>
                  <a:fillRect b="-35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26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Perceptron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Modelo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φ</m:t>
                        </m:r>
                        <m:r>
                          <a:rPr lang="pt-BR" i="1">
                            <a:latin typeface="Cambria Math"/>
                          </a:rPr>
                          <m:t>(</m:t>
                        </m:r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pt-BR" b="1" i="1">
                            <a:latin typeface="Cambria Math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pt-BR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pt-BR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pt-BR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b="1" dirty="0"/>
                  <a:t> </a:t>
                </a:r>
                <a:endParaRPr lang="pt-BR" b="1" dirty="0" smtClean="0"/>
              </a:p>
              <a:p>
                <a:pPr marL="274320" lvl="1" indent="0">
                  <a:buNone/>
                </a:pPr>
                <a:endParaRPr lang="pt-BR" b="1" dirty="0" smtClean="0"/>
              </a:p>
              <a:p>
                <a:r>
                  <a:rPr lang="pt-BR" dirty="0" smtClean="0"/>
                  <a:t>Regra de Aprendizagem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𝑤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𝑤</m:t>
                    </m:r>
                    <m:r>
                      <a:rPr lang="pt-BR" i="1">
                        <a:latin typeface="Cambria Math"/>
                      </a:rPr>
                      <m:t>−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pt-BR" b="1" i="1">
                        <a:latin typeface="Cambria Math"/>
                      </a:rPr>
                      <m:t>𝒘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b="1" i="1">
                        <a:latin typeface="Cambria Math"/>
                      </a:rPr>
                      <m:t>𝒘</m:t>
                    </m:r>
                    <m:r>
                      <a:rPr lang="pt-BR" b="0" i="1" smtClean="0">
                        <a:latin typeface="Cambria Math"/>
                      </a:rPr>
                      <m:t>+</m:t>
                    </m:r>
                    <m:r>
                      <a:rPr lang="pt-BR" i="1">
                        <a:latin typeface="Cambria Math"/>
                      </a:rPr>
                      <m:t>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 </a:t>
                </a:r>
              </a:p>
              <a:p>
                <a:pPr lvl="1"/>
                <a:endParaRPr lang="pt-BR" dirty="0"/>
              </a:p>
              <a:p>
                <a:endParaRPr lang="pt-BR" dirty="0" smtClean="0"/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11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Perceptron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Problemas </a:t>
            </a:r>
            <a:r>
              <a:rPr lang="pt-BR" dirty="0"/>
              <a:t>l</a:t>
            </a:r>
            <a:r>
              <a:rPr lang="pt-BR" dirty="0" smtClean="0"/>
              <a:t>inearmente separáveis</a:t>
            </a:r>
          </a:p>
          <a:p>
            <a:pPr marL="274320" lvl="1" indent="0">
              <a:buNone/>
            </a:pPr>
            <a:endParaRPr lang="pt-B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2348880"/>
            <a:ext cx="7578725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88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7742</TotalTime>
  <Words>2058</Words>
  <Application>Microsoft Office PowerPoint</Application>
  <PresentationFormat>Apresentação na tela (4:3)</PresentationFormat>
  <Paragraphs>241</Paragraphs>
  <Slides>51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2" baseType="lpstr">
      <vt:lpstr>Origem</vt:lpstr>
      <vt:lpstr>Aprendizagem Automática</vt:lpstr>
      <vt:lpstr>Redes Neurais</vt:lpstr>
      <vt:lpstr>Redes Neurais</vt:lpstr>
      <vt:lpstr>Neurônio Biológico x Neurônio Artificial </vt:lpstr>
      <vt:lpstr>Neurônio Biológico x Neurônio Artificial </vt:lpstr>
      <vt:lpstr>Modelo de McCulloch-Pitts </vt:lpstr>
      <vt:lpstr>Modelo de McCulloch-Pitts 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Perceptron de Múltiplas Camadas</vt:lpstr>
      <vt:lpstr>Redes MLP</vt:lpstr>
      <vt:lpstr>Redes MLP</vt:lpstr>
      <vt:lpstr>Neurônio Artificial</vt:lpstr>
      <vt:lpstr>Neurônio Artificial</vt:lpstr>
      <vt:lpstr>Neurônio Artificial</vt:lpstr>
      <vt:lpstr>Neurônio Artificial</vt:lpstr>
      <vt:lpstr>Rede MLP</vt:lpstr>
      <vt:lpstr>Rede MLP</vt:lpstr>
      <vt:lpstr>Rede MLP</vt:lpstr>
      <vt:lpstr>Rede MLP</vt:lpstr>
      <vt:lpstr>Rede MLP</vt:lpstr>
      <vt:lpstr>Rede MLP</vt:lpstr>
      <vt:lpstr>Rede MLP</vt:lpstr>
      <vt:lpstr>Rede MLP</vt:lpstr>
      <vt:lpstr>Rede MLP</vt:lpstr>
      <vt:lpstr>Rede MLP</vt:lpstr>
      <vt:lpstr>Rede MLP</vt:lpstr>
      <vt:lpstr>Rede MLP</vt:lpstr>
      <vt:lpstr>Rede MLP</vt:lpstr>
      <vt:lpstr>Rede MLP</vt:lpstr>
      <vt:lpstr>Backpropagation</vt:lpstr>
      <vt:lpstr>Backpropagation</vt:lpstr>
      <vt:lpstr>Backpropagation</vt:lpstr>
      <vt:lpstr>Backpropagation</vt:lpstr>
      <vt:lpstr>Backpropagation</vt:lpstr>
      <vt:lpstr>MLP - Treinamento</vt:lpstr>
      <vt:lpstr>MLP - Treinamento</vt:lpstr>
      <vt:lpstr>MLP - Treinamento</vt:lpstr>
      <vt:lpstr>MLP - Treinamento</vt:lpstr>
      <vt:lpstr>Dúvidas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Aprendizado Automático</dc:title>
  <dc:creator>João Paulo Pordeus Gomes</dc:creator>
  <cp:lastModifiedBy>João Paulo Pordeus Gomes</cp:lastModifiedBy>
  <cp:revision>128</cp:revision>
  <dcterms:created xsi:type="dcterms:W3CDTF">2014-01-11T13:38:57Z</dcterms:created>
  <dcterms:modified xsi:type="dcterms:W3CDTF">2015-03-24T10:53:27Z</dcterms:modified>
</cp:coreProperties>
</file>