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89" r:id="rId4"/>
    <p:sldId id="288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5280" autoAdjust="0"/>
  </p:normalViewPr>
  <p:slideViewPr>
    <p:cSldViewPr>
      <p:cViewPr varScale="1">
        <p:scale>
          <a:sx n="66" d="100"/>
          <a:sy n="66" d="100"/>
        </p:scale>
        <p:origin x="1644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15F803-1883-4DD3-8036-5F7271689D1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76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890289A-33BE-4A4D-A1D6-57639EF4E2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4FBA401-3F3B-452E-AEA0-D5AF25D97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81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A14075-C09F-4ACA-9F88-F92C041932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8FA61A4-9F62-4800-BBDD-B6A9A8C2AF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2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40AEA11-705D-4EEC-95DC-FEBFDE3938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08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62D1B2-EEB4-47A2-A73D-AAAAAD98648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45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2CB73E3-A826-4929-A06F-7313A79804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705A1F-BA09-4A1B-BED0-98EA2D643F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6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1EE016E-5683-4981-99A3-79DD6D2AD1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9137A1E-55E9-4A09-BB07-540E2ECA05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0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0E207DCC-9BCF-4CEF-891B-C3912079082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32578"/>
            <a:ext cx="8061325" cy="35856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– Übung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/>
              <a:t>Eine einfache Web Applikation zum verwalten und überwachen von Smart </a:t>
            </a:r>
            <a:r>
              <a:rPr lang="de-DE" dirty="0" err="1"/>
              <a:t>Merters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43" y="2403152"/>
            <a:ext cx="6648450" cy="2771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1685" y="2952890"/>
            <a:ext cx="16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Element, das die Navigationsleiste markiert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4123" y="39277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Unsortierte Liste der Menu-Tabs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650" y="4524594"/>
            <a:ext cx="12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Zwei Menu-Tabs</a:t>
            </a:r>
          </a:p>
        </p:txBody>
      </p:sp>
      <p:cxnSp>
        <p:nvCxnSpPr>
          <p:cNvPr id="9" name="Gerade Verbindung mit Pfeil 8"/>
          <p:cNvCxnSpPr>
            <a:cxnSpLocks/>
            <a:stCxn id="6" idx="0"/>
          </p:cNvCxnSpPr>
          <p:nvPr/>
        </p:nvCxnSpPr>
        <p:spPr>
          <a:xfrm flipV="1">
            <a:off x="1240680" y="2536319"/>
            <a:ext cx="826523" cy="41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3"/>
          </p:cNvCxnSpPr>
          <p:nvPr/>
        </p:nvCxnSpPr>
        <p:spPr>
          <a:xfrm flipV="1">
            <a:off x="1763689" y="3789040"/>
            <a:ext cx="1152127" cy="36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8" idx="3"/>
            <a:endCxn id="25" idx="1"/>
          </p:cNvCxnSpPr>
          <p:nvPr/>
        </p:nvCxnSpPr>
        <p:spPr>
          <a:xfrm flipV="1">
            <a:off x="1689600" y="4145727"/>
            <a:ext cx="1319571" cy="60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/>
          <p:cNvSpPr/>
          <p:nvPr/>
        </p:nvSpPr>
        <p:spPr bwMode="auto">
          <a:xfrm>
            <a:off x="3009171" y="3971631"/>
            <a:ext cx="247787" cy="348191"/>
          </a:xfrm>
          <a:prstGeom prst="leftBrace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348525"/>
            <a:ext cx="8061325" cy="195490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49" y="3354875"/>
            <a:ext cx="8061325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51808" y="3354875"/>
            <a:ext cx="5078253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23728" y="3462339"/>
            <a:ext cx="648072" cy="16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 bwMode="auto">
          <a:xfrm rot="5400000">
            <a:off x="4471121" y="-127531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3784" y="2388857"/>
            <a:ext cx="177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2858396"/>
            <a:ext cx="155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</a:t>
            </a:r>
            <a:r>
              <a:rPr lang="de-DE" dirty="0"/>
              <a:t>"&gt;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5455" y="5652444"/>
            <a:ext cx="177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logoFont</a:t>
            </a:r>
            <a:r>
              <a:rPr lang="de-DE" dirty="0"/>
              <a:t>"&gt;</a:t>
            </a:r>
          </a:p>
        </p:txBody>
      </p:sp>
      <p:cxnSp>
        <p:nvCxnSpPr>
          <p:cNvPr id="15" name="Gerade Verbindung mit Pfeil 14"/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2447764" y="3630759"/>
            <a:ext cx="397000" cy="202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links 22"/>
          <p:cNvSpPr/>
          <p:nvPr/>
        </p:nvSpPr>
        <p:spPr bwMode="auto">
          <a:xfrm rot="5400000">
            <a:off x="4389362" y="674488"/>
            <a:ext cx="203144" cy="507825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39749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>
            <a:off x="8601074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Navigation Menu (CSS)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545807"/>
            <a:ext cx="308610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98675"/>
            <a:ext cx="3390900" cy="301942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92525" y="223955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(</a:t>
            </a:r>
            <a:r>
              <a:rPr lang="de-DE" dirty="0" err="1"/>
              <a:t>menu</a:t>
            </a:r>
            <a:r>
              <a:rPr lang="de-DE" dirty="0"/>
              <a:t>) Liste rechtbündig, statt untereinander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43136" y="2873401"/>
            <a:ext cx="143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Innenabstand nach oben, unten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43136" y="37455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Außenabstand nach links, rechts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80824" y="5452611"/>
            <a:ext cx="16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.</a:t>
            </a:r>
            <a:r>
              <a:rPr lang="de-DE" dirty="0" err="1"/>
              <a:t>menuBg</a:t>
            </a:r>
            <a:r>
              <a:rPr lang="de-DE" dirty="0"/>
              <a:t> ist fixiert, </a:t>
            </a:r>
            <a:r>
              <a:rPr lang="de-DE" dirty="0" err="1"/>
              <a:t>dh</a:t>
            </a:r>
            <a:r>
              <a:rPr lang="de-DE" dirty="0"/>
              <a:t>. wird immer angezeigt</a:t>
            </a:r>
          </a:p>
          <a:p>
            <a:endParaRPr lang="de-DE" dirty="0"/>
          </a:p>
        </p:txBody>
      </p:sp>
      <p:cxnSp>
        <p:nvCxnSpPr>
          <p:cNvPr id="16" name="Gerade Verbindung mit Pfeil 15"/>
          <p:cNvCxnSpPr>
            <a:cxnSpLocks/>
            <a:stCxn id="12" idx="3"/>
          </p:cNvCxnSpPr>
          <p:nvPr/>
        </p:nvCxnSpPr>
        <p:spPr>
          <a:xfrm flipV="1">
            <a:off x="3732685" y="2509122"/>
            <a:ext cx="1919435" cy="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/>
          <p:cNvSpPr/>
          <p:nvPr/>
        </p:nvSpPr>
        <p:spPr>
          <a:xfrm rot="10800000">
            <a:off x="5868144" y="341545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 rot="10800000">
            <a:off x="5868144" y="388218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2373250" y="3104234"/>
            <a:ext cx="3494894" cy="4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4" idx="3"/>
            <a:endCxn id="23" idx="1"/>
          </p:cNvCxnSpPr>
          <p:nvPr/>
        </p:nvCxnSpPr>
        <p:spPr>
          <a:xfrm>
            <a:off x="2311288" y="3976342"/>
            <a:ext cx="3556856" cy="74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2555778" y="5157195"/>
            <a:ext cx="2125046" cy="52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4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1970"/>
            <a:ext cx="6869452" cy="2076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31138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„style“ Attribut zum Stylen direkt in der HTML</a:t>
            </a:r>
          </a:p>
          <a:p>
            <a:pPr algn="l"/>
            <a:r>
              <a:rPr lang="de-DE" dirty="0"/>
              <a:t>(Schriftgröße: 44px)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086625"/>
            <a:ext cx="10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 zur Verwaltung</a:t>
            </a: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>
          <a:xfrm flipV="1">
            <a:off x="1571493" y="3872768"/>
            <a:ext cx="1511970" cy="44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7" idx="0"/>
          </p:cNvCxnSpPr>
          <p:nvPr/>
        </p:nvCxnSpPr>
        <p:spPr>
          <a:xfrm flipV="1">
            <a:off x="1547862" y="2840700"/>
            <a:ext cx="935906" cy="27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2961137"/>
            <a:ext cx="8061326" cy="1978397"/>
          </a:xfrm>
          <a:prstGeom prst="rect">
            <a:avLst/>
          </a:prstGeom>
        </p:spPr>
      </p:pic>
      <p:sp>
        <p:nvSpPr>
          <p:cNvPr id="6" name="Geschweifte Klammer links 5"/>
          <p:cNvSpPr/>
          <p:nvPr/>
        </p:nvSpPr>
        <p:spPr bwMode="auto">
          <a:xfrm rot="16200000">
            <a:off x="4458365" y="3237816"/>
            <a:ext cx="217290" cy="3466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539749" y="2715728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>
            <a:off x="8601075" y="2636912"/>
            <a:ext cx="0" cy="70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39749" y="3338452"/>
            <a:ext cx="8061325" cy="11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34307" y="225593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</a:t>
            </a:r>
          </a:p>
        </p:txBody>
      </p:sp>
      <p:sp>
        <p:nvSpPr>
          <p:cNvPr id="14" name="Geschweifte Klammer links 13"/>
          <p:cNvSpPr/>
          <p:nvPr/>
        </p:nvSpPr>
        <p:spPr bwMode="auto">
          <a:xfrm rot="5400000">
            <a:off x="4471121" y="-140799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843808" y="3933057"/>
            <a:ext cx="34563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cxnSpLocks/>
          </p:cNvCxnSpPr>
          <p:nvPr/>
        </p:nvCxnSpPr>
        <p:spPr>
          <a:xfrm>
            <a:off x="2833828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>
            <a:off x="6304727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58898" y="50796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subHeading</a:t>
            </a:r>
            <a:r>
              <a:rPr lang="de-DE" dirty="0"/>
              <a:t>"&gt;</a:t>
            </a:r>
          </a:p>
        </p:txBody>
      </p:sp>
      <p:cxnSp>
        <p:nvCxnSpPr>
          <p:cNvPr id="19" name="Gerader Verbinder 18"/>
          <p:cNvCxnSpPr>
            <a:cxnSpLocks/>
          </p:cNvCxnSpPr>
          <p:nvPr/>
        </p:nvCxnSpPr>
        <p:spPr>
          <a:xfrm>
            <a:off x="5076056" y="39330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475656" y="553413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subHLeft</a:t>
            </a:r>
            <a:r>
              <a:rPr lang="de-DE" dirty="0"/>
              <a:t>"&gt;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06515" y="55399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subHRight</a:t>
            </a:r>
            <a:r>
              <a:rPr lang="de-DE" dirty="0"/>
              <a:t>"&gt;</a:t>
            </a:r>
          </a:p>
        </p:txBody>
      </p:sp>
      <p:cxnSp>
        <p:nvCxnSpPr>
          <p:cNvPr id="23" name="Gerade Verbindung mit Pfeil 22"/>
          <p:cNvCxnSpPr>
            <a:cxnSpLocks/>
            <a:stCxn id="21" idx="0"/>
          </p:cNvCxnSpPr>
          <p:nvPr/>
        </p:nvCxnSpPr>
        <p:spPr>
          <a:xfrm flipV="1">
            <a:off x="2375756" y="4293097"/>
            <a:ext cx="900100" cy="124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2" idx="0"/>
          </p:cNvCxnSpPr>
          <p:nvPr/>
        </p:nvCxnSpPr>
        <p:spPr>
          <a:xfrm flipH="1" flipV="1">
            <a:off x="5724129" y="4293097"/>
            <a:ext cx="718490" cy="124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Header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32013"/>
            <a:ext cx="2664296" cy="396375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6016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08004" y="2849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16016" y="349080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margin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“ zentriert das Element </a:t>
            </a:r>
          </a:p>
        </p:txBody>
      </p:sp>
      <p:cxnSp>
        <p:nvCxnSpPr>
          <p:cNvPr id="13" name="Gerade Verbindung mit Pfeil 12"/>
          <p:cNvCxnSpPr>
            <a:cxnSpLocks/>
            <a:stCxn id="10" idx="1"/>
          </p:cNvCxnSpPr>
          <p:nvPr/>
        </p:nvCxnSpPr>
        <p:spPr>
          <a:xfrm flipH="1">
            <a:off x="2627784" y="241537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11" idx="1"/>
          </p:cNvCxnSpPr>
          <p:nvPr/>
        </p:nvCxnSpPr>
        <p:spPr>
          <a:xfrm flipH="1" flipV="1">
            <a:off x="3204046" y="2636912"/>
            <a:ext cx="1403958" cy="3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2" idx="1"/>
          </p:cNvCxnSpPr>
          <p:nvPr/>
        </p:nvCxnSpPr>
        <p:spPr>
          <a:xfrm flipH="1" flipV="1">
            <a:off x="2123728" y="3490801"/>
            <a:ext cx="25922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788024" y="42930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von 400 </a:t>
            </a:r>
            <a:r>
              <a:rPr lang="de-DE" dirty="0" err="1"/>
              <a:t>px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88024" y="503122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„linksbündig“, damit .</a:t>
            </a:r>
            <a:r>
              <a:rPr lang="de-DE" dirty="0" err="1"/>
              <a:t>subHRight</a:t>
            </a:r>
            <a:r>
              <a:rPr lang="de-DE" dirty="0"/>
              <a:t> daneben gesetzt werden kann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H="1" flipV="1">
            <a:off x="2411760" y="4518434"/>
            <a:ext cx="2376264" cy="4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>
            <a:off x="2555926" y="5354386"/>
            <a:ext cx="2232098" cy="426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2" y="2382354"/>
            <a:ext cx="5596855" cy="1965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9904"/>
            <a:ext cx="16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Fette Hervorhebung (&lt;b&gt;) von „Group 46“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65180"/>
            <a:ext cx="136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Link, um die Seite neuzuladen (Attribut </a:t>
            </a:r>
            <a:r>
              <a:rPr lang="de-DE" dirty="0" err="1"/>
              <a:t>href</a:t>
            </a:r>
            <a:r>
              <a:rPr lang="de-DE" dirty="0"/>
              <a:t>=„#“)</a:t>
            </a:r>
          </a:p>
        </p:txBody>
      </p:sp>
      <p:cxnSp>
        <p:nvCxnSpPr>
          <p:cNvPr id="8" name="Gerade Verbindung mit Pfeil 7"/>
          <p:cNvCxnSpPr>
            <a:cxnSpLocks/>
            <a:stCxn id="6" idx="3"/>
          </p:cNvCxnSpPr>
          <p:nvPr/>
        </p:nvCxnSpPr>
        <p:spPr>
          <a:xfrm>
            <a:off x="2195736" y="2860737"/>
            <a:ext cx="158417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1907704" y="3622798"/>
            <a:ext cx="1872208" cy="6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8" y="2204864"/>
            <a:ext cx="8061527" cy="19507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548" y="3883599"/>
            <a:ext cx="8061325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3" y="3883599"/>
            <a:ext cx="5184676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28" y="4005063"/>
            <a:ext cx="1008112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60232" y="4005063"/>
            <a:ext cx="360040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 bwMode="auto">
          <a:xfrm rot="16200000">
            <a:off x="4480859" y="784947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481240" y="1685547"/>
            <a:ext cx="177940" cy="518467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cxnSpLocks/>
            <a:stCxn id="6" idx="1"/>
          </p:cNvCxnSpPr>
          <p:nvPr/>
        </p:nvCxnSpPr>
        <p:spPr>
          <a:xfrm>
            <a:off x="539548" y="4027922"/>
            <a:ext cx="9938" cy="7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6" idx="3"/>
          </p:cNvCxnSpPr>
          <p:nvPr/>
        </p:nvCxnSpPr>
        <p:spPr>
          <a:xfrm>
            <a:off x="8600873" y="4027922"/>
            <a:ext cx="9941" cy="77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716055" y="491092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77202" y="4353790"/>
            <a:ext cx="15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</a:t>
            </a:r>
            <a:r>
              <a:rPr lang="de-DE" dirty="0"/>
              <a:t>"&gt;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77873" y="5444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copyright</a:t>
            </a:r>
            <a:r>
              <a:rPr lang="de-DE" dirty="0"/>
              <a:t>"&gt;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78371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toTop</a:t>
            </a:r>
            <a:r>
              <a:rPr lang="de-DE" dirty="0"/>
              <a:t>"&gt;</a:t>
            </a:r>
          </a:p>
        </p:txBody>
      </p:sp>
      <p:cxnSp>
        <p:nvCxnSpPr>
          <p:cNvPr id="21" name="Gerade Verbindung mit Pfeil 20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2627784" y="4155576"/>
            <a:ext cx="250189" cy="128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20" idx="0"/>
            <a:endCxn id="10" idx="2"/>
          </p:cNvCxnSpPr>
          <p:nvPr/>
        </p:nvCxnSpPr>
        <p:spPr>
          <a:xfrm flipV="1">
            <a:off x="6370459" y="4155576"/>
            <a:ext cx="469793" cy="128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17</a:t>
            </a:fld>
            <a:endParaRPr lang="de-DE" alt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[CSS]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18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79388"/>
            <a:ext cx="3456384" cy="10184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76056" y="23488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4px breiter Schatten </a:t>
            </a:r>
            <a:r>
              <a:rPr lang="de-DE" i="1" dirty="0"/>
              <a:t> </a:t>
            </a:r>
            <a:r>
              <a:rPr lang="de-DE" dirty="0"/>
              <a:t>mit der HEX-Farbe #325C84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96164"/>
            <a:ext cx="2016026" cy="103658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2735" y="34519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Schriftfarbe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9592" y="3833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Kursive Schrift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7959" y="42221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Schriftgröße 12</a:t>
            </a:r>
          </a:p>
        </p:txBody>
      </p:sp>
      <p:cxnSp>
        <p:nvCxnSpPr>
          <p:cNvPr id="17" name="Gerade Verbindung mit Pfeil 16"/>
          <p:cNvCxnSpPr>
            <a:cxnSpLocks/>
            <a:stCxn id="14" idx="3"/>
          </p:cNvCxnSpPr>
          <p:nvPr/>
        </p:nvCxnSpPr>
        <p:spPr>
          <a:xfrm>
            <a:off x="1910847" y="3590403"/>
            <a:ext cx="2805169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5" idx="3"/>
          </p:cNvCxnSpPr>
          <p:nvPr/>
        </p:nvCxnSpPr>
        <p:spPr>
          <a:xfrm flipV="1">
            <a:off x="2123728" y="3914454"/>
            <a:ext cx="2664296" cy="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6" idx="3"/>
          </p:cNvCxnSpPr>
          <p:nvPr/>
        </p:nvCxnSpPr>
        <p:spPr>
          <a:xfrm flipV="1">
            <a:off x="2132095" y="4110241"/>
            <a:ext cx="2655929" cy="25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12" idx="1"/>
          </p:cNvCxnSpPr>
          <p:nvPr/>
        </p:nvCxnSpPr>
        <p:spPr>
          <a:xfrm flipH="1">
            <a:off x="3996134" y="2579713"/>
            <a:ext cx="1079922" cy="42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904286"/>
            <a:ext cx="1944018" cy="816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2040" y="49042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Überschreiben, der von .</a:t>
            </a:r>
            <a:r>
              <a:rPr lang="de-DE" dirty="0" err="1"/>
              <a:t>footer</a:t>
            </a:r>
            <a:r>
              <a:rPr lang="de-DE" dirty="0"/>
              <a:t> festgelegten Eigenschaften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 rot="10800000">
            <a:off x="2483768" y="5154703"/>
            <a:ext cx="167055" cy="3959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cxnSpLocks/>
            <a:stCxn id="30" idx="1"/>
            <a:endCxn id="35" idx="1"/>
          </p:cNvCxnSpPr>
          <p:nvPr/>
        </p:nvCxnSpPr>
        <p:spPr>
          <a:xfrm flipH="1">
            <a:off x="2650823" y="5227452"/>
            <a:ext cx="2281217" cy="125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[1]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97885"/>
            <a:ext cx="6264696" cy="33339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1681"/>
            <a:ext cx="22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zentriert alle Inhalte, die zwischen den Tags stehen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440" y="3446634"/>
            <a:ext cx="183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932513"/>
            <a:ext cx="18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</p:cNvCxnSpPr>
          <p:nvPr/>
        </p:nvCxnSpPr>
        <p:spPr>
          <a:xfrm flipV="1">
            <a:off x="2771801" y="2456445"/>
            <a:ext cx="252027" cy="39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3"/>
          </p:cNvCxnSpPr>
          <p:nvPr/>
        </p:nvCxnSpPr>
        <p:spPr>
          <a:xfrm flipV="1">
            <a:off x="2339752" y="4280699"/>
            <a:ext cx="1368152" cy="97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>
            <a:off x="2916174" y="2587425"/>
            <a:ext cx="107654" cy="2668254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cxnSpLocks/>
            <a:stCxn id="7" idx="3"/>
            <a:endCxn id="18" idx="1"/>
          </p:cNvCxnSpPr>
          <p:nvPr/>
        </p:nvCxnSpPr>
        <p:spPr>
          <a:xfrm flipV="1">
            <a:off x="2379267" y="3938709"/>
            <a:ext cx="536907" cy="15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19</a:t>
            </a:fld>
            <a:endParaRPr lang="de-DE" alt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Group 46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3002379"/>
            <a:ext cx="8061325" cy="3641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Fedor </a:t>
            </a:r>
            <a:r>
              <a:rPr lang="de-DE" sz="1800" dirty="0" err="1" smtClean="0"/>
              <a:t>Vitkovskiy</a:t>
            </a:r>
            <a:r>
              <a:rPr lang="de-DE" sz="1800" dirty="0" smtClean="0"/>
              <a:t>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Robert Koch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 smtClean="0"/>
              <a:t>Jia</a:t>
            </a:r>
            <a:r>
              <a:rPr lang="de-DE" sz="1800" dirty="0" smtClean="0"/>
              <a:t> Fug Liu …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Seite </a:t>
            </a:r>
            <a:fld id="{E0A14075-C09F-4ACA-9F88-F92C04193218}" type="slidenum">
              <a:rPr lang="de-DE" altLang="de-DE" smtClean="0"/>
              <a:pPr/>
              <a:t>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[2]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7" y="2132013"/>
            <a:ext cx="2609121" cy="4057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0" y="2281097"/>
            <a:ext cx="22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&lt;h2&gt; Element als Überschrift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9508" y="2982198"/>
            <a:ext cx="216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&gt; Element als Trennstrich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9509" y="3699111"/>
            <a:ext cx="26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&lt;b&gt; Element als fette 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750" y="4435779"/>
            <a:ext cx="18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als Zeilenumbruch</a:t>
            </a:r>
          </a:p>
        </p:txBody>
      </p:sp>
      <p:cxnSp>
        <p:nvCxnSpPr>
          <p:cNvPr id="10" name="Gerade Verbindung mit Pfeil 9"/>
          <p:cNvCxnSpPr>
            <a:cxnSpLocks/>
            <a:stCxn id="6" idx="3"/>
          </p:cNvCxnSpPr>
          <p:nvPr/>
        </p:nvCxnSpPr>
        <p:spPr>
          <a:xfrm flipV="1">
            <a:off x="2749010" y="2204865"/>
            <a:ext cx="2399054" cy="21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2687533" y="2419596"/>
            <a:ext cx="2532539" cy="701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3"/>
          </p:cNvCxnSpPr>
          <p:nvPr/>
        </p:nvCxnSpPr>
        <p:spPr>
          <a:xfrm flipV="1">
            <a:off x="3203849" y="3234281"/>
            <a:ext cx="2016223" cy="60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3"/>
          </p:cNvCxnSpPr>
          <p:nvPr/>
        </p:nvCxnSpPr>
        <p:spPr>
          <a:xfrm flipV="1">
            <a:off x="2419743" y="4149080"/>
            <a:ext cx="2728321" cy="42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20</a:t>
            </a:fld>
            <a:endParaRPr lang="de-DE" alt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4011155" cy="22537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848201"/>
            <a:ext cx="4029075" cy="228900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21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60846" y="2852937"/>
            <a:ext cx="3990060" cy="149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292080" y="4028374"/>
            <a:ext cx="2592288" cy="199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62296" y="29564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content</a:t>
            </a:r>
            <a:r>
              <a:rPr lang="de-DE" dirty="0"/>
              <a:t>"&gt;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0340" y="49468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</a:t>
            </a:r>
          </a:p>
        </p:txBody>
      </p:sp>
      <p:sp>
        <p:nvSpPr>
          <p:cNvPr id="17" name="Geschweifte Klammer links 16"/>
          <p:cNvSpPr/>
          <p:nvPr/>
        </p:nvSpPr>
        <p:spPr bwMode="auto">
          <a:xfrm rot="16200000">
            <a:off x="2277156" y="2653577"/>
            <a:ext cx="576949" cy="400956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eschweifte Klammer links 17"/>
          <p:cNvSpPr/>
          <p:nvPr/>
        </p:nvSpPr>
        <p:spPr bwMode="auto">
          <a:xfrm rot="5400000">
            <a:off x="6297355" y="1551044"/>
            <a:ext cx="576775" cy="403066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9578" y="2524871"/>
            <a:ext cx="295232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Vorgehensweise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31740" y="541433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39357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12591"/>
            <a:ext cx="4019550" cy="27051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224032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20072" y="3212976"/>
            <a:ext cx="194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Zentrieren des Elements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20072" y="386104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des Elements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20072" y="45775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„Silberner“ Schatten 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>
            <a:off x="2987824" y="2378827"/>
            <a:ext cx="2232248" cy="9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>
            <a:off x="2411760" y="3351476"/>
            <a:ext cx="2808312" cy="30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13" idx="1"/>
          </p:cNvCxnSpPr>
          <p:nvPr/>
        </p:nvCxnSpPr>
        <p:spPr>
          <a:xfrm flipH="1" flipV="1">
            <a:off x="2699792" y="3933056"/>
            <a:ext cx="2520280" cy="6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4" idx="1"/>
          </p:cNvCxnSpPr>
          <p:nvPr/>
        </p:nvCxnSpPr>
        <p:spPr>
          <a:xfrm flipH="1" flipV="1">
            <a:off x="4559300" y="4405716"/>
            <a:ext cx="660772" cy="31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67764"/>
            <a:ext cx="5419805" cy="38985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41423" y="403414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stellt die Übersicht aller Messgeräte dar.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2893204"/>
            <a:ext cx="30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Gerätetyp, Gerätekennung, Optionen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2" y="4759716"/>
            <a:ext cx="32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</a:t>
            </a:r>
          </a:p>
        </p:txBody>
      </p:sp>
      <p:sp>
        <p:nvSpPr>
          <p:cNvPr id="13" name="Geschweifte Klammer links 12"/>
          <p:cNvSpPr/>
          <p:nvPr/>
        </p:nvSpPr>
        <p:spPr>
          <a:xfrm>
            <a:off x="3489651" y="2783678"/>
            <a:ext cx="261656" cy="294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7" idx="3"/>
            <a:endCxn id="13" idx="1"/>
          </p:cNvCxnSpPr>
          <p:nvPr/>
        </p:nvCxnSpPr>
        <p:spPr>
          <a:xfrm flipV="1">
            <a:off x="2773671" y="4254968"/>
            <a:ext cx="715980" cy="1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23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7025027" cy="399107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907705" y="3789040"/>
            <a:ext cx="424847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/>
          <p:cNvSpPr/>
          <p:nvPr/>
        </p:nvSpPr>
        <p:spPr bwMode="auto">
          <a:xfrm rot="10800000">
            <a:off x="7164388" y="3811082"/>
            <a:ext cx="641538" cy="208285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endCxn id="11" idx="2"/>
          </p:cNvCxnSpPr>
          <p:nvPr/>
        </p:nvCxnSpPr>
        <p:spPr>
          <a:xfrm>
            <a:off x="6156177" y="3789039"/>
            <a:ext cx="1008211" cy="22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>
            <a:off x="6156177" y="5893047"/>
            <a:ext cx="1008211" cy="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5400000">
            <a:off x="6964139" y="4694656"/>
            <a:ext cx="195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=„</a:t>
            </a:r>
            <a:r>
              <a:rPr lang="de-DE" dirty="0" err="1"/>
              <a:t>overview</a:t>
            </a:r>
            <a:r>
              <a:rPr lang="de-D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838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59599"/>
            <a:ext cx="3246918" cy="410529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22891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Minimaler Abstand der einzelnen Tabellenzeilen, Tabellenspalten: 0px nach oben, unten; 16px nach links, rechts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2080" y="35645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Tabellenzeile dünner Umrandung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473169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Abrunden des Außenrandes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92080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Entfernen der Unterstreichung bei &lt;a&gt; Elementen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 flipV="1">
            <a:off x="3491880" y="2564904"/>
            <a:ext cx="1800200" cy="13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 flipV="1">
            <a:off x="3786668" y="3717033"/>
            <a:ext cx="1505412" cy="7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 flipH="1">
            <a:off x="2915816" y="4870197"/>
            <a:ext cx="2340513" cy="50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4" idx="1"/>
          </p:cNvCxnSpPr>
          <p:nvPr/>
        </p:nvCxnSpPr>
        <p:spPr>
          <a:xfrm flipH="1">
            <a:off x="3203848" y="5676057"/>
            <a:ext cx="2088232" cy="19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00" y="2249198"/>
            <a:ext cx="5507335" cy="3972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[1]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7207" y="3893170"/>
            <a:ext cx="29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ist ein Tabellenelement in ein anderes &lt;</a:t>
            </a:r>
            <a:r>
              <a:rPr lang="de-DE" dirty="0" err="1"/>
              <a:t>td</a:t>
            </a:r>
            <a:r>
              <a:rPr lang="de-DE" dirty="0"/>
              <a:t>&gt; einer Tabelle verschachtelt im Element. So kann das Bild links von der Tabelle positioniert werden.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287" y="2294406"/>
            <a:ext cx="281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ausgewählt und dynamisch mit Inhalt (Zahlen) befüllt werden können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287" y="5091799"/>
            <a:ext cx="3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&lt;div&gt;, die die Warnung (&lt;h3&gt;, &lt;p&gt; 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  <p:cxnSp>
        <p:nvCxnSpPr>
          <p:cNvPr id="10" name="Gerade Verbindung mit Pfeil 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74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744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2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8" idx="3"/>
          </p:cNvCxnSpPr>
          <p:nvPr/>
        </p:nvCxnSpPr>
        <p:spPr>
          <a:xfrm flipV="1">
            <a:off x="3671756" y="5019941"/>
            <a:ext cx="1476308" cy="39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52139" y="2562258"/>
            <a:ext cx="168135" cy="3619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cxnSpLocks/>
            <a:stCxn id="6" idx="3"/>
          </p:cNvCxnSpPr>
          <p:nvPr/>
        </p:nvCxnSpPr>
        <p:spPr>
          <a:xfrm flipV="1">
            <a:off x="3456406" y="3175292"/>
            <a:ext cx="1114006" cy="11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stCxn id="6" idx="3"/>
            <a:endCxn id="26" idx="1"/>
          </p:cNvCxnSpPr>
          <p:nvPr/>
        </p:nvCxnSpPr>
        <p:spPr>
          <a:xfrm>
            <a:off x="3456406" y="4308669"/>
            <a:ext cx="295733" cy="6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ußzeilenplatzhalt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1" name="Foliennummernplatzhalt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26</a:t>
            </a:fld>
            <a:endParaRPr lang="de-DE" alt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76" y="2098675"/>
            <a:ext cx="5157620" cy="4050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[2]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7041" y="3143261"/>
            <a:ext cx="2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7041" y="2356923"/>
            <a:ext cx="29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</a:t>
            </a:r>
            <a:r>
              <a:rPr lang="de-DE" dirty="0" smtClean="0"/>
              <a:t>Nutzer, </a:t>
            </a:r>
            <a:r>
              <a:rPr lang="de-DE" dirty="0"/>
              <a:t>z.B. mit Text (wird mit dem Attribut „type“ festgelegt) befüllt werden.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042" y="4048461"/>
            <a:ext cx="30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7041" y="5037872"/>
            <a:ext cx="32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  <p:sp>
        <p:nvSpPr>
          <p:cNvPr id="10" name="Geschweifte Klammer links 9"/>
          <p:cNvSpPr/>
          <p:nvPr/>
        </p:nvSpPr>
        <p:spPr>
          <a:xfrm>
            <a:off x="3746235" y="2747747"/>
            <a:ext cx="177693" cy="1437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340351" y="3466427"/>
            <a:ext cx="4058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7" idx="3"/>
          </p:cNvCxnSpPr>
          <p:nvPr/>
        </p:nvCxnSpPr>
        <p:spPr>
          <a:xfrm>
            <a:off x="3526838" y="2680089"/>
            <a:ext cx="685122" cy="48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3"/>
          </p:cNvCxnSpPr>
          <p:nvPr/>
        </p:nvCxnSpPr>
        <p:spPr>
          <a:xfrm flipV="1">
            <a:off x="3563888" y="4048460"/>
            <a:ext cx="648072" cy="3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98879" y="4953658"/>
            <a:ext cx="125049" cy="8516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3543293" y="2680088"/>
            <a:ext cx="668667" cy="92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27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5" y="2133614"/>
            <a:ext cx="7056586" cy="401111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28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52068" y="3570402"/>
            <a:ext cx="1007963" cy="435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07852" y="4599299"/>
            <a:ext cx="4320332" cy="98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07851" y="5955651"/>
            <a:ext cx="4320319" cy="18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links 12"/>
          <p:cNvSpPr/>
          <p:nvPr/>
        </p:nvSpPr>
        <p:spPr>
          <a:xfrm rot="10800000">
            <a:off x="6228170" y="4586206"/>
            <a:ext cx="432127" cy="9871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cxnSpLocks/>
            <a:stCxn id="30" idx="2"/>
            <a:endCxn id="13" idx="1"/>
          </p:cNvCxnSpPr>
          <p:nvPr/>
        </p:nvCxnSpPr>
        <p:spPr>
          <a:xfrm flipH="1">
            <a:off x="6660297" y="4078790"/>
            <a:ext cx="1022428" cy="1000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8" idx="2"/>
            <a:endCxn id="10" idx="3"/>
          </p:cNvCxnSpPr>
          <p:nvPr/>
        </p:nvCxnSpPr>
        <p:spPr>
          <a:xfrm flipH="1">
            <a:off x="4860031" y="2876057"/>
            <a:ext cx="2822694" cy="91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44" idx="2"/>
            <a:endCxn id="12" idx="3"/>
          </p:cNvCxnSpPr>
          <p:nvPr/>
        </p:nvCxnSpPr>
        <p:spPr>
          <a:xfrm flipH="1">
            <a:off x="6228170" y="5382208"/>
            <a:ext cx="1450781" cy="66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5400000">
            <a:off x="7065141" y="273755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warnung</a:t>
            </a:r>
            <a:r>
              <a:rPr lang="de-DE" dirty="0"/>
              <a:t>"&gt;</a:t>
            </a:r>
          </a:p>
        </p:txBody>
      </p:sp>
      <p:sp>
        <p:nvSpPr>
          <p:cNvPr id="30" name="Textfeld 29"/>
          <p:cNvSpPr txBox="1"/>
          <p:nvPr/>
        </p:nvSpPr>
        <p:spPr>
          <a:xfrm rot="5400000">
            <a:off x="7468356" y="3940290"/>
            <a:ext cx="70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&lt;form&gt;</a:t>
            </a:r>
          </a:p>
        </p:txBody>
      </p:sp>
      <p:sp>
        <p:nvSpPr>
          <p:cNvPr id="44" name="Textfeld 43"/>
          <p:cNvSpPr txBox="1"/>
          <p:nvPr/>
        </p:nvSpPr>
        <p:spPr>
          <a:xfrm rot="5400000">
            <a:off x="7117695" y="51513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&lt;table class="event" id="</a:t>
            </a:r>
            <a:r>
              <a:rPr lang="en-US" dirty="0" err="1"/>
              <a:t>tableAblesen</a:t>
            </a:r>
            <a:r>
              <a:rPr lang="en-US" dirty="0"/>
              <a:t>"&gt;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9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3" y="4203534"/>
            <a:ext cx="2438400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57484"/>
          <a:stretch/>
        </p:blipFill>
        <p:spPr>
          <a:xfrm>
            <a:off x="520023" y="2636912"/>
            <a:ext cx="3105150" cy="123110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29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88024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Standard-Rahmenfarbe überschreiben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92588" y="32128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Rahmen abrunden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88024" y="36401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 Breite von 100%</a:t>
            </a:r>
          </a:p>
        </p:txBody>
      </p:sp>
      <p:cxnSp>
        <p:nvCxnSpPr>
          <p:cNvPr id="14" name="Gerade Verbindung mit Pfeil 13"/>
          <p:cNvCxnSpPr>
            <a:cxnSpLocks/>
            <a:stCxn id="11" idx="1"/>
          </p:cNvCxnSpPr>
          <p:nvPr/>
        </p:nvCxnSpPr>
        <p:spPr>
          <a:xfrm flipH="1">
            <a:off x="3707906" y="2919428"/>
            <a:ext cx="1080118" cy="7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12" idx="1"/>
          </p:cNvCxnSpPr>
          <p:nvPr/>
        </p:nvCxnSpPr>
        <p:spPr>
          <a:xfrm flipH="1" flipV="1">
            <a:off x="2915818" y="3284985"/>
            <a:ext cx="1876770" cy="6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3" idx="1"/>
          </p:cNvCxnSpPr>
          <p:nvPr/>
        </p:nvCxnSpPr>
        <p:spPr>
          <a:xfrm flipH="1" flipV="1">
            <a:off x="2195738" y="3489856"/>
            <a:ext cx="2592286" cy="2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5936" y="442863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wird ausgeblendet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995936" y="4879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95936" y="5590541"/>
            <a:ext cx="31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&lt;h3&gt; Schriftarbe im Elements „</a:t>
            </a:r>
            <a:r>
              <a:rPr lang="de-DE" dirty="0" err="1"/>
              <a:t>warnung</a:t>
            </a:r>
            <a:r>
              <a:rPr lang="de-DE" dirty="0"/>
              <a:t>“</a:t>
            </a:r>
          </a:p>
        </p:txBody>
      </p: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 flipV="1">
            <a:off x="2446958" y="4537667"/>
            <a:ext cx="1548978" cy="2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24" idx="1"/>
          </p:cNvCxnSpPr>
          <p:nvPr/>
        </p:nvCxnSpPr>
        <p:spPr>
          <a:xfrm flipH="1" flipV="1">
            <a:off x="2915818" y="4792730"/>
            <a:ext cx="1080118" cy="22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  <a:stCxn id="25" idx="1"/>
          </p:cNvCxnSpPr>
          <p:nvPr/>
        </p:nvCxnSpPr>
        <p:spPr>
          <a:xfrm flipH="1">
            <a:off x="2539276" y="5729041"/>
            <a:ext cx="1456660" cy="5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5705A1F-BA09-4A1B-BED0-98EA2D643FB9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07"/>
          <a:stretch/>
        </p:blipFill>
        <p:spPr>
          <a:xfrm>
            <a:off x="107504" y="1556792"/>
            <a:ext cx="8928992" cy="43213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&amp;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30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Deklaration/Initialisierung von Variablen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31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2907486"/>
            <a:ext cx="6693369" cy="13009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00192" y="24494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2597884"/>
            <a:ext cx="1079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Ober- und Untergrenze für die Spannung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47823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heutige Datum im passenden Format in der Variable „heute“ gespeichert.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68211" y="514637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Strom und Spannung werden mit Hilfe der Funktion </a:t>
            </a:r>
            <a:r>
              <a:rPr lang="de-DE" dirty="0" err="1"/>
              <a:t>randomNumberFromRange</a:t>
            </a:r>
            <a:r>
              <a:rPr lang="de-DE" dirty="0"/>
              <a:t>(</a:t>
            </a:r>
            <a:r>
              <a:rPr lang="de-DE" dirty="0" err="1"/>
              <a:t>minNumber</a:t>
            </a:r>
            <a:r>
              <a:rPr lang="de-DE" dirty="0"/>
              <a:t>, </a:t>
            </a:r>
            <a:r>
              <a:rPr lang="de-DE" dirty="0" err="1"/>
              <a:t>maxNumber</a:t>
            </a:r>
            <a:r>
              <a:rPr lang="de-DE" dirty="0"/>
              <a:t>) und in den entsprechenden Variablen abgespeichert.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1"/>
          </p:cNvCxnSpPr>
          <p:nvPr/>
        </p:nvCxnSpPr>
        <p:spPr>
          <a:xfrm flipH="1">
            <a:off x="3563888" y="2772582"/>
            <a:ext cx="2736304" cy="67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>
            <a:off x="1881162" y="2920913"/>
            <a:ext cx="45719" cy="282182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>
            <a:off x="1871575" y="3409504"/>
            <a:ext cx="45719" cy="249397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>
            <a:off x="1868211" y="3893001"/>
            <a:ext cx="49083" cy="223970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cxnSpLocks/>
            <a:stCxn id="7" idx="3"/>
            <a:endCxn id="30" idx="1"/>
          </p:cNvCxnSpPr>
          <p:nvPr/>
        </p:nvCxnSpPr>
        <p:spPr>
          <a:xfrm flipV="1">
            <a:off x="1619672" y="3063818"/>
            <a:ext cx="261490" cy="41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stCxn id="33" idx="1"/>
            <a:endCxn id="8" idx="0"/>
          </p:cNvCxnSpPr>
          <p:nvPr/>
        </p:nvCxnSpPr>
        <p:spPr>
          <a:xfrm flipH="1">
            <a:off x="1331838" y="3535806"/>
            <a:ext cx="539737" cy="94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stCxn id="34" idx="1"/>
            <a:endCxn id="9" idx="0"/>
          </p:cNvCxnSpPr>
          <p:nvPr/>
        </p:nvCxnSpPr>
        <p:spPr>
          <a:xfrm>
            <a:off x="1868211" y="4006426"/>
            <a:ext cx="1836204" cy="1139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32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07632"/>
            <a:ext cx="5328592" cy="1438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92080" y="1919395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705" y="229034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4941168"/>
            <a:ext cx="20162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2"/>
          </p:cNvCxnSpPr>
          <p:nvPr/>
        </p:nvCxnSpPr>
        <p:spPr>
          <a:xfrm flipH="1">
            <a:off x="6372200" y="2935058"/>
            <a:ext cx="144016" cy="56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7" idx="2"/>
          </p:cNvCxnSpPr>
          <p:nvPr/>
        </p:nvCxnSpPr>
        <p:spPr>
          <a:xfrm>
            <a:off x="1515813" y="3121345"/>
            <a:ext cx="175867" cy="18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8" idx="0"/>
          </p:cNvCxnSpPr>
          <p:nvPr/>
        </p:nvCxnSpPr>
        <p:spPr>
          <a:xfrm flipH="1" flipV="1">
            <a:off x="1763688" y="4293096"/>
            <a:ext cx="21602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9" idx="0"/>
          </p:cNvCxnSpPr>
          <p:nvPr/>
        </p:nvCxnSpPr>
        <p:spPr>
          <a:xfrm flipH="1" flipV="1">
            <a:off x="4499992" y="4509120"/>
            <a:ext cx="14041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33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79" y="3598117"/>
            <a:ext cx="6228184" cy="2436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34853" y="2644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4110" y="2103689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35696" y="210368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Elemente werden mit den randomisierten Werten befüllt</a:t>
            </a:r>
          </a:p>
        </p:txBody>
      </p:sp>
      <p:sp>
        <p:nvSpPr>
          <p:cNvPr id="9" name="Rechteck 8"/>
          <p:cNvSpPr/>
          <p:nvPr/>
        </p:nvSpPr>
        <p:spPr>
          <a:xfrm>
            <a:off x="539750" y="2939700"/>
            <a:ext cx="16932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Ausdruck „Stromwert &gt; Maximalbelastung“ wird ausgewertet und falls wahr, wird die mit der Warnung angezeigt</a:t>
            </a:r>
          </a:p>
        </p:txBody>
      </p:sp>
      <p:sp>
        <p:nvSpPr>
          <p:cNvPr id="10" name="Rechteck 9"/>
          <p:cNvSpPr/>
          <p:nvPr/>
        </p:nvSpPr>
        <p:spPr>
          <a:xfrm>
            <a:off x="539750" y="4572627"/>
            <a:ext cx="2249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Wenn der Nutzer auf „Ablesen“ drückt, wird, wenn das Format stimmt, der Ablesetabelle eine Zeile mit drei Spaltwerten hinzugefügt, sonst wird eine Fehlermeldung angezeigt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  <a:stCxn id="6" idx="1"/>
          </p:cNvCxnSpPr>
          <p:nvPr/>
        </p:nvCxnSpPr>
        <p:spPr>
          <a:xfrm flipH="1">
            <a:off x="4550647" y="2968024"/>
            <a:ext cx="1284206" cy="125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2"/>
          </p:cNvCxnSpPr>
          <p:nvPr/>
        </p:nvCxnSpPr>
        <p:spPr>
          <a:xfrm flipH="1">
            <a:off x="3218297" y="2934686"/>
            <a:ext cx="1173885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2"/>
          </p:cNvCxnSpPr>
          <p:nvPr/>
        </p:nvCxnSpPr>
        <p:spPr>
          <a:xfrm>
            <a:off x="2447764" y="2934686"/>
            <a:ext cx="269268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9" idx="3"/>
          </p:cNvCxnSpPr>
          <p:nvPr/>
        </p:nvCxnSpPr>
        <p:spPr>
          <a:xfrm>
            <a:off x="2233003" y="3632198"/>
            <a:ext cx="484029" cy="496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2134405" y="4654014"/>
            <a:ext cx="582627" cy="13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[2]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34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641742"/>
            <a:ext cx="7851838" cy="16045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49228" y="271089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</a:t>
            </a:r>
            <a:r>
              <a:rPr lang="de-DE" dirty="0" err="1"/>
              <a:t>CallbackFunktion</a:t>
            </a:r>
            <a:r>
              <a:rPr lang="de-DE" dirty="0"/>
              <a:t> übergeben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9832" y="2420888"/>
            <a:ext cx="15105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 </a:t>
            </a:r>
          </a:p>
        </p:txBody>
      </p:sp>
      <p:sp>
        <p:nvSpPr>
          <p:cNvPr id="8" name="Rechteck 7"/>
          <p:cNvSpPr/>
          <p:nvPr/>
        </p:nvSpPr>
        <p:spPr>
          <a:xfrm>
            <a:off x="749237" y="246418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123728" y="5374674"/>
            <a:ext cx="221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Sonst wird nach dem Knopf mit after() ein Element mit der Warnung hinzugefügt</a:t>
            </a:r>
          </a:p>
        </p:txBody>
      </p:sp>
      <p:cxnSp>
        <p:nvCxnSpPr>
          <p:cNvPr id="16" name="Gerade Verbindung mit Pfeil 15"/>
          <p:cNvCxnSpPr>
            <a:cxnSpLocks/>
            <a:stCxn id="8" idx="2"/>
          </p:cNvCxnSpPr>
          <p:nvPr/>
        </p:nvCxnSpPr>
        <p:spPr>
          <a:xfrm flipH="1">
            <a:off x="1475656" y="3110513"/>
            <a:ext cx="281693" cy="721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7" idx="2"/>
          </p:cNvCxnSpPr>
          <p:nvPr/>
        </p:nvCxnSpPr>
        <p:spPr>
          <a:xfrm flipH="1">
            <a:off x="2123728" y="3068960"/>
            <a:ext cx="1691394" cy="57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6" idx="1"/>
          </p:cNvCxnSpPr>
          <p:nvPr/>
        </p:nvCxnSpPr>
        <p:spPr>
          <a:xfrm flipH="1">
            <a:off x="2915816" y="3034064"/>
            <a:ext cx="2433412" cy="60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</p:cNvCxnSpPr>
          <p:nvPr/>
        </p:nvCxnSpPr>
        <p:spPr>
          <a:xfrm flipV="1">
            <a:off x="2411760" y="4725144"/>
            <a:ext cx="0" cy="658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578777" y="5313848"/>
            <a:ext cx="18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3059833" y="4292619"/>
            <a:ext cx="2592287" cy="1043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35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8675"/>
            <a:ext cx="5688632" cy="42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Textfeld 4"/>
          <p:cNvSpPr txBox="1"/>
          <p:nvPr/>
        </p:nvSpPr>
        <p:spPr>
          <a:xfrm>
            <a:off x="539750" y="209839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Vorwort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HTML &amp; CSS</a:t>
            </a:r>
          </a:p>
          <a:p>
            <a:pPr lvl="1" algn="l"/>
            <a:r>
              <a:rPr lang="de-DE" sz="1400" dirty="0"/>
              <a:t>Head</a:t>
            </a:r>
          </a:p>
          <a:p>
            <a:pPr lvl="1" algn="l"/>
            <a:r>
              <a:rPr lang="de-DE" sz="1400" dirty="0"/>
              <a:t>Body</a:t>
            </a:r>
          </a:p>
          <a:p>
            <a:pPr lvl="1" algn="l"/>
            <a:r>
              <a:rPr lang="de-DE" sz="1400" dirty="0"/>
              <a:t>Navigation Menu</a:t>
            </a:r>
          </a:p>
          <a:p>
            <a:pPr lvl="1" algn="l"/>
            <a:r>
              <a:rPr lang="de-DE" sz="1400" dirty="0"/>
              <a:t>Header</a:t>
            </a:r>
          </a:p>
          <a:p>
            <a:pPr lvl="1" algn="l"/>
            <a:r>
              <a:rPr lang="de-DE" sz="1400" dirty="0" err="1"/>
              <a:t>Footer</a:t>
            </a:r>
            <a:endParaRPr lang="de-DE" sz="1400" dirty="0"/>
          </a:p>
          <a:p>
            <a:pPr lvl="1" algn="l"/>
            <a:r>
              <a:rPr lang="de-DE" sz="1400" dirty="0"/>
              <a:t>Startseite (index.html)</a:t>
            </a:r>
          </a:p>
          <a:p>
            <a:pPr lvl="1" algn="l"/>
            <a:r>
              <a:rPr lang="de-DE" sz="1400" dirty="0"/>
              <a:t>Verwaltung (verwalten.html) </a:t>
            </a:r>
          </a:p>
          <a:p>
            <a:pPr lvl="1" algn="l"/>
            <a:r>
              <a:rPr lang="de-DE" sz="1400" dirty="0"/>
              <a:t>Detailansicht (detail1.html)</a:t>
            </a:r>
          </a:p>
          <a:p>
            <a:pPr lvl="1" algn="l"/>
            <a:endParaRPr lang="de-DE" sz="1400" dirty="0"/>
          </a:p>
          <a:p>
            <a:pPr algn="l"/>
            <a:r>
              <a:rPr lang="de-DE" sz="1400" dirty="0"/>
              <a:t>JavaScript</a:t>
            </a:r>
          </a:p>
          <a:p>
            <a:pPr lvl="1" algn="l"/>
            <a:r>
              <a:rPr lang="de-DE" sz="1400" dirty="0"/>
              <a:t>Deklaration/Initialisierung von Variablen </a:t>
            </a:r>
          </a:p>
          <a:p>
            <a:pPr lvl="1" algn="l"/>
            <a:r>
              <a:rPr lang="de-DE" sz="1400" dirty="0"/>
              <a:t>Funktionen</a:t>
            </a:r>
          </a:p>
          <a:p>
            <a:pPr lvl="1" algn="l"/>
            <a:r>
              <a:rPr lang="de-DE" sz="1400" dirty="0" err="1"/>
              <a:t>jQuery</a:t>
            </a:r>
            <a:r>
              <a:rPr lang="de-DE" sz="14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539750" y="6405563"/>
            <a:ext cx="6624638" cy="15240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47305" y="2131500"/>
            <a:ext cx="80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Insgesamt 5 Seiten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Startseite index.html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Verwaltung (Übersicht) verwalten.html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3 Detailansichten detail1.html, detail2.html, </a:t>
            </a:r>
            <a:r>
              <a:rPr lang="de-DE" dirty="0" smtClean="0"/>
              <a:t>detail3.html</a:t>
            </a:r>
            <a:endParaRPr lang="de-DE" dirty="0"/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Entwickelt und getestet mit Google Chrome 58+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7305" y="3300076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Navigation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Zwischen den Seiten kann mit Hilfe der Navigationsleiste, sowie mit einem Button im Überschriftenbereich gewechselt werden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Ein zurück nach oben Button befindet sich immer am Ende einer Seite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4285343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Cascading Style Sheets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Alle </a:t>
            </a:r>
            <a:r>
              <a:rPr lang="de-DE" dirty="0" err="1"/>
              <a:t>Div</a:t>
            </a:r>
            <a:r>
              <a:rPr lang="de-DE" dirty="0"/>
              <a:t> Elemente, sowie viele weitere Elemente, bei denen ein </a:t>
            </a:r>
            <a:r>
              <a:rPr lang="de-DE" dirty="0" err="1"/>
              <a:t>class</a:t>
            </a:r>
            <a:r>
              <a:rPr lang="de-DE" dirty="0"/>
              <a:t> Attribut vorkommt, wurden </a:t>
            </a:r>
            <a:r>
              <a:rPr lang="de-DE" dirty="0" smtClean="0"/>
              <a:t>mit Hilfe </a:t>
            </a:r>
            <a:r>
              <a:rPr lang="de-DE" dirty="0"/>
              <a:t>von CSS gestaltet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Es werden nur gekürzte Auszüge präsentiert auf Grund des Umfangs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1260" y="5268740"/>
            <a:ext cx="80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script.js &amp; style.css 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JavaScript ist ganz ausgelagert und CSS größtenteils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HTML &amp; 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Hypertext Markup Language &amp; Cascading Style Sheets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1" y="2250259"/>
            <a:ext cx="5976664" cy="20780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358131"/>
            <a:ext cx="15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Titel im Browser Tab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25319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CSS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299348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19872" y="5170465"/>
            <a:ext cx="117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JavaScript</a:t>
            </a:r>
          </a:p>
        </p:txBody>
      </p:sp>
      <p:cxnSp>
        <p:nvCxnSpPr>
          <p:cNvPr id="15" name="Gerade Verbindung mit Pfeil 14"/>
          <p:cNvCxnSpPr>
            <a:cxnSpLocks/>
            <a:stCxn id="6" idx="3"/>
          </p:cNvCxnSpPr>
          <p:nvPr/>
        </p:nvCxnSpPr>
        <p:spPr>
          <a:xfrm>
            <a:off x="2123729" y="2496631"/>
            <a:ext cx="720079" cy="5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</p:cNvCxnSpPr>
          <p:nvPr/>
        </p:nvCxnSpPr>
        <p:spPr>
          <a:xfrm flipV="1">
            <a:off x="1507146" y="3246714"/>
            <a:ext cx="1338994" cy="30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0"/>
          </p:cNvCxnSpPr>
          <p:nvPr/>
        </p:nvCxnSpPr>
        <p:spPr>
          <a:xfrm flipV="1">
            <a:off x="1023448" y="3384362"/>
            <a:ext cx="1866778" cy="91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0"/>
          </p:cNvCxnSpPr>
          <p:nvPr/>
        </p:nvCxnSpPr>
        <p:spPr>
          <a:xfrm flipV="1">
            <a:off x="4007491" y="3620087"/>
            <a:ext cx="1428605" cy="155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ußzeilenplatzhalter 4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3990975" cy="2752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89240" y="2098675"/>
            <a:ext cx="30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HTML </a:t>
            </a:r>
            <a:r>
              <a:rPr lang="de-DE" b="1" dirty="0" err="1"/>
              <a:t>Bodyist</a:t>
            </a:r>
            <a:r>
              <a:rPr lang="de-DE" b="1" dirty="0"/>
              <a:t>  in 4 Bereiche aufgeteilt: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15812" y="25970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Navigation Menu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5812" y="325850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Header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5812" y="3970647"/>
            <a:ext cx="22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Content Box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5812" y="4708417"/>
            <a:ext cx="18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9750" y="5544361"/>
            <a:ext cx="74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 dirty="0"/>
              <a:t>Hinweis:</a:t>
            </a:r>
          </a:p>
          <a:p>
            <a:pPr algn="l"/>
            <a:r>
              <a:rPr lang="de-DE" b="1" dirty="0"/>
              <a:t>„</a:t>
            </a:r>
            <a:r>
              <a:rPr lang="de-DE" b="1" dirty="0" err="1"/>
              <a:t>menuBG</a:t>
            </a:r>
            <a:r>
              <a:rPr lang="de-DE" b="1" dirty="0"/>
              <a:t>“, „</a:t>
            </a:r>
            <a:r>
              <a:rPr lang="de-DE" b="1" dirty="0" err="1"/>
              <a:t>heading</a:t>
            </a:r>
            <a:r>
              <a:rPr lang="de-DE" b="1" dirty="0"/>
              <a:t>“, „</a:t>
            </a:r>
            <a:r>
              <a:rPr lang="de-DE" b="1" dirty="0" err="1"/>
              <a:t>footerBg</a:t>
            </a:r>
            <a:r>
              <a:rPr lang="de-DE" b="1" dirty="0"/>
              <a:t>“ , sowie deren Kindklassen sind auf allen Seiten ähnlich aufgebaut</a:t>
            </a:r>
          </a:p>
        </p:txBody>
      </p:sp>
      <p:cxnSp>
        <p:nvCxnSpPr>
          <p:cNvPr id="12" name="Gerade Verbindung mit Pfeil 11"/>
          <p:cNvCxnSpPr>
            <a:cxnSpLocks/>
            <a:stCxn id="7" idx="1"/>
          </p:cNvCxnSpPr>
          <p:nvPr/>
        </p:nvCxnSpPr>
        <p:spPr>
          <a:xfrm flipH="1" flipV="1">
            <a:off x="3923928" y="2790767"/>
            <a:ext cx="1491884" cy="3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</p:cNvCxnSpPr>
          <p:nvPr/>
        </p:nvCxnSpPr>
        <p:spPr>
          <a:xfrm flipH="1" flipV="1">
            <a:off x="4067944" y="3249194"/>
            <a:ext cx="1347868" cy="24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1"/>
          </p:cNvCxnSpPr>
          <p:nvPr/>
        </p:nvCxnSpPr>
        <p:spPr>
          <a:xfrm flipH="1" flipV="1">
            <a:off x="3779912" y="3750470"/>
            <a:ext cx="1635900" cy="45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0" idx="1"/>
          </p:cNvCxnSpPr>
          <p:nvPr/>
        </p:nvCxnSpPr>
        <p:spPr>
          <a:xfrm flipH="1" flipV="1">
            <a:off x="4139952" y="4218528"/>
            <a:ext cx="1275860" cy="72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6696844" cy="32995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50" y="2082995"/>
            <a:ext cx="6696844" cy="3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750" y="2436568"/>
            <a:ext cx="6696844" cy="920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750" y="3390330"/>
            <a:ext cx="6696844" cy="176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750" y="5157192"/>
            <a:ext cx="6696844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443293" y="2035336"/>
            <a:ext cx="114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Navigation Menu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00495" y="27550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20955" y="41185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Main Box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558" y="5138782"/>
            <a:ext cx="50405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Box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7294607" y="208299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7293796" y="2430190"/>
            <a:ext cx="149497" cy="9268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>
            <a:off x="7301832" y="3356992"/>
            <a:ext cx="150488" cy="18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7283957" y="5157192"/>
            <a:ext cx="159336" cy="256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6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TU_PPT_Master_mitBild_V01_Nike</Template>
  <TotalTime>0</TotalTime>
  <Words>1561</Words>
  <Application>Microsoft Office PowerPoint</Application>
  <PresentationFormat>Bildschirmpräsentation (4:3)</PresentationFormat>
  <Paragraphs>247</Paragraphs>
  <Slides>35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Symbol</vt:lpstr>
      <vt:lpstr>Technische Universität Berlin | PowerPoint Master</vt:lpstr>
      <vt:lpstr>TCLayout.ActiveDocument.1</vt:lpstr>
      <vt:lpstr>WebApp – Übung 1</vt:lpstr>
      <vt:lpstr>Group 46</vt:lpstr>
      <vt:lpstr>PowerPoint-Präsentation</vt:lpstr>
      <vt:lpstr>Content</vt:lpstr>
      <vt:lpstr>Vorwort</vt:lpstr>
      <vt:lpstr>HTML &amp; CSS</vt:lpstr>
      <vt:lpstr>Head</vt:lpstr>
      <vt:lpstr>Body</vt:lpstr>
      <vt:lpstr>Body</vt:lpstr>
      <vt:lpstr>Navigation Menu</vt:lpstr>
      <vt:lpstr>Navigation Menu</vt:lpstr>
      <vt:lpstr>Navigation Menu (CSS)</vt:lpstr>
      <vt:lpstr>Header</vt:lpstr>
      <vt:lpstr>Header</vt:lpstr>
      <vt:lpstr>Header [CSS]</vt:lpstr>
      <vt:lpstr>Footer</vt:lpstr>
      <vt:lpstr>Footer</vt:lpstr>
      <vt:lpstr>Footer [CSS]</vt:lpstr>
      <vt:lpstr>Startseite (index.html) [1]</vt:lpstr>
      <vt:lpstr>Startseite (index.html) [2]</vt:lpstr>
      <vt:lpstr>Startseite (index.html)</vt:lpstr>
      <vt:lpstr>Startseite [CSS]</vt:lpstr>
      <vt:lpstr>Verwaltung (verwalten.html) </vt:lpstr>
      <vt:lpstr>Verwaltung (verwalten.html) </vt:lpstr>
      <vt:lpstr>Verwaltung (verwalten.html) [CSS]</vt:lpstr>
      <vt:lpstr>Detailansicht (detail1.html) [1] </vt:lpstr>
      <vt:lpstr>Detailansicht (detail1.html) [2] </vt:lpstr>
      <vt:lpstr>Detailansicht (detail1.html)</vt:lpstr>
      <vt:lpstr>Detailansicht (detail1.html) [CSS]</vt:lpstr>
      <vt:lpstr>JavaScript</vt:lpstr>
      <vt:lpstr>Deklaration/Initialisierung von Variablen </vt:lpstr>
      <vt:lpstr>Funktionen</vt:lpstr>
      <vt:lpstr>jQuery [1]</vt:lpstr>
      <vt:lpstr>jQuery [2] </vt:lpstr>
      <vt:lpstr>Teammitglieder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TU-Pseudonym 9657248297118883</dc:creator>
  <cp:lastModifiedBy>Carolin Schwarz</cp:lastModifiedBy>
  <cp:revision>137</cp:revision>
  <dcterms:created xsi:type="dcterms:W3CDTF">2017-05-26T12:34:36Z</dcterms:created>
  <dcterms:modified xsi:type="dcterms:W3CDTF">2017-05-27T14:20:48Z</dcterms:modified>
</cp:coreProperties>
</file>