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9" r:id="rId3"/>
    <p:sldId id="288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0" r:id="rId35"/>
  </p:sldIdLst>
  <p:sldSz cx="9144000" cy="6858000" type="screen4x3"/>
  <p:notesSz cx="6858000" cy="9144000"/>
  <p:custDataLst>
    <p:tags r:id="rId37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 autoAdjust="0"/>
    <p:restoredTop sz="95280" autoAdjust="0"/>
  </p:normalViewPr>
  <p:slideViewPr>
    <p:cSldViewPr>
      <p:cViewPr varScale="1">
        <p:scale>
          <a:sx n="83" d="100"/>
          <a:sy n="83" d="100"/>
        </p:scale>
        <p:origin x="1915" y="5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 alt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de-DE" alt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 alt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5015F803-1883-4DD3-8036-5F7271689D1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image" Target="../media/image4.jpeg"/><Relationship Id="rId4" Type="http://schemas.openxmlformats.org/officeDocument/2006/relationships/tags" Target="../tags/tag10.xml"/><Relationship Id="rId9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539750" y="4910138"/>
            <a:ext cx="8061325" cy="381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39750" y="5659438"/>
            <a:ext cx="8061325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4104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9750" y="6135688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539750"/>
            <a:ext cx="2160587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10" name="Rectangle 14" hidden="1"/>
          <p:cNvGraphicFramePr>
            <a:graphicFrameLocks/>
          </p:cNvGraphicFramePr>
          <p:nvPr>
            <p:custDataLst>
              <p:tags r:id="rId6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r:id="rId9" imgW="0" imgH="0" progId="TCLayout.ActiveDocument.1">
                  <p:embed/>
                </p:oleObj>
              </mc:Choice>
              <mc:Fallback>
                <p:oleObj r:id="rId9" imgW="0" imgH="0" progId="TCLayout.ActiveDocument.1">
                  <p:embed/>
                  <p:pic>
                    <p:nvPicPr>
                      <p:cNvPr id="0" name="Rectangle 14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1" name="Picture 15" descr="TU_130227_PPT_Bild-Nik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8604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9890289A-33BE-4A4D-A1D6-57639EF4E21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1452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1717675"/>
            <a:ext cx="2014537" cy="42735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717675"/>
            <a:ext cx="5894388" cy="42735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84FBA401-3F3B-452E-AEA0-D5AF25D972B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7815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E0A14075-C09F-4ACA-9F88-F92C041932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621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C8FA61A4-9F62-4800-BBDD-B6A9A8C2AFC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720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2349500"/>
            <a:ext cx="3954463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2349500"/>
            <a:ext cx="3954462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140AEA11-705D-4EEC-95DC-FEBFDE3938B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1089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FC62D1B2-EEB4-47A2-A73D-AAAAAD98648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8451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12CB73E3-A826-4929-A06F-7313A79804E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957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C5705A1F-BA09-4A1B-BED0-98EA2D643FB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962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61EE016E-5683-4981-99A3-79DD6D2AD19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758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59137A1E-55E9-4A09-BB07-540E2ECA05B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002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2" name="Rectangle 18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r:id="rId20" imgW="0" imgH="0" progId="TCLayout.ActiveDocument.1">
                  <p:embed/>
                </p:oleObj>
              </mc:Choice>
              <mc:Fallback>
                <p:oleObj r:id="rId20" imgW="0" imgH="0" progId="TCLayout.ActiveDocument.1">
                  <p:embed/>
                  <p:pic>
                    <p:nvPicPr>
                      <p:cNvPr id="0" name="Rectangle 1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539750" y="1717675"/>
            <a:ext cx="80613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 durck Klicken hinzufügen</a:t>
            </a:r>
          </a:p>
          <a:p>
            <a:pPr lvl="1"/>
            <a:r>
              <a:rPr lang="de-DE" altLang="de-DE"/>
              <a:t>Xxx</a:t>
            </a:r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539750"/>
            <a:ext cx="13684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3"/>
          <p:cNvSpPr>
            <a:spLocks noGrp="1" noChangeArrowheads="1"/>
          </p:cNvSpPr>
          <p:nvPr>
            <p:ph type="ftr" sz="quarter" idx="3"/>
            <p:custDataLst>
              <p:tags r:id="rId18"/>
            </p:custDataLst>
          </p:nvPr>
        </p:nvSpPr>
        <p:spPr bwMode="auto"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  <p:custDataLst>
              <p:tags r:id="rId19"/>
            </p:custDataLst>
          </p:nvPr>
        </p:nvSpPr>
        <p:spPr bwMode="auto"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altLang="de-DE"/>
              <a:t>Seite </a:t>
            </a:r>
            <a:fld id="{0E207DCC-9BCF-4CEF-891B-C3912079082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7232650" y="6278563"/>
            <a:ext cx="1366838" cy="4318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de-DE" sz="1000"/>
              <a:t>Dezentrales Logo</a:t>
            </a:r>
          </a:p>
          <a:p>
            <a:r>
              <a:rPr lang="de-DE" altLang="de-DE" sz="1000"/>
              <a:t>optional</a:t>
            </a:r>
            <a:endParaRPr lang="de-DE" altLang="de-DE" sz="1800"/>
          </a:p>
        </p:txBody>
      </p:sp>
      <p:pic>
        <p:nvPicPr>
          <p:cNvPr id="1044" name="Picture 20" descr="TU_130227_PPT_Bild-Nike_Streifen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750"/>
            <a:ext cx="69500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4932578"/>
            <a:ext cx="8061325" cy="358560"/>
          </a:xfrm>
        </p:spPr>
        <p:txBody>
          <a:bodyPr/>
          <a:lstStyle/>
          <a:p>
            <a:r>
              <a:rPr lang="de-DE" altLang="de-DE" dirty="0" err="1"/>
              <a:t>WebApp</a:t>
            </a:r>
            <a:r>
              <a:rPr lang="de-DE" altLang="de-DE" dirty="0"/>
              <a:t> – Übung 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686397"/>
            <a:ext cx="8061325" cy="252441"/>
          </a:xfrm>
        </p:spPr>
        <p:txBody>
          <a:bodyPr/>
          <a:lstStyle/>
          <a:p>
            <a:r>
              <a:rPr lang="de-DE" dirty="0"/>
              <a:t>Eine einfache Web Applikation zum verwalten und überwachen von Smart </a:t>
            </a:r>
            <a:r>
              <a:rPr lang="de-DE" dirty="0" err="1"/>
              <a:t>Merters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Navigation Menu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49" y="3348525"/>
            <a:ext cx="8061325" cy="195490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39749" y="3354875"/>
            <a:ext cx="8061325" cy="363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951808" y="3354875"/>
            <a:ext cx="5078253" cy="363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123728" y="3462339"/>
            <a:ext cx="648072" cy="168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links 8"/>
          <p:cNvSpPr/>
          <p:nvPr/>
        </p:nvSpPr>
        <p:spPr bwMode="auto">
          <a:xfrm rot="5400000">
            <a:off x="4471121" y="-1275314"/>
            <a:ext cx="198584" cy="806132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683784" y="2388857"/>
            <a:ext cx="177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 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menuBg</a:t>
            </a:r>
            <a:r>
              <a:rPr lang="de-DE" dirty="0"/>
              <a:t>"&gt;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712319" y="2858396"/>
            <a:ext cx="155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menu</a:t>
            </a:r>
            <a:r>
              <a:rPr lang="de-DE" dirty="0"/>
              <a:t>"&gt;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955455" y="5652444"/>
            <a:ext cx="1778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logoFont</a:t>
            </a:r>
            <a:r>
              <a:rPr lang="de-DE" dirty="0"/>
              <a:t>"&gt;</a:t>
            </a:r>
          </a:p>
        </p:txBody>
      </p:sp>
      <p:cxnSp>
        <p:nvCxnSpPr>
          <p:cNvPr id="15" name="Gerade Verbindung mit Pfeil 14"/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2447764" y="3630759"/>
            <a:ext cx="397000" cy="2021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eschweifte Klammer links 22"/>
          <p:cNvSpPr/>
          <p:nvPr/>
        </p:nvSpPr>
        <p:spPr bwMode="auto">
          <a:xfrm rot="5400000">
            <a:off x="4389362" y="674488"/>
            <a:ext cx="203144" cy="507825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Gerader Verbinder 26"/>
          <p:cNvCxnSpPr>
            <a:cxnSpLocks/>
          </p:cNvCxnSpPr>
          <p:nvPr/>
        </p:nvCxnSpPr>
        <p:spPr>
          <a:xfrm>
            <a:off x="539749" y="2854642"/>
            <a:ext cx="0" cy="8641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cxnSpLocks/>
          </p:cNvCxnSpPr>
          <p:nvPr/>
        </p:nvCxnSpPr>
        <p:spPr>
          <a:xfrm>
            <a:off x="8601074" y="2854642"/>
            <a:ext cx="0" cy="8641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ußzeilenplatzhalter 3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36" name="Foliennummernplatzhalter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10</a:t>
            </a:fld>
            <a:endParaRPr lang="de-DE" altLang="de-DE"/>
          </a:p>
        </p:txBody>
      </p:sp>
      <p:pic>
        <p:nvPicPr>
          <p:cNvPr id="39" name="Grafik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13954"/>
            <a:ext cx="8061325" cy="384721"/>
          </a:xfrm>
        </p:spPr>
        <p:txBody>
          <a:bodyPr/>
          <a:lstStyle/>
          <a:p>
            <a:r>
              <a:rPr lang="de-DE" dirty="0"/>
              <a:t>Navigation Menu (CSS)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4545807"/>
            <a:ext cx="3086100" cy="14668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75" y="2098675"/>
            <a:ext cx="3390900" cy="3019425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11</a:t>
            </a:fld>
            <a:endParaRPr lang="de-DE" alt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2292525" y="2239553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(</a:t>
            </a:r>
            <a:r>
              <a:rPr lang="de-DE" dirty="0" err="1"/>
              <a:t>menu</a:t>
            </a:r>
            <a:r>
              <a:rPr lang="de-DE" dirty="0"/>
              <a:t>) Liste rechtbündig, statt untereinander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43136" y="2873401"/>
            <a:ext cx="143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Innenabstand nach oben, unten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43136" y="3745509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Außenabstand nach links, rechts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680824" y="5452611"/>
            <a:ext cx="169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.</a:t>
            </a:r>
            <a:r>
              <a:rPr lang="de-DE" dirty="0" err="1"/>
              <a:t>menuBg</a:t>
            </a:r>
            <a:r>
              <a:rPr lang="de-DE" dirty="0"/>
              <a:t> ist fixiert, </a:t>
            </a:r>
            <a:r>
              <a:rPr lang="de-DE" dirty="0" err="1"/>
              <a:t>dh</a:t>
            </a:r>
            <a:r>
              <a:rPr lang="de-DE" dirty="0"/>
              <a:t>. wird immer angezeigt</a:t>
            </a:r>
          </a:p>
          <a:p>
            <a:endParaRPr lang="de-DE" dirty="0"/>
          </a:p>
        </p:txBody>
      </p:sp>
      <p:cxnSp>
        <p:nvCxnSpPr>
          <p:cNvPr id="16" name="Gerade Verbindung mit Pfeil 15"/>
          <p:cNvCxnSpPr>
            <a:cxnSpLocks/>
            <a:stCxn id="12" idx="3"/>
          </p:cNvCxnSpPr>
          <p:nvPr/>
        </p:nvCxnSpPr>
        <p:spPr>
          <a:xfrm flipV="1">
            <a:off x="3732685" y="2509122"/>
            <a:ext cx="1919435" cy="53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eschweifte Klammer rechts 21"/>
          <p:cNvSpPr/>
          <p:nvPr/>
        </p:nvSpPr>
        <p:spPr>
          <a:xfrm rot="10800000">
            <a:off x="5868144" y="3415455"/>
            <a:ext cx="148688" cy="33789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eschweifte Klammer rechts 22"/>
          <p:cNvSpPr/>
          <p:nvPr/>
        </p:nvSpPr>
        <p:spPr>
          <a:xfrm rot="10800000">
            <a:off x="5868144" y="3882185"/>
            <a:ext cx="148688" cy="33789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/>
          <p:cNvCxnSpPr>
            <a:cxnSpLocks/>
            <a:stCxn id="22" idx="1"/>
            <a:endCxn id="13" idx="3"/>
          </p:cNvCxnSpPr>
          <p:nvPr/>
        </p:nvCxnSpPr>
        <p:spPr>
          <a:xfrm flipH="1" flipV="1">
            <a:off x="2373250" y="3104234"/>
            <a:ext cx="3494894" cy="4801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  <a:stCxn id="14" idx="3"/>
            <a:endCxn id="23" idx="1"/>
          </p:cNvCxnSpPr>
          <p:nvPr/>
        </p:nvCxnSpPr>
        <p:spPr>
          <a:xfrm>
            <a:off x="2311288" y="3976342"/>
            <a:ext cx="3556856" cy="747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cxnSpLocks/>
            <a:stCxn id="15" idx="1"/>
          </p:cNvCxnSpPr>
          <p:nvPr/>
        </p:nvCxnSpPr>
        <p:spPr>
          <a:xfrm flipH="1" flipV="1">
            <a:off x="2555778" y="5157195"/>
            <a:ext cx="2125046" cy="521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54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Header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471970"/>
            <a:ext cx="6869452" cy="207632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39750" y="311388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Das „style“ Attribut zum Stylen direkt in der HTML</a:t>
            </a:r>
          </a:p>
          <a:p>
            <a:pPr algn="l"/>
            <a:r>
              <a:rPr lang="de-DE" dirty="0"/>
              <a:t>(Schriftgröße: 44px)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750" y="4086625"/>
            <a:ext cx="1031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Der Link zur Verwaltung</a:t>
            </a:r>
          </a:p>
        </p:txBody>
      </p:sp>
      <p:cxnSp>
        <p:nvCxnSpPr>
          <p:cNvPr id="9" name="Gerade Verbindung mit Pfeil 8"/>
          <p:cNvCxnSpPr>
            <a:cxnSpLocks/>
            <a:stCxn id="8" idx="3"/>
          </p:cNvCxnSpPr>
          <p:nvPr/>
        </p:nvCxnSpPr>
        <p:spPr>
          <a:xfrm flipV="1">
            <a:off x="1571493" y="3872768"/>
            <a:ext cx="1511970" cy="444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cxnSpLocks/>
            <a:stCxn id="7" idx="0"/>
          </p:cNvCxnSpPr>
          <p:nvPr/>
        </p:nvCxnSpPr>
        <p:spPr>
          <a:xfrm flipV="1">
            <a:off x="1547862" y="2840700"/>
            <a:ext cx="935906" cy="2731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ußzeilenplatzhalter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12</a:t>
            </a:fld>
            <a:endParaRPr lang="de-DE" altLang="de-DE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8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Header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49" y="2961137"/>
            <a:ext cx="8061326" cy="1978397"/>
          </a:xfrm>
          <a:prstGeom prst="rect">
            <a:avLst/>
          </a:prstGeom>
        </p:spPr>
      </p:pic>
      <p:sp>
        <p:nvSpPr>
          <p:cNvPr id="6" name="Geschweifte Klammer links 5"/>
          <p:cNvSpPr/>
          <p:nvPr/>
        </p:nvSpPr>
        <p:spPr bwMode="auto">
          <a:xfrm rot="16200000">
            <a:off x="4458365" y="3237816"/>
            <a:ext cx="217290" cy="346636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Gerader Verbinder 6"/>
          <p:cNvCxnSpPr>
            <a:cxnSpLocks/>
          </p:cNvCxnSpPr>
          <p:nvPr/>
        </p:nvCxnSpPr>
        <p:spPr>
          <a:xfrm>
            <a:off x="539749" y="2715728"/>
            <a:ext cx="0" cy="5692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cxnSpLocks/>
          </p:cNvCxnSpPr>
          <p:nvPr/>
        </p:nvCxnSpPr>
        <p:spPr>
          <a:xfrm>
            <a:off x="8601075" y="2636912"/>
            <a:ext cx="0" cy="701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539749" y="3338452"/>
            <a:ext cx="8061325" cy="1170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634307" y="2255939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heading</a:t>
            </a:r>
            <a:r>
              <a:rPr lang="de-DE" dirty="0"/>
              <a:t>"&gt;</a:t>
            </a:r>
          </a:p>
        </p:txBody>
      </p:sp>
      <p:sp>
        <p:nvSpPr>
          <p:cNvPr id="14" name="Geschweifte Klammer links 13"/>
          <p:cNvSpPr/>
          <p:nvPr/>
        </p:nvSpPr>
        <p:spPr bwMode="auto">
          <a:xfrm rot="5400000">
            <a:off x="4471121" y="-1407994"/>
            <a:ext cx="198584" cy="806132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843808" y="3933057"/>
            <a:ext cx="3456384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/>
          <p:cNvCxnSpPr>
            <a:cxnSpLocks/>
          </p:cNvCxnSpPr>
          <p:nvPr/>
        </p:nvCxnSpPr>
        <p:spPr>
          <a:xfrm>
            <a:off x="2833828" y="4293097"/>
            <a:ext cx="0" cy="5692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cxnSpLocks/>
          </p:cNvCxnSpPr>
          <p:nvPr/>
        </p:nvCxnSpPr>
        <p:spPr>
          <a:xfrm>
            <a:off x="6304727" y="4293097"/>
            <a:ext cx="0" cy="5692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558898" y="5079643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subHeading</a:t>
            </a:r>
            <a:r>
              <a:rPr lang="de-DE" dirty="0"/>
              <a:t>"&gt;</a:t>
            </a:r>
          </a:p>
        </p:txBody>
      </p:sp>
      <p:cxnSp>
        <p:nvCxnSpPr>
          <p:cNvPr id="19" name="Gerader Verbinder 18"/>
          <p:cNvCxnSpPr>
            <a:cxnSpLocks/>
          </p:cNvCxnSpPr>
          <p:nvPr/>
        </p:nvCxnSpPr>
        <p:spPr>
          <a:xfrm>
            <a:off x="5076056" y="3933057"/>
            <a:ext cx="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475656" y="5534139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subHLeft</a:t>
            </a:r>
            <a:r>
              <a:rPr lang="de-DE" dirty="0"/>
              <a:t>"&gt;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5506515" y="5539999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subHRight</a:t>
            </a:r>
            <a:r>
              <a:rPr lang="de-DE" dirty="0"/>
              <a:t>"&gt;</a:t>
            </a:r>
          </a:p>
        </p:txBody>
      </p:sp>
      <p:cxnSp>
        <p:nvCxnSpPr>
          <p:cNvPr id="23" name="Gerade Verbindung mit Pfeil 22"/>
          <p:cNvCxnSpPr>
            <a:cxnSpLocks/>
            <a:stCxn id="21" idx="0"/>
          </p:cNvCxnSpPr>
          <p:nvPr/>
        </p:nvCxnSpPr>
        <p:spPr>
          <a:xfrm flipV="1">
            <a:off x="2375756" y="4293097"/>
            <a:ext cx="900100" cy="1241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cxnSpLocks/>
            <a:stCxn id="22" idx="0"/>
          </p:cNvCxnSpPr>
          <p:nvPr/>
        </p:nvCxnSpPr>
        <p:spPr>
          <a:xfrm flipH="1" flipV="1">
            <a:off x="5724129" y="4293097"/>
            <a:ext cx="718490" cy="12469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ußzeilenplatzhalter 2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 err="1"/>
              <a:t>WebApp</a:t>
            </a:r>
            <a:r>
              <a:rPr lang="de-DE" altLang="de-DE" dirty="0"/>
              <a:t> - Übung 1 | Anwendungssysteme SS 2016</a:t>
            </a:r>
            <a:endParaRPr lang="de-DE" altLang="de-DE" b="0" dirty="0"/>
          </a:p>
        </p:txBody>
      </p:sp>
      <p:sp>
        <p:nvSpPr>
          <p:cNvPr id="30" name="Foliennummernplatzhalter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13</a:t>
            </a:fld>
            <a:endParaRPr lang="de-DE" altLang="de-DE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42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13954"/>
            <a:ext cx="8061325" cy="384721"/>
          </a:xfrm>
        </p:spPr>
        <p:txBody>
          <a:bodyPr/>
          <a:lstStyle/>
          <a:p>
            <a:r>
              <a:rPr lang="de-DE" dirty="0"/>
              <a:t>Header [CSS]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132013"/>
            <a:ext cx="2664296" cy="3963753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14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716016" y="2276872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Text Zentriert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608004" y="284930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Hintergrundfarbe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716016" y="349080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„</a:t>
            </a:r>
            <a:r>
              <a:rPr lang="de-DE" dirty="0" err="1"/>
              <a:t>margin</a:t>
            </a:r>
            <a:r>
              <a:rPr lang="de-DE" dirty="0"/>
              <a:t>: </a:t>
            </a:r>
            <a:r>
              <a:rPr lang="de-DE" dirty="0" err="1"/>
              <a:t>auto</a:t>
            </a:r>
            <a:r>
              <a:rPr lang="de-DE" dirty="0"/>
              <a:t>“ zentriert das Element </a:t>
            </a:r>
          </a:p>
        </p:txBody>
      </p:sp>
      <p:cxnSp>
        <p:nvCxnSpPr>
          <p:cNvPr id="13" name="Gerade Verbindung mit Pfeil 12"/>
          <p:cNvCxnSpPr>
            <a:cxnSpLocks/>
            <a:stCxn id="10" idx="1"/>
          </p:cNvCxnSpPr>
          <p:nvPr/>
        </p:nvCxnSpPr>
        <p:spPr>
          <a:xfrm flipH="1">
            <a:off x="2627784" y="2415372"/>
            <a:ext cx="20882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11" idx="1"/>
          </p:cNvCxnSpPr>
          <p:nvPr/>
        </p:nvCxnSpPr>
        <p:spPr>
          <a:xfrm flipH="1" flipV="1">
            <a:off x="3204046" y="2636912"/>
            <a:ext cx="1403958" cy="350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cxnSpLocks/>
            <a:stCxn id="12" idx="1"/>
          </p:cNvCxnSpPr>
          <p:nvPr/>
        </p:nvCxnSpPr>
        <p:spPr>
          <a:xfrm flipH="1" flipV="1">
            <a:off x="2123728" y="3490801"/>
            <a:ext cx="2592288" cy="230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788024" y="429309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Maximale Breite von 400 </a:t>
            </a:r>
            <a:r>
              <a:rPr lang="de-DE" dirty="0" err="1"/>
              <a:t>px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4788024" y="5031220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„linksbündig“, damit .</a:t>
            </a:r>
            <a:r>
              <a:rPr lang="de-DE" dirty="0" err="1"/>
              <a:t>subHRight</a:t>
            </a:r>
            <a:r>
              <a:rPr lang="de-DE" dirty="0"/>
              <a:t> daneben gesetzt werden kann</a:t>
            </a:r>
          </a:p>
        </p:txBody>
      </p:sp>
      <p:cxnSp>
        <p:nvCxnSpPr>
          <p:cNvPr id="24" name="Gerade Verbindung mit Pfeil 23"/>
          <p:cNvCxnSpPr>
            <a:cxnSpLocks/>
          </p:cNvCxnSpPr>
          <p:nvPr/>
        </p:nvCxnSpPr>
        <p:spPr>
          <a:xfrm flipH="1" flipV="1">
            <a:off x="2411760" y="4518434"/>
            <a:ext cx="2376264" cy="42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cxnSpLocks/>
            <a:stCxn id="23" idx="1"/>
          </p:cNvCxnSpPr>
          <p:nvPr/>
        </p:nvCxnSpPr>
        <p:spPr>
          <a:xfrm flipH="1">
            <a:off x="2555926" y="5354386"/>
            <a:ext cx="2232098" cy="426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2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err="1"/>
              <a:t>Footer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382" y="2382354"/>
            <a:ext cx="5596855" cy="196565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39751" y="2629904"/>
            <a:ext cx="1655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Fette Hervorhebung (&lt;b&gt;) von „Group 46“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9750" y="3365180"/>
            <a:ext cx="1367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Der Link, um die Seite neuzuladen (Attribut </a:t>
            </a:r>
            <a:r>
              <a:rPr lang="de-DE" dirty="0" err="1"/>
              <a:t>href</a:t>
            </a:r>
            <a:r>
              <a:rPr lang="de-DE" dirty="0"/>
              <a:t>=„#“)</a:t>
            </a:r>
          </a:p>
        </p:txBody>
      </p:sp>
      <p:cxnSp>
        <p:nvCxnSpPr>
          <p:cNvPr id="8" name="Gerade Verbindung mit Pfeil 7"/>
          <p:cNvCxnSpPr>
            <a:cxnSpLocks/>
            <a:stCxn id="6" idx="3"/>
          </p:cNvCxnSpPr>
          <p:nvPr/>
        </p:nvCxnSpPr>
        <p:spPr>
          <a:xfrm>
            <a:off x="2195736" y="2860737"/>
            <a:ext cx="1584176" cy="23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cxnSpLocks/>
            <a:stCxn id="7" idx="3"/>
          </p:cNvCxnSpPr>
          <p:nvPr/>
        </p:nvCxnSpPr>
        <p:spPr>
          <a:xfrm flipV="1">
            <a:off x="1907704" y="3622798"/>
            <a:ext cx="1872208" cy="65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ußzeilenplatzhalter 1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15</a:t>
            </a:fld>
            <a:endParaRPr lang="de-DE" altLang="de-DE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8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err="1"/>
              <a:t>Footer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48" y="2204864"/>
            <a:ext cx="8061527" cy="195071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39548" y="3883599"/>
            <a:ext cx="8061325" cy="288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979713" y="3883599"/>
            <a:ext cx="5184676" cy="288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123728" y="4005063"/>
            <a:ext cx="1008112" cy="15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660232" y="4005063"/>
            <a:ext cx="360040" cy="15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eschweifte Klammer links 10"/>
          <p:cNvSpPr/>
          <p:nvPr/>
        </p:nvSpPr>
        <p:spPr bwMode="auto">
          <a:xfrm rot="16200000">
            <a:off x="4480859" y="784947"/>
            <a:ext cx="198584" cy="806132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Geschweifte Klammer links 11"/>
          <p:cNvSpPr/>
          <p:nvPr/>
        </p:nvSpPr>
        <p:spPr bwMode="auto">
          <a:xfrm rot="16200000">
            <a:off x="4481240" y="1685547"/>
            <a:ext cx="177940" cy="518467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Gerader Verbinder 12"/>
          <p:cNvCxnSpPr>
            <a:cxnSpLocks/>
            <a:stCxn id="6" idx="1"/>
          </p:cNvCxnSpPr>
          <p:nvPr/>
        </p:nvCxnSpPr>
        <p:spPr>
          <a:xfrm>
            <a:off x="539548" y="4027922"/>
            <a:ext cx="9938" cy="7198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cxnSpLocks/>
            <a:stCxn id="6" idx="3"/>
          </p:cNvCxnSpPr>
          <p:nvPr/>
        </p:nvCxnSpPr>
        <p:spPr>
          <a:xfrm>
            <a:off x="8600873" y="4027922"/>
            <a:ext cx="9941" cy="7710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716055" y="4910927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footerBg</a:t>
            </a:r>
            <a:r>
              <a:rPr lang="de-DE" dirty="0"/>
              <a:t>"&gt;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777202" y="4353790"/>
            <a:ext cx="1586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footer</a:t>
            </a:r>
            <a:r>
              <a:rPr lang="de-DE" dirty="0"/>
              <a:t>"&gt;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977873" y="5444869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copyright</a:t>
            </a:r>
            <a:r>
              <a:rPr lang="de-DE" dirty="0"/>
              <a:t>"&gt;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5578371" y="5445224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toTop</a:t>
            </a:r>
            <a:r>
              <a:rPr lang="de-DE" dirty="0"/>
              <a:t>"&gt;</a:t>
            </a:r>
          </a:p>
        </p:txBody>
      </p:sp>
      <p:cxnSp>
        <p:nvCxnSpPr>
          <p:cNvPr id="21" name="Gerade Verbindung mit Pfeil 20"/>
          <p:cNvCxnSpPr>
            <a:cxnSpLocks/>
            <a:stCxn id="19" idx="0"/>
            <a:endCxn id="9" idx="2"/>
          </p:cNvCxnSpPr>
          <p:nvPr/>
        </p:nvCxnSpPr>
        <p:spPr>
          <a:xfrm flipH="1" flipV="1">
            <a:off x="2627784" y="4155576"/>
            <a:ext cx="250189" cy="12892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cxnSpLocks/>
            <a:stCxn id="20" idx="0"/>
            <a:endCxn id="10" idx="2"/>
          </p:cNvCxnSpPr>
          <p:nvPr/>
        </p:nvCxnSpPr>
        <p:spPr>
          <a:xfrm flipV="1">
            <a:off x="6370459" y="4155576"/>
            <a:ext cx="469793" cy="1289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ußzeilenplatzhalter 2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16</a:t>
            </a:fld>
            <a:endParaRPr lang="de-DE" altLang="de-DE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63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13954"/>
            <a:ext cx="8061325" cy="384721"/>
          </a:xfrm>
        </p:spPr>
        <p:txBody>
          <a:bodyPr/>
          <a:lstStyle/>
          <a:p>
            <a:r>
              <a:rPr lang="de-DE" dirty="0" err="1"/>
              <a:t>Footer</a:t>
            </a:r>
            <a:r>
              <a:rPr lang="de-DE" dirty="0"/>
              <a:t> [CSS]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17</a:t>
            </a:fld>
            <a:endParaRPr lang="de-DE" alt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2279388"/>
            <a:ext cx="3456384" cy="101847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5076056" y="234888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4px breiter Schatten </a:t>
            </a:r>
            <a:r>
              <a:rPr lang="de-DE" i="1" dirty="0"/>
              <a:t> </a:t>
            </a:r>
            <a:r>
              <a:rPr lang="de-DE" dirty="0"/>
              <a:t>mit der HEX-Farbe #325C84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3396164"/>
            <a:ext cx="2016026" cy="103658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02735" y="345190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Schriftfarbe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899592" y="383324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Kursive Schrift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07959" y="422215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Schriftgröße 12</a:t>
            </a:r>
          </a:p>
        </p:txBody>
      </p:sp>
      <p:cxnSp>
        <p:nvCxnSpPr>
          <p:cNvPr id="17" name="Gerade Verbindung mit Pfeil 16"/>
          <p:cNvCxnSpPr>
            <a:cxnSpLocks/>
            <a:stCxn id="14" idx="3"/>
          </p:cNvCxnSpPr>
          <p:nvPr/>
        </p:nvCxnSpPr>
        <p:spPr>
          <a:xfrm>
            <a:off x="1910847" y="3590403"/>
            <a:ext cx="2805169" cy="138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  <a:stCxn id="15" idx="3"/>
          </p:cNvCxnSpPr>
          <p:nvPr/>
        </p:nvCxnSpPr>
        <p:spPr>
          <a:xfrm flipV="1">
            <a:off x="2123728" y="3914454"/>
            <a:ext cx="2664296" cy="57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cxnSpLocks/>
            <a:stCxn id="16" idx="3"/>
          </p:cNvCxnSpPr>
          <p:nvPr/>
        </p:nvCxnSpPr>
        <p:spPr>
          <a:xfrm flipV="1">
            <a:off x="2132095" y="4110241"/>
            <a:ext cx="2655929" cy="250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cxnSpLocks/>
            <a:stCxn id="12" idx="1"/>
          </p:cNvCxnSpPr>
          <p:nvPr/>
        </p:nvCxnSpPr>
        <p:spPr>
          <a:xfrm flipH="1">
            <a:off x="3996134" y="2579713"/>
            <a:ext cx="1079922" cy="421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50" y="4904286"/>
            <a:ext cx="1944018" cy="816488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4932040" y="490428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Überschreiben, der von .</a:t>
            </a:r>
            <a:r>
              <a:rPr lang="de-DE" dirty="0" err="1"/>
              <a:t>footer</a:t>
            </a:r>
            <a:r>
              <a:rPr lang="de-DE" dirty="0"/>
              <a:t> festgelegten Eigenschaften</a:t>
            </a:r>
          </a:p>
        </p:txBody>
      </p:sp>
      <p:sp>
        <p:nvSpPr>
          <p:cNvPr id="35" name="Geschweifte Klammer links 34"/>
          <p:cNvSpPr/>
          <p:nvPr/>
        </p:nvSpPr>
        <p:spPr bwMode="auto">
          <a:xfrm rot="10800000">
            <a:off x="2483768" y="5154703"/>
            <a:ext cx="167055" cy="39591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6" name="Gerader Verbinder 35"/>
          <p:cNvCxnSpPr>
            <a:cxnSpLocks/>
            <a:stCxn id="30" idx="1"/>
            <a:endCxn id="35" idx="1"/>
          </p:cNvCxnSpPr>
          <p:nvPr/>
        </p:nvCxnSpPr>
        <p:spPr>
          <a:xfrm flipH="1">
            <a:off x="2650823" y="5227452"/>
            <a:ext cx="2281217" cy="1252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662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Startseite (index.html) [1]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097885"/>
            <a:ext cx="6264696" cy="333390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39751" y="2621681"/>
            <a:ext cx="2232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Element zentriert alle Inhalte, die zwischen den Tags stehen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43440" y="3446634"/>
            <a:ext cx="1835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Tabelle mit zwei Zeilen &lt;</a:t>
            </a:r>
            <a:r>
              <a:rPr lang="de-DE" dirty="0" err="1"/>
              <a:t>tr</a:t>
            </a:r>
            <a:r>
              <a:rPr lang="de-DE" dirty="0"/>
              <a:t>&gt; und zwei Spalten &lt;</a:t>
            </a:r>
            <a:r>
              <a:rPr lang="de-DE" dirty="0" err="1"/>
              <a:t>td</a:t>
            </a:r>
            <a:r>
              <a:rPr lang="de-DE" dirty="0"/>
              <a:t>&gt; zum ordentlichen Darstellen der Text/Bild-Inhalte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750" y="4932513"/>
            <a:ext cx="18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Das &lt;</a:t>
            </a:r>
            <a:r>
              <a:rPr lang="de-DE" dirty="0" err="1"/>
              <a:t>img</a:t>
            </a:r>
            <a:r>
              <a:rPr lang="de-DE" dirty="0"/>
              <a:t>&gt; Element mit Attribut </a:t>
            </a:r>
            <a:r>
              <a:rPr lang="de-DE" dirty="0" err="1"/>
              <a:t>src</a:t>
            </a:r>
            <a:r>
              <a:rPr lang="de-DE" dirty="0"/>
              <a:t>, dass den Pfad zum Bild angibt</a:t>
            </a:r>
          </a:p>
        </p:txBody>
      </p:sp>
      <p:cxnSp>
        <p:nvCxnSpPr>
          <p:cNvPr id="9" name="Gerade Verbindung mit Pfeil 8"/>
          <p:cNvCxnSpPr>
            <a:cxnSpLocks/>
            <a:stCxn id="6" idx="3"/>
          </p:cNvCxnSpPr>
          <p:nvPr/>
        </p:nvCxnSpPr>
        <p:spPr>
          <a:xfrm flipV="1">
            <a:off x="2771801" y="2456445"/>
            <a:ext cx="252027" cy="396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cxnSpLocks/>
            <a:stCxn id="8" idx="3"/>
          </p:cNvCxnSpPr>
          <p:nvPr/>
        </p:nvCxnSpPr>
        <p:spPr>
          <a:xfrm flipV="1">
            <a:off x="2339752" y="4280699"/>
            <a:ext cx="1368152" cy="9749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eschweifte Klammer links 17"/>
          <p:cNvSpPr/>
          <p:nvPr/>
        </p:nvSpPr>
        <p:spPr>
          <a:xfrm>
            <a:off x="2916174" y="2587425"/>
            <a:ext cx="107654" cy="2668254"/>
          </a:xfrm>
          <a:prstGeom prst="leftBrace">
            <a:avLst>
              <a:gd name="adj1" fmla="val 8333"/>
              <a:gd name="adj2" fmla="val 5064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/>
          <p:cNvCxnSpPr>
            <a:cxnSpLocks/>
            <a:stCxn id="7" idx="3"/>
            <a:endCxn id="18" idx="1"/>
          </p:cNvCxnSpPr>
          <p:nvPr/>
        </p:nvCxnSpPr>
        <p:spPr>
          <a:xfrm flipV="1">
            <a:off x="2379267" y="3938709"/>
            <a:ext cx="536907" cy="157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ußzeilenplatzhalter 2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18</a:t>
            </a:fld>
            <a:endParaRPr lang="de-DE" altLang="de-DE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08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Startseite (index.html) [2]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267" y="2132013"/>
            <a:ext cx="2609121" cy="405779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39750" y="2281097"/>
            <a:ext cx="2209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&lt;h2&gt; Element als Überschrift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19508" y="2982198"/>
            <a:ext cx="2168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</a:t>
            </a:r>
            <a:r>
              <a:rPr lang="de-DE" dirty="0" err="1"/>
              <a:t>hr</a:t>
            </a:r>
            <a:r>
              <a:rPr lang="de-DE" dirty="0"/>
              <a:t>&gt; Element als Trennstrich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19509" y="3699111"/>
            <a:ext cx="2684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&lt;b&gt; Element als fette Hervorhebung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39750" y="4435779"/>
            <a:ext cx="1879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</a:t>
            </a:r>
            <a:r>
              <a:rPr lang="de-DE" dirty="0" err="1"/>
              <a:t>br</a:t>
            </a:r>
            <a:r>
              <a:rPr lang="de-DE" dirty="0"/>
              <a:t> /&gt; als Zeilenumbruch</a:t>
            </a:r>
          </a:p>
        </p:txBody>
      </p:sp>
      <p:cxnSp>
        <p:nvCxnSpPr>
          <p:cNvPr id="10" name="Gerade Verbindung mit Pfeil 9"/>
          <p:cNvCxnSpPr>
            <a:cxnSpLocks/>
            <a:stCxn id="6" idx="3"/>
          </p:cNvCxnSpPr>
          <p:nvPr/>
        </p:nvCxnSpPr>
        <p:spPr>
          <a:xfrm flipV="1">
            <a:off x="2749010" y="2204865"/>
            <a:ext cx="2399054" cy="214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cxnSpLocks/>
            <a:stCxn id="7" idx="3"/>
          </p:cNvCxnSpPr>
          <p:nvPr/>
        </p:nvCxnSpPr>
        <p:spPr>
          <a:xfrm flipV="1">
            <a:off x="2687533" y="2419596"/>
            <a:ext cx="2532539" cy="701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8" idx="3"/>
          </p:cNvCxnSpPr>
          <p:nvPr/>
        </p:nvCxnSpPr>
        <p:spPr>
          <a:xfrm flipV="1">
            <a:off x="3203849" y="3234281"/>
            <a:ext cx="2016223" cy="603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  <a:stCxn id="9" idx="3"/>
          </p:cNvCxnSpPr>
          <p:nvPr/>
        </p:nvCxnSpPr>
        <p:spPr>
          <a:xfrm flipV="1">
            <a:off x="2419743" y="4149080"/>
            <a:ext cx="2728321" cy="425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ußzeilenplatzhalter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19</a:t>
            </a:fld>
            <a:endParaRPr lang="de-DE" altLang="de-DE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1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C5705A1F-BA09-4A1B-BED0-98EA2D643FB9}" type="slidenum">
              <a:rPr lang="de-DE" altLang="de-DE" smtClean="0"/>
              <a:pPr/>
              <a:t>2</a:t>
            </a:fld>
            <a:endParaRPr lang="de-DE" alt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7307"/>
          <a:stretch/>
        </p:blipFill>
        <p:spPr>
          <a:xfrm>
            <a:off x="107504" y="1556792"/>
            <a:ext cx="8928992" cy="432138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10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Startseite (index.html)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098675"/>
            <a:ext cx="4011155" cy="225376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3848201"/>
            <a:ext cx="4029075" cy="2289007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20</a:t>
            </a:fld>
            <a:endParaRPr lang="de-DE" alt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560846" y="2852937"/>
            <a:ext cx="3990060" cy="14995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292080" y="4028374"/>
            <a:ext cx="2592288" cy="1992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762296" y="2956472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content</a:t>
            </a:r>
            <a:r>
              <a:rPr lang="de-DE" dirty="0"/>
              <a:t>"&gt;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810340" y="494683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main</a:t>
            </a:r>
            <a:r>
              <a:rPr lang="de-DE" dirty="0"/>
              <a:t>"&gt;</a:t>
            </a:r>
          </a:p>
        </p:txBody>
      </p:sp>
      <p:sp>
        <p:nvSpPr>
          <p:cNvPr id="17" name="Geschweifte Klammer links 16"/>
          <p:cNvSpPr/>
          <p:nvPr/>
        </p:nvSpPr>
        <p:spPr bwMode="auto">
          <a:xfrm rot="16200000">
            <a:off x="2277156" y="2653577"/>
            <a:ext cx="576949" cy="400956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Geschweifte Klammer links 17"/>
          <p:cNvSpPr/>
          <p:nvPr/>
        </p:nvSpPr>
        <p:spPr bwMode="auto">
          <a:xfrm rot="5400000">
            <a:off x="6297355" y="1551044"/>
            <a:ext cx="576775" cy="403066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109578" y="2524871"/>
            <a:ext cx="2952328" cy="288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Vorgehensweise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331740" y="5414333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Aufgabenstellung</a:t>
            </a:r>
          </a:p>
        </p:txBody>
      </p:sp>
    </p:spTree>
    <p:extLst>
      <p:ext uri="{BB962C8B-B14F-4D97-AF65-F5344CB8AC3E}">
        <p14:creationId xmlns:p14="http://schemas.microsoft.com/office/powerpoint/2010/main" val="3393572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Startseite [CSS]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112591"/>
            <a:ext cx="4019550" cy="2705100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21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220072" y="224032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Hintergrundfarbe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220072" y="3212976"/>
            <a:ext cx="1944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Zentrieren des Elements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220072" y="3861048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Maximale Breite des Elements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220072" y="4577541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„Silberner“ Schatten </a:t>
            </a:r>
          </a:p>
        </p:txBody>
      </p:sp>
      <p:cxnSp>
        <p:nvCxnSpPr>
          <p:cNvPr id="15" name="Gerade Verbindung mit Pfeil 14"/>
          <p:cNvCxnSpPr>
            <a:cxnSpLocks/>
            <a:stCxn id="10" idx="1"/>
          </p:cNvCxnSpPr>
          <p:nvPr/>
        </p:nvCxnSpPr>
        <p:spPr>
          <a:xfrm flipH="1">
            <a:off x="2987824" y="2378827"/>
            <a:ext cx="2232248" cy="909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cxnSpLocks/>
            <a:stCxn id="12" idx="1"/>
          </p:cNvCxnSpPr>
          <p:nvPr/>
        </p:nvCxnSpPr>
        <p:spPr>
          <a:xfrm flipH="1">
            <a:off x="2411760" y="3351476"/>
            <a:ext cx="2808312" cy="301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  <a:stCxn id="13" idx="1"/>
          </p:cNvCxnSpPr>
          <p:nvPr/>
        </p:nvCxnSpPr>
        <p:spPr>
          <a:xfrm flipH="1" flipV="1">
            <a:off x="2699792" y="3933056"/>
            <a:ext cx="2520280" cy="66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cxnSpLocks/>
            <a:stCxn id="14" idx="1"/>
          </p:cNvCxnSpPr>
          <p:nvPr/>
        </p:nvCxnSpPr>
        <p:spPr>
          <a:xfrm flipH="1" flipV="1">
            <a:off x="4559300" y="4405716"/>
            <a:ext cx="660772" cy="310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115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Verwaltung (verwalten.html) 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167764"/>
            <a:ext cx="5419805" cy="389855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41423" y="403414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Tabelle stellt die Übersicht aller Messgeräte dar.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750" y="2893204"/>
            <a:ext cx="30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drei &lt;</a:t>
            </a:r>
            <a:r>
              <a:rPr lang="de-DE" dirty="0" err="1"/>
              <a:t>th</a:t>
            </a:r>
            <a:r>
              <a:rPr lang="de-DE" dirty="0"/>
              <a:t>&gt; Elemente sind die </a:t>
            </a:r>
            <a:r>
              <a:rPr lang="de-DE" dirty="0" err="1"/>
              <a:t>header</a:t>
            </a:r>
            <a:r>
              <a:rPr lang="de-DE" dirty="0"/>
              <a:t> Zellen. Hier stehen die Spaltennamen: Gerätetyp, Gerätekennung, Optionen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39552" y="4759716"/>
            <a:ext cx="3211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drei &lt;</a:t>
            </a:r>
            <a:r>
              <a:rPr lang="de-DE" dirty="0" err="1"/>
              <a:t>td</a:t>
            </a:r>
            <a:r>
              <a:rPr lang="de-DE" dirty="0"/>
              <a:t>&gt; Elemente sind die Datenzellen. Sie können mit allen Elementen befüllt werden. Hier stehen die entsprechenden Inhalte: &lt;</a:t>
            </a:r>
            <a:r>
              <a:rPr lang="de-DE" dirty="0" err="1"/>
              <a:t>img</a:t>
            </a:r>
            <a:r>
              <a:rPr lang="de-DE" dirty="0"/>
              <a:t>&gt;, </a:t>
            </a:r>
            <a:r>
              <a:rPr lang="de-DE" dirty="0" err="1"/>
              <a:t>text</a:t>
            </a:r>
            <a:r>
              <a:rPr lang="de-DE" dirty="0"/>
              <a:t>, &lt;a&gt;.</a:t>
            </a:r>
          </a:p>
        </p:txBody>
      </p:sp>
      <p:sp>
        <p:nvSpPr>
          <p:cNvPr id="13" name="Geschweifte Klammer links 12"/>
          <p:cNvSpPr/>
          <p:nvPr/>
        </p:nvSpPr>
        <p:spPr>
          <a:xfrm>
            <a:off x="3489651" y="2783678"/>
            <a:ext cx="261656" cy="294258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/>
          <p:cNvCxnSpPr>
            <a:cxnSpLocks/>
            <a:stCxn id="7" idx="3"/>
            <a:endCxn id="13" idx="1"/>
          </p:cNvCxnSpPr>
          <p:nvPr/>
        </p:nvCxnSpPr>
        <p:spPr>
          <a:xfrm flipV="1">
            <a:off x="2773671" y="4254968"/>
            <a:ext cx="715980" cy="10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ußzeilenplatzhalter 1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22</a:t>
            </a:fld>
            <a:endParaRPr lang="de-DE" altLang="de-DE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9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Verwaltung (verwalten.html) 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098675"/>
            <a:ext cx="7025027" cy="3991073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23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1907705" y="3789040"/>
            <a:ext cx="4248472" cy="2088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Geschweifte Klammer links 10"/>
          <p:cNvSpPr/>
          <p:nvPr/>
        </p:nvSpPr>
        <p:spPr bwMode="auto">
          <a:xfrm rot="10800000">
            <a:off x="7164388" y="3811082"/>
            <a:ext cx="641538" cy="208285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Gerader Verbinder 11"/>
          <p:cNvCxnSpPr>
            <a:cxnSpLocks/>
            <a:endCxn id="11" idx="2"/>
          </p:cNvCxnSpPr>
          <p:nvPr/>
        </p:nvCxnSpPr>
        <p:spPr>
          <a:xfrm>
            <a:off x="6156177" y="3789039"/>
            <a:ext cx="1008211" cy="220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cxnSpLocks/>
            <a:endCxn id="11" idx="0"/>
          </p:cNvCxnSpPr>
          <p:nvPr/>
        </p:nvCxnSpPr>
        <p:spPr>
          <a:xfrm>
            <a:off x="6156177" y="5893047"/>
            <a:ext cx="1008211" cy="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 rot="5400000">
            <a:off x="6964139" y="4694656"/>
            <a:ext cx="1950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=„</a:t>
            </a:r>
            <a:r>
              <a:rPr lang="de-DE" dirty="0" err="1"/>
              <a:t>overview</a:t>
            </a:r>
            <a:r>
              <a:rPr lang="de-DE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4148389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Verwaltung (verwalten.html) [CSS]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159599"/>
            <a:ext cx="3246918" cy="4105299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24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292080" y="2289175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Minimaler Abstand der einzelnen Tabellenzeilen, Tabellenspalten: 0px nach oben, unten; 16px nach links, rechts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292080" y="356450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Tabellenzeile dünner Umrandung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292080" y="4731698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Abrunden des Außenrandes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292080" y="544522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Entfernen der Unterstreichung bei &lt;a&gt; Elementen</a:t>
            </a:r>
          </a:p>
        </p:txBody>
      </p:sp>
      <p:cxnSp>
        <p:nvCxnSpPr>
          <p:cNvPr id="15" name="Gerade Verbindung mit Pfeil 14"/>
          <p:cNvCxnSpPr>
            <a:cxnSpLocks/>
            <a:stCxn id="10" idx="1"/>
          </p:cNvCxnSpPr>
          <p:nvPr/>
        </p:nvCxnSpPr>
        <p:spPr>
          <a:xfrm flipH="1" flipV="1">
            <a:off x="3491880" y="2564904"/>
            <a:ext cx="1800200" cy="1397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cxnSpLocks/>
            <a:stCxn id="12" idx="1"/>
          </p:cNvCxnSpPr>
          <p:nvPr/>
        </p:nvCxnSpPr>
        <p:spPr>
          <a:xfrm flipH="1" flipV="1">
            <a:off x="3786668" y="3717033"/>
            <a:ext cx="1505412" cy="78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</p:cNvCxnSpPr>
          <p:nvPr/>
        </p:nvCxnSpPr>
        <p:spPr>
          <a:xfrm flipH="1">
            <a:off x="2915816" y="4870197"/>
            <a:ext cx="2340513" cy="503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cxnSpLocks/>
            <a:stCxn id="14" idx="1"/>
          </p:cNvCxnSpPr>
          <p:nvPr/>
        </p:nvCxnSpPr>
        <p:spPr>
          <a:xfrm flipH="1">
            <a:off x="3203848" y="5676057"/>
            <a:ext cx="2088232" cy="192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688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000" y="2249198"/>
            <a:ext cx="5507335" cy="397250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Detailansicht (detail1.html) [1]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17207" y="3893170"/>
            <a:ext cx="2939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Hier ist ein Tabellenelement in ein anderes &lt;</a:t>
            </a:r>
            <a:r>
              <a:rPr lang="de-DE" dirty="0" err="1"/>
              <a:t>td</a:t>
            </a:r>
            <a:r>
              <a:rPr lang="de-DE" dirty="0"/>
              <a:t>&gt; einer Tabelle verschachtelt im Element. So kann das Bild links von der Tabelle positioniert werden.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8287" y="2294406"/>
            <a:ext cx="2813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Datenzellen &lt;</a:t>
            </a:r>
            <a:r>
              <a:rPr lang="de-DE" dirty="0" err="1"/>
              <a:t>td</a:t>
            </a:r>
            <a:r>
              <a:rPr lang="de-DE" dirty="0"/>
              <a:t>&gt; werden mit einer </a:t>
            </a:r>
            <a:r>
              <a:rPr lang="de-DE" dirty="0" err="1"/>
              <a:t>id</a:t>
            </a:r>
            <a:r>
              <a:rPr lang="de-DE" dirty="0"/>
              <a:t> ausgezeichnet, damit sie später mit Hilfe von </a:t>
            </a:r>
            <a:r>
              <a:rPr lang="de-DE" dirty="0" err="1"/>
              <a:t>JQuery</a:t>
            </a:r>
            <a:r>
              <a:rPr lang="de-DE" dirty="0"/>
              <a:t> ausgewählt und dynamisch mit Inhalt (Zahlen) befüllt werden können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8287" y="5091799"/>
            <a:ext cx="3133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&lt;div&gt;, die die Warnung (&lt;h3&gt;, &lt;p&gt; ) enthält kriegt auch eine </a:t>
            </a:r>
            <a:r>
              <a:rPr lang="de-DE" dirty="0" err="1"/>
              <a:t>Id</a:t>
            </a:r>
            <a:r>
              <a:rPr lang="de-DE" dirty="0"/>
              <a:t> zugewiesen, um später dynamisch angezeigt zu werden.</a:t>
            </a:r>
          </a:p>
        </p:txBody>
      </p:sp>
      <p:cxnSp>
        <p:nvCxnSpPr>
          <p:cNvPr id="10" name="Gerade Verbindung mit Pfeil 9"/>
          <p:cNvCxnSpPr>
            <a:cxnSpLocks/>
            <a:stCxn id="7" idx="3"/>
          </p:cNvCxnSpPr>
          <p:nvPr/>
        </p:nvCxnSpPr>
        <p:spPr>
          <a:xfrm>
            <a:off x="3351549" y="2802238"/>
            <a:ext cx="1584176" cy="746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cxnSpLocks/>
            <a:stCxn id="7" idx="3"/>
          </p:cNvCxnSpPr>
          <p:nvPr/>
        </p:nvCxnSpPr>
        <p:spPr>
          <a:xfrm>
            <a:off x="3351549" y="2802238"/>
            <a:ext cx="1584176" cy="1744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  <a:stCxn id="7" idx="3"/>
          </p:cNvCxnSpPr>
          <p:nvPr/>
        </p:nvCxnSpPr>
        <p:spPr>
          <a:xfrm>
            <a:off x="3351549" y="2802238"/>
            <a:ext cx="1584176" cy="1228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cxnSpLocks/>
            <a:stCxn id="8" idx="3"/>
          </p:cNvCxnSpPr>
          <p:nvPr/>
        </p:nvCxnSpPr>
        <p:spPr>
          <a:xfrm flipV="1">
            <a:off x="3671756" y="5019941"/>
            <a:ext cx="1476308" cy="395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eschweifte Klammer links 25"/>
          <p:cNvSpPr/>
          <p:nvPr/>
        </p:nvSpPr>
        <p:spPr>
          <a:xfrm>
            <a:off x="3752139" y="2562258"/>
            <a:ext cx="168135" cy="361946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8" name="Gerade Verbindung mit Pfeil 27"/>
          <p:cNvCxnSpPr>
            <a:cxnSpLocks/>
            <a:stCxn id="6" idx="3"/>
          </p:cNvCxnSpPr>
          <p:nvPr/>
        </p:nvCxnSpPr>
        <p:spPr>
          <a:xfrm flipV="1">
            <a:off x="3456406" y="3175292"/>
            <a:ext cx="1114006" cy="1133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cxnSpLocks/>
            <a:stCxn id="6" idx="3"/>
            <a:endCxn id="26" idx="1"/>
          </p:cNvCxnSpPr>
          <p:nvPr/>
        </p:nvCxnSpPr>
        <p:spPr>
          <a:xfrm>
            <a:off x="3456406" y="4308669"/>
            <a:ext cx="295733" cy="633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ußzeilenplatzhalter 3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1" name="Foliennummernplatzhalter 4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25</a:t>
            </a:fld>
            <a:endParaRPr lang="de-DE" altLang="de-DE"/>
          </a:p>
        </p:txBody>
      </p:sp>
      <p:pic>
        <p:nvPicPr>
          <p:cNvPr id="43" name="Grafik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98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476" y="2098675"/>
            <a:ext cx="5157620" cy="40507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Detailansicht (detail1.html) [2]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37041" y="3143261"/>
            <a:ext cx="280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Dieses Formelement &lt;form&gt; soll von dem Nutzer ausgefüllt und abgeschickt werden können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7041" y="2356923"/>
            <a:ext cx="29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&lt;</a:t>
            </a:r>
            <a:r>
              <a:rPr lang="de-DE" dirty="0" err="1"/>
              <a:t>input</a:t>
            </a:r>
            <a:r>
              <a:rPr lang="de-DE" dirty="0"/>
              <a:t>&gt; Elemente können vom Nutzer z.B. mit Text (wird mit dem Attribut „type“ festgelegt) befüllt werden.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7042" y="4048461"/>
            <a:ext cx="302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Das &lt;</a:t>
            </a:r>
            <a:r>
              <a:rPr lang="de-DE" dirty="0" err="1"/>
              <a:t>button</a:t>
            </a:r>
            <a:r>
              <a:rPr lang="de-DE" dirty="0"/>
              <a:t>&gt; Element kann vom Nutzer geklickt werden. Die zugewiesene </a:t>
            </a:r>
            <a:r>
              <a:rPr lang="de-DE" dirty="0" err="1"/>
              <a:t>Id</a:t>
            </a:r>
            <a:r>
              <a:rPr lang="de-DE" dirty="0"/>
              <a:t> dient zum Eventhandling durch </a:t>
            </a:r>
            <a:r>
              <a:rPr lang="de-DE" dirty="0" err="1"/>
              <a:t>Jquery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37041" y="5037872"/>
            <a:ext cx="3209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Tabelle kann mit Elementen (Spalten, Zeilen) dynamisch befüllt werden. Der Zugriff erfolgt, wie davor über das </a:t>
            </a:r>
            <a:r>
              <a:rPr lang="de-DE" dirty="0" err="1"/>
              <a:t>Id</a:t>
            </a:r>
            <a:r>
              <a:rPr lang="de-DE" dirty="0"/>
              <a:t>-Attribut.</a:t>
            </a:r>
          </a:p>
        </p:txBody>
      </p:sp>
      <p:sp>
        <p:nvSpPr>
          <p:cNvPr id="10" name="Geschweifte Klammer links 9"/>
          <p:cNvSpPr/>
          <p:nvPr/>
        </p:nvSpPr>
        <p:spPr>
          <a:xfrm>
            <a:off x="3746235" y="2747747"/>
            <a:ext cx="177693" cy="143736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>
            <a:cxnSpLocks/>
            <a:stCxn id="10" idx="1"/>
            <a:endCxn id="6" idx="3"/>
          </p:cNvCxnSpPr>
          <p:nvPr/>
        </p:nvCxnSpPr>
        <p:spPr>
          <a:xfrm flipH="1" flipV="1">
            <a:off x="3340351" y="3466427"/>
            <a:ext cx="40588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7" idx="3"/>
          </p:cNvCxnSpPr>
          <p:nvPr/>
        </p:nvCxnSpPr>
        <p:spPr>
          <a:xfrm>
            <a:off x="3526838" y="2680089"/>
            <a:ext cx="685122" cy="484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  <a:stCxn id="8" idx="3"/>
          </p:cNvCxnSpPr>
          <p:nvPr/>
        </p:nvCxnSpPr>
        <p:spPr>
          <a:xfrm flipV="1">
            <a:off x="3563888" y="4048460"/>
            <a:ext cx="648072" cy="323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eschweifte Klammer links 25"/>
          <p:cNvSpPr/>
          <p:nvPr/>
        </p:nvSpPr>
        <p:spPr>
          <a:xfrm>
            <a:off x="3798879" y="4953658"/>
            <a:ext cx="125049" cy="85160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/>
          <p:cNvCxnSpPr>
            <a:cxnSpLocks/>
          </p:cNvCxnSpPr>
          <p:nvPr/>
        </p:nvCxnSpPr>
        <p:spPr>
          <a:xfrm>
            <a:off x="3543293" y="2680088"/>
            <a:ext cx="668667" cy="920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ußzeilenplatzhalter 2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26</a:t>
            </a:fld>
            <a:endParaRPr lang="de-DE" altLang="de-DE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8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Detailansicht (detail1.html)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25" y="2133614"/>
            <a:ext cx="7056586" cy="4011112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27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852068" y="3570402"/>
            <a:ext cx="1007963" cy="435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907852" y="4599299"/>
            <a:ext cx="4320332" cy="985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907851" y="5955651"/>
            <a:ext cx="4320319" cy="189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Geschweifte Klammer links 12"/>
          <p:cNvSpPr/>
          <p:nvPr/>
        </p:nvSpPr>
        <p:spPr>
          <a:xfrm rot="10800000">
            <a:off x="6228170" y="4586206"/>
            <a:ext cx="432127" cy="98710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6" name="Gerader Verbinder 15"/>
          <p:cNvCxnSpPr>
            <a:cxnSpLocks/>
            <a:stCxn id="30" idx="2"/>
            <a:endCxn id="13" idx="1"/>
          </p:cNvCxnSpPr>
          <p:nvPr/>
        </p:nvCxnSpPr>
        <p:spPr>
          <a:xfrm flipH="1">
            <a:off x="6660297" y="4078790"/>
            <a:ext cx="1022428" cy="10009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cxnSpLocks/>
            <a:stCxn id="28" idx="2"/>
            <a:endCxn id="10" idx="3"/>
          </p:cNvCxnSpPr>
          <p:nvPr/>
        </p:nvCxnSpPr>
        <p:spPr>
          <a:xfrm flipH="1">
            <a:off x="4860031" y="2876057"/>
            <a:ext cx="2822694" cy="912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cxnSpLocks/>
            <a:stCxn id="44" idx="2"/>
            <a:endCxn id="12" idx="3"/>
          </p:cNvCxnSpPr>
          <p:nvPr/>
        </p:nvCxnSpPr>
        <p:spPr>
          <a:xfrm flipH="1">
            <a:off x="6228170" y="5382208"/>
            <a:ext cx="1450781" cy="667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5400000">
            <a:off x="7065141" y="2737557"/>
            <a:ext cx="1512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id</a:t>
            </a:r>
            <a:r>
              <a:rPr lang="de-DE" dirty="0"/>
              <a:t>="</a:t>
            </a:r>
            <a:r>
              <a:rPr lang="de-DE" dirty="0" err="1"/>
              <a:t>warnung</a:t>
            </a:r>
            <a:r>
              <a:rPr lang="de-DE" dirty="0"/>
              <a:t>"&gt;</a:t>
            </a:r>
          </a:p>
        </p:txBody>
      </p:sp>
      <p:sp>
        <p:nvSpPr>
          <p:cNvPr id="30" name="Textfeld 29"/>
          <p:cNvSpPr txBox="1"/>
          <p:nvPr/>
        </p:nvSpPr>
        <p:spPr>
          <a:xfrm rot="5400000">
            <a:off x="7468356" y="3940290"/>
            <a:ext cx="70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&lt;form&gt;</a:t>
            </a:r>
          </a:p>
        </p:txBody>
      </p:sp>
      <p:sp>
        <p:nvSpPr>
          <p:cNvPr id="44" name="Textfeld 43"/>
          <p:cNvSpPr txBox="1"/>
          <p:nvPr/>
        </p:nvSpPr>
        <p:spPr>
          <a:xfrm rot="5400000">
            <a:off x="7117695" y="515137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&lt;table class="event" id="</a:t>
            </a:r>
            <a:r>
              <a:rPr lang="en-US" dirty="0" err="1"/>
              <a:t>tableAblesen</a:t>
            </a:r>
            <a:r>
              <a:rPr lang="en-US" dirty="0"/>
              <a:t>"&gt;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9990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Detailansicht (detail1.html) [CSS]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23" y="4203534"/>
            <a:ext cx="2438400" cy="19431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b="57484"/>
          <a:stretch/>
        </p:blipFill>
        <p:spPr>
          <a:xfrm>
            <a:off x="520023" y="2636912"/>
            <a:ext cx="3105150" cy="1231106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28</a:t>
            </a:fld>
            <a:endParaRPr lang="de-DE" alt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788024" y="2780928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Standard-Rahmenfarbe überschreiben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792588" y="3212857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Rahmen abrunden 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4788024" y="3640136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Minimale Breite von 100%</a:t>
            </a:r>
          </a:p>
        </p:txBody>
      </p:sp>
      <p:cxnSp>
        <p:nvCxnSpPr>
          <p:cNvPr id="14" name="Gerade Verbindung mit Pfeil 13"/>
          <p:cNvCxnSpPr>
            <a:cxnSpLocks/>
            <a:stCxn id="11" idx="1"/>
          </p:cNvCxnSpPr>
          <p:nvPr/>
        </p:nvCxnSpPr>
        <p:spPr>
          <a:xfrm flipH="1">
            <a:off x="3707906" y="2919428"/>
            <a:ext cx="1080118" cy="77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cxnSpLocks/>
            <a:stCxn id="12" idx="1"/>
          </p:cNvCxnSpPr>
          <p:nvPr/>
        </p:nvCxnSpPr>
        <p:spPr>
          <a:xfrm flipH="1" flipV="1">
            <a:off x="2915818" y="3284985"/>
            <a:ext cx="1876770" cy="66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  <a:stCxn id="13" idx="1"/>
          </p:cNvCxnSpPr>
          <p:nvPr/>
        </p:nvCxnSpPr>
        <p:spPr>
          <a:xfrm flipH="1" flipV="1">
            <a:off x="2195738" y="3489856"/>
            <a:ext cx="2592286" cy="288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3995936" y="4428637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Element wird ausgeblendet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995936" y="4879446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Text zentriert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995936" y="5590541"/>
            <a:ext cx="316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&lt;h3&gt; Schriftarbe im Elements „</a:t>
            </a:r>
            <a:r>
              <a:rPr lang="de-DE" dirty="0" err="1"/>
              <a:t>warnung</a:t>
            </a:r>
            <a:r>
              <a:rPr lang="de-DE" dirty="0"/>
              <a:t>“</a:t>
            </a:r>
          </a:p>
        </p:txBody>
      </p:sp>
      <p:cxnSp>
        <p:nvCxnSpPr>
          <p:cNvPr id="26" name="Gerade Verbindung mit Pfeil 25"/>
          <p:cNvCxnSpPr>
            <a:cxnSpLocks/>
            <a:stCxn id="23" idx="1"/>
          </p:cNvCxnSpPr>
          <p:nvPr/>
        </p:nvCxnSpPr>
        <p:spPr>
          <a:xfrm flipH="1" flipV="1">
            <a:off x="2446958" y="4537667"/>
            <a:ext cx="1548978" cy="294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cxnSpLocks/>
            <a:stCxn id="24" idx="1"/>
          </p:cNvCxnSpPr>
          <p:nvPr/>
        </p:nvCxnSpPr>
        <p:spPr>
          <a:xfrm flipH="1" flipV="1">
            <a:off x="2915818" y="4792730"/>
            <a:ext cx="1080118" cy="225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cxnSpLocks/>
            <a:stCxn id="25" idx="1"/>
          </p:cNvCxnSpPr>
          <p:nvPr/>
        </p:nvCxnSpPr>
        <p:spPr>
          <a:xfrm flipH="1">
            <a:off x="2539276" y="5729041"/>
            <a:ext cx="1456660" cy="51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05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4098758"/>
            <a:ext cx="7886700" cy="463717"/>
          </a:xfrm>
        </p:spPr>
        <p:txBody>
          <a:bodyPr/>
          <a:lstStyle/>
          <a:p>
            <a:r>
              <a:rPr lang="de-DE" dirty="0"/>
              <a:t>JavaScript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JavaScript &amp; </a:t>
            </a:r>
            <a:r>
              <a:rPr lang="de-DE" dirty="0" err="1"/>
              <a:t>jQuery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C8FA61A4-9F62-4800-BBDD-B6A9A8C2AFC1}" type="slidenum">
              <a:rPr lang="de-DE" altLang="de-DE" smtClean="0"/>
              <a:pPr/>
              <a:t>29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8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3</a:t>
            </a:fld>
            <a:endParaRPr lang="de-DE" altLang="de-DE"/>
          </a:p>
        </p:txBody>
      </p:sp>
      <p:sp>
        <p:nvSpPr>
          <p:cNvPr id="5" name="Textfeld 4"/>
          <p:cNvSpPr txBox="1"/>
          <p:nvPr/>
        </p:nvSpPr>
        <p:spPr>
          <a:xfrm>
            <a:off x="539750" y="2098392"/>
            <a:ext cx="55446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Vorwort</a:t>
            </a:r>
          </a:p>
          <a:p>
            <a:pPr algn="l"/>
            <a:endParaRPr lang="de-DE" sz="1400" dirty="0"/>
          </a:p>
          <a:p>
            <a:pPr algn="l"/>
            <a:r>
              <a:rPr lang="de-DE" sz="1400" dirty="0"/>
              <a:t>HTML &amp; CSS</a:t>
            </a:r>
          </a:p>
          <a:p>
            <a:pPr lvl="1" algn="l"/>
            <a:r>
              <a:rPr lang="de-DE" sz="1400" dirty="0"/>
              <a:t>Head</a:t>
            </a:r>
          </a:p>
          <a:p>
            <a:pPr lvl="1" algn="l"/>
            <a:r>
              <a:rPr lang="de-DE" sz="1400" dirty="0"/>
              <a:t>Body</a:t>
            </a:r>
          </a:p>
          <a:p>
            <a:pPr lvl="1" algn="l"/>
            <a:r>
              <a:rPr lang="de-DE" sz="1400" dirty="0"/>
              <a:t>Navigation Menu</a:t>
            </a:r>
          </a:p>
          <a:p>
            <a:pPr lvl="1" algn="l"/>
            <a:r>
              <a:rPr lang="de-DE" sz="1400" dirty="0"/>
              <a:t>Header</a:t>
            </a:r>
          </a:p>
          <a:p>
            <a:pPr lvl="1" algn="l"/>
            <a:r>
              <a:rPr lang="de-DE" sz="1400" dirty="0" err="1"/>
              <a:t>Footer</a:t>
            </a:r>
            <a:endParaRPr lang="de-DE" sz="1400" dirty="0"/>
          </a:p>
          <a:p>
            <a:pPr lvl="1" algn="l"/>
            <a:r>
              <a:rPr lang="de-DE" sz="1400" dirty="0"/>
              <a:t>Startseite (index.html)</a:t>
            </a:r>
          </a:p>
          <a:p>
            <a:pPr lvl="1" algn="l"/>
            <a:r>
              <a:rPr lang="de-DE" sz="1400" dirty="0"/>
              <a:t>Verwaltung (verwalten.html) </a:t>
            </a:r>
          </a:p>
          <a:p>
            <a:pPr lvl="1" algn="l"/>
            <a:r>
              <a:rPr lang="de-DE" sz="1400" dirty="0"/>
              <a:t>Detailansicht (detail1.html)</a:t>
            </a:r>
          </a:p>
          <a:p>
            <a:pPr lvl="1" algn="l"/>
            <a:endParaRPr lang="de-DE" sz="1400" dirty="0"/>
          </a:p>
          <a:p>
            <a:pPr algn="l"/>
            <a:r>
              <a:rPr lang="de-DE" sz="1400" dirty="0"/>
              <a:t>JavaScript</a:t>
            </a:r>
          </a:p>
          <a:p>
            <a:pPr lvl="1" algn="l"/>
            <a:r>
              <a:rPr lang="de-DE" sz="1400" dirty="0"/>
              <a:t>Deklaration/Initialisierung von Variablen </a:t>
            </a:r>
          </a:p>
          <a:p>
            <a:pPr lvl="1" algn="l"/>
            <a:r>
              <a:rPr lang="de-DE" sz="1400" dirty="0"/>
              <a:t>Funktionen</a:t>
            </a:r>
          </a:p>
          <a:p>
            <a:pPr lvl="1" algn="l"/>
            <a:r>
              <a:rPr lang="de-DE" sz="1400" dirty="0" err="1"/>
              <a:t>jQuery</a:t>
            </a:r>
            <a:r>
              <a:rPr lang="de-DE" sz="1400" dirty="0"/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21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Deklaration/Initialisierung von Variablen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30</a:t>
            </a:fld>
            <a:endParaRPr lang="de-DE" alt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6" y="2907486"/>
            <a:ext cx="6693369" cy="130096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300192" y="244941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Das Objekt Date wird mit Hilfe des Schlüsselwortes „</a:t>
            </a:r>
            <a:r>
              <a:rPr lang="de-DE" dirty="0" err="1"/>
              <a:t>new</a:t>
            </a:r>
            <a:r>
              <a:rPr lang="de-DE" dirty="0"/>
              <a:t>“ instanziiert.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9750" y="2597884"/>
            <a:ext cx="1079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Ober- und Untergrenze für die Spannung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750" y="4478236"/>
            <a:ext cx="1584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Das heutige Datum im passenden Format in der Variable „heute“ gespeichert.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868211" y="5146374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Strom und Spannung werden mit Hilfe der Funktion </a:t>
            </a:r>
            <a:r>
              <a:rPr lang="de-DE" dirty="0" err="1"/>
              <a:t>randomNumberFromRange</a:t>
            </a:r>
            <a:r>
              <a:rPr lang="de-DE" dirty="0"/>
              <a:t>(</a:t>
            </a:r>
            <a:r>
              <a:rPr lang="de-DE" dirty="0" err="1"/>
              <a:t>minNumber</a:t>
            </a:r>
            <a:r>
              <a:rPr lang="de-DE" dirty="0"/>
              <a:t>, </a:t>
            </a:r>
            <a:r>
              <a:rPr lang="de-DE" dirty="0" err="1"/>
              <a:t>maxNumber</a:t>
            </a:r>
            <a:r>
              <a:rPr lang="de-DE" dirty="0"/>
              <a:t>) und in den entsprechenden Variablen abgespeichert.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cxnSp>
        <p:nvCxnSpPr>
          <p:cNvPr id="11" name="Gerade Verbindung mit Pfeil 10"/>
          <p:cNvCxnSpPr>
            <a:cxnSpLocks/>
            <a:stCxn id="6" idx="1"/>
          </p:cNvCxnSpPr>
          <p:nvPr/>
        </p:nvCxnSpPr>
        <p:spPr>
          <a:xfrm flipH="1">
            <a:off x="3563888" y="2772582"/>
            <a:ext cx="2736304" cy="673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eschweifte Klammer links 29"/>
          <p:cNvSpPr/>
          <p:nvPr/>
        </p:nvSpPr>
        <p:spPr>
          <a:xfrm>
            <a:off x="1881162" y="2920913"/>
            <a:ext cx="45719" cy="282182"/>
          </a:xfrm>
          <a:prstGeom prst="leftBrace">
            <a:avLst>
              <a:gd name="adj1" fmla="val 8333"/>
              <a:gd name="adj2" fmla="val 5064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eschweifte Klammer links 32"/>
          <p:cNvSpPr/>
          <p:nvPr/>
        </p:nvSpPr>
        <p:spPr>
          <a:xfrm>
            <a:off x="1871575" y="3409504"/>
            <a:ext cx="45719" cy="249397"/>
          </a:xfrm>
          <a:prstGeom prst="leftBrace">
            <a:avLst>
              <a:gd name="adj1" fmla="val 8333"/>
              <a:gd name="adj2" fmla="val 5064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Geschweifte Klammer links 33"/>
          <p:cNvSpPr/>
          <p:nvPr/>
        </p:nvSpPr>
        <p:spPr>
          <a:xfrm>
            <a:off x="1868211" y="3893001"/>
            <a:ext cx="49083" cy="223970"/>
          </a:xfrm>
          <a:prstGeom prst="leftBrace">
            <a:avLst>
              <a:gd name="adj1" fmla="val 8333"/>
              <a:gd name="adj2" fmla="val 5064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r Verbinder 34"/>
          <p:cNvCxnSpPr>
            <a:cxnSpLocks/>
            <a:stCxn id="7" idx="3"/>
            <a:endCxn id="30" idx="1"/>
          </p:cNvCxnSpPr>
          <p:nvPr/>
        </p:nvCxnSpPr>
        <p:spPr>
          <a:xfrm flipV="1">
            <a:off x="1619672" y="3063818"/>
            <a:ext cx="261490" cy="418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cxnSpLocks/>
            <a:stCxn id="33" idx="1"/>
            <a:endCxn id="8" idx="0"/>
          </p:cNvCxnSpPr>
          <p:nvPr/>
        </p:nvCxnSpPr>
        <p:spPr>
          <a:xfrm flipH="1">
            <a:off x="1331838" y="3535806"/>
            <a:ext cx="539737" cy="9424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  <a:stCxn id="34" idx="1"/>
            <a:endCxn id="9" idx="0"/>
          </p:cNvCxnSpPr>
          <p:nvPr/>
        </p:nvCxnSpPr>
        <p:spPr>
          <a:xfrm>
            <a:off x="1868211" y="4006426"/>
            <a:ext cx="1836204" cy="11399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685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31</a:t>
            </a:fld>
            <a:endParaRPr lang="de-DE" alt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307632"/>
            <a:ext cx="5328592" cy="143887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292080" y="1919395"/>
            <a:ext cx="244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</a:t>
            </a:r>
            <a:r>
              <a:rPr lang="de-DE" dirty="0" err="1"/>
              <a:t>toFixed</a:t>
            </a:r>
            <a:r>
              <a:rPr lang="de-DE" dirty="0"/>
              <a:t>() Methode konvertiert eine </a:t>
            </a:r>
            <a:r>
              <a:rPr lang="de-DE" dirty="0" err="1"/>
              <a:t>number</a:t>
            </a:r>
            <a:r>
              <a:rPr lang="de-DE" dirty="0"/>
              <a:t> in einen </a:t>
            </a:r>
            <a:r>
              <a:rPr lang="de-DE" dirty="0" err="1"/>
              <a:t>string</a:t>
            </a:r>
            <a:r>
              <a:rPr lang="de-DE" dirty="0"/>
              <a:t>, wobei der übergebene Parameter die Anzahl der zu bleiben Nachkommastellen angibt.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43705" y="2290348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Funktion liefert eine randomisierte Zahl im vorgegebenen Intervall mit der Genauigkeit: 0.1.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71600" y="4941168"/>
            <a:ext cx="2016224" cy="1008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Funktion testet den übergebenen Wert auf die Übereinstimmung mit dem Pattern und gibt einen booleschen Wert zurück.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860032" y="494116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</a:t>
            </a:r>
            <a:r>
              <a:rPr lang="de-DE" dirty="0" err="1"/>
              <a:t>test</a:t>
            </a:r>
            <a:r>
              <a:rPr lang="de-DE" dirty="0"/>
              <a:t>() Methode testet auf eine Übereinstimmung in einer Zeichenketten.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cxnSp>
        <p:nvCxnSpPr>
          <p:cNvPr id="11" name="Gerade Verbindung mit Pfeil 10"/>
          <p:cNvCxnSpPr>
            <a:cxnSpLocks/>
            <a:stCxn id="6" idx="2"/>
          </p:cNvCxnSpPr>
          <p:nvPr/>
        </p:nvCxnSpPr>
        <p:spPr>
          <a:xfrm flipH="1">
            <a:off x="6372200" y="2935058"/>
            <a:ext cx="144016" cy="565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cxnSpLocks/>
            <a:stCxn id="7" idx="2"/>
          </p:cNvCxnSpPr>
          <p:nvPr/>
        </p:nvCxnSpPr>
        <p:spPr>
          <a:xfrm>
            <a:off x="1515813" y="3121345"/>
            <a:ext cx="175867" cy="1862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cxnSpLocks/>
            <a:stCxn id="8" idx="0"/>
          </p:cNvCxnSpPr>
          <p:nvPr/>
        </p:nvCxnSpPr>
        <p:spPr>
          <a:xfrm flipH="1" flipV="1">
            <a:off x="1763688" y="4293096"/>
            <a:ext cx="216024" cy="648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  <a:stCxn id="9" idx="0"/>
          </p:cNvCxnSpPr>
          <p:nvPr/>
        </p:nvCxnSpPr>
        <p:spPr>
          <a:xfrm flipH="1" flipV="1">
            <a:off x="4499992" y="4509120"/>
            <a:ext cx="1404156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584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err="1"/>
              <a:t>jQuery</a:t>
            </a:r>
            <a:r>
              <a:rPr lang="de-DE" dirty="0"/>
              <a:t> [1]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32</a:t>
            </a:fld>
            <a:endParaRPr lang="de-DE" alt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879" y="3598117"/>
            <a:ext cx="6228184" cy="243629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834853" y="264485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Hier wird auf das CSS Attribut „</a:t>
            </a:r>
            <a:r>
              <a:rPr lang="de-DE" dirty="0" err="1"/>
              <a:t>display</a:t>
            </a:r>
            <a:r>
              <a:rPr lang="de-DE" dirty="0"/>
              <a:t>“ zugegriffen und von „</a:t>
            </a:r>
            <a:r>
              <a:rPr lang="de-DE" dirty="0" err="1"/>
              <a:t>none</a:t>
            </a:r>
            <a:r>
              <a:rPr lang="de-DE" dirty="0"/>
              <a:t>“ auf „block“ geändert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744110" y="2103689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Der Zugriff erfolgt über das </a:t>
            </a:r>
            <a:r>
              <a:rPr lang="de-DE" dirty="0" err="1"/>
              <a:t>Id</a:t>
            </a:r>
            <a:r>
              <a:rPr lang="de-DE" dirty="0"/>
              <a:t>-Attribut des Elements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835696" y="2103689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Elemente werden mit den randomisierten Werten befüllt</a:t>
            </a:r>
          </a:p>
        </p:txBody>
      </p:sp>
      <p:sp>
        <p:nvSpPr>
          <p:cNvPr id="9" name="Rechteck 8"/>
          <p:cNvSpPr/>
          <p:nvPr/>
        </p:nvSpPr>
        <p:spPr>
          <a:xfrm>
            <a:off x="539750" y="2939700"/>
            <a:ext cx="16932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dirty="0"/>
              <a:t>Der Ausdruck „Stromwert &gt; Maximalbelastung“ wird ausgewertet und falls wahr, wird die mit der Warnung angezeigt</a:t>
            </a:r>
          </a:p>
        </p:txBody>
      </p:sp>
      <p:sp>
        <p:nvSpPr>
          <p:cNvPr id="10" name="Rechteck 9"/>
          <p:cNvSpPr/>
          <p:nvPr/>
        </p:nvSpPr>
        <p:spPr>
          <a:xfrm>
            <a:off x="539750" y="4572627"/>
            <a:ext cx="2249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dirty="0"/>
              <a:t>Wenn der Nutzer auf „Ablesen“ drückt, wird, wenn das Format stimmt, der Ablesetabelle eine Zeile mit drei Spaltwerten hinzugefügt, sonst wird eine Fehlermeldung angezeigt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cxnSp>
        <p:nvCxnSpPr>
          <p:cNvPr id="12" name="Gerade Verbindung mit Pfeil 11"/>
          <p:cNvCxnSpPr>
            <a:cxnSpLocks/>
            <a:stCxn id="6" idx="1"/>
          </p:cNvCxnSpPr>
          <p:nvPr/>
        </p:nvCxnSpPr>
        <p:spPr>
          <a:xfrm flipH="1">
            <a:off x="4550647" y="2968024"/>
            <a:ext cx="1284206" cy="1253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cxnSpLocks/>
            <a:stCxn id="7" idx="2"/>
          </p:cNvCxnSpPr>
          <p:nvPr/>
        </p:nvCxnSpPr>
        <p:spPr>
          <a:xfrm flipH="1">
            <a:off x="3218297" y="2934686"/>
            <a:ext cx="1173885" cy="830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cxnSpLocks/>
            <a:stCxn id="8" idx="2"/>
          </p:cNvCxnSpPr>
          <p:nvPr/>
        </p:nvCxnSpPr>
        <p:spPr>
          <a:xfrm>
            <a:off x="2447764" y="2934686"/>
            <a:ext cx="269268" cy="830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cxnSpLocks/>
            <a:stCxn id="9" idx="3"/>
          </p:cNvCxnSpPr>
          <p:nvPr/>
        </p:nvCxnSpPr>
        <p:spPr>
          <a:xfrm>
            <a:off x="2233003" y="3632198"/>
            <a:ext cx="484029" cy="496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</p:cNvCxnSpPr>
          <p:nvPr/>
        </p:nvCxnSpPr>
        <p:spPr>
          <a:xfrm flipV="1">
            <a:off x="2134405" y="4654014"/>
            <a:ext cx="582627" cy="136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194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err="1"/>
              <a:t>jQuery</a:t>
            </a:r>
            <a:r>
              <a:rPr lang="de-DE" dirty="0"/>
              <a:t> [2]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 err="1"/>
              <a:t>WebApp</a:t>
            </a:r>
            <a:r>
              <a:rPr lang="de-DE" altLang="de-DE" dirty="0"/>
              <a:t> - Übung 1 | Anwendungssysteme SS 2016</a:t>
            </a:r>
            <a:endParaRPr lang="de-DE" alt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33</a:t>
            </a:fld>
            <a:endParaRPr lang="de-DE" alt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37" y="3641742"/>
            <a:ext cx="7851838" cy="160459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349228" y="2710898"/>
            <a:ext cx="2304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dirty="0"/>
              <a:t>Dem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listener</a:t>
            </a:r>
            <a:r>
              <a:rPr lang="de-DE" dirty="0"/>
              <a:t> wird eine anonyme </a:t>
            </a:r>
            <a:r>
              <a:rPr lang="de-DE" dirty="0" err="1"/>
              <a:t>CallbackFunktion</a:t>
            </a:r>
            <a:r>
              <a:rPr lang="de-DE" dirty="0"/>
              <a:t> übergeben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059832" y="2420888"/>
            <a:ext cx="1510580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Dem Element wird ein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listener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() hinzugefügt </a:t>
            </a:r>
          </a:p>
        </p:txBody>
      </p:sp>
      <p:sp>
        <p:nvSpPr>
          <p:cNvPr id="8" name="Rechteck 7"/>
          <p:cNvSpPr/>
          <p:nvPr/>
        </p:nvSpPr>
        <p:spPr>
          <a:xfrm>
            <a:off x="749237" y="2464182"/>
            <a:ext cx="2016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dirty="0"/>
              <a:t>Der Wert des Inputfeldes wird ausgelesen und in der Variable „</a:t>
            </a:r>
            <a:r>
              <a:rPr lang="de-DE" dirty="0" err="1"/>
              <a:t>val</a:t>
            </a:r>
            <a:r>
              <a:rPr lang="de-DE" dirty="0"/>
              <a:t>“ gespeichert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3958355" y="5428684"/>
            <a:ext cx="2213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dirty="0"/>
              <a:t>Sonst wird nach dem Knopf mit after() ein Element mit der Warnung hinzugefügt</a:t>
            </a:r>
          </a:p>
        </p:txBody>
      </p:sp>
      <p:cxnSp>
        <p:nvCxnSpPr>
          <p:cNvPr id="16" name="Gerade Verbindung mit Pfeil 15"/>
          <p:cNvCxnSpPr>
            <a:cxnSpLocks/>
            <a:stCxn id="8" idx="2"/>
          </p:cNvCxnSpPr>
          <p:nvPr/>
        </p:nvCxnSpPr>
        <p:spPr>
          <a:xfrm flipH="1">
            <a:off x="1475656" y="3110513"/>
            <a:ext cx="281693" cy="721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  <a:stCxn id="7" idx="2"/>
          </p:cNvCxnSpPr>
          <p:nvPr/>
        </p:nvCxnSpPr>
        <p:spPr>
          <a:xfrm flipH="1">
            <a:off x="2123728" y="3068960"/>
            <a:ext cx="1691394" cy="572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cxnSpLocks/>
            <a:stCxn id="6" idx="1"/>
          </p:cNvCxnSpPr>
          <p:nvPr/>
        </p:nvCxnSpPr>
        <p:spPr>
          <a:xfrm flipH="1">
            <a:off x="2915816" y="3034064"/>
            <a:ext cx="2433412" cy="607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cxnSpLocks/>
            <a:stCxn id="15" idx="1"/>
          </p:cNvCxnSpPr>
          <p:nvPr/>
        </p:nvCxnSpPr>
        <p:spPr>
          <a:xfrm flipH="1" flipV="1">
            <a:off x="1475656" y="4740345"/>
            <a:ext cx="2482699" cy="10115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749237" y="5358314"/>
            <a:ext cx="1845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Der Tabelle wird mit </a:t>
            </a:r>
            <a:r>
              <a:rPr lang="de-DE" dirty="0" err="1"/>
              <a:t>append</a:t>
            </a:r>
            <a:r>
              <a:rPr lang="de-DE" dirty="0"/>
              <a:t>() direkt ein &lt;</a:t>
            </a:r>
            <a:r>
              <a:rPr lang="de-DE" dirty="0" err="1"/>
              <a:t>tr</a:t>
            </a:r>
            <a:r>
              <a:rPr lang="de-DE" dirty="0"/>
              <a:t>&gt; Element mit zwei &lt;</a:t>
            </a:r>
            <a:r>
              <a:rPr lang="de-DE" dirty="0" err="1"/>
              <a:t>td</a:t>
            </a:r>
            <a:r>
              <a:rPr lang="de-DE" dirty="0"/>
              <a:t>&gt; Elementen hinzugefügt</a:t>
            </a:r>
          </a:p>
        </p:txBody>
      </p:sp>
      <p:cxnSp>
        <p:nvCxnSpPr>
          <p:cNvPr id="37" name="Gerade Verbindung mit Pfeil 36"/>
          <p:cNvCxnSpPr>
            <a:cxnSpLocks/>
            <a:stCxn id="35" idx="0"/>
          </p:cNvCxnSpPr>
          <p:nvPr/>
        </p:nvCxnSpPr>
        <p:spPr>
          <a:xfrm flipV="1">
            <a:off x="1671816" y="4293096"/>
            <a:ext cx="956042" cy="1065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773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Teammitglieder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34</a:t>
            </a:fld>
            <a:endParaRPr lang="de-DE" alt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4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Vorwort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539750" y="6405563"/>
            <a:ext cx="6624638" cy="152400"/>
          </a:xfrm>
        </p:spPr>
        <p:txBody>
          <a:bodyPr/>
          <a:lstStyle/>
          <a:p>
            <a:r>
              <a:rPr lang="de-DE" altLang="de-DE" dirty="0" err="1"/>
              <a:t>WebApp</a:t>
            </a:r>
            <a:r>
              <a:rPr lang="de-DE" altLang="de-DE" dirty="0"/>
              <a:t> - Übung 1 | Anwendungssysteme SS 2016</a:t>
            </a:r>
            <a:endParaRPr lang="de-DE" altLang="de-DE" b="0" dirty="0"/>
          </a:p>
        </p:txBody>
      </p:sp>
      <p:sp>
        <p:nvSpPr>
          <p:cNvPr id="5" name="Textfeld 4"/>
          <p:cNvSpPr txBox="1"/>
          <p:nvPr/>
        </p:nvSpPr>
        <p:spPr>
          <a:xfrm>
            <a:off x="547305" y="2131500"/>
            <a:ext cx="8061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• Insgesamt 5 Seiten 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Startseite index.html 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Verwaltung (Übersicht) verwalten.html 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3 Detailansichten detail1.html, detail2.html, detail.html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Entwickelt und getestet mit Google Chrome 58+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47305" y="3300076"/>
            <a:ext cx="8061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• Navigation 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Zwischen den Seiten kann mit Hilfe der Navigationsleiste, sowie mit einem Button im Überschriftenbereich gewechselt werden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Ein zurück nach oben Button befindet sich immer am Ende einer Seite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9750" y="4285343"/>
            <a:ext cx="8061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• Cascading Style Sheets 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Alle </a:t>
            </a:r>
            <a:r>
              <a:rPr lang="de-DE" dirty="0" err="1"/>
              <a:t>Div</a:t>
            </a:r>
            <a:r>
              <a:rPr lang="de-DE" dirty="0"/>
              <a:t> Elemente, sowie viele weitere Elemente, bei denen ein </a:t>
            </a:r>
            <a:r>
              <a:rPr lang="de-DE" dirty="0" err="1"/>
              <a:t>class</a:t>
            </a:r>
            <a:r>
              <a:rPr lang="de-DE" dirty="0"/>
              <a:t> Attribut vorkommt, wurden mithilfe von CSS gestaltet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Es werden nur gekürzte Auszüge präsentiert auf Grund des Umfangs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51260" y="5268740"/>
            <a:ext cx="8057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• script.js &amp; style.css  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JavaScript ist ganz ausgelagert und CSS größtenteils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endParaRPr lang="de-DE" dirty="0"/>
          </a:p>
          <a:p>
            <a:pPr algn="l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4</a:t>
            </a:fld>
            <a:endParaRPr lang="de-DE" altLang="de-DE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7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4098758"/>
            <a:ext cx="7886700" cy="463717"/>
          </a:xfrm>
        </p:spPr>
        <p:txBody>
          <a:bodyPr/>
          <a:lstStyle/>
          <a:p>
            <a:r>
              <a:rPr lang="de-DE" dirty="0"/>
              <a:t>HTML &amp; CSS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Hypertext Markup Language &amp; Cascading Style Sheets 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C8FA61A4-9F62-4800-BBDD-B6A9A8C2AFC1}" type="slidenum">
              <a:rPr lang="de-DE" altLang="de-DE" smtClean="0"/>
              <a:pPr/>
              <a:t>5</a:t>
            </a:fld>
            <a:endParaRPr lang="de-DE" alt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7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Head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411" y="2250259"/>
            <a:ext cx="5976664" cy="207805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39751" y="2358131"/>
            <a:ext cx="1583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Titel im Browser Tab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9750" y="3325319"/>
            <a:ext cx="96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Einbinden von CSS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750" y="4299348"/>
            <a:ext cx="96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Einbinden von </a:t>
            </a:r>
            <a:r>
              <a:rPr lang="de-DE" dirty="0" err="1"/>
              <a:t>jQuery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419872" y="5170465"/>
            <a:ext cx="117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Einbinden von JavaScript</a:t>
            </a:r>
          </a:p>
        </p:txBody>
      </p:sp>
      <p:cxnSp>
        <p:nvCxnSpPr>
          <p:cNvPr id="15" name="Gerade Verbindung mit Pfeil 14"/>
          <p:cNvCxnSpPr>
            <a:cxnSpLocks/>
            <a:stCxn id="6" idx="3"/>
          </p:cNvCxnSpPr>
          <p:nvPr/>
        </p:nvCxnSpPr>
        <p:spPr>
          <a:xfrm>
            <a:off x="2123729" y="2496631"/>
            <a:ext cx="720079" cy="537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cxnSpLocks/>
            <a:stCxn id="7" idx="3"/>
          </p:cNvCxnSpPr>
          <p:nvPr/>
        </p:nvCxnSpPr>
        <p:spPr>
          <a:xfrm flipV="1">
            <a:off x="1507146" y="3246714"/>
            <a:ext cx="1338994" cy="309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  <a:stCxn id="8" idx="0"/>
          </p:cNvCxnSpPr>
          <p:nvPr/>
        </p:nvCxnSpPr>
        <p:spPr>
          <a:xfrm flipV="1">
            <a:off x="1023448" y="3384362"/>
            <a:ext cx="1866778" cy="914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cxnSpLocks/>
            <a:stCxn id="9" idx="0"/>
          </p:cNvCxnSpPr>
          <p:nvPr/>
        </p:nvCxnSpPr>
        <p:spPr>
          <a:xfrm flipV="1">
            <a:off x="4007491" y="3620087"/>
            <a:ext cx="1428605" cy="1550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ußzeilenplatzhalter 4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3" name="Foliennummernplatzhalter 4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6</a:t>
            </a:fld>
            <a:endParaRPr lang="de-DE" altLang="de-DE"/>
          </a:p>
        </p:txBody>
      </p:sp>
      <p:pic>
        <p:nvPicPr>
          <p:cNvPr id="46" name="Grafik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8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Body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098675"/>
            <a:ext cx="3990975" cy="275272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189240" y="2098675"/>
            <a:ext cx="3055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/>
              <a:t>HTML </a:t>
            </a:r>
            <a:r>
              <a:rPr lang="de-DE" b="1" dirty="0" err="1"/>
              <a:t>Bodyist</a:t>
            </a:r>
            <a:r>
              <a:rPr lang="de-DE" b="1" dirty="0"/>
              <a:t>  in 4 Bereiche aufgeteilt: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415812" y="2597029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menuBg</a:t>
            </a:r>
            <a:r>
              <a:rPr lang="de-DE" dirty="0"/>
              <a:t>"&gt; </a:t>
            </a:r>
          </a:p>
          <a:p>
            <a:pPr algn="l"/>
            <a:r>
              <a:rPr lang="de-DE" dirty="0"/>
              <a:t>Navigation Menu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415812" y="3258509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heading</a:t>
            </a:r>
            <a:r>
              <a:rPr lang="de-DE" dirty="0"/>
              <a:t>"&gt; </a:t>
            </a:r>
          </a:p>
          <a:p>
            <a:pPr algn="l"/>
            <a:r>
              <a:rPr lang="de-DE" dirty="0"/>
              <a:t>Header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415812" y="3970647"/>
            <a:ext cx="225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main</a:t>
            </a:r>
            <a:r>
              <a:rPr lang="de-DE" dirty="0"/>
              <a:t>"&gt; </a:t>
            </a:r>
          </a:p>
          <a:p>
            <a:pPr algn="l"/>
            <a:r>
              <a:rPr lang="de-DE" dirty="0"/>
              <a:t>Content Box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415812" y="4708417"/>
            <a:ext cx="1872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footerBg</a:t>
            </a:r>
            <a:r>
              <a:rPr lang="de-DE" dirty="0"/>
              <a:t>"&gt;</a:t>
            </a:r>
          </a:p>
          <a:p>
            <a:pPr algn="l"/>
            <a:r>
              <a:rPr lang="de-DE" dirty="0" err="1"/>
              <a:t>Footer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39750" y="5544361"/>
            <a:ext cx="7488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i="1" dirty="0"/>
              <a:t>Hinweis:</a:t>
            </a:r>
          </a:p>
          <a:p>
            <a:pPr algn="l"/>
            <a:r>
              <a:rPr lang="de-DE" b="1" dirty="0"/>
              <a:t>„</a:t>
            </a:r>
            <a:r>
              <a:rPr lang="de-DE" b="1" dirty="0" err="1"/>
              <a:t>menuBG</a:t>
            </a:r>
            <a:r>
              <a:rPr lang="de-DE" b="1" dirty="0"/>
              <a:t>“, „</a:t>
            </a:r>
            <a:r>
              <a:rPr lang="de-DE" b="1" dirty="0" err="1"/>
              <a:t>heading</a:t>
            </a:r>
            <a:r>
              <a:rPr lang="de-DE" b="1" dirty="0"/>
              <a:t>“, „</a:t>
            </a:r>
            <a:r>
              <a:rPr lang="de-DE" b="1" dirty="0" err="1"/>
              <a:t>footerBg</a:t>
            </a:r>
            <a:r>
              <a:rPr lang="de-DE" b="1" dirty="0"/>
              <a:t>“ , sowie deren Kindklassen sind auf allen Seiten ähnlich aufgebaut</a:t>
            </a:r>
          </a:p>
        </p:txBody>
      </p:sp>
      <p:cxnSp>
        <p:nvCxnSpPr>
          <p:cNvPr id="12" name="Gerade Verbindung mit Pfeil 11"/>
          <p:cNvCxnSpPr>
            <a:cxnSpLocks/>
            <a:stCxn id="7" idx="1"/>
          </p:cNvCxnSpPr>
          <p:nvPr/>
        </p:nvCxnSpPr>
        <p:spPr>
          <a:xfrm flipH="1" flipV="1">
            <a:off x="3923928" y="2790767"/>
            <a:ext cx="1491884" cy="37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8" idx="1"/>
          </p:cNvCxnSpPr>
          <p:nvPr/>
        </p:nvCxnSpPr>
        <p:spPr>
          <a:xfrm flipH="1" flipV="1">
            <a:off x="4067944" y="3249194"/>
            <a:ext cx="1347868" cy="240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  <a:stCxn id="9" idx="1"/>
          </p:cNvCxnSpPr>
          <p:nvPr/>
        </p:nvCxnSpPr>
        <p:spPr>
          <a:xfrm flipH="1" flipV="1">
            <a:off x="3779912" y="3750470"/>
            <a:ext cx="1635900" cy="451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cxnSpLocks/>
            <a:stCxn id="10" idx="1"/>
          </p:cNvCxnSpPr>
          <p:nvPr/>
        </p:nvCxnSpPr>
        <p:spPr>
          <a:xfrm flipH="1" flipV="1">
            <a:off x="4139952" y="4218528"/>
            <a:ext cx="1275860" cy="7207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ußzeilenplatzhalter 2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7</a:t>
            </a:fld>
            <a:endParaRPr lang="de-DE" altLang="de-DE"/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5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Body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098675"/>
            <a:ext cx="6696844" cy="329959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39750" y="2082995"/>
            <a:ext cx="6696844" cy="3378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39750" y="2436568"/>
            <a:ext cx="6696844" cy="920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39750" y="3390330"/>
            <a:ext cx="6696844" cy="1766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39750" y="5157192"/>
            <a:ext cx="6696844" cy="256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443293" y="2035336"/>
            <a:ext cx="114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Navigation Menu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500495" y="2755091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Header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520955" y="411859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Main Box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517558" y="5138782"/>
            <a:ext cx="504056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Box</a:t>
            </a:r>
          </a:p>
        </p:txBody>
      </p:sp>
      <p:sp>
        <p:nvSpPr>
          <p:cNvPr id="14" name="Geschweifte Klammer rechts 13"/>
          <p:cNvSpPr/>
          <p:nvPr/>
        </p:nvSpPr>
        <p:spPr>
          <a:xfrm>
            <a:off x="7294607" y="2082995"/>
            <a:ext cx="148688" cy="33789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rechts 14"/>
          <p:cNvSpPr/>
          <p:nvPr/>
        </p:nvSpPr>
        <p:spPr>
          <a:xfrm>
            <a:off x="7293796" y="2430190"/>
            <a:ext cx="149497" cy="92680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/>
          <p:cNvSpPr/>
          <p:nvPr/>
        </p:nvSpPr>
        <p:spPr>
          <a:xfrm>
            <a:off x="7301832" y="3356992"/>
            <a:ext cx="150488" cy="1800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eschweifte Klammer rechts 16"/>
          <p:cNvSpPr/>
          <p:nvPr/>
        </p:nvSpPr>
        <p:spPr>
          <a:xfrm>
            <a:off x="7283957" y="5157192"/>
            <a:ext cx="159336" cy="25675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8</a:t>
            </a:fld>
            <a:endParaRPr lang="de-DE" altLang="de-DE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7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Navigation Menu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643" y="2403152"/>
            <a:ext cx="6648450" cy="277177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31685" y="2952890"/>
            <a:ext cx="1617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Das Element, das die Navigationsleiste markiert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14123" y="3927799"/>
            <a:ext cx="134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Unsortierte Liste der Menu-Tabs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31650" y="4524594"/>
            <a:ext cx="125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Zwei Menu-Tabs</a:t>
            </a:r>
          </a:p>
        </p:txBody>
      </p:sp>
      <p:cxnSp>
        <p:nvCxnSpPr>
          <p:cNvPr id="9" name="Gerade Verbindung mit Pfeil 8"/>
          <p:cNvCxnSpPr>
            <a:cxnSpLocks/>
            <a:stCxn id="6" idx="0"/>
          </p:cNvCxnSpPr>
          <p:nvPr/>
        </p:nvCxnSpPr>
        <p:spPr>
          <a:xfrm flipV="1">
            <a:off x="1240680" y="2536319"/>
            <a:ext cx="826523" cy="416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cxnSpLocks/>
            <a:stCxn id="7" idx="3"/>
          </p:cNvCxnSpPr>
          <p:nvPr/>
        </p:nvCxnSpPr>
        <p:spPr>
          <a:xfrm flipV="1">
            <a:off x="1763689" y="3789040"/>
            <a:ext cx="1152127" cy="369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cxnSpLocks/>
            <a:stCxn id="8" idx="3"/>
            <a:endCxn id="25" idx="1"/>
          </p:cNvCxnSpPr>
          <p:nvPr/>
        </p:nvCxnSpPr>
        <p:spPr>
          <a:xfrm flipV="1">
            <a:off x="1689600" y="4145727"/>
            <a:ext cx="1319571" cy="609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eschweifte Klammer links 24"/>
          <p:cNvSpPr/>
          <p:nvPr/>
        </p:nvSpPr>
        <p:spPr bwMode="auto">
          <a:xfrm>
            <a:off x="3009171" y="3971631"/>
            <a:ext cx="247787" cy="348191"/>
          </a:xfrm>
          <a:prstGeom prst="leftBrace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Fußzeilenplatzhalter 2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9</a:t>
            </a:fld>
            <a:endParaRPr lang="de-DE" altLang="de-DE"/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023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n5jOIkbkq3Gm0R7D0d9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n2nyiRVAk2sY8r3g7e7o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VlIXFhMUKcTRq50NOd6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Jmfxb3zEeiMYzrBxsRI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sDXX7Sn90e6jhka_N9e3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4O.nDz0CkmlJ27rUYDXDA"/>
</p:tagLst>
</file>

<file path=ppt/theme/theme1.xml><?xml version="1.0" encoding="utf-8"?>
<a:theme xmlns:a="http://schemas.openxmlformats.org/drawingml/2006/main" name="Technische Universität Berlin | PowerPoint Master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TU_PPT_Master_mitBild_V01_Nike</Template>
  <TotalTime>0</TotalTime>
  <Words>1583</Words>
  <Application>Microsoft Office PowerPoint</Application>
  <PresentationFormat>Bildschirmpräsentation (4:3)</PresentationFormat>
  <Paragraphs>240</Paragraphs>
  <Slides>34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8" baseType="lpstr">
      <vt:lpstr>Arial</vt:lpstr>
      <vt:lpstr>Symbol</vt:lpstr>
      <vt:lpstr>Technische Universität Berlin | PowerPoint Master</vt:lpstr>
      <vt:lpstr>TCLayout.ActiveDocument.1</vt:lpstr>
      <vt:lpstr>WebApp – Übung 1</vt:lpstr>
      <vt:lpstr>PowerPoint-Präsentation</vt:lpstr>
      <vt:lpstr>Content</vt:lpstr>
      <vt:lpstr>Vorwort</vt:lpstr>
      <vt:lpstr>HTML &amp; CSS</vt:lpstr>
      <vt:lpstr>Head</vt:lpstr>
      <vt:lpstr>Body</vt:lpstr>
      <vt:lpstr>Body</vt:lpstr>
      <vt:lpstr>Navigation Menu</vt:lpstr>
      <vt:lpstr>Navigation Menu</vt:lpstr>
      <vt:lpstr>Navigation Menu (CSS)</vt:lpstr>
      <vt:lpstr>Header</vt:lpstr>
      <vt:lpstr>Header</vt:lpstr>
      <vt:lpstr>Header [CSS]</vt:lpstr>
      <vt:lpstr>Footer</vt:lpstr>
      <vt:lpstr>Footer</vt:lpstr>
      <vt:lpstr>Footer [CSS]</vt:lpstr>
      <vt:lpstr>Startseite (index.html) [1]</vt:lpstr>
      <vt:lpstr>Startseite (index.html) [2]</vt:lpstr>
      <vt:lpstr>Startseite (index.html)</vt:lpstr>
      <vt:lpstr>Startseite [CSS]</vt:lpstr>
      <vt:lpstr>Verwaltung (verwalten.html) </vt:lpstr>
      <vt:lpstr>Verwaltung (verwalten.html) </vt:lpstr>
      <vt:lpstr>Verwaltung (verwalten.html) [CSS]</vt:lpstr>
      <vt:lpstr>Detailansicht (detail1.html) [1] </vt:lpstr>
      <vt:lpstr>Detailansicht (detail1.html) [2] </vt:lpstr>
      <vt:lpstr>Detailansicht (detail1.html)</vt:lpstr>
      <vt:lpstr>Detailansicht (detail1.html) [CSS]</vt:lpstr>
      <vt:lpstr>JavaScript</vt:lpstr>
      <vt:lpstr>Deklaration/Initialisierung von Variablen </vt:lpstr>
      <vt:lpstr>Funktionen</vt:lpstr>
      <vt:lpstr>jQuery [1]</vt:lpstr>
      <vt:lpstr>jQuery [2] </vt:lpstr>
      <vt:lpstr>Teammitglieder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WebApp</dc:title>
  <dc:creator>TU-Pseudonym 9657248297118883</dc:creator>
  <cp:lastModifiedBy>TU-Pseudonym 9657248297118883</cp:lastModifiedBy>
  <cp:revision>134</cp:revision>
  <dcterms:created xsi:type="dcterms:W3CDTF">2017-05-26T12:34:36Z</dcterms:created>
  <dcterms:modified xsi:type="dcterms:W3CDTF">2017-05-26T17:16:24Z</dcterms:modified>
</cp:coreProperties>
</file>