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81" r:id="rId19"/>
    <p:sldId id="276" r:id="rId20"/>
    <p:sldId id="282" r:id="rId21"/>
    <p:sldId id="279" r:id="rId22"/>
    <p:sldId id="283" r:id="rId23"/>
    <p:sldId id="277" r:id="rId24"/>
    <p:sldId id="278" r:id="rId25"/>
    <p:sldId id="280" r:id="rId26"/>
  </p:sldIdLst>
  <p:sldSz cx="12192000" cy="6858000"/>
  <p:notesSz cx="6858000" cy="9144000"/>
  <p:defaultTextStyle>
    <a:defPPr>
      <a:defRPr lang="de-DE"/>
    </a:defPPr>
    <a:lvl1pPr algn="ctr" rtl="0" fontAlgn="base">
      <a:spcBef>
        <a:spcPct val="0"/>
      </a:spcBef>
      <a:spcAft>
        <a:spcPct val="0"/>
      </a:spcAft>
      <a:defRPr sz="12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370" autoAdjust="0"/>
  </p:normalViewPr>
  <p:slideViewPr>
    <p:cSldViewPr snapToGrid="0">
      <p:cViewPr varScale="1">
        <p:scale>
          <a:sx n="120" d="100"/>
          <a:sy n="120" d="100"/>
        </p:scale>
        <p:origin x="120" y="1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70E37-8B81-497E-B11C-DC90769E5B24}" type="datetimeFigureOut">
              <a:rPr lang="de-DE" smtClean="0"/>
              <a:t>24.06.2017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FC756-28CB-4335-ACC3-3E1AD7F54C43}" type="slidenum">
              <a:rPr lang="de-DE" smtClean="0"/>
              <a:t>‹Nr.›</a:t>
            </a:fld>
            <a:endParaRPr lang="de-DE"/>
          </a:p>
        </p:txBody>
      </p:sp>
    </p:spTree>
    <p:extLst>
      <p:ext uri="{BB962C8B-B14F-4D97-AF65-F5344CB8AC3E}">
        <p14:creationId xmlns:p14="http://schemas.microsoft.com/office/powerpoint/2010/main" val="354290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8.xml"/><Relationship Id="rId7"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jpeg"/><Relationship Id="rId4" Type="http://schemas.openxmlformats.org/officeDocument/2006/relationships/tags" Target="../tags/tag9.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719668" y="4910138"/>
            <a:ext cx="10748433" cy="381000"/>
          </a:xfrm>
        </p:spPr>
        <p:txBody>
          <a:bodyPr/>
          <a:lstStyle>
            <a:lvl1pPr>
              <a:defRPr/>
            </a:lvl1pPr>
          </a:lstStyle>
          <a:p>
            <a:pPr lvl="0"/>
            <a:r>
              <a:rPr lang="de-DE" altLang="de-DE" noProof="0"/>
              <a:t>Titelmasterformat durch Klicken bearbeiten</a:t>
            </a:r>
          </a:p>
        </p:txBody>
      </p:sp>
      <p:sp>
        <p:nvSpPr>
          <p:cNvPr id="4099" name="Rectangle 3"/>
          <p:cNvSpPr>
            <a:spLocks noGrp="1" noChangeArrowheads="1"/>
          </p:cNvSpPr>
          <p:nvPr>
            <p:ph type="subTitle" idx="1"/>
            <p:custDataLst>
              <p:tags r:id="rId3"/>
            </p:custDataLst>
          </p:nvPr>
        </p:nvSpPr>
        <p:spPr>
          <a:xfrm>
            <a:off x="719668" y="5659438"/>
            <a:ext cx="10748433" cy="279400"/>
          </a:xfrm>
        </p:spPr>
        <p:txBody>
          <a:bodyPr anchor="b">
            <a:spAutoFit/>
          </a:bodyPr>
          <a:lstStyle>
            <a:lvl1pPr marL="0" indent="0">
              <a:defRPr>
                <a:solidFill>
                  <a:schemeClr val="accent1"/>
                </a:solidFill>
              </a:defRPr>
            </a:lvl1pPr>
          </a:lstStyle>
          <a:p>
            <a:pPr lvl="0"/>
            <a:r>
              <a:rPr lang="de-DE" altLang="de-DE" noProof="0"/>
              <a:t>Formatvorlage des Untertitelmasters durch Klicken bearbeiten</a:t>
            </a:r>
          </a:p>
        </p:txBody>
      </p:sp>
      <p:sp>
        <p:nvSpPr>
          <p:cNvPr id="4104" name="Line 8"/>
          <p:cNvSpPr>
            <a:spLocks noChangeShapeType="1"/>
          </p:cNvSpPr>
          <p:nvPr>
            <p:custDataLst>
              <p:tags r:id="rId4"/>
            </p:custDataLst>
          </p:nvPr>
        </p:nvSpPr>
        <p:spPr bwMode="auto">
          <a:xfrm>
            <a:off x="719668" y="6135688"/>
            <a:ext cx="10748433"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800"/>
          </a:p>
        </p:txBody>
      </p:sp>
      <p:pic>
        <p:nvPicPr>
          <p:cNvPr id="4105" name="Picture 9" descr="TU_Logo_lang_RGB_rot_PPT-1"/>
          <p:cNvPicPr>
            <a:picLocks noChangeAspect="1" noChangeArrowheads="1"/>
          </p:cNvPicPr>
          <p:nvPr>
            <p:custDataLst>
              <p:tags r:id="rId5"/>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8587318" y="539750"/>
            <a:ext cx="2880783" cy="1206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10" name="Rectangle 14" hidden="1"/>
          <p:cNvGraphicFramePr>
            <a:graphicFrameLocks/>
          </p:cNvGraphicFramePr>
          <p:nvPr>
            <p:custDataLst>
              <p:tags r:id="rId6"/>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104" r:id="rId9" imgW="0" imgH="0" progId="TCLayout.ActiveDocument.1">
                  <p:embed/>
                </p:oleObj>
              </mc:Choice>
              <mc:Fallback>
                <p:oleObj r:id="rId9" imgW="0" imgH="0" progId="TCLayout.ActiveDocument.1">
                  <p:embed/>
                  <p:pic>
                    <p:nvPicPr>
                      <p:cNvPr id="411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11" name="Picture 15" descr="TU_130227_PPT_Bild-Nik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286000"/>
            <a:ext cx="11472333"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6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415377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82052" y="1717675"/>
            <a:ext cx="769441" cy="42735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719667" y="1717675"/>
            <a:ext cx="7859184" cy="4273550"/>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04964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299222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1" y="3793035"/>
            <a:ext cx="10515600" cy="769441"/>
          </a:xfrm>
        </p:spPr>
        <p:txBody>
          <a:bodyPr/>
          <a:lstStyle>
            <a:lvl1pPr>
              <a:defRPr sz="6000"/>
            </a:lvl1pPr>
          </a:lstStyle>
          <a:p>
            <a:r>
              <a:rPr lang="de-DE"/>
              <a:t>Titelmasterformat durch Klicken bearbeiten</a:t>
            </a:r>
          </a:p>
        </p:txBody>
      </p:sp>
      <p:sp>
        <p:nvSpPr>
          <p:cNvPr id="3" name="Textplatzhalt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
        <p:nvSpPr>
          <p:cNvPr id="4" name="Fußzeilenplatzhalter 3"/>
          <p:cNvSpPr>
            <a:spLocks noGrp="1"/>
          </p:cNvSpPr>
          <p:nvPr>
            <p:ph type="ftr" sz="quarter" idx="10"/>
          </p:nvPr>
        </p:nvSpPr>
        <p:spPr/>
        <p:txBody>
          <a:bodyPr/>
          <a:lstStyle>
            <a:lvl1pPr>
              <a:defRPr/>
            </a:lvl1pPr>
          </a:lstStyle>
          <a:p>
            <a:r>
              <a:rPr lang="de-DE"/>
              <a:t>Java EE - Übung 2 | Anwendungssysteme SS 2017</a:t>
            </a:r>
          </a:p>
        </p:txBody>
      </p:sp>
      <p:sp>
        <p:nvSpPr>
          <p:cNvPr id="5" name="Foliennummernplatzhalter 4"/>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1062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719668" y="2349501"/>
            <a:ext cx="5272617" cy="36417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5484" y="2349501"/>
            <a:ext cx="5272616" cy="36417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4767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40317" y="1305968"/>
            <a:ext cx="10515600" cy="384721"/>
          </a:xfrm>
        </p:spPr>
        <p:txBody>
          <a:bodyPr/>
          <a:lstStyle/>
          <a:p>
            <a:r>
              <a:rPr lang="de-DE"/>
              <a:t>Titelmasterformat durch Klicken bearbeiten</a:t>
            </a:r>
          </a:p>
        </p:txBody>
      </p:sp>
      <p:sp>
        <p:nvSpPr>
          <p:cNvPr id="3" name="Textplatzhalt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40318" y="2505075"/>
            <a:ext cx="5158316"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71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Java EE - Übung 2 | Anwendungssysteme SS 2017</a:t>
            </a:r>
          </a:p>
        </p:txBody>
      </p:sp>
      <p:sp>
        <p:nvSpPr>
          <p:cNvPr id="8" name="Foliennummernplatzhalter 7"/>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0803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Java EE - Übung 2 | Anwendungssysteme SS 2017</a:t>
            </a:r>
          </a:p>
        </p:txBody>
      </p:sp>
      <p:sp>
        <p:nvSpPr>
          <p:cNvPr id="4" name="Foliennummernplatzhalter 3"/>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99686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Java EE - Übung 2 | Anwendungssysteme SS 2017</a:t>
            </a:r>
          </a:p>
        </p:txBody>
      </p:sp>
      <p:sp>
        <p:nvSpPr>
          <p:cNvPr id="3" name="Foliennummernplatzhalter 2"/>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3536780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0318" y="903238"/>
            <a:ext cx="3932767" cy="1154162"/>
          </a:xfrm>
        </p:spPr>
        <p:txBody>
          <a:bodyPr/>
          <a:lstStyle>
            <a:lvl1pPr>
              <a:defRPr sz="3200"/>
            </a:lvl1pPr>
          </a:lstStyle>
          <a:p>
            <a:r>
              <a:rPr lang="de-DE"/>
              <a:t>Titelmasterformat durch Klicken bearbeiten</a:t>
            </a:r>
          </a:p>
        </p:txBody>
      </p:sp>
      <p:sp>
        <p:nvSpPr>
          <p:cNvPr id="3" name="Inhaltsplatzhalt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126199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0318" y="903238"/>
            <a:ext cx="3932767" cy="1154162"/>
          </a:xfrm>
        </p:spPr>
        <p:txBody>
          <a:bodyPr/>
          <a:lstStyle>
            <a:lvl1pPr>
              <a:defRPr sz="3200"/>
            </a:lvl1pPr>
          </a:lstStyle>
          <a:p>
            <a:r>
              <a:rPr lang="de-DE"/>
              <a:t>Titelmasterformat durch Klicken bearbeiten</a:t>
            </a:r>
          </a:p>
        </p:txBody>
      </p:sp>
      <p:sp>
        <p:nvSpPr>
          <p:cNvPr id="3" name="Bildplatzhalt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Fußzeilenplatzhalter 4"/>
          <p:cNvSpPr>
            <a:spLocks noGrp="1"/>
          </p:cNvSpPr>
          <p:nvPr>
            <p:ph type="ftr" sz="quarter" idx="10"/>
          </p:nvPr>
        </p:nvSpPr>
        <p:spPr/>
        <p:txBody>
          <a:bodyPr/>
          <a:lstStyle>
            <a:lvl1pPr>
              <a:defRPr/>
            </a:lvl1pPr>
          </a:lstStyle>
          <a:p>
            <a:r>
              <a:rPr lang="de-DE"/>
              <a:t>Java EE - Übung 2 | Anwendungssysteme SS 2017</a:t>
            </a:r>
          </a:p>
        </p:txBody>
      </p:sp>
      <p:sp>
        <p:nvSpPr>
          <p:cNvPr id="6" name="Foliennummernplatzhalter 5"/>
          <p:cNvSpPr>
            <a:spLocks noGrp="1"/>
          </p:cNvSpPr>
          <p:nvPr>
            <p:ph type="sldNum" sz="quarter" idx="11"/>
          </p:nvPr>
        </p:nvSpPr>
        <p:spPr/>
        <p:txBody>
          <a:bodyPr/>
          <a:lstStyle>
            <a:lvl1pPr>
              <a:defRPr/>
            </a:lvl1pPr>
          </a:lstStyle>
          <a:p>
            <a:fld id="{9C769D77-A6BD-4055-B1F5-206E3089995D}" type="slidenum">
              <a:rPr lang="de-DE" smtClean="0"/>
              <a:t>‹Nr.›</a:t>
            </a:fld>
            <a:endParaRPr lang="de-DE"/>
          </a:p>
        </p:txBody>
      </p:sp>
    </p:spTree>
    <p:extLst>
      <p:ext uri="{BB962C8B-B14F-4D97-AF65-F5344CB8AC3E}">
        <p14:creationId xmlns:p14="http://schemas.microsoft.com/office/powerpoint/2010/main" val="22536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2" name="Rectangle 18" hidden="1"/>
          <p:cNvGraphicFramePr>
            <a:graphicFrameLocks/>
          </p:cNvGraphicFramePr>
          <p:nvPr>
            <p:custDataLst>
              <p:tags r:id="rId14"/>
            </p:custData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080" r:id="rId20" imgW="0" imgH="0" progId="TCLayout.ActiveDocument.1">
                  <p:embed/>
                </p:oleObj>
              </mc:Choice>
              <mc:Fallback>
                <p:oleObj r:id="rId20" imgW="0" imgH="0" progId="TCLayout.ActiveDocument.1">
                  <p:embed/>
                  <p:pic>
                    <p:nvPicPr>
                      <p:cNvPr id="1042"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211667"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 name="Rectangle 2"/>
          <p:cNvSpPr>
            <a:spLocks noGrp="1" noChangeArrowheads="1"/>
          </p:cNvSpPr>
          <p:nvPr>
            <p:ph type="title"/>
            <p:custDataLst>
              <p:tags r:id="rId15"/>
            </p:custDataLst>
          </p:nvPr>
        </p:nvSpPr>
        <p:spPr bwMode="auto">
          <a:xfrm>
            <a:off x="719668" y="1717675"/>
            <a:ext cx="1074843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de-DE" altLang="de-DE"/>
              <a:t>Titel durch Klicken hinzufügen</a:t>
            </a:r>
          </a:p>
        </p:txBody>
      </p:sp>
      <p:sp>
        <p:nvSpPr>
          <p:cNvPr id="1027" name="Rectangle 3"/>
          <p:cNvSpPr>
            <a:spLocks noGrp="1" noChangeArrowheads="1"/>
          </p:cNvSpPr>
          <p:nvPr>
            <p:ph type="body" idx="1"/>
            <p:custDataLst>
              <p:tags r:id="rId16"/>
            </p:custDataLst>
          </p:nvPr>
        </p:nvSpPr>
        <p:spPr bwMode="auto">
          <a:xfrm>
            <a:off x="719668" y="2349501"/>
            <a:ext cx="10748433"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Text durck Klicken hinzufügen</a:t>
            </a:r>
          </a:p>
          <a:p>
            <a:pPr lvl="1"/>
            <a:r>
              <a:rPr lang="de-DE" altLang="de-DE"/>
              <a:t>Xxx</a:t>
            </a:r>
          </a:p>
        </p:txBody>
      </p:sp>
      <p:pic>
        <p:nvPicPr>
          <p:cNvPr id="1031" name="Picture 7" descr="TU_Logo_lang_RGB_rot_PPT-2"/>
          <p:cNvPicPr>
            <a:picLocks noChangeAspect="1" noChangeArrowheads="1"/>
          </p:cNvPicPr>
          <p:nvPr>
            <p:custDataLst>
              <p:tags r:id="rId17"/>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9643534" y="539750"/>
            <a:ext cx="1824567" cy="76200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3"/>
          <p:cNvSpPr>
            <a:spLocks noGrp="1" noChangeArrowheads="1"/>
          </p:cNvSpPr>
          <p:nvPr>
            <p:ph type="ftr" sz="quarter" idx="3"/>
            <p:custDataLst>
              <p:tags r:id="rId18"/>
            </p:custDataLst>
          </p:nvPr>
        </p:nvSpPr>
        <p:spPr bwMode="auto">
          <a:xfrm>
            <a:off x="719667" y="6372225"/>
            <a:ext cx="8832851"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Java EE - Übung 2 | Anwendungssysteme SS 2017</a:t>
            </a:r>
          </a:p>
        </p:txBody>
      </p:sp>
      <p:sp>
        <p:nvSpPr>
          <p:cNvPr id="1038" name="Rectangle 14"/>
          <p:cNvSpPr>
            <a:spLocks noGrp="1" noChangeArrowheads="1"/>
          </p:cNvSpPr>
          <p:nvPr>
            <p:ph type="sldNum" sz="quarter" idx="4"/>
            <p:custDataLst>
              <p:tags r:id="rId19"/>
            </p:custDataLst>
          </p:nvPr>
        </p:nvSpPr>
        <p:spPr bwMode="auto">
          <a:xfrm>
            <a:off x="719667" y="6557963"/>
            <a:ext cx="8832851"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fld id="{9C769D77-A6BD-4055-B1F5-206E3089995D}" type="slidenum">
              <a:rPr lang="de-DE" smtClean="0"/>
              <a:t>‹Nr.›</a:t>
            </a:fld>
            <a:endParaRPr lang="de-DE"/>
          </a:p>
        </p:txBody>
      </p:sp>
      <p:sp>
        <p:nvSpPr>
          <p:cNvPr id="1043" name="Rectangle 19"/>
          <p:cNvSpPr>
            <a:spLocks noChangeArrowheads="1"/>
          </p:cNvSpPr>
          <p:nvPr/>
        </p:nvSpPr>
        <p:spPr bwMode="auto">
          <a:xfrm>
            <a:off x="9643533" y="6278563"/>
            <a:ext cx="1822451" cy="4318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de-DE" altLang="de-DE" sz="1000"/>
              <a:t>Dezentrales Logo</a:t>
            </a:r>
          </a:p>
          <a:p>
            <a:r>
              <a:rPr lang="de-DE" altLang="de-DE" sz="1000"/>
              <a:t>optional</a:t>
            </a:r>
            <a:endParaRPr lang="de-DE" altLang="de-DE" sz="1800"/>
          </a:p>
        </p:txBody>
      </p:sp>
      <p:pic>
        <p:nvPicPr>
          <p:cNvPr id="1044" name="Picture 20" descr="TU_130227_PPT_Bild-Nike_Streifen"/>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539750"/>
            <a:ext cx="9266767"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28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lnSpc>
          <a:spcPts val="3000"/>
        </a:lnSpc>
        <a:spcBef>
          <a:spcPct val="0"/>
        </a:spcBef>
        <a:spcAft>
          <a:spcPct val="0"/>
        </a:spcAft>
        <a:defRPr sz="2400" kern="12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panose="020B0604020202020204" pitchFamily="34" charset="0"/>
        </a:defRPr>
      </a:lvl2pPr>
      <a:lvl3pPr algn="l" rtl="0" eaLnBrk="1" fontAlgn="base" hangingPunct="1">
        <a:lnSpc>
          <a:spcPts val="3000"/>
        </a:lnSpc>
        <a:spcBef>
          <a:spcPct val="0"/>
        </a:spcBef>
        <a:spcAft>
          <a:spcPct val="0"/>
        </a:spcAft>
        <a:defRPr sz="2400">
          <a:solidFill>
            <a:schemeClr val="tx2"/>
          </a:solidFill>
          <a:latin typeface="Arial" panose="020B0604020202020204" pitchFamily="34" charset="0"/>
        </a:defRPr>
      </a:lvl3pPr>
      <a:lvl4pPr algn="l" rtl="0" eaLnBrk="1" fontAlgn="base" hangingPunct="1">
        <a:lnSpc>
          <a:spcPts val="3000"/>
        </a:lnSpc>
        <a:spcBef>
          <a:spcPct val="0"/>
        </a:spcBef>
        <a:spcAft>
          <a:spcPct val="0"/>
        </a:spcAft>
        <a:defRPr sz="2400">
          <a:solidFill>
            <a:schemeClr val="tx2"/>
          </a:solidFill>
          <a:latin typeface="Arial" panose="020B0604020202020204" pitchFamily="34" charset="0"/>
        </a:defRPr>
      </a:lvl4pPr>
      <a:lvl5pPr algn="l" rtl="0" eaLnBrk="1" fontAlgn="base" hangingPunct="1">
        <a:lnSpc>
          <a:spcPts val="3000"/>
        </a:lnSpc>
        <a:spcBef>
          <a:spcPct val="0"/>
        </a:spcBef>
        <a:spcAft>
          <a:spcPct val="0"/>
        </a:spcAft>
        <a:defRPr sz="2400">
          <a:solidFill>
            <a:schemeClr val="tx2"/>
          </a:solidFill>
          <a:latin typeface="Arial" panose="020B0604020202020204" pitchFamily="34" charset="0"/>
        </a:defRPr>
      </a:lvl5pPr>
      <a:lvl6pPr marL="457200" algn="l" rtl="0" eaLnBrk="1" fontAlgn="base" hangingPunct="1">
        <a:lnSpc>
          <a:spcPts val="3000"/>
        </a:lnSpc>
        <a:spcBef>
          <a:spcPct val="0"/>
        </a:spcBef>
        <a:spcAft>
          <a:spcPct val="0"/>
        </a:spcAft>
        <a:defRPr sz="2400">
          <a:solidFill>
            <a:schemeClr val="tx2"/>
          </a:solidFill>
          <a:latin typeface="Arial" panose="020B0604020202020204" pitchFamily="34" charset="0"/>
        </a:defRPr>
      </a:lvl6pPr>
      <a:lvl7pPr marL="914400" algn="l" rtl="0" eaLnBrk="1" fontAlgn="base" hangingPunct="1">
        <a:lnSpc>
          <a:spcPts val="3000"/>
        </a:lnSpc>
        <a:spcBef>
          <a:spcPct val="0"/>
        </a:spcBef>
        <a:spcAft>
          <a:spcPct val="0"/>
        </a:spcAft>
        <a:defRPr sz="2400">
          <a:solidFill>
            <a:schemeClr val="tx2"/>
          </a:solidFill>
          <a:latin typeface="Arial" panose="020B0604020202020204" pitchFamily="34" charset="0"/>
        </a:defRPr>
      </a:lvl7pPr>
      <a:lvl8pPr marL="1371600" algn="l" rtl="0" eaLnBrk="1" fontAlgn="base" hangingPunct="1">
        <a:lnSpc>
          <a:spcPts val="3000"/>
        </a:lnSpc>
        <a:spcBef>
          <a:spcPct val="0"/>
        </a:spcBef>
        <a:spcAft>
          <a:spcPct val="0"/>
        </a:spcAft>
        <a:defRPr sz="2400">
          <a:solidFill>
            <a:schemeClr val="tx2"/>
          </a:solidFill>
          <a:latin typeface="Arial" panose="020B0604020202020204" pitchFamily="34" charset="0"/>
        </a:defRPr>
      </a:lvl8pPr>
      <a:lvl9pPr marL="1828800" algn="l" rtl="0" eaLnBrk="1" fontAlgn="base" hangingPunct="1">
        <a:lnSpc>
          <a:spcPts val="3000"/>
        </a:lnSpc>
        <a:spcBef>
          <a:spcPct val="0"/>
        </a:spcBef>
        <a:spcAft>
          <a:spcPct val="0"/>
        </a:spcAft>
        <a:defRPr sz="2400">
          <a:solidFill>
            <a:schemeClr val="tx2"/>
          </a:solidFill>
          <a:latin typeface="Arial" panose="020B0604020202020204" pitchFamily="34" charset="0"/>
        </a:defRPr>
      </a:lvl9pPr>
    </p:titleStyle>
    <p:bodyStyle>
      <a:lvl1pPr marL="342900" indent="-342900" algn="l" rtl="0" eaLnBrk="1" fontAlgn="base" hangingPunct="1">
        <a:lnSpc>
          <a:spcPts val="2200"/>
        </a:lnSpc>
        <a:spcBef>
          <a:spcPct val="0"/>
        </a:spcBef>
        <a:spcAft>
          <a:spcPct val="0"/>
        </a:spcAft>
        <a:defRPr sz="1400" kern="1200">
          <a:solidFill>
            <a:srgbClr val="000000"/>
          </a:solidFill>
          <a:latin typeface="+mn-lt"/>
          <a:ea typeface="+mn-ea"/>
          <a:cs typeface="+mn-cs"/>
        </a:defRPr>
      </a:lvl1pPr>
      <a:lvl2pPr marL="784225" indent="-244475" algn="l" rtl="0" eaLnBrk="1" fontAlgn="base" hangingPunct="1">
        <a:spcBef>
          <a:spcPct val="20000"/>
        </a:spcBef>
        <a:spcAft>
          <a:spcPct val="0"/>
        </a:spcAft>
        <a:buFont typeface="Arial" panose="020B0604020202020204" pitchFamily="34" charset="0"/>
        <a:buChar char="–"/>
        <a:defRPr sz="1400" kern="1200">
          <a:solidFill>
            <a:srgbClr val="000000"/>
          </a:solidFill>
          <a:latin typeface="+mn-lt"/>
          <a:ea typeface="+mn-ea"/>
          <a:cs typeface="+mn-cs"/>
        </a:defRPr>
      </a:lvl2pPr>
      <a:lvl3pPr marL="1192213" indent="-228600" algn="l" rtl="0" eaLnBrk="1" fontAlgn="base" hangingPunct="1">
        <a:spcBef>
          <a:spcPct val="20000"/>
        </a:spcBef>
        <a:spcAft>
          <a:spcPct val="0"/>
        </a:spcAft>
        <a:buChar char="•"/>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E65CFB-F0CD-4353-B9CB-28D968C20A76}"/>
              </a:ext>
            </a:extLst>
          </p:cNvPr>
          <p:cNvSpPr>
            <a:spLocks noGrp="1"/>
          </p:cNvSpPr>
          <p:nvPr>
            <p:ph type="ctrTitle"/>
          </p:nvPr>
        </p:nvSpPr>
        <p:spPr>
          <a:xfrm>
            <a:off x="719668" y="4932578"/>
            <a:ext cx="10748433" cy="358560"/>
          </a:xfrm>
        </p:spPr>
        <p:txBody>
          <a:bodyPr/>
          <a:lstStyle/>
          <a:p>
            <a:r>
              <a:rPr lang="de-DE" dirty="0"/>
              <a:t>Java EE – Übung 2</a:t>
            </a:r>
          </a:p>
        </p:txBody>
      </p:sp>
      <p:sp>
        <p:nvSpPr>
          <p:cNvPr id="3" name="Untertitel 2">
            <a:extLst>
              <a:ext uri="{FF2B5EF4-FFF2-40B4-BE49-F238E27FC236}">
                <a16:creationId xmlns:a16="http://schemas.microsoft.com/office/drawing/2014/main" id="{AD8AAA42-42BA-43D4-BFE7-9E9286B0DFC2}"/>
              </a:ext>
            </a:extLst>
          </p:cNvPr>
          <p:cNvSpPr>
            <a:spLocks noGrp="1"/>
          </p:cNvSpPr>
          <p:nvPr>
            <p:ph type="subTitle" idx="1"/>
          </p:nvPr>
        </p:nvSpPr>
        <p:spPr>
          <a:xfrm>
            <a:off x="719668" y="5686397"/>
            <a:ext cx="10748433" cy="252441"/>
          </a:xfrm>
        </p:spPr>
        <p:txBody>
          <a:bodyPr/>
          <a:lstStyle/>
          <a:p>
            <a:r>
              <a:rPr lang="de-DE" dirty="0"/>
              <a:t>Eine einfache Applikation zum Verwalten und Überwachen von Smart Meters</a:t>
            </a:r>
          </a:p>
        </p:txBody>
      </p:sp>
    </p:spTree>
    <p:extLst>
      <p:ext uri="{BB962C8B-B14F-4D97-AF65-F5344CB8AC3E}">
        <p14:creationId xmlns:p14="http://schemas.microsoft.com/office/powerpoint/2010/main" val="90715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A23DAF-4826-43F5-9038-B5C8BFD589A4}"/>
              </a:ext>
            </a:extLst>
          </p:cNvPr>
          <p:cNvSpPr>
            <a:spLocks noGrp="1"/>
          </p:cNvSpPr>
          <p:nvPr>
            <p:ph type="title"/>
          </p:nvPr>
        </p:nvSpPr>
        <p:spPr>
          <a:xfrm>
            <a:off x="719668" y="1740115"/>
            <a:ext cx="10748433" cy="358560"/>
          </a:xfrm>
        </p:spPr>
        <p:txBody>
          <a:bodyPr/>
          <a:lstStyle/>
          <a:p>
            <a:r>
              <a:rPr lang="de-DE" dirty="0"/>
              <a:t>Detailansicht - Smartmeter</a:t>
            </a:r>
          </a:p>
        </p:txBody>
      </p:sp>
      <p:pic>
        <p:nvPicPr>
          <p:cNvPr id="7" name="Inhaltsplatzhalter 6">
            <a:extLst>
              <a:ext uri="{FF2B5EF4-FFF2-40B4-BE49-F238E27FC236}">
                <a16:creationId xmlns:a16="http://schemas.microsoft.com/office/drawing/2014/main" id="{CE92D455-43CF-4378-9529-6F9B9E02B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7338" y="1616871"/>
            <a:ext cx="5642147" cy="5093492"/>
          </a:xfrm>
        </p:spPr>
      </p:pic>
      <p:sp>
        <p:nvSpPr>
          <p:cNvPr id="4" name="Fußzeilenplatzhalter 3">
            <a:extLst>
              <a:ext uri="{FF2B5EF4-FFF2-40B4-BE49-F238E27FC236}">
                <a16:creationId xmlns:a16="http://schemas.microsoft.com/office/drawing/2014/main" id="{9090862B-072D-4803-933B-EC6FCEB7C181}"/>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C07691A-F8E1-4DB5-9C1A-DABF194D32FA}"/>
              </a:ext>
            </a:extLst>
          </p:cNvPr>
          <p:cNvSpPr>
            <a:spLocks noGrp="1"/>
          </p:cNvSpPr>
          <p:nvPr>
            <p:ph type="sldNum" sz="quarter" idx="11"/>
          </p:nvPr>
        </p:nvSpPr>
        <p:spPr/>
        <p:txBody>
          <a:bodyPr/>
          <a:lstStyle/>
          <a:p>
            <a:fld id="{9C769D77-A6BD-4055-B1F5-206E3089995D}" type="slidenum">
              <a:rPr lang="de-DE" smtClean="0"/>
              <a:t>10</a:t>
            </a:fld>
            <a:endParaRPr lang="de-DE"/>
          </a:p>
        </p:txBody>
      </p:sp>
      <p:sp>
        <p:nvSpPr>
          <p:cNvPr id="8" name="Textfeld 7">
            <a:extLst>
              <a:ext uri="{FF2B5EF4-FFF2-40B4-BE49-F238E27FC236}">
                <a16:creationId xmlns:a16="http://schemas.microsoft.com/office/drawing/2014/main" id="{D1363474-CC08-457B-8D0A-661100EE1B04}"/>
              </a:ext>
            </a:extLst>
          </p:cNvPr>
          <p:cNvSpPr txBox="1"/>
          <p:nvPr/>
        </p:nvSpPr>
        <p:spPr>
          <a:xfrm>
            <a:off x="719666" y="2516776"/>
            <a:ext cx="4801567" cy="1015663"/>
          </a:xfrm>
          <a:prstGeom prst="rect">
            <a:avLst/>
          </a:prstGeom>
          <a:noFill/>
        </p:spPr>
        <p:txBody>
          <a:bodyPr wrap="square" rtlCol="0">
            <a:spAutoFit/>
          </a:bodyPr>
          <a:lstStyle/>
          <a:p>
            <a:pPr algn="l"/>
            <a:r>
              <a:rPr lang="de-DE" dirty="0"/>
              <a:t>Die Smartmeter verfügen über die persistent gespeicherten Attribute</a:t>
            </a:r>
          </a:p>
          <a:p>
            <a:pPr algn="l"/>
            <a:r>
              <a:rPr lang="de-DE" dirty="0" err="1"/>
              <a:t>Id</a:t>
            </a:r>
            <a:r>
              <a:rPr lang="de-DE" dirty="0"/>
              <a:t>, </a:t>
            </a:r>
            <a:r>
              <a:rPr lang="de-DE" dirty="0" err="1"/>
              <a:t>geraetekennung</a:t>
            </a:r>
            <a:r>
              <a:rPr lang="de-DE" dirty="0"/>
              <a:t>, </a:t>
            </a:r>
            <a:r>
              <a:rPr lang="de-DE" dirty="0" err="1"/>
              <a:t>maxBelastung</a:t>
            </a:r>
            <a:r>
              <a:rPr lang="de-DE" dirty="0"/>
              <a:t> und eine Liste von </a:t>
            </a:r>
            <a:r>
              <a:rPr lang="de-DE" dirty="0" err="1"/>
              <a:t>smartmeterRecords</a:t>
            </a:r>
            <a:r>
              <a:rPr lang="de-DE" dirty="0"/>
              <a:t>. Dazu kommen noch die nicht </a:t>
            </a:r>
            <a:r>
              <a:rPr lang="de-DE" dirty="0" err="1"/>
              <a:t>peristenten</a:t>
            </a:r>
            <a:r>
              <a:rPr lang="de-DE" dirty="0"/>
              <a:t> Attribute </a:t>
            </a:r>
            <a:r>
              <a:rPr lang="de-DE" dirty="0" err="1"/>
              <a:t>spannung</a:t>
            </a:r>
            <a:r>
              <a:rPr lang="de-DE" dirty="0"/>
              <a:t> und </a:t>
            </a:r>
            <a:r>
              <a:rPr lang="de-DE" dirty="0" err="1"/>
              <a:t>strom</a:t>
            </a:r>
            <a:r>
              <a:rPr lang="de-DE" dirty="0"/>
              <a:t>, die bei jedem Aufruf neu berechnet werden.</a:t>
            </a:r>
          </a:p>
        </p:txBody>
      </p:sp>
    </p:spTree>
    <p:extLst>
      <p:ext uri="{BB962C8B-B14F-4D97-AF65-F5344CB8AC3E}">
        <p14:creationId xmlns:p14="http://schemas.microsoft.com/office/powerpoint/2010/main" val="2271872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E98CE-34C1-4C49-B1D9-57B6F22E33C9}"/>
              </a:ext>
            </a:extLst>
          </p:cNvPr>
          <p:cNvSpPr>
            <a:spLocks noGrp="1"/>
          </p:cNvSpPr>
          <p:nvPr>
            <p:ph type="title"/>
          </p:nvPr>
        </p:nvSpPr>
        <p:spPr/>
        <p:txBody>
          <a:bodyPr/>
          <a:lstStyle/>
          <a:p>
            <a:endParaRPr lang="de-DE" dirty="0"/>
          </a:p>
        </p:txBody>
      </p:sp>
      <p:pic>
        <p:nvPicPr>
          <p:cNvPr id="7" name="Inhaltsplatzhalter 6">
            <a:extLst>
              <a:ext uri="{FF2B5EF4-FFF2-40B4-BE49-F238E27FC236}">
                <a16:creationId xmlns:a16="http://schemas.microsoft.com/office/drawing/2014/main" id="{E7AD3838-AF3F-4E18-8794-8445DB4A72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3261" y="1717675"/>
            <a:ext cx="8346818" cy="4994366"/>
          </a:xfrm>
        </p:spPr>
      </p:pic>
      <p:sp>
        <p:nvSpPr>
          <p:cNvPr id="4" name="Fußzeilenplatzhalter 3">
            <a:extLst>
              <a:ext uri="{FF2B5EF4-FFF2-40B4-BE49-F238E27FC236}">
                <a16:creationId xmlns:a16="http://schemas.microsoft.com/office/drawing/2014/main" id="{5055BA26-CDDF-4102-B5AA-CB9D967CB35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66B95F90-040B-4B15-B3A5-CB5B25A86C8C}"/>
              </a:ext>
            </a:extLst>
          </p:cNvPr>
          <p:cNvSpPr>
            <a:spLocks noGrp="1"/>
          </p:cNvSpPr>
          <p:nvPr>
            <p:ph type="sldNum" sz="quarter" idx="11"/>
          </p:nvPr>
        </p:nvSpPr>
        <p:spPr/>
        <p:txBody>
          <a:bodyPr/>
          <a:lstStyle/>
          <a:p>
            <a:fld id="{9C769D77-A6BD-4055-B1F5-206E3089995D}" type="slidenum">
              <a:rPr lang="de-DE" smtClean="0"/>
              <a:t>11</a:t>
            </a:fld>
            <a:endParaRPr lang="de-DE"/>
          </a:p>
        </p:txBody>
      </p:sp>
      <p:sp>
        <p:nvSpPr>
          <p:cNvPr id="8" name="Textfeld 7">
            <a:extLst>
              <a:ext uri="{FF2B5EF4-FFF2-40B4-BE49-F238E27FC236}">
                <a16:creationId xmlns:a16="http://schemas.microsoft.com/office/drawing/2014/main" id="{7B70890C-E63C-4C06-BC1B-FC0223185552}"/>
              </a:ext>
            </a:extLst>
          </p:cNvPr>
          <p:cNvSpPr txBox="1"/>
          <p:nvPr/>
        </p:nvSpPr>
        <p:spPr>
          <a:xfrm>
            <a:off x="719668" y="1908175"/>
            <a:ext cx="3003594" cy="461665"/>
          </a:xfrm>
          <a:prstGeom prst="rect">
            <a:avLst/>
          </a:prstGeom>
          <a:noFill/>
        </p:spPr>
        <p:txBody>
          <a:bodyPr wrap="square" rtlCol="0">
            <a:spAutoFit/>
          </a:bodyPr>
          <a:lstStyle/>
          <a:p>
            <a:pPr algn="l"/>
            <a:r>
              <a:rPr lang="de-DE" dirty="0"/>
              <a:t>Die Smartmeter stehen in einer </a:t>
            </a:r>
            <a:r>
              <a:rPr lang="de-DE" dirty="0" err="1"/>
              <a:t>OneToMany</a:t>
            </a:r>
            <a:r>
              <a:rPr lang="de-DE" dirty="0"/>
              <a:t> Beziehung zu den Records.</a:t>
            </a:r>
          </a:p>
        </p:txBody>
      </p:sp>
      <p:sp>
        <p:nvSpPr>
          <p:cNvPr id="9" name="Textfeld 8">
            <a:extLst>
              <a:ext uri="{FF2B5EF4-FFF2-40B4-BE49-F238E27FC236}">
                <a16:creationId xmlns:a16="http://schemas.microsoft.com/office/drawing/2014/main" id="{1F8564D6-B919-4FCF-B3AE-EE2DA498A64D}"/>
              </a:ext>
            </a:extLst>
          </p:cNvPr>
          <p:cNvSpPr txBox="1"/>
          <p:nvPr/>
        </p:nvSpPr>
        <p:spPr>
          <a:xfrm>
            <a:off x="719668" y="3918857"/>
            <a:ext cx="3003592" cy="646331"/>
          </a:xfrm>
          <a:prstGeom prst="rect">
            <a:avLst/>
          </a:prstGeom>
          <a:noFill/>
        </p:spPr>
        <p:txBody>
          <a:bodyPr wrap="square" rtlCol="0">
            <a:spAutoFit/>
          </a:bodyPr>
          <a:lstStyle/>
          <a:p>
            <a:pPr algn="l"/>
            <a:r>
              <a:rPr lang="de-DE" dirty="0"/>
              <a:t>Bei Aufruf des Smartmeters im Servlet werden neue Zufallswerte für Spannung und Strom berechnet.</a:t>
            </a:r>
          </a:p>
        </p:txBody>
      </p:sp>
      <p:sp>
        <p:nvSpPr>
          <p:cNvPr id="10" name="Textfeld 9">
            <a:extLst>
              <a:ext uri="{FF2B5EF4-FFF2-40B4-BE49-F238E27FC236}">
                <a16:creationId xmlns:a16="http://schemas.microsoft.com/office/drawing/2014/main" id="{4C62FAE2-F356-4B97-9A74-BE22FF9FDC15}"/>
              </a:ext>
            </a:extLst>
          </p:cNvPr>
          <p:cNvSpPr txBox="1"/>
          <p:nvPr/>
        </p:nvSpPr>
        <p:spPr>
          <a:xfrm>
            <a:off x="719667" y="5589215"/>
            <a:ext cx="2929224" cy="646331"/>
          </a:xfrm>
          <a:prstGeom prst="rect">
            <a:avLst/>
          </a:prstGeom>
          <a:noFill/>
        </p:spPr>
        <p:txBody>
          <a:bodyPr wrap="square" rtlCol="0">
            <a:spAutoFit/>
          </a:bodyPr>
          <a:lstStyle/>
          <a:p>
            <a:pPr algn="l"/>
            <a:r>
              <a:rPr lang="de-DE" dirty="0"/>
              <a:t>In </a:t>
            </a:r>
            <a:r>
              <a:rPr lang="de-DE" dirty="0" err="1"/>
              <a:t>currentStatus</a:t>
            </a:r>
            <a:r>
              <a:rPr lang="de-DE" dirty="0"/>
              <a:t> wird geprüft, ob die </a:t>
            </a:r>
            <a:r>
              <a:rPr lang="de-DE" dirty="0" err="1"/>
              <a:t>maxBelastung</a:t>
            </a:r>
            <a:r>
              <a:rPr lang="de-DE" dirty="0"/>
              <a:t> überschritten wurde und eine entsprechende Rückgabe erzeugt.</a:t>
            </a:r>
          </a:p>
        </p:txBody>
      </p:sp>
    </p:spTree>
    <p:extLst>
      <p:ext uri="{BB962C8B-B14F-4D97-AF65-F5344CB8AC3E}">
        <p14:creationId xmlns:p14="http://schemas.microsoft.com/office/powerpoint/2010/main" val="168848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B1504-22CA-4EB8-BB1D-71A1962C3662}"/>
              </a:ext>
            </a:extLst>
          </p:cNvPr>
          <p:cNvSpPr>
            <a:spLocks noGrp="1"/>
          </p:cNvSpPr>
          <p:nvPr>
            <p:ph type="title"/>
          </p:nvPr>
        </p:nvSpPr>
        <p:spPr>
          <a:xfrm>
            <a:off x="719668" y="1740115"/>
            <a:ext cx="10748433" cy="358560"/>
          </a:xfrm>
        </p:spPr>
        <p:txBody>
          <a:bodyPr/>
          <a:lstStyle/>
          <a:p>
            <a:r>
              <a:rPr lang="de-DE" dirty="0"/>
              <a:t>Detailansicht - Records</a:t>
            </a:r>
          </a:p>
        </p:txBody>
      </p:sp>
      <p:pic>
        <p:nvPicPr>
          <p:cNvPr id="7" name="Inhaltsplatzhalter 6">
            <a:extLst>
              <a:ext uri="{FF2B5EF4-FFF2-40B4-BE49-F238E27FC236}">
                <a16:creationId xmlns:a16="http://schemas.microsoft.com/office/drawing/2014/main" id="{745D79E2-74DA-439B-9579-D030B8383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8906" y="1805018"/>
            <a:ext cx="5916705" cy="5046602"/>
          </a:xfrm>
        </p:spPr>
      </p:pic>
      <p:sp>
        <p:nvSpPr>
          <p:cNvPr id="4" name="Fußzeilenplatzhalter 3">
            <a:extLst>
              <a:ext uri="{FF2B5EF4-FFF2-40B4-BE49-F238E27FC236}">
                <a16:creationId xmlns:a16="http://schemas.microsoft.com/office/drawing/2014/main" id="{23247D7A-97E7-4788-9719-28ECD55B9C20}"/>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45264D79-389D-485E-9465-31330035245D}"/>
              </a:ext>
            </a:extLst>
          </p:cNvPr>
          <p:cNvSpPr>
            <a:spLocks noGrp="1"/>
          </p:cNvSpPr>
          <p:nvPr>
            <p:ph type="sldNum" sz="quarter" idx="11"/>
          </p:nvPr>
        </p:nvSpPr>
        <p:spPr/>
        <p:txBody>
          <a:bodyPr/>
          <a:lstStyle/>
          <a:p>
            <a:fld id="{9C769D77-A6BD-4055-B1F5-206E3089995D}" type="slidenum">
              <a:rPr lang="de-DE" smtClean="0"/>
              <a:t>12</a:t>
            </a:fld>
            <a:endParaRPr lang="de-DE"/>
          </a:p>
        </p:txBody>
      </p:sp>
      <p:sp>
        <p:nvSpPr>
          <p:cNvPr id="8" name="Textfeld 7">
            <a:extLst>
              <a:ext uri="{FF2B5EF4-FFF2-40B4-BE49-F238E27FC236}">
                <a16:creationId xmlns:a16="http://schemas.microsoft.com/office/drawing/2014/main" id="{B24985F7-D939-44CB-A1CF-6CC40ABC2ABA}"/>
              </a:ext>
            </a:extLst>
          </p:cNvPr>
          <p:cNvSpPr txBox="1"/>
          <p:nvPr/>
        </p:nvSpPr>
        <p:spPr>
          <a:xfrm>
            <a:off x="719666" y="2351314"/>
            <a:ext cx="4279053" cy="830997"/>
          </a:xfrm>
          <a:prstGeom prst="rect">
            <a:avLst/>
          </a:prstGeom>
          <a:noFill/>
        </p:spPr>
        <p:txBody>
          <a:bodyPr wrap="square" rtlCol="0">
            <a:spAutoFit/>
          </a:bodyPr>
          <a:lstStyle/>
          <a:p>
            <a:pPr algn="l"/>
            <a:r>
              <a:rPr lang="de-DE" dirty="0"/>
              <a:t>Die Records verfügen über die persistenten Attribute </a:t>
            </a:r>
            <a:r>
              <a:rPr lang="de-DE" dirty="0" err="1"/>
              <a:t>id</a:t>
            </a:r>
            <a:r>
              <a:rPr lang="de-DE" dirty="0"/>
              <a:t>, (das zugehörige) </a:t>
            </a:r>
            <a:r>
              <a:rPr lang="de-DE" dirty="0" err="1"/>
              <a:t>smartmeter</a:t>
            </a:r>
            <a:r>
              <a:rPr lang="de-DE" dirty="0"/>
              <a:t>, den Namen </a:t>
            </a:r>
            <a:r>
              <a:rPr lang="de-DE" dirty="0" err="1"/>
              <a:t>user</a:t>
            </a:r>
            <a:r>
              <a:rPr lang="de-DE" dirty="0"/>
              <a:t> des Ablesenden, den Ablesewert </a:t>
            </a:r>
            <a:r>
              <a:rPr lang="de-DE" dirty="0" err="1"/>
              <a:t>record</a:t>
            </a:r>
            <a:r>
              <a:rPr lang="de-DE" dirty="0"/>
              <a:t> und den Zeitpunkt </a:t>
            </a:r>
            <a:r>
              <a:rPr lang="de-DE" dirty="0" err="1"/>
              <a:t>date</a:t>
            </a:r>
            <a:r>
              <a:rPr lang="de-DE" dirty="0"/>
              <a:t>. Der Ablesezeitpunkt wird </a:t>
            </a:r>
            <a:r>
              <a:rPr lang="de-DE"/>
              <a:t>im </a:t>
            </a:r>
            <a:r>
              <a:rPr lang="de-DE" dirty="0"/>
              <a:t>K</a:t>
            </a:r>
            <a:r>
              <a:rPr lang="de-DE"/>
              <a:t>onstruktor </a:t>
            </a:r>
            <a:r>
              <a:rPr lang="de-DE" dirty="0"/>
              <a:t>gesetzt.</a:t>
            </a:r>
          </a:p>
        </p:txBody>
      </p:sp>
      <p:sp>
        <p:nvSpPr>
          <p:cNvPr id="9" name="Textfeld 8">
            <a:extLst>
              <a:ext uri="{FF2B5EF4-FFF2-40B4-BE49-F238E27FC236}">
                <a16:creationId xmlns:a16="http://schemas.microsoft.com/office/drawing/2014/main" id="{E6046273-D449-48D7-81C6-BFB34DC0EEC0}"/>
              </a:ext>
            </a:extLst>
          </p:cNvPr>
          <p:cNvSpPr txBox="1"/>
          <p:nvPr/>
        </p:nvSpPr>
        <p:spPr>
          <a:xfrm>
            <a:off x="719666" y="5808617"/>
            <a:ext cx="4279053" cy="461665"/>
          </a:xfrm>
          <a:prstGeom prst="rect">
            <a:avLst/>
          </a:prstGeom>
          <a:noFill/>
        </p:spPr>
        <p:txBody>
          <a:bodyPr wrap="square" rtlCol="0">
            <a:spAutoFit/>
          </a:bodyPr>
          <a:lstStyle/>
          <a:p>
            <a:pPr algn="l"/>
            <a:r>
              <a:rPr lang="de-DE" dirty="0"/>
              <a:t>Die Records stehen in einer </a:t>
            </a:r>
            <a:r>
              <a:rPr lang="de-DE" dirty="0" err="1"/>
              <a:t>ManyToOne</a:t>
            </a:r>
            <a:r>
              <a:rPr lang="de-DE" dirty="0"/>
              <a:t> Beziehung zu ihrem Smartmeter.</a:t>
            </a:r>
          </a:p>
        </p:txBody>
      </p:sp>
    </p:spTree>
    <p:extLst>
      <p:ext uri="{BB962C8B-B14F-4D97-AF65-F5344CB8AC3E}">
        <p14:creationId xmlns:p14="http://schemas.microsoft.com/office/powerpoint/2010/main" val="133627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691893-8CE0-442F-8340-ED08C4784DAE}"/>
              </a:ext>
            </a:extLst>
          </p:cNvPr>
          <p:cNvSpPr>
            <a:spLocks noGrp="1"/>
          </p:cNvSpPr>
          <p:nvPr>
            <p:ph type="title"/>
          </p:nvPr>
        </p:nvSpPr>
        <p:spPr>
          <a:xfrm>
            <a:off x="719668" y="1740115"/>
            <a:ext cx="10748433" cy="358560"/>
          </a:xfrm>
        </p:spPr>
        <p:txBody>
          <a:bodyPr/>
          <a:lstStyle/>
          <a:p>
            <a:r>
              <a:rPr lang="de-DE" dirty="0"/>
              <a:t>Detailansicht - </a:t>
            </a:r>
            <a:r>
              <a:rPr lang="de-DE" dirty="0" err="1"/>
              <a:t>UserDao</a:t>
            </a:r>
            <a:endParaRPr lang="de-DE" dirty="0"/>
          </a:p>
        </p:txBody>
      </p:sp>
      <p:pic>
        <p:nvPicPr>
          <p:cNvPr id="7" name="Inhaltsplatzhalter 6">
            <a:extLst>
              <a:ext uri="{FF2B5EF4-FFF2-40B4-BE49-F238E27FC236}">
                <a16:creationId xmlns:a16="http://schemas.microsoft.com/office/drawing/2014/main" id="{22113B91-47AF-4031-80A2-553748AB8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2252" y="1683566"/>
            <a:ext cx="7105907" cy="5026797"/>
          </a:xfrm>
        </p:spPr>
      </p:pic>
      <p:sp>
        <p:nvSpPr>
          <p:cNvPr id="4" name="Fußzeilenplatzhalter 3">
            <a:extLst>
              <a:ext uri="{FF2B5EF4-FFF2-40B4-BE49-F238E27FC236}">
                <a16:creationId xmlns:a16="http://schemas.microsoft.com/office/drawing/2014/main" id="{F0B947FC-516C-4519-98F0-00D1CF8CB8AD}"/>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E524014E-06A2-4114-AD93-665D13F6C6B9}"/>
              </a:ext>
            </a:extLst>
          </p:cNvPr>
          <p:cNvSpPr>
            <a:spLocks noGrp="1"/>
          </p:cNvSpPr>
          <p:nvPr>
            <p:ph type="sldNum" sz="quarter" idx="11"/>
          </p:nvPr>
        </p:nvSpPr>
        <p:spPr/>
        <p:txBody>
          <a:bodyPr/>
          <a:lstStyle/>
          <a:p>
            <a:fld id="{9C769D77-A6BD-4055-B1F5-206E3089995D}" type="slidenum">
              <a:rPr lang="de-DE" smtClean="0"/>
              <a:t>13</a:t>
            </a:fld>
            <a:endParaRPr lang="de-DE"/>
          </a:p>
        </p:txBody>
      </p:sp>
      <p:sp>
        <p:nvSpPr>
          <p:cNvPr id="8" name="Textfeld 7">
            <a:extLst>
              <a:ext uri="{FF2B5EF4-FFF2-40B4-BE49-F238E27FC236}">
                <a16:creationId xmlns:a16="http://schemas.microsoft.com/office/drawing/2014/main" id="{DCEC4EE9-8905-42A5-A11B-274B2AAAFE39}"/>
              </a:ext>
            </a:extLst>
          </p:cNvPr>
          <p:cNvSpPr txBox="1"/>
          <p:nvPr/>
        </p:nvSpPr>
        <p:spPr>
          <a:xfrm>
            <a:off x="719666" y="2786743"/>
            <a:ext cx="3704287" cy="646331"/>
          </a:xfrm>
          <a:prstGeom prst="rect">
            <a:avLst/>
          </a:prstGeom>
          <a:noFill/>
        </p:spPr>
        <p:txBody>
          <a:bodyPr wrap="square" rtlCol="0">
            <a:spAutoFit/>
          </a:bodyPr>
          <a:lstStyle/>
          <a:p>
            <a:pPr algn="l"/>
            <a:r>
              <a:rPr lang="de-DE" dirty="0"/>
              <a:t>Der </a:t>
            </a:r>
            <a:r>
              <a:rPr lang="de-DE" dirty="0" err="1"/>
              <a:t>UserDao</a:t>
            </a:r>
            <a:r>
              <a:rPr lang="de-DE" dirty="0"/>
              <a:t> kann User speichern, finden, ihren letzten Login aktualisieren und alle User zurückgeben.</a:t>
            </a:r>
          </a:p>
        </p:txBody>
      </p:sp>
    </p:spTree>
    <p:extLst>
      <p:ext uri="{BB962C8B-B14F-4D97-AF65-F5344CB8AC3E}">
        <p14:creationId xmlns:p14="http://schemas.microsoft.com/office/powerpoint/2010/main" val="196781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22119-DB28-4914-961B-097CED9C8E16}"/>
              </a:ext>
            </a:extLst>
          </p:cNvPr>
          <p:cNvSpPr>
            <a:spLocks noGrp="1"/>
          </p:cNvSpPr>
          <p:nvPr>
            <p:ph type="title"/>
          </p:nvPr>
        </p:nvSpPr>
        <p:spPr>
          <a:xfrm>
            <a:off x="719668" y="1740115"/>
            <a:ext cx="10748433" cy="358560"/>
          </a:xfrm>
        </p:spPr>
        <p:txBody>
          <a:bodyPr/>
          <a:lstStyle/>
          <a:p>
            <a:r>
              <a:rPr lang="de-DE" dirty="0"/>
              <a:t>Detailansicht - </a:t>
            </a:r>
            <a:r>
              <a:rPr lang="de-DE" dirty="0" err="1"/>
              <a:t>SmartMeterDao</a:t>
            </a:r>
            <a:endParaRPr lang="de-DE" dirty="0"/>
          </a:p>
        </p:txBody>
      </p:sp>
      <p:pic>
        <p:nvPicPr>
          <p:cNvPr id="7" name="Inhaltsplatzhalter 6">
            <a:extLst>
              <a:ext uri="{FF2B5EF4-FFF2-40B4-BE49-F238E27FC236}">
                <a16:creationId xmlns:a16="http://schemas.microsoft.com/office/drawing/2014/main" id="{11B0F72A-60D6-4831-BF1C-45D778D614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4031" y="2098675"/>
            <a:ext cx="7197969" cy="4611688"/>
          </a:xfrm>
        </p:spPr>
      </p:pic>
      <p:sp>
        <p:nvSpPr>
          <p:cNvPr id="4" name="Fußzeilenplatzhalter 3">
            <a:extLst>
              <a:ext uri="{FF2B5EF4-FFF2-40B4-BE49-F238E27FC236}">
                <a16:creationId xmlns:a16="http://schemas.microsoft.com/office/drawing/2014/main" id="{10505155-36AB-46BD-80DA-12CD5C41087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9B8568A7-F0BA-456C-8F1A-CF98AE7FEFC6}"/>
              </a:ext>
            </a:extLst>
          </p:cNvPr>
          <p:cNvSpPr>
            <a:spLocks noGrp="1"/>
          </p:cNvSpPr>
          <p:nvPr>
            <p:ph type="sldNum" sz="quarter" idx="11"/>
          </p:nvPr>
        </p:nvSpPr>
        <p:spPr/>
        <p:txBody>
          <a:bodyPr/>
          <a:lstStyle/>
          <a:p>
            <a:fld id="{9C769D77-A6BD-4055-B1F5-206E3089995D}" type="slidenum">
              <a:rPr lang="de-DE" smtClean="0"/>
              <a:t>14</a:t>
            </a:fld>
            <a:endParaRPr lang="de-DE"/>
          </a:p>
        </p:txBody>
      </p:sp>
      <p:sp>
        <p:nvSpPr>
          <p:cNvPr id="8" name="Textfeld 7">
            <a:extLst>
              <a:ext uri="{FF2B5EF4-FFF2-40B4-BE49-F238E27FC236}">
                <a16:creationId xmlns:a16="http://schemas.microsoft.com/office/drawing/2014/main" id="{82660878-DC11-494E-ADDD-AFB55EE64548}"/>
              </a:ext>
            </a:extLst>
          </p:cNvPr>
          <p:cNvSpPr txBox="1"/>
          <p:nvPr/>
        </p:nvSpPr>
        <p:spPr>
          <a:xfrm>
            <a:off x="719667" y="2899954"/>
            <a:ext cx="3991670" cy="461665"/>
          </a:xfrm>
          <a:prstGeom prst="rect">
            <a:avLst/>
          </a:prstGeom>
          <a:noFill/>
        </p:spPr>
        <p:txBody>
          <a:bodyPr wrap="square" rtlCol="0">
            <a:spAutoFit/>
          </a:bodyPr>
          <a:lstStyle/>
          <a:p>
            <a:pPr algn="l"/>
            <a:r>
              <a:rPr lang="de-DE" dirty="0"/>
              <a:t>Der </a:t>
            </a:r>
            <a:r>
              <a:rPr lang="de-DE" dirty="0" err="1"/>
              <a:t>SmartMeterDao</a:t>
            </a:r>
            <a:r>
              <a:rPr lang="de-DE" dirty="0"/>
              <a:t> kann Smartmeter speichern, finden und eine Liste aller Smartmeter zurückgeben.</a:t>
            </a:r>
          </a:p>
        </p:txBody>
      </p:sp>
    </p:spTree>
    <p:extLst>
      <p:ext uri="{BB962C8B-B14F-4D97-AF65-F5344CB8AC3E}">
        <p14:creationId xmlns:p14="http://schemas.microsoft.com/office/powerpoint/2010/main" val="2494154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D818C8-601A-4DC3-8272-12E30702A652}"/>
              </a:ext>
            </a:extLst>
          </p:cNvPr>
          <p:cNvSpPr>
            <a:spLocks noGrp="1"/>
          </p:cNvSpPr>
          <p:nvPr>
            <p:ph type="title"/>
          </p:nvPr>
        </p:nvSpPr>
        <p:spPr>
          <a:xfrm>
            <a:off x="719668" y="1740115"/>
            <a:ext cx="10748433" cy="358560"/>
          </a:xfrm>
        </p:spPr>
        <p:txBody>
          <a:bodyPr/>
          <a:lstStyle/>
          <a:p>
            <a:r>
              <a:rPr lang="de-DE" dirty="0"/>
              <a:t>Detailansicht - </a:t>
            </a:r>
            <a:r>
              <a:rPr lang="de-DE" dirty="0" err="1"/>
              <a:t>RecordDao</a:t>
            </a:r>
            <a:endParaRPr lang="de-DE" dirty="0"/>
          </a:p>
        </p:txBody>
      </p:sp>
      <p:pic>
        <p:nvPicPr>
          <p:cNvPr id="7" name="Inhaltsplatzhalter 6">
            <a:extLst>
              <a:ext uri="{FF2B5EF4-FFF2-40B4-BE49-F238E27FC236}">
                <a16:creationId xmlns:a16="http://schemas.microsoft.com/office/drawing/2014/main" id="{4DBEAB9E-9581-4D9F-8502-E8F3B9914E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9080" y="2926089"/>
            <a:ext cx="7406072" cy="3859494"/>
          </a:xfrm>
        </p:spPr>
      </p:pic>
      <p:sp>
        <p:nvSpPr>
          <p:cNvPr id="4" name="Fußzeilenplatzhalter 3">
            <a:extLst>
              <a:ext uri="{FF2B5EF4-FFF2-40B4-BE49-F238E27FC236}">
                <a16:creationId xmlns:a16="http://schemas.microsoft.com/office/drawing/2014/main" id="{F5184BFA-CF48-482E-A888-806CB708440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1C4EF12C-BA52-4CC1-9870-139EF9298406}"/>
              </a:ext>
            </a:extLst>
          </p:cNvPr>
          <p:cNvSpPr>
            <a:spLocks noGrp="1"/>
          </p:cNvSpPr>
          <p:nvPr>
            <p:ph type="sldNum" sz="quarter" idx="11"/>
          </p:nvPr>
        </p:nvSpPr>
        <p:spPr/>
        <p:txBody>
          <a:bodyPr/>
          <a:lstStyle/>
          <a:p>
            <a:fld id="{9C769D77-A6BD-4055-B1F5-206E3089995D}" type="slidenum">
              <a:rPr lang="de-DE" smtClean="0"/>
              <a:t>15</a:t>
            </a:fld>
            <a:endParaRPr lang="de-DE"/>
          </a:p>
        </p:txBody>
      </p:sp>
      <p:sp>
        <p:nvSpPr>
          <p:cNvPr id="8" name="Textfeld 7">
            <a:extLst>
              <a:ext uri="{FF2B5EF4-FFF2-40B4-BE49-F238E27FC236}">
                <a16:creationId xmlns:a16="http://schemas.microsoft.com/office/drawing/2014/main" id="{DF2F5797-A4EE-45FA-B03D-1AE6815B3CF8}"/>
              </a:ext>
            </a:extLst>
          </p:cNvPr>
          <p:cNvSpPr txBox="1"/>
          <p:nvPr/>
        </p:nvSpPr>
        <p:spPr>
          <a:xfrm>
            <a:off x="719667" y="2760617"/>
            <a:ext cx="2964059" cy="646331"/>
          </a:xfrm>
          <a:prstGeom prst="rect">
            <a:avLst/>
          </a:prstGeom>
          <a:noFill/>
        </p:spPr>
        <p:txBody>
          <a:bodyPr wrap="square" rtlCol="0">
            <a:spAutoFit/>
          </a:bodyPr>
          <a:lstStyle/>
          <a:p>
            <a:pPr algn="l"/>
            <a:r>
              <a:rPr lang="de-DE" dirty="0"/>
              <a:t>Der </a:t>
            </a:r>
            <a:r>
              <a:rPr lang="de-DE" dirty="0" err="1"/>
              <a:t>RecordDao</a:t>
            </a:r>
            <a:r>
              <a:rPr lang="de-DE" dirty="0"/>
              <a:t> kann Records speichern und eine Liste aller Ablesungen zurückgeben.</a:t>
            </a:r>
          </a:p>
        </p:txBody>
      </p:sp>
    </p:spTree>
    <p:extLst>
      <p:ext uri="{BB962C8B-B14F-4D97-AF65-F5344CB8AC3E}">
        <p14:creationId xmlns:p14="http://schemas.microsoft.com/office/powerpoint/2010/main" val="81814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EE69AA-3A1A-41E3-B3C6-4B79F753A55D}"/>
              </a:ext>
            </a:extLst>
          </p:cNvPr>
          <p:cNvSpPr>
            <a:spLocks noGrp="1"/>
          </p:cNvSpPr>
          <p:nvPr>
            <p:ph type="title"/>
          </p:nvPr>
        </p:nvSpPr>
        <p:spPr>
          <a:xfrm>
            <a:off x="719668" y="1740115"/>
            <a:ext cx="10748433" cy="358560"/>
          </a:xfrm>
        </p:spPr>
        <p:txBody>
          <a:bodyPr/>
          <a:lstStyle/>
          <a:p>
            <a:r>
              <a:rPr lang="de-DE" dirty="0"/>
              <a:t>Detailansicht - </a:t>
            </a:r>
            <a:r>
              <a:rPr lang="de-DE" dirty="0" err="1"/>
              <a:t>SmartMeterServlet</a:t>
            </a:r>
            <a:endParaRPr lang="de-DE" dirty="0"/>
          </a:p>
        </p:txBody>
      </p:sp>
      <p:pic>
        <p:nvPicPr>
          <p:cNvPr id="7" name="Inhaltsplatzhalter 6">
            <a:extLst>
              <a:ext uri="{FF2B5EF4-FFF2-40B4-BE49-F238E27FC236}">
                <a16:creationId xmlns:a16="http://schemas.microsoft.com/office/drawing/2014/main" id="{93E388D1-AA9C-4D5A-A507-403818F03D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5993" y="2038802"/>
            <a:ext cx="5122181" cy="4738181"/>
          </a:xfrm>
        </p:spPr>
      </p:pic>
      <p:sp>
        <p:nvSpPr>
          <p:cNvPr id="4" name="Fußzeilenplatzhalter 3">
            <a:extLst>
              <a:ext uri="{FF2B5EF4-FFF2-40B4-BE49-F238E27FC236}">
                <a16:creationId xmlns:a16="http://schemas.microsoft.com/office/drawing/2014/main" id="{25A6ABDC-FD80-4437-9F9C-69867BBA36AD}"/>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8BEA494B-570F-4406-A1A2-8FB8714741CD}"/>
              </a:ext>
            </a:extLst>
          </p:cNvPr>
          <p:cNvSpPr>
            <a:spLocks noGrp="1"/>
          </p:cNvSpPr>
          <p:nvPr>
            <p:ph type="sldNum" sz="quarter" idx="11"/>
          </p:nvPr>
        </p:nvSpPr>
        <p:spPr/>
        <p:txBody>
          <a:bodyPr/>
          <a:lstStyle/>
          <a:p>
            <a:fld id="{9C769D77-A6BD-4055-B1F5-206E3089995D}" type="slidenum">
              <a:rPr lang="de-DE" smtClean="0"/>
              <a:t>16</a:t>
            </a:fld>
            <a:endParaRPr lang="de-DE"/>
          </a:p>
        </p:txBody>
      </p:sp>
      <p:sp>
        <p:nvSpPr>
          <p:cNvPr id="8" name="Textfeld 7">
            <a:extLst>
              <a:ext uri="{FF2B5EF4-FFF2-40B4-BE49-F238E27FC236}">
                <a16:creationId xmlns:a16="http://schemas.microsoft.com/office/drawing/2014/main" id="{20A48807-4A4B-4D43-BB5D-1173B41C3948}"/>
              </a:ext>
            </a:extLst>
          </p:cNvPr>
          <p:cNvSpPr txBox="1"/>
          <p:nvPr/>
        </p:nvSpPr>
        <p:spPr>
          <a:xfrm>
            <a:off x="719667" y="2934031"/>
            <a:ext cx="4591804" cy="830997"/>
          </a:xfrm>
          <a:prstGeom prst="rect">
            <a:avLst/>
          </a:prstGeom>
          <a:noFill/>
        </p:spPr>
        <p:txBody>
          <a:bodyPr wrap="square" rtlCol="0">
            <a:spAutoFit/>
          </a:bodyPr>
          <a:lstStyle/>
          <a:p>
            <a:pPr algn="l"/>
            <a:r>
              <a:rPr lang="de-DE" dirty="0"/>
              <a:t>In der </a:t>
            </a:r>
            <a:r>
              <a:rPr lang="de-DE" dirty="0" err="1"/>
              <a:t>doGet</a:t>
            </a:r>
            <a:r>
              <a:rPr lang="de-DE" dirty="0"/>
              <a:t>() Methode wird ein User als </a:t>
            </a:r>
            <a:r>
              <a:rPr lang="de-DE" dirty="0" err="1"/>
              <a:t>Sessionattribut</a:t>
            </a:r>
            <a:r>
              <a:rPr lang="de-DE" dirty="0"/>
              <a:t> gesetzt, sofern jemand eingeloggt ist. Zudem wird die Liste der vorhandenen Smartmeters vom </a:t>
            </a:r>
            <a:r>
              <a:rPr lang="de-DE" dirty="0" err="1"/>
              <a:t>SmartmeterDao</a:t>
            </a:r>
            <a:r>
              <a:rPr lang="de-DE" dirty="0"/>
              <a:t> angefordert und ausgegeben.</a:t>
            </a:r>
          </a:p>
        </p:txBody>
      </p:sp>
    </p:spTree>
    <p:extLst>
      <p:ext uri="{BB962C8B-B14F-4D97-AF65-F5344CB8AC3E}">
        <p14:creationId xmlns:p14="http://schemas.microsoft.com/office/powerpoint/2010/main" val="2739722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3C7117-4194-40E2-9032-B2A71857A33F}"/>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2A9EF7A2-CBD2-412C-9B15-A59DFFD063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8388" y="2900506"/>
            <a:ext cx="7932294" cy="2855626"/>
          </a:xfrm>
        </p:spPr>
      </p:pic>
      <p:sp>
        <p:nvSpPr>
          <p:cNvPr id="4" name="Fußzeilenplatzhalter 3">
            <a:extLst>
              <a:ext uri="{FF2B5EF4-FFF2-40B4-BE49-F238E27FC236}">
                <a16:creationId xmlns:a16="http://schemas.microsoft.com/office/drawing/2014/main" id="{5617B2C7-1EF9-40F5-B2E0-2474C05AE9D7}"/>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86759518-572B-4498-A8DE-F7AA76F26F91}"/>
              </a:ext>
            </a:extLst>
          </p:cNvPr>
          <p:cNvSpPr>
            <a:spLocks noGrp="1"/>
          </p:cNvSpPr>
          <p:nvPr>
            <p:ph type="sldNum" sz="quarter" idx="11"/>
          </p:nvPr>
        </p:nvSpPr>
        <p:spPr/>
        <p:txBody>
          <a:bodyPr/>
          <a:lstStyle/>
          <a:p>
            <a:fld id="{9C769D77-A6BD-4055-B1F5-206E3089995D}" type="slidenum">
              <a:rPr lang="de-DE" smtClean="0"/>
              <a:t>17</a:t>
            </a:fld>
            <a:endParaRPr lang="de-DE"/>
          </a:p>
        </p:txBody>
      </p:sp>
      <p:sp>
        <p:nvSpPr>
          <p:cNvPr id="8" name="Textfeld 7">
            <a:extLst>
              <a:ext uri="{FF2B5EF4-FFF2-40B4-BE49-F238E27FC236}">
                <a16:creationId xmlns:a16="http://schemas.microsoft.com/office/drawing/2014/main" id="{AA6F5B05-82DD-4476-A84B-81704302CADF}"/>
              </a:ext>
            </a:extLst>
          </p:cNvPr>
          <p:cNvSpPr txBox="1"/>
          <p:nvPr/>
        </p:nvSpPr>
        <p:spPr>
          <a:xfrm>
            <a:off x="719667" y="2900506"/>
            <a:ext cx="3216229" cy="1200329"/>
          </a:xfrm>
          <a:prstGeom prst="rect">
            <a:avLst/>
          </a:prstGeom>
          <a:noFill/>
        </p:spPr>
        <p:txBody>
          <a:bodyPr wrap="square" rtlCol="0">
            <a:spAutoFit/>
          </a:bodyPr>
          <a:lstStyle/>
          <a:p>
            <a:pPr algn="l"/>
            <a:r>
              <a:rPr lang="de-DE" dirty="0"/>
              <a:t>In der </a:t>
            </a:r>
            <a:r>
              <a:rPr lang="de-DE" dirty="0" err="1"/>
              <a:t>doPost</a:t>
            </a:r>
            <a:r>
              <a:rPr lang="de-DE" dirty="0"/>
              <a:t>() Methode wird die Erstellung von neuen Smartmetern veranlasst. Mit den vom User eingegebenen Werten Gerätekennung und </a:t>
            </a:r>
            <a:r>
              <a:rPr lang="de-DE" dirty="0" err="1"/>
              <a:t>maxBelastung</a:t>
            </a:r>
            <a:r>
              <a:rPr lang="de-DE" dirty="0"/>
              <a:t> wird ein neues Smartmeter Objekt erstellt und dem </a:t>
            </a:r>
            <a:r>
              <a:rPr lang="de-DE" dirty="0" err="1"/>
              <a:t>SmartmeterDao</a:t>
            </a:r>
            <a:r>
              <a:rPr lang="de-DE" dirty="0"/>
              <a:t> zum Speichern übergeben.</a:t>
            </a:r>
          </a:p>
        </p:txBody>
      </p:sp>
      <p:pic>
        <p:nvPicPr>
          <p:cNvPr id="9" name="Grafik 8">
            <a:extLst>
              <a:ext uri="{FF2B5EF4-FFF2-40B4-BE49-F238E27FC236}">
                <a16:creationId xmlns:a16="http://schemas.microsoft.com/office/drawing/2014/main" id="{DD2CC429-DA89-4BCA-9ED9-D91AEFC7C78D}"/>
              </a:ext>
            </a:extLst>
          </p:cNvPr>
          <p:cNvPicPr>
            <a:picLocks noChangeAspect="1"/>
          </p:cNvPicPr>
          <p:nvPr/>
        </p:nvPicPr>
        <p:blipFill>
          <a:blip r:embed="rId3"/>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27550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B64D807F-CE9F-45F6-9A3B-364F7B7CBF38}"/>
              </a:ext>
            </a:extLst>
          </p:cNvPr>
          <p:cNvSpPr>
            <a:spLocks noGrp="1"/>
          </p:cNvSpPr>
          <p:nvPr>
            <p:ph type="sldNum" sz="quarter" idx="11"/>
          </p:nvPr>
        </p:nvSpPr>
        <p:spPr/>
        <p:txBody>
          <a:bodyPr/>
          <a:lstStyle/>
          <a:p>
            <a:fld id="{9C769D77-A6BD-4055-B1F5-206E3089995D}" type="slidenum">
              <a:rPr lang="de-DE" smtClean="0"/>
              <a:t>18</a:t>
            </a:fld>
            <a:endParaRPr lang="de-DE" dirty="0"/>
          </a:p>
        </p:txBody>
      </p:sp>
      <p:sp>
        <p:nvSpPr>
          <p:cNvPr id="4" name="Fußzeilenplatzhalter 3">
            <a:extLst>
              <a:ext uri="{FF2B5EF4-FFF2-40B4-BE49-F238E27FC236}">
                <a16:creationId xmlns:a16="http://schemas.microsoft.com/office/drawing/2014/main" id="{5334C52A-6DA0-4173-9339-223A5706AF9A}"/>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2BE9E56C-2728-49D2-9EDB-B65BD0BE6D39}"/>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DF5488C1-F409-498C-8273-E3A955F60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362873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EDC8F-C6BE-47F3-A8DC-EA1451CDA527}"/>
              </a:ext>
            </a:extLst>
          </p:cNvPr>
          <p:cNvSpPr>
            <a:spLocks noGrp="1"/>
          </p:cNvSpPr>
          <p:nvPr>
            <p:ph type="title"/>
          </p:nvPr>
        </p:nvSpPr>
        <p:spPr>
          <a:xfrm>
            <a:off x="719668" y="1740115"/>
            <a:ext cx="10748433" cy="358560"/>
          </a:xfrm>
        </p:spPr>
        <p:txBody>
          <a:bodyPr/>
          <a:lstStyle/>
          <a:p>
            <a:r>
              <a:rPr lang="de-DE" dirty="0"/>
              <a:t>Detailansicht - </a:t>
            </a:r>
            <a:r>
              <a:rPr lang="de-DE" dirty="0" err="1"/>
              <a:t>LoginServlet</a:t>
            </a:r>
            <a:endParaRPr lang="de-DE" dirty="0"/>
          </a:p>
        </p:txBody>
      </p:sp>
      <p:sp>
        <p:nvSpPr>
          <p:cNvPr id="4" name="Fußzeilenplatzhalter 3">
            <a:extLst>
              <a:ext uri="{FF2B5EF4-FFF2-40B4-BE49-F238E27FC236}">
                <a16:creationId xmlns:a16="http://schemas.microsoft.com/office/drawing/2014/main" id="{1EB58D77-756A-45EB-ABF8-011CB585417E}"/>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983DB9C-2D23-4DA2-A52F-245EEA0DFA09}"/>
              </a:ext>
            </a:extLst>
          </p:cNvPr>
          <p:cNvSpPr>
            <a:spLocks noGrp="1"/>
          </p:cNvSpPr>
          <p:nvPr>
            <p:ph type="sldNum" sz="quarter" idx="11"/>
          </p:nvPr>
        </p:nvSpPr>
        <p:spPr/>
        <p:txBody>
          <a:bodyPr/>
          <a:lstStyle/>
          <a:p>
            <a:fld id="{9C769D77-A6BD-4055-B1F5-206E3089995D}" type="slidenum">
              <a:rPr lang="de-DE" smtClean="0"/>
              <a:t>19</a:t>
            </a:fld>
            <a:endParaRPr lang="de-DE"/>
          </a:p>
        </p:txBody>
      </p:sp>
      <p:sp>
        <p:nvSpPr>
          <p:cNvPr id="8" name="Textfeld 7">
            <a:extLst>
              <a:ext uri="{FF2B5EF4-FFF2-40B4-BE49-F238E27FC236}">
                <a16:creationId xmlns:a16="http://schemas.microsoft.com/office/drawing/2014/main" id="{3A1DE8F0-6243-48B0-AFC4-9E2EC9FDE96C}"/>
              </a:ext>
            </a:extLst>
          </p:cNvPr>
          <p:cNvSpPr txBox="1"/>
          <p:nvPr/>
        </p:nvSpPr>
        <p:spPr>
          <a:xfrm>
            <a:off x="719667" y="2886323"/>
            <a:ext cx="4671317" cy="1015663"/>
          </a:xfrm>
          <a:prstGeom prst="rect">
            <a:avLst/>
          </a:prstGeom>
          <a:noFill/>
        </p:spPr>
        <p:txBody>
          <a:bodyPr wrap="square" rtlCol="0">
            <a:spAutoFit/>
          </a:bodyPr>
          <a:lstStyle/>
          <a:p>
            <a:pPr algn="l"/>
            <a:r>
              <a:rPr lang="de-DE" dirty="0"/>
              <a:t>Das </a:t>
            </a:r>
            <a:r>
              <a:rPr lang="de-DE" dirty="0" err="1"/>
              <a:t>LoginServlet</a:t>
            </a:r>
            <a:r>
              <a:rPr lang="de-DE" dirty="0"/>
              <a:t> kümmert sich um den Login von Usern. Der Username wird dem </a:t>
            </a:r>
            <a:r>
              <a:rPr lang="de-DE" dirty="0" err="1"/>
              <a:t>Userdao</a:t>
            </a:r>
            <a:r>
              <a:rPr lang="de-DE" dirty="0"/>
              <a:t> übergeben, dieser überprüft ob der User bereits in der Usertabelle vorhanden ist. Falls ja wird er als </a:t>
            </a:r>
            <a:r>
              <a:rPr lang="de-DE" dirty="0" err="1"/>
              <a:t>Sessionattribut</a:t>
            </a:r>
            <a:r>
              <a:rPr lang="de-DE" dirty="0"/>
              <a:t> gesetzt. Falls nicht wird ein neuer User angelegt und in der Usertabelle gespeichert.</a:t>
            </a:r>
          </a:p>
        </p:txBody>
      </p:sp>
      <p:pic>
        <p:nvPicPr>
          <p:cNvPr id="13" name="Inhaltsplatzhalter 12">
            <a:extLst>
              <a:ext uri="{FF2B5EF4-FFF2-40B4-BE49-F238E27FC236}">
                <a16:creationId xmlns:a16="http://schemas.microsoft.com/office/drawing/2014/main" id="{D3E517A7-DFC1-48D3-830E-BD03DD508C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5973" y="2130480"/>
            <a:ext cx="4754736" cy="4646240"/>
          </a:xfrm>
        </p:spPr>
      </p:pic>
    </p:spTree>
    <p:extLst>
      <p:ext uri="{BB962C8B-B14F-4D97-AF65-F5344CB8AC3E}">
        <p14:creationId xmlns:p14="http://schemas.microsoft.com/office/powerpoint/2010/main" val="94500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63751" y="1713954"/>
            <a:ext cx="8061325" cy="384721"/>
          </a:xfrm>
        </p:spPr>
        <p:txBody>
          <a:bodyPr/>
          <a:lstStyle/>
          <a:p>
            <a:r>
              <a:rPr lang="de-DE" dirty="0"/>
              <a:t>Group 46</a:t>
            </a:r>
          </a:p>
        </p:txBody>
      </p:sp>
      <p:sp>
        <p:nvSpPr>
          <p:cNvPr id="3" name="Inhaltsplatzhalter 2"/>
          <p:cNvSpPr>
            <a:spLocks noGrp="1"/>
          </p:cNvSpPr>
          <p:nvPr>
            <p:ph idx="1"/>
          </p:nvPr>
        </p:nvSpPr>
        <p:spPr>
          <a:xfrm>
            <a:off x="2063750" y="3002380"/>
            <a:ext cx="9597027" cy="3707983"/>
          </a:xfrm>
        </p:spPr>
        <p:txBody>
          <a:bodyPr/>
          <a:lstStyle/>
          <a:p>
            <a:pPr>
              <a:buFont typeface="Arial" panose="020B0604020202020204" pitchFamily="34" charset="0"/>
              <a:buChar char="•"/>
            </a:pPr>
            <a:r>
              <a:rPr lang="de-DE" sz="1800" dirty="0"/>
              <a:t>Carolin Schwarz, 371802</a:t>
            </a:r>
          </a:p>
          <a:p>
            <a:pPr>
              <a:buFont typeface="Arial" panose="020B0604020202020204" pitchFamily="34" charset="0"/>
              <a:buChar char="•"/>
            </a:pPr>
            <a:r>
              <a:rPr lang="de-DE" sz="1800" dirty="0"/>
              <a:t>Fedor </a:t>
            </a:r>
            <a:r>
              <a:rPr lang="de-DE" sz="1800" dirty="0" err="1"/>
              <a:t>Vitkovskiy</a:t>
            </a:r>
            <a:r>
              <a:rPr lang="de-DE" sz="1800" dirty="0"/>
              <a:t>, 386458</a:t>
            </a:r>
          </a:p>
          <a:p>
            <a:pPr>
              <a:buFont typeface="Arial" panose="020B0604020202020204" pitchFamily="34" charset="0"/>
              <a:buChar char="•"/>
            </a:pPr>
            <a:r>
              <a:rPr lang="de-DE" sz="1800" dirty="0"/>
              <a:t>Robert Koch, 386471</a:t>
            </a:r>
          </a:p>
          <a:p>
            <a:pPr>
              <a:buFont typeface="Arial" panose="020B0604020202020204" pitchFamily="34" charset="0"/>
              <a:buChar char="•"/>
            </a:pPr>
            <a:r>
              <a:rPr lang="de-DE" sz="1800" dirty="0"/>
              <a:t>Jia Fug Liu, 382333</a:t>
            </a:r>
          </a:p>
        </p:txBody>
      </p:sp>
      <p:sp>
        <p:nvSpPr>
          <p:cNvPr id="4" name="Fußzeilenplatzhalter 3"/>
          <p:cNvSpPr>
            <a:spLocks noGrp="1"/>
          </p:cNvSpPr>
          <p:nvPr>
            <p:ph type="ftr" sz="quarter" idx="10"/>
          </p:nvPr>
        </p:nvSpPr>
        <p:spPr/>
        <p:txBody>
          <a:bodyPr/>
          <a:lstStyle/>
          <a:p>
            <a:r>
              <a:rPr lang="de-DE" altLang="de-DE" dirty="0"/>
              <a:t>Java EE - Übung 2 | Anwendungssysteme SS 2017</a:t>
            </a:r>
            <a:endParaRPr lang="de-DE" altLang="de-DE" b="0" dirty="0"/>
          </a:p>
        </p:txBody>
      </p:sp>
      <p:sp>
        <p:nvSpPr>
          <p:cNvPr id="5" name="Foliennummernplatzhalter 4"/>
          <p:cNvSpPr>
            <a:spLocks noGrp="1"/>
          </p:cNvSpPr>
          <p:nvPr>
            <p:ph type="sldNum" sz="quarter" idx="11"/>
          </p:nvPr>
        </p:nvSpPr>
        <p:spPr>
          <a:xfrm>
            <a:off x="2063750" y="6557963"/>
            <a:ext cx="6624638" cy="152400"/>
          </a:xfrm>
        </p:spPr>
        <p:txBody>
          <a:bodyPr/>
          <a:lstStyle/>
          <a:p>
            <a:r>
              <a:rPr lang="de-DE" altLang="de-DE" dirty="0"/>
              <a:t>Seite </a:t>
            </a:r>
            <a:fld id="{E0A14075-C09F-4ACA-9F88-F92C04193218}" type="slidenum">
              <a:rPr lang="de-DE" altLang="de-DE" smtClean="0"/>
              <a:pPr/>
              <a:t>2</a:t>
            </a:fld>
            <a:endParaRPr lang="de-DE" altLang="de-DE" dirty="0"/>
          </a:p>
        </p:txBody>
      </p:sp>
      <p:pic>
        <p:nvPicPr>
          <p:cNvPr id="6" name="Grafik 5"/>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79927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9AD81650-6722-47BD-9746-D42FF4AB12C9}"/>
              </a:ext>
            </a:extLst>
          </p:cNvPr>
          <p:cNvSpPr>
            <a:spLocks noGrp="1"/>
          </p:cNvSpPr>
          <p:nvPr>
            <p:ph type="sldNum" sz="quarter" idx="11"/>
          </p:nvPr>
        </p:nvSpPr>
        <p:spPr/>
        <p:txBody>
          <a:bodyPr/>
          <a:lstStyle/>
          <a:p>
            <a:fld id="{9C769D77-A6BD-4055-B1F5-206E3089995D}" type="slidenum">
              <a:rPr lang="de-DE" smtClean="0"/>
              <a:t>20</a:t>
            </a:fld>
            <a:endParaRPr lang="de-DE" dirty="0"/>
          </a:p>
        </p:txBody>
      </p:sp>
      <p:sp>
        <p:nvSpPr>
          <p:cNvPr id="4" name="Fußzeilenplatzhalter 3">
            <a:extLst>
              <a:ext uri="{FF2B5EF4-FFF2-40B4-BE49-F238E27FC236}">
                <a16:creationId xmlns:a16="http://schemas.microsoft.com/office/drawing/2014/main" id="{30E411EB-495D-42F7-8E46-B28092F720AE}"/>
              </a:ext>
            </a:extLst>
          </p:cNvPr>
          <p:cNvSpPr>
            <a:spLocks noGrp="1"/>
          </p:cNvSpPr>
          <p:nvPr>
            <p:ph type="ftr" sz="quarter" idx="10"/>
          </p:nvPr>
        </p:nvSpPr>
        <p:spPr/>
        <p:txBody>
          <a:bodyPr/>
          <a:lstStyle/>
          <a:p>
            <a:r>
              <a:rPr lang="de-DE" dirty="0"/>
              <a:t>Java EE - Übung 2 | Anwendungssysteme SS 2017</a:t>
            </a:r>
          </a:p>
        </p:txBody>
      </p:sp>
      <p:sp>
        <p:nvSpPr>
          <p:cNvPr id="2" name="Titel 1">
            <a:extLst>
              <a:ext uri="{FF2B5EF4-FFF2-40B4-BE49-F238E27FC236}">
                <a16:creationId xmlns:a16="http://schemas.microsoft.com/office/drawing/2014/main" id="{1ED9F112-9EC5-4614-A34F-F906ED5094CF}"/>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E87A5303-4BC4-4220-B583-2F9E17B598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158386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E2157-E2C5-4BD8-9C3F-B6055537E9EF}"/>
              </a:ext>
            </a:extLst>
          </p:cNvPr>
          <p:cNvSpPr>
            <a:spLocks noGrp="1"/>
          </p:cNvSpPr>
          <p:nvPr>
            <p:ph type="title"/>
          </p:nvPr>
        </p:nvSpPr>
        <p:spPr>
          <a:xfrm>
            <a:off x="719668" y="1740115"/>
            <a:ext cx="10748433" cy="358560"/>
          </a:xfrm>
        </p:spPr>
        <p:txBody>
          <a:bodyPr/>
          <a:lstStyle/>
          <a:p>
            <a:r>
              <a:rPr lang="de-DE" dirty="0"/>
              <a:t>Detailansicht - </a:t>
            </a:r>
            <a:r>
              <a:rPr lang="de-DE" dirty="0" err="1"/>
              <a:t>LogoutServlet</a:t>
            </a:r>
            <a:endParaRPr lang="de-DE" dirty="0"/>
          </a:p>
        </p:txBody>
      </p:sp>
      <p:pic>
        <p:nvPicPr>
          <p:cNvPr id="7" name="Inhaltsplatzhalter 6">
            <a:extLst>
              <a:ext uri="{FF2B5EF4-FFF2-40B4-BE49-F238E27FC236}">
                <a16:creationId xmlns:a16="http://schemas.microsoft.com/office/drawing/2014/main" id="{5165E217-B6C6-41C7-AC59-FF4B9C1C5A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3884" y="2157497"/>
            <a:ext cx="5560467" cy="4552866"/>
          </a:xfrm>
        </p:spPr>
      </p:pic>
      <p:sp>
        <p:nvSpPr>
          <p:cNvPr id="4" name="Fußzeilenplatzhalter 3">
            <a:extLst>
              <a:ext uri="{FF2B5EF4-FFF2-40B4-BE49-F238E27FC236}">
                <a16:creationId xmlns:a16="http://schemas.microsoft.com/office/drawing/2014/main" id="{4B08D107-2AE1-4A59-AC3F-765FC8A176FB}"/>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C78A3828-B23A-4781-9800-E1941D6A1956}"/>
              </a:ext>
            </a:extLst>
          </p:cNvPr>
          <p:cNvSpPr>
            <a:spLocks noGrp="1"/>
          </p:cNvSpPr>
          <p:nvPr>
            <p:ph type="sldNum" sz="quarter" idx="11"/>
          </p:nvPr>
        </p:nvSpPr>
        <p:spPr/>
        <p:txBody>
          <a:bodyPr/>
          <a:lstStyle/>
          <a:p>
            <a:fld id="{9C769D77-A6BD-4055-B1F5-206E3089995D}" type="slidenum">
              <a:rPr lang="de-DE" smtClean="0"/>
              <a:t>21</a:t>
            </a:fld>
            <a:endParaRPr lang="de-DE"/>
          </a:p>
        </p:txBody>
      </p:sp>
      <p:sp>
        <p:nvSpPr>
          <p:cNvPr id="8" name="Textfeld 7">
            <a:extLst>
              <a:ext uri="{FF2B5EF4-FFF2-40B4-BE49-F238E27FC236}">
                <a16:creationId xmlns:a16="http://schemas.microsoft.com/office/drawing/2014/main" id="{F5F1F3CD-3CFE-4AF7-B6C3-6C204AD3328B}"/>
              </a:ext>
            </a:extLst>
          </p:cNvPr>
          <p:cNvSpPr txBox="1"/>
          <p:nvPr/>
        </p:nvSpPr>
        <p:spPr>
          <a:xfrm>
            <a:off x="719667" y="2894275"/>
            <a:ext cx="4051116" cy="646331"/>
          </a:xfrm>
          <a:prstGeom prst="rect">
            <a:avLst/>
          </a:prstGeom>
          <a:noFill/>
        </p:spPr>
        <p:txBody>
          <a:bodyPr wrap="square" rtlCol="0">
            <a:spAutoFit/>
          </a:bodyPr>
          <a:lstStyle/>
          <a:p>
            <a:pPr algn="l"/>
            <a:r>
              <a:rPr lang="de-DE" dirty="0"/>
              <a:t>Das </a:t>
            </a:r>
            <a:r>
              <a:rPr lang="de-DE" dirty="0" err="1"/>
              <a:t>LogoutServlet</a:t>
            </a:r>
            <a:r>
              <a:rPr lang="de-DE" dirty="0"/>
              <a:t> übernimmt den Logout von Usern, der Zeitpunkt des Logouts wird als </a:t>
            </a:r>
            <a:r>
              <a:rPr lang="de-DE" dirty="0" err="1"/>
              <a:t>lastLogin</a:t>
            </a:r>
            <a:r>
              <a:rPr lang="de-DE" dirty="0"/>
              <a:t> vom </a:t>
            </a:r>
            <a:r>
              <a:rPr lang="de-DE" dirty="0" err="1"/>
              <a:t>UserDao</a:t>
            </a:r>
            <a:r>
              <a:rPr lang="de-DE" dirty="0"/>
              <a:t> gespeichert.</a:t>
            </a:r>
          </a:p>
        </p:txBody>
      </p:sp>
    </p:spTree>
    <p:extLst>
      <p:ext uri="{BB962C8B-B14F-4D97-AF65-F5344CB8AC3E}">
        <p14:creationId xmlns:p14="http://schemas.microsoft.com/office/powerpoint/2010/main" val="316212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BE5C3A-4643-4238-9513-845BA60F6ADE}"/>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65DC6AA8-9619-4468-B7B8-460ECE2C4E54}"/>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96B31B16-6963-4E5B-934F-B06317D6B47D}"/>
              </a:ext>
            </a:extLst>
          </p:cNvPr>
          <p:cNvSpPr>
            <a:spLocks noGrp="1"/>
          </p:cNvSpPr>
          <p:nvPr>
            <p:ph type="sldNum" sz="quarter" idx="11"/>
          </p:nvPr>
        </p:nvSpPr>
        <p:spPr/>
        <p:txBody>
          <a:bodyPr/>
          <a:lstStyle/>
          <a:p>
            <a:fld id="{9C769D77-A6BD-4055-B1F5-206E3089995D}" type="slidenum">
              <a:rPr lang="de-DE" smtClean="0"/>
              <a:t>22</a:t>
            </a:fld>
            <a:endParaRPr lang="de-DE"/>
          </a:p>
        </p:txBody>
      </p:sp>
      <p:pic>
        <p:nvPicPr>
          <p:cNvPr id="11" name="Inhaltsplatzhalter 10">
            <a:extLst>
              <a:ext uri="{FF2B5EF4-FFF2-40B4-BE49-F238E27FC236}">
                <a16:creationId xmlns:a16="http://schemas.microsoft.com/office/drawing/2014/main" id="{8B5E81B2-FF80-4CBA-9858-41316A3C2D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9" y="0"/>
            <a:ext cx="12204149" cy="6858000"/>
          </a:xfrm>
        </p:spPr>
      </p:pic>
    </p:spTree>
    <p:extLst>
      <p:ext uri="{BB962C8B-B14F-4D97-AF65-F5344CB8AC3E}">
        <p14:creationId xmlns:p14="http://schemas.microsoft.com/office/powerpoint/2010/main" val="114720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164CDD-0CBB-41E5-AD11-E486866ECCCB}"/>
              </a:ext>
            </a:extLst>
          </p:cNvPr>
          <p:cNvSpPr>
            <a:spLocks noGrp="1"/>
          </p:cNvSpPr>
          <p:nvPr>
            <p:ph type="title"/>
          </p:nvPr>
        </p:nvSpPr>
        <p:spPr>
          <a:xfrm>
            <a:off x="719668" y="1740115"/>
            <a:ext cx="10748433" cy="358560"/>
          </a:xfrm>
        </p:spPr>
        <p:txBody>
          <a:bodyPr/>
          <a:lstStyle/>
          <a:p>
            <a:r>
              <a:rPr lang="de-DE" dirty="0"/>
              <a:t>Detailansicht - </a:t>
            </a:r>
            <a:r>
              <a:rPr lang="de-DE" dirty="0" err="1"/>
              <a:t>DetailServlet</a:t>
            </a:r>
            <a:endParaRPr lang="de-DE" dirty="0"/>
          </a:p>
        </p:txBody>
      </p:sp>
      <p:pic>
        <p:nvPicPr>
          <p:cNvPr id="7" name="Inhaltsplatzhalter 6">
            <a:extLst>
              <a:ext uri="{FF2B5EF4-FFF2-40B4-BE49-F238E27FC236}">
                <a16:creationId xmlns:a16="http://schemas.microsoft.com/office/drawing/2014/main" id="{FB22D4F4-ED28-45B2-AC30-3FF498D0A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5361" y="2098675"/>
            <a:ext cx="5004058" cy="4721521"/>
          </a:xfrm>
        </p:spPr>
      </p:pic>
      <p:sp>
        <p:nvSpPr>
          <p:cNvPr id="4" name="Fußzeilenplatzhalter 3">
            <a:extLst>
              <a:ext uri="{FF2B5EF4-FFF2-40B4-BE49-F238E27FC236}">
                <a16:creationId xmlns:a16="http://schemas.microsoft.com/office/drawing/2014/main" id="{8C1FF25A-6137-47BF-B785-54A5ADE5629A}"/>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4C5FF7D5-4331-4E45-AF23-98A2F1B23A9F}"/>
              </a:ext>
            </a:extLst>
          </p:cNvPr>
          <p:cNvSpPr>
            <a:spLocks noGrp="1"/>
          </p:cNvSpPr>
          <p:nvPr>
            <p:ph type="sldNum" sz="quarter" idx="11"/>
          </p:nvPr>
        </p:nvSpPr>
        <p:spPr/>
        <p:txBody>
          <a:bodyPr/>
          <a:lstStyle/>
          <a:p>
            <a:fld id="{9C769D77-A6BD-4055-B1F5-206E3089995D}" type="slidenum">
              <a:rPr lang="de-DE" smtClean="0"/>
              <a:t>23</a:t>
            </a:fld>
            <a:endParaRPr lang="de-DE"/>
          </a:p>
        </p:txBody>
      </p:sp>
      <p:sp>
        <p:nvSpPr>
          <p:cNvPr id="8" name="Textfeld 7">
            <a:extLst>
              <a:ext uri="{FF2B5EF4-FFF2-40B4-BE49-F238E27FC236}">
                <a16:creationId xmlns:a16="http://schemas.microsoft.com/office/drawing/2014/main" id="{F9F8A7BC-8A01-4AF0-8FBC-A9EBA1286409}"/>
              </a:ext>
            </a:extLst>
          </p:cNvPr>
          <p:cNvSpPr txBox="1"/>
          <p:nvPr/>
        </p:nvSpPr>
        <p:spPr>
          <a:xfrm>
            <a:off x="719667" y="2576223"/>
            <a:ext cx="4528194" cy="1754326"/>
          </a:xfrm>
          <a:prstGeom prst="rect">
            <a:avLst/>
          </a:prstGeom>
          <a:noFill/>
        </p:spPr>
        <p:txBody>
          <a:bodyPr wrap="square" rtlCol="0">
            <a:spAutoFit/>
          </a:bodyPr>
          <a:lstStyle/>
          <a:p>
            <a:pPr algn="l"/>
            <a:r>
              <a:rPr lang="de-DE" dirty="0"/>
              <a:t>Die </a:t>
            </a:r>
            <a:r>
              <a:rPr lang="de-DE" dirty="0" err="1"/>
              <a:t>doGet</a:t>
            </a:r>
            <a:r>
              <a:rPr lang="de-DE" dirty="0"/>
              <a:t>() Methode des </a:t>
            </a:r>
            <a:r>
              <a:rPr lang="de-DE" dirty="0" err="1"/>
              <a:t>DetailServlets</a:t>
            </a:r>
            <a:r>
              <a:rPr lang="de-DE" dirty="0"/>
              <a:t> ist zuständig für die Darstellung eines einzelnen Smartmeters. Zunächst wird dem </a:t>
            </a:r>
            <a:r>
              <a:rPr lang="de-DE" dirty="0" err="1"/>
              <a:t>SmartmeterDao</a:t>
            </a:r>
            <a:r>
              <a:rPr lang="de-DE" dirty="0"/>
              <a:t> angeforderte ID übergeben, dieser gibt dann das gesuchte Smartmeter aus der Smartmetertabelle zurück. Da sich die Zufallswerte für Strom und Spannung des Smartmeters bei jedem Aufruf ändern sollen, werden als Nächstes die entsprechenden Berechnungsfunktionen des Smartmeters aufgerufen. Danach wird das Smartmeter als </a:t>
            </a:r>
            <a:r>
              <a:rPr lang="de-DE" dirty="0" err="1"/>
              <a:t>Sessionattribut</a:t>
            </a:r>
            <a:r>
              <a:rPr lang="de-DE" dirty="0"/>
              <a:t> gesetzt.</a:t>
            </a:r>
          </a:p>
        </p:txBody>
      </p:sp>
      <p:sp>
        <p:nvSpPr>
          <p:cNvPr id="9" name="Textfeld 8">
            <a:extLst>
              <a:ext uri="{FF2B5EF4-FFF2-40B4-BE49-F238E27FC236}">
                <a16:creationId xmlns:a16="http://schemas.microsoft.com/office/drawing/2014/main" id="{0260D116-FC11-499F-9D60-94A962745B0B}"/>
              </a:ext>
            </a:extLst>
          </p:cNvPr>
          <p:cNvSpPr txBox="1"/>
          <p:nvPr/>
        </p:nvSpPr>
        <p:spPr>
          <a:xfrm>
            <a:off x="719667" y="5295569"/>
            <a:ext cx="4424827" cy="830997"/>
          </a:xfrm>
          <a:prstGeom prst="rect">
            <a:avLst/>
          </a:prstGeom>
          <a:noFill/>
        </p:spPr>
        <p:txBody>
          <a:bodyPr wrap="square" rtlCol="0">
            <a:spAutoFit/>
          </a:bodyPr>
          <a:lstStyle/>
          <a:p>
            <a:pPr algn="l"/>
            <a:r>
              <a:rPr lang="de-DE" dirty="0"/>
              <a:t>Bevor der User Ablesungen für das Smartmeter vornehmen kann, wird überprüft ob er angemeldet ist. Ist dies der Fall, wird die </a:t>
            </a:r>
            <a:r>
              <a:rPr lang="de-DE" dirty="0" err="1"/>
              <a:t>SmartmeterId</a:t>
            </a:r>
            <a:r>
              <a:rPr lang="de-DE" dirty="0"/>
              <a:t> als Hilfsvariable gesetzt. Nun kann es losgehen.</a:t>
            </a:r>
          </a:p>
        </p:txBody>
      </p:sp>
    </p:spTree>
    <p:extLst>
      <p:ext uri="{BB962C8B-B14F-4D97-AF65-F5344CB8AC3E}">
        <p14:creationId xmlns:p14="http://schemas.microsoft.com/office/powerpoint/2010/main" val="3699093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D9BBC2-CFB6-4B9F-B00A-D8FDC0F89410}"/>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BC752A2D-C259-4F87-8AF2-D7F451689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8178" y="3215144"/>
            <a:ext cx="7121223" cy="2703427"/>
          </a:xfrm>
        </p:spPr>
      </p:pic>
      <p:sp>
        <p:nvSpPr>
          <p:cNvPr id="4" name="Fußzeilenplatzhalter 3">
            <a:extLst>
              <a:ext uri="{FF2B5EF4-FFF2-40B4-BE49-F238E27FC236}">
                <a16:creationId xmlns:a16="http://schemas.microsoft.com/office/drawing/2014/main" id="{B1CAC44D-9B3F-4E62-A224-144F5C6C6603}"/>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5BD108FC-08C6-4052-A79B-33E0B35E10D3}"/>
              </a:ext>
            </a:extLst>
          </p:cNvPr>
          <p:cNvSpPr>
            <a:spLocks noGrp="1"/>
          </p:cNvSpPr>
          <p:nvPr>
            <p:ph type="sldNum" sz="quarter" idx="11"/>
          </p:nvPr>
        </p:nvSpPr>
        <p:spPr/>
        <p:txBody>
          <a:bodyPr/>
          <a:lstStyle/>
          <a:p>
            <a:fld id="{9C769D77-A6BD-4055-B1F5-206E3089995D}" type="slidenum">
              <a:rPr lang="de-DE" smtClean="0"/>
              <a:t>24</a:t>
            </a:fld>
            <a:endParaRPr lang="de-DE"/>
          </a:p>
        </p:txBody>
      </p:sp>
      <p:sp>
        <p:nvSpPr>
          <p:cNvPr id="8" name="Textfeld 7">
            <a:extLst>
              <a:ext uri="{FF2B5EF4-FFF2-40B4-BE49-F238E27FC236}">
                <a16:creationId xmlns:a16="http://schemas.microsoft.com/office/drawing/2014/main" id="{58AE4FDA-38E4-4472-970D-70EE51E61CF0}"/>
              </a:ext>
            </a:extLst>
          </p:cNvPr>
          <p:cNvSpPr txBox="1"/>
          <p:nvPr/>
        </p:nvSpPr>
        <p:spPr>
          <a:xfrm>
            <a:off x="719667" y="3215144"/>
            <a:ext cx="4067018" cy="1200329"/>
          </a:xfrm>
          <a:prstGeom prst="rect">
            <a:avLst/>
          </a:prstGeom>
          <a:noFill/>
        </p:spPr>
        <p:txBody>
          <a:bodyPr wrap="square" rtlCol="0">
            <a:spAutoFit/>
          </a:bodyPr>
          <a:lstStyle/>
          <a:p>
            <a:pPr algn="l"/>
            <a:r>
              <a:rPr lang="de-DE" dirty="0"/>
              <a:t>In der </a:t>
            </a:r>
            <a:r>
              <a:rPr lang="de-DE" dirty="0" err="1"/>
              <a:t>doPost</a:t>
            </a:r>
            <a:r>
              <a:rPr lang="de-DE" dirty="0"/>
              <a:t>() Methode wird die Erstellung von neuen Ablesungen veranlasst. Der eingegebene Verbrauchswert, das zugehörige Smartmeter und der ablesende User werden dem Konstruktor der Klasse </a:t>
            </a:r>
            <a:r>
              <a:rPr lang="de-DE" dirty="0" err="1"/>
              <a:t>Record</a:t>
            </a:r>
            <a:r>
              <a:rPr lang="de-DE" dirty="0"/>
              <a:t> übergeben und es wird ein neues </a:t>
            </a:r>
            <a:r>
              <a:rPr lang="de-DE" dirty="0" err="1"/>
              <a:t>Record</a:t>
            </a:r>
            <a:r>
              <a:rPr lang="de-DE" dirty="0"/>
              <a:t> Objekt erstellt. </a:t>
            </a:r>
          </a:p>
        </p:txBody>
      </p:sp>
      <p:sp>
        <p:nvSpPr>
          <p:cNvPr id="9" name="Textfeld 8">
            <a:extLst>
              <a:ext uri="{FF2B5EF4-FFF2-40B4-BE49-F238E27FC236}">
                <a16:creationId xmlns:a16="http://schemas.microsoft.com/office/drawing/2014/main" id="{8EB35D94-7DA1-4A37-9169-377FDB51FCB4}"/>
              </a:ext>
            </a:extLst>
          </p:cNvPr>
          <p:cNvSpPr txBox="1"/>
          <p:nvPr/>
        </p:nvSpPr>
        <p:spPr>
          <a:xfrm>
            <a:off x="719667" y="4730627"/>
            <a:ext cx="3907992" cy="461665"/>
          </a:xfrm>
          <a:prstGeom prst="rect">
            <a:avLst/>
          </a:prstGeom>
          <a:noFill/>
        </p:spPr>
        <p:txBody>
          <a:bodyPr wrap="square" rtlCol="0">
            <a:spAutoFit/>
          </a:bodyPr>
          <a:lstStyle/>
          <a:p>
            <a:pPr algn="l"/>
            <a:r>
              <a:rPr lang="de-DE" dirty="0"/>
              <a:t>Dieses wird vom </a:t>
            </a:r>
            <a:r>
              <a:rPr lang="de-DE" dirty="0" err="1"/>
              <a:t>RecordDao</a:t>
            </a:r>
            <a:r>
              <a:rPr lang="de-DE" dirty="0"/>
              <a:t> gespeichert und der Liste von Records des Smartmeters hinzugefügt.</a:t>
            </a:r>
          </a:p>
        </p:txBody>
      </p:sp>
      <p:pic>
        <p:nvPicPr>
          <p:cNvPr id="10" name="Grafik 9">
            <a:extLst>
              <a:ext uri="{FF2B5EF4-FFF2-40B4-BE49-F238E27FC236}">
                <a16:creationId xmlns:a16="http://schemas.microsoft.com/office/drawing/2014/main" id="{EA656438-8C58-4F86-9F26-2E4148E5F2A8}"/>
              </a:ext>
            </a:extLst>
          </p:cNvPr>
          <p:cNvPicPr>
            <a:picLocks noChangeAspect="1"/>
          </p:cNvPicPr>
          <p:nvPr/>
        </p:nvPicPr>
        <p:blipFill>
          <a:blip r:embed="rId3"/>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2938804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AEEA0FEA-444C-4A68-B91E-803FA62B6450}"/>
              </a:ext>
            </a:extLst>
          </p:cNvPr>
          <p:cNvSpPr>
            <a:spLocks noGrp="1"/>
          </p:cNvSpPr>
          <p:nvPr>
            <p:ph type="sldNum" sz="quarter" idx="11"/>
          </p:nvPr>
        </p:nvSpPr>
        <p:spPr/>
        <p:txBody>
          <a:bodyPr/>
          <a:lstStyle/>
          <a:p>
            <a:endParaRPr lang="de-DE" dirty="0"/>
          </a:p>
        </p:txBody>
      </p:sp>
      <p:sp>
        <p:nvSpPr>
          <p:cNvPr id="4" name="Fußzeilenplatzhalter 3">
            <a:extLst>
              <a:ext uri="{FF2B5EF4-FFF2-40B4-BE49-F238E27FC236}">
                <a16:creationId xmlns:a16="http://schemas.microsoft.com/office/drawing/2014/main" id="{4EE79678-7A21-4C1C-9771-FD920C9A870B}"/>
              </a:ext>
            </a:extLst>
          </p:cNvPr>
          <p:cNvSpPr>
            <a:spLocks noGrp="1"/>
          </p:cNvSpPr>
          <p:nvPr>
            <p:ph type="ftr" sz="quarter" idx="10"/>
          </p:nvPr>
        </p:nvSpPr>
        <p:spPr/>
        <p:txBody>
          <a:bodyPr/>
          <a:lstStyle/>
          <a:p>
            <a:r>
              <a:rPr lang="de-DE" dirty="0" err="1"/>
              <a:t>Jav</a:t>
            </a:r>
            <a:r>
              <a:rPr lang="de-DE" dirty="0"/>
              <a:t> E - Übung 2 | Anwendungssysteme SS 2017</a:t>
            </a:r>
          </a:p>
        </p:txBody>
      </p:sp>
      <p:sp>
        <p:nvSpPr>
          <p:cNvPr id="2" name="Titel 1">
            <a:extLst>
              <a:ext uri="{FF2B5EF4-FFF2-40B4-BE49-F238E27FC236}">
                <a16:creationId xmlns:a16="http://schemas.microsoft.com/office/drawing/2014/main" id="{FA967CCD-16D6-40CC-8E37-CFF4AEFD2F1C}"/>
              </a:ext>
            </a:extLst>
          </p:cNvPr>
          <p:cNvSpPr>
            <a:spLocks noGrp="1"/>
          </p:cNvSpPr>
          <p:nvPr>
            <p:ph type="title"/>
          </p:nvPr>
        </p:nvSpPr>
        <p:spPr/>
        <p:txBody>
          <a:bodyPr/>
          <a:lstStyle/>
          <a:p>
            <a:endParaRPr lang="de-DE"/>
          </a:p>
        </p:txBody>
      </p:sp>
      <p:pic>
        <p:nvPicPr>
          <p:cNvPr id="7" name="Inhaltsplatzhalter 6">
            <a:extLst>
              <a:ext uri="{FF2B5EF4-FFF2-40B4-BE49-F238E27FC236}">
                <a16:creationId xmlns:a16="http://schemas.microsoft.com/office/drawing/2014/main" id="{BDDECA5D-EB67-4D90-8664-56045ADE6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6575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4924D4-E590-4632-8FED-41571AB8DA41}"/>
              </a:ext>
            </a:extLst>
          </p:cNvPr>
          <p:cNvSpPr>
            <a:spLocks noGrp="1"/>
          </p:cNvSpPr>
          <p:nvPr>
            <p:ph type="title"/>
          </p:nvPr>
        </p:nvSpPr>
        <p:spPr>
          <a:xfrm>
            <a:off x="719668" y="1740115"/>
            <a:ext cx="10748433" cy="358560"/>
          </a:xfrm>
        </p:spPr>
        <p:txBody>
          <a:bodyPr/>
          <a:lstStyle/>
          <a:p>
            <a:r>
              <a:rPr lang="de-DE" dirty="0"/>
              <a:t>Content</a:t>
            </a:r>
          </a:p>
        </p:txBody>
      </p:sp>
      <p:sp>
        <p:nvSpPr>
          <p:cNvPr id="3" name="Inhaltsplatzhalter 2">
            <a:extLst>
              <a:ext uri="{FF2B5EF4-FFF2-40B4-BE49-F238E27FC236}">
                <a16:creationId xmlns:a16="http://schemas.microsoft.com/office/drawing/2014/main" id="{DA73D41B-10F1-45E2-9E52-2D1F23567DFA}"/>
              </a:ext>
            </a:extLst>
          </p:cNvPr>
          <p:cNvSpPr>
            <a:spLocks noGrp="1"/>
          </p:cNvSpPr>
          <p:nvPr>
            <p:ph idx="1"/>
          </p:nvPr>
        </p:nvSpPr>
        <p:spPr/>
        <p:txBody>
          <a:bodyPr/>
          <a:lstStyle/>
          <a:p>
            <a:r>
              <a:rPr lang="de-DE" dirty="0"/>
              <a:t>Struktur des Projekts</a:t>
            </a:r>
          </a:p>
          <a:p>
            <a:r>
              <a:rPr lang="de-DE" dirty="0"/>
              <a:t>	-EJB Models</a:t>
            </a:r>
          </a:p>
          <a:p>
            <a:r>
              <a:rPr lang="de-DE" dirty="0"/>
              <a:t>	-Daos</a:t>
            </a:r>
          </a:p>
          <a:p>
            <a:r>
              <a:rPr lang="de-DE" dirty="0"/>
              <a:t>	-Servlets</a:t>
            </a:r>
          </a:p>
          <a:p>
            <a:endParaRPr lang="de-DE" dirty="0"/>
          </a:p>
          <a:p>
            <a:r>
              <a:rPr lang="de-DE" dirty="0"/>
              <a:t>Detailansichten der einzelnen Klassen mit Code</a:t>
            </a:r>
          </a:p>
          <a:p>
            <a:r>
              <a:rPr lang="de-DE" dirty="0"/>
              <a:t>	-EJB Models</a:t>
            </a:r>
          </a:p>
          <a:p>
            <a:r>
              <a:rPr lang="de-DE" dirty="0"/>
              <a:t>	-Daos</a:t>
            </a:r>
          </a:p>
          <a:p>
            <a:r>
              <a:rPr lang="de-DE" dirty="0"/>
              <a:t>	-Servlets</a:t>
            </a:r>
          </a:p>
          <a:p>
            <a:endParaRPr lang="de-DE" dirty="0"/>
          </a:p>
        </p:txBody>
      </p:sp>
      <p:sp>
        <p:nvSpPr>
          <p:cNvPr id="4" name="Fußzeilenplatzhalter 3">
            <a:extLst>
              <a:ext uri="{FF2B5EF4-FFF2-40B4-BE49-F238E27FC236}">
                <a16:creationId xmlns:a16="http://schemas.microsoft.com/office/drawing/2014/main" id="{301B5153-5AA6-4689-A11B-6253B0FBEEC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5E3125F-4EF7-48DD-B05D-8589B534F1F8}"/>
              </a:ext>
            </a:extLst>
          </p:cNvPr>
          <p:cNvSpPr>
            <a:spLocks noGrp="1"/>
          </p:cNvSpPr>
          <p:nvPr>
            <p:ph type="sldNum" sz="quarter" idx="11"/>
          </p:nvPr>
        </p:nvSpPr>
        <p:spPr/>
        <p:txBody>
          <a:bodyPr/>
          <a:lstStyle/>
          <a:p>
            <a:fld id="{9C769D77-A6BD-4055-B1F5-206E3089995D}" type="slidenum">
              <a:rPr lang="de-DE" smtClean="0"/>
              <a:t>3</a:t>
            </a:fld>
            <a:endParaRPr lang="de-DE"/>
          </a:p>
        </p:txBody>
      </p:sp>
      <p:pic>
        <p:nvPicPr>
          <p:cNvPr id="6" name="Grafik 5">
            <a:extLst>
              <a:ext uri="{FF2B5EF4-FFF2-40B4-BE49-F238E27FC236}">
                <a16:creationId xmlns:a16="http://schemas.microsoft.com/office/drawing/2014/main" id="{9BFD75A0-EA92-476E-9594-74E392F7C47C}"/>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85815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1BCA04-9329-487A-8037-C3BBDF3DDC7A}"/>
              </a:ext>
            </a:extLst>
          </p:cNvPr>
          <p:cNvSpPr>
            <a:spLocks noGrp="1"/>
          </p:cNvSpPr>
          <p:nvPr>
            <p:ph type="title"/>
          </p:nvPr>
        </p:nvSpPr>
        <p:spPr>
          <a:xfrm>
            <a:off x="719668" y="1713954"/>
            <a:ext cx="10748433" cy="384721"/>
          </a:xfrm>
        </p:spPr>
        <p:txBody>
          <a:bodyPr/>
          <a:lstStyle/>
          <a:p>
            <a:r>
              <a:rPr lang="de-DE" dirty="0"/>
              <a:t>Struktur des Projekts – EJB Models</a:t>
            </a:r>
          </a:p>
        </p:txBody>
      </p:sp>
      <p:sp>
        <p:nvSpPr>
          <p:cNvPr id="3" name="Inhaltsplatzhalter 2">
            <a:extLst>
              <a:ext uri="{FF2B5EF4-FFF2-40B4-BE49-F238E27FC236}">
                <a16:creationId xmlns:a16="http://schemas.microsoft.com/office/drawing/2014/main" id="{C59110F1-A171-4B0A-BCF9-F4BC71EC191C}"/>
              </a:ext>
            </a:extLst>
          </p:cNvPr>
          <p:cNvSpPr>
            <a:spLocks noGrp="1"/>
          </p:cNvSpPr>
          <p:nvPr>
            <p:ph idx="1"/>
          </p:nvPr>
        </p:nvSpPr>
        <p:spPr/>
        <p:txBody>
          <a:bodyPr/>
          <a:lstStyle/>
          <a:p>
            <a:r>
              <a:rPr lang="de-DE" dirty="0"/>
              <a:t>	User: 		Zusätzlich zu den vorgegebenen Methoden enthält die Klasse User Methoden die Formulare zum Login und 		Logout von Usern bereitstellen, sowie zum Hinzufügen von Smartmetern und Ablesungen.</a:t>
            </a:r>
          </a:p>
          <a:p>
            <a:r>
              <a:rPr lang="de-DE" dirty="0"/>
              <a:t>	</a:t>
            </a:r>
          </a:p>
          <a:p>
            <a:r>
              <a:rPr lang="de-DE" dirty="0"/>
              <a:t>	</a:t>
            </a:r>
            <a:r>
              <a:rPr lang="de-DE" dirty="0" err="1"/>
              <a:t>SmartMeter</a:t>
            </a:r>
            <a:r>
              <a:rPr lang="de-DE" dirty="0"/>
              <a:t>: 	Die </a:t>
            </a:r>
            <a:r>
              <a:rPr lang="de-DE" dirty="0" err="1"/>
              <a:t>SmartMeter</a:t>
            </a:r>
            <a:r>
              <a:rPr lang="de-DE" dirty="0"/>
              <a:t>-Klasse enthält die Eigenschaften der Smartmeter und eine Liste von Ablesungen(Records). Die 		Smartmeter werden als </a:t>
            </a:r>
            <a:r>
              <a:rPr lang="de-DE" dirty="0" err="1"/>
              <a:t>Entities</a:t>
            </a:r>
            <a:r>
              <a:rPr lang="de-DE" dirty="0"/>
              <a:t> gespeichert und stehen zu den Records in einer </a:t>
            </a:r>
            <a:r>
              <a:rPr lang="de-DE" dirty="0" err="1"/>
              <a:t>OneToMany</a:t>
            </a:r>
            <a:r>
              <a:rPr lang="de-DE" dirty="0"/>
              <a:t>-Beziehung. Zudem 		werden hier die Zufallswerte für die Spannung und Stromstärke berechnet und eine optionale Warnung erzeugt.</a:t>
            </a:r>
          </a:p>
          <a:p>
            <a:r>
              <a:rPr lang="de-DE" dirty="0"/>
              <a:t>	</a:t>
            </a:r>
          </a:p>
          <a:p>
            <a:r>
              <a:rPr lang="de-DE" dirty="0"/>
              <a:t>	</a:t>
            </a:r>
            <a:r>
              <a:rPr lang="de-DE" dirty="0" err="1"/>
              <a:t>Record</a:t>
            </a:r>
            <a:r>
              <a:rPr lang="de-DE" dirty="0"/>
              <a:t>:	Die Records werden ebenfalls als </a:t>
            </a:r>
            <a:r>
              <a:rPr lang="de-DE" dirty="0" err="1"/>
              <a:t>Entities</a:t>
            </a:r>
            <a:r>
              <a:rPr lang="de-DE" dirty="0"/>
              <a:t> gespeichert und stehen zu den Smartmetern in einer </a:t>
            </a:r>
            <a:r>
              <a:rPr lang="de-DE" dirty="0" err="1"/>
              <a:t>ManyToOne</a:t>
            </a:r>
            <a:r>
              <a:rPr lang="de-DE" dirty="0"/>
              <a:t>-		Beziehung. Die Zeitpunkte der Ablesungen werden im Konstruktor mitgespeichert.	</a:t>
            </a:r>
          </a:p>
          <a:p>
            <a:endParaRPr lang="de-DE" dirty="0"/>
          </a:p>
          <a:p>
            <a:r>
              <a:rPr lang="de-DE" dirty="0"/>
              <a:t>	</a:t>
            </a:r>
          </a:p>
          <a:p>
            <a:r>
              <a:rPr lang="de-DE" dirty="0"/>
              <a:t>	</a:t>
            </a:r>
          </a:p>
        </p:txBody>
      </p:sp>
      <p:sp>
        <p:nvSpPr>
          <p:cNvPr id="4" name="Fußzeilenplatzhalter 3">
            <a:extLst>
              <a:ext uri="{FF2B5EF4-FFF2-40B4-BE49-F238E27FC236}">
                <a16:creationId xmlns:a16="http://schemas.microsoft.com/office/drawing/2014/main" id="{F1933908-573E-45E0-B9FF-BB062D9F0069}"/>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0C013C43-5D0D-41B1-B6C3-13EE06985F23}"/>
              </a:ext>
            </a:extLst>
          </p:cNvPr>
          <p:cNvSpPr>
            <a:spLocks noGrp="1"/>
          </p:cNvSpPr>
          <p:nvPr>
            <p:ph type="sldNum" sz="quarter" idx="11"/>
          </p:nvPr>
        </p:nvSpPr>
        <p:spPr/>
        <p:txBody>
          <a:bodyPr/>
          <a:lstStyle/>
          <a:p>
            <a:fld id="{9C769D77-A6BD-4055-B1F5-206E3089995D}" type="slidenum">
              <a:rPr lang="de-DE" smtClean="0"/>
              <a:t>4</a:t>
            </a:fld>
            <a:endParaRPr lang="de-DE"/>
          </a:p>
        </p:txBody>
      </p:sp>
      <p:pic>
        <p:nvPicPr>
          <p:cNvPr id="6" name="Grafik 5">
            <a:extLst>
              <a:ext uri="{FF2B5EF4-FFF2-40B4-BE49-F238E27FC236}">
                <a16:creationId xmlns:a16="http://schemas.microsoft.com/office/drawing/2014/main" id="{3BD63E01-57ED-4501-9950-8AEAAE6DA565}"/>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56032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F6309-A870-4814-9EFB-CA15F2ECF06D}"/>
              </a:ext>
            </a:extLst>
          </p:cNvPr>
          <p:cNvSpPr>
            <a:spLocks noGrp="1"/>
          </p:cNvSpPr>
          <p:nvPr>
            <p:ph type="title"/>
          </p:nvPr>
        </p:nvSpPr>
        <p:spPr>
          <a:xfrm>
            <a:off x="719668" y="1740115"/>
            <a:ext cx="10748433" cy="358560"/>
          </a:xfrm>
        </p:spPr>
        <p:txBody>
          <a:bodyPr/>
          <a:lstStyle/>
          <a:p>
            <a:r>
              <a:rPr lang="de-DE" dirty="0"/>
              <a:t>Struktur des Projekts - Daos</a:t>
            </a:r>
          </a:p>
        </p:txBody>
      </p:sp>
      <p:sp>
        <p:nvSpPr>
          <p:cNvPr id="3" name="Inhaltsplatzhalter 2">
            <a:extLst>
              <a:ext uri="{FF2B5EF4-FFF2-40B4-BE49-F238E27FC236}">
                <a16:creationId xmlns:a16="http://schemas.microsoft.com/office/drawing/2014/main" id="{0D8AF47A-12A7-4B7E-AC80-1B1FC529023D}"/>
              </a:ext>
            </a:extLst>
          </p:cNvPr>
          <p:cNvSpPr>
            <a:spLocks noGrp="1"/>
          </p:cNvSpPr>
          <p:nvPr>
            <p:ph idx="1"/>
          </p:nvPr>
        </p:nvSpPr>
        <p:spPr/>
        <p:txBody>
          <a:bodyPr/>
          <a:lstStyle/>
          <a:p>
            <a:r>
              <a:rPr lang="de-DE" dirty="0"/>
              <a:t>	</a:t>
            </a:r>
            <a:r>
              <a:rPr lang="de-DE" dirty="0" err="1"/>
              <a:t>UserDao</a:t>
            </a:r>
            <a:r>
              <a:rPr lang="de-DE" dirty="0"/>
              <a:t>:	Der </a:t>
            </a:r>
            <a:r>
              <a:rPr lang="de-DE" dirty="0" err="1"/>
              <a:t>UserDao</a:t>
            </a:r>
            <a:r>
              <a:rPr lang="de-DE" dirty="0"/>
              <a:t> kann neue User in der Usertabelle speichern, User finden, eine Liste aller User 	zurückgeben sowie 		das letzte </a:t>
            </a:r>
            <a:r>
              <a:rPr lang="de-DE" dirty="0" err="1"/>
              <a:t>Logindatum</a:t>
            </a:r>
            <a:r>
              <a:rPr lang="de-DE" dirty="0"/>
              <a:t> aktualisieren.</a:t>
            </a:r>
          </a:p>
          <a:p>
            <a:endParaRPr lang="de-DE" dirty="0"/>
          </a:p>
          <a:p>
            <a:r>
              <a:rPr lang="de-DE" dirty="0"/>
              <a:t>	</a:t>
            </a:r>
            <a:r>
              <a:rPr lang="de-DE" dirty="0" err="1"/>
              <a:t>SmartMeterDao</a:t>
            </a:r>
            <a:r>
              <a:rPr lang="de-DE" dirty="0"/>
              <a:t>:	Der </a:t>
            </a:r>
            <a:r>
              <a:rPr lang="de-DE" dirty="0" err="1"/>
              <a:t>SmartMeterDao</a:t>
            </a:r>
            <a:r>
              <a:rPr lang="de-DE" dirty="0"/>
              <a:t> kann neue Smartmeter in der Smartmetertabelle speichern, Smartmeter finden und eine 		Liste aller Smartmeter 	zurückgeben.</a:t>
            </a:r>
          </a:p>
          <a:p>
            <a:endParaRPr lang="de-DE" dirty="0"/>
          </a:p>
          <a:p>
            <a:r>
              <a:rPr lang="de-DE" dirty="0"/>
              <a:t>	</a:t>
            </a:r>
            <a:r>
              <a:rPr lang="de-DE" dirty="0" err="1"/>
              <a:t>RecordDao</a:t>
            </a:r>
            <a:r>
              <a:rPr lang="de-DE" dirty="0"/>
              <a:t>:	Der </a:t>
            </a:r>
            <a:r>
              <a:rPr lang="de-DE" dirty="0" err="1"/>
              <a:t>RecordDao</a:t>
            </a:r>
            <a:r>
              <a:rPr lang="de-DE" dirty="0"/>
              <a:t> kann neue Records in der </a:t>
            </a:r>
            <a:r>
              <a:rPr lang="de-DE" dirty="0" err="1"/>
              <a:t>Recordtabelle</a:t>
            </a:r>
            <a:r>
              <a:rPr lang="de-DE" dirty="0"/>
              <a:t> speichern und eine Liste aller Records zurückgeben.	</a:t>
            </a:r>
          </a:p>
        </p:txBody>
      </p:sp>
      <p:sp>
        <p:nvSpPr>
          <p:cNvPr id="4" name="Fußzeilenplatzhalter 3">
            <a:extLst>
              <a:ext uri="{FF2B5EF4-FFF2-40B4-BE49-F238E27FC236}">
                <a16:creationId xmlns:a16="http://schemas.microsoft.com/office/drawing/2014/main" id="{3D665915-8ED2-46B3-8EF1-18DF567733FA}"/>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354241AC-B188-45E3-A200-C61DEE086795}"/>
              </a:ext>
            </a:extLst>
          </p:cNvPr>
          <p:cNvSpPr>
            <a:spLocks noGrp="1"/>
          </p:cNvSpPr>
          <p:nvPr>
            <p:ph type="sldNum" sz="quarter" idx="11"/>
          </p:nvPr>
        </p:nvSpPr>
        <p:spPr/>
        <p:txBody>
          <a:bodyPr/>
          <a:lstStyle/>
          <a:p>
            <a:fld id="{9C769D77-A6BD-4055-B1F5-206E3089995D}" type="slidenum">
              <a:rPr lang="de-DE" smtClean="0"/>
              <a:t>5</a:t>
            </a:fld>
            <a:endParaRPr lang="de-DE"/>
          </a:p>
        </p:txBody>
      </p:sp>
      <p:pic>
        <p:nvPicPr>
          <p:cNvPr id="6" name="Grafik 5">
            <a:extLst>
              <a:ext uri="{FF2B5EF4-FFF2-40B4-BE49-F238E27FC236}">
                <a16:creationId xmlns:a16="http://schemas.microsoft.com/office/drawing/2014/main" id="{5039D532-7F31-4679-B22B-78EB7DA96CBD}"/>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188787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535D48-AFF7-4D9D-A4C0-47EF297ADC35}"/>
              </a:ext>
            </a:extLst>
          </p:cNvPr>
          <p:cNvSpPr>
            <a:spLocks noGrp="1"/>
          </p:cNvSpPr>
          <p:nvPr>
            <p:ph type="title"/>
          </p:nvPr>
        </p:nvSpPr>
        <p:spPr>
          <a:xfrm>
            <a:off x="719668" y="1740115"/>
            <a:ext cx="10748433" cy="358560"/>
          </a:xfrm>
        </p:spPr>
        <p:txBody>
          <a:bodyPr/>
          <a:lstStyle/>
          <a:p>
            <a:r>
              <a:rPr lang="de-DE" dirty="0"/>
              <a:t>Struktur des Projekts - Servlets</a:t>
            </a:r>
          </a:p>
        </p:txBody>
      </p:sp>
      <p:sp>
        <p:nvSpPr>
          <p:cNvPr id="3" name="Inhaltsplatzhalter 2">
            <a:extLst>
              <a:ext uri="{FF2B5EF4-FFF2-40B4-BE49-F238E27FC236}">
                <a16:creationId xmlns:a16="http://schemas.microsoft.com/office/drawing/2014/main" id="{1C0FB956-969E-4605-A893-64B52BAE2E29}"/>
              </a:ext>
            </a:extLst>
          </p:cNvPr>
          <p:cNvSpPr>
            <a:spLocks noGrp="1"/>
          </p:cNvSpPr>
          <p:nvPr>
            <p:ph idx="1"/>
          </p:nvPr>
        </p:nvSpPr>
        <p:spPr/>
        <p:txBody>
          <a:bodyPr/>
          <a:lstStyle/>
          <a:p>
            <a:r>
              <a:rPr lang="de-DE" dirty="0"/>
              <a:t>	</a:t>
            </a:r>
            <a:r>
              <a:rPr lang="de-DE" dirty="0" err="1"/>
              <a:t>SmartMeterServlet</a:t>
            </a:r>
            <a:r>
              <a:rPr lang="de-DE" dirty="0"/>
              <a:t>: Das </a:t>
            </a:r>
            <a:r>
              <a:rPr lang="de-DE" dirty="0" err="1"/>
              <a:t>SmartmeterServlet</a:t>
            </a:r>
            <a:r>
              <a:rPr lang="de-DE" dirty="0"/>
              <a:t> übernimmt die Aufgabe, die Liste von angelegten Smartmeters anzuzeigen. 			Zudem wird hier die Erstellung von neuen Smartmetern veranlasst. </a:t>
            </a:r>
          </a:p>
          <a:p>
            <a:endParaRPr lang="de-DE" dirty="0"/>
          </a:p>
          <a:p>
            <a:r>
              <a:rPr lang="de-DE" dirty="0"/>
              <a:t>	</a:t>
            </a:r>
            <a:r>
              <a:rPr lang="de-DE" dirty="0" err="1"/>
              <a:t>LoginServlet</a:t>
            </a:r>
            <a:r>
              <a:rPr lang="de-DE" dirty="0"/>
              <a:t>:	Setzt den Login um, zudem können von hier aus neue User angelegt werden.</a:t>
            </a:r>
          </a:p>
          <a:p>
            <a:r>
              <a:rPr lang="de-DE" dirty="0"/>
              <a:t>	</a:t>
            </a:r>
          </a:p>
          <a:p>
            <a:r>
              <a:rPr lang="de-DE" dirty="0"/>
              <a:t>	</a:t>
            </a:r>
            <a:r>
              <a:rPr lang="de-DE" dirty="0" err="1"/>
              <a:t>LogoutServlet</a:t>
            </a:r>
            <a:r>
              <a:rPr lang="de-DE" dirty="0"/>
              <a:t>: 	Das </a:t>
            </a:r>
            <a:r>
              <a:rPr lang="de-DE" dirty="0" err="1"/>
              <a:t>LogoutServlet</a:t>
            </a:r>
            <a:r>
              <a:rPr lang="de-DE" dirty="0"/>
              <a:t> kümmert sich um den Logout von Usern.</a:t>
            </a:r>
          </a:p>
          <a:p>
            <a:endParaRPr lang="de-DE" dirty="0"/>
          </a:p>
          <a:p>
            <a:r>
              <a:rPr lang="de-DE" dirty="0"/>
              <a:t>	</a:t>
            </a:r>
            <a:r>
              <a:rPr lang="de-DE" dirty="0" err="1"/>
              <a:t>DetailServlet</a:t>
            </a:r>
            <a:r>
              <a:rPr lang="de-DE" dirty="0"/>
              <a:t>:	Das </a:t>
            </a:r>
            <a:r>
              <a:rPr lang="de-DE" dirty="0" err="1"/>
              <a:t>DetailServlet</a:t>
            </a:r>
            <a:r>
              <a:rPr lang="de-DE" dirty="0"/>
              <a:t> übernimmt die Darstellung eines spezifischen Smartmeters mit dessen Attributen. Es prüft 		zudem, ob ein User angemeldet ist. Ist dies der Fall kann der User neue Ablesungen vornehmen, welche mit Hilfe 		der EJBs erstellt und gespeichert werden.</a:t>
            </a:r>
          </a:p>
        </p:txBody>
      </p:sp>
      <p:sp>
        <p:nvSpPr>
          <p:cNvPr id="4" name="Fußzeilenplatzhalter 3">
            <a:extLst>
              <a:ext uri="{FF2B5EF4-FFF2-40B4-BE49-F238E27FC236}">
                <a16:creationId xmlns:a16="http://schemas.microsoft.com/office/drawing/2014/main" id="{76B70A94-18D5-48B6-80BA-BEECFCEAAEB7}"/>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20F4715A-75E3-48C8-8411-3F29BAD67E50}"/>
              </a:ext>
            </a:extLst>
          </p:cNvPr>
          <p:cNvSpPr>
            <a:spLocks noGrp="1"/>
          </p:cNvSpPr>
          <p:nvPr>
            <p:ph type="sldNum" sz="quarter" idx="11"/>
          </p:nvPr>
        </p:nvSpPr>
        <p:spPr/>
        <p:txBody>
          <a:bodyPr/>
          <a:lstStyle/>
          <a:p>
            <a:fld id="{9C769D77-A6BD-4055-B1F5-206E3089995D}" type="slidenum">
              <a:rPr lang="de-DE" smtClean="0"/>
              <a:t>6</a:t>
            </a:fld>
            <a:endParaRPr lang="de-DE"/>
          </a:p>
        </p:txBody>
      </p:sp>
      <p:pic>
        <p:nvPicPr>
          <p:cNvPr id="6" name="Grafik 5">
            <a:extLst>
              <a:ext uri="{FF2B5EF4-FFF2-40B4-BE49-F238E27FC236}">
                <a16:creationId xmlns:a16="http://schemas.microsoft.com/office/drawing/2014/main" id="{206C84BE-0816-43DF-B815-2F8EADBF1809}"/>
              </a:ext>
            </a:extLst>
          </p:cNvPr>
          <p:cNvPicPr>
            <a:picLocks noChangeAspect="1"/>
          </p:cNvPicPr>
          <p:nvPr/>
        </p:nvPicPr>
        <p:blipFill>
          <a:blip r:embed="rId2"/>
          <a:stretch>
            <a:fillRect/>
          </a:stretch>
        </p:blipFill>
        <p:spPr>
          <a:xfrm>
            <a:off x="9640389" y="6035040"/>
            <a:ext cx="1828800" cy="675323"/>
          </a:xfrm>
          <a:prstGeom prst="rect">
            <a:avLst/>
          </a:prstGeom>
        </p:spPr>
      </p:pic>
    </p:spTree>
    <p:extLst>
      <p:ext uri="{BB962C8B-B14F-4D97-AF65-F5344CB8AC3E}">
        <p14:creationId xmlns:p14="http://schemas.microsoft.com/office/powerpoint/2010/main" val="339936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40E35-5044-4448-8405-3192E3D07E00}"/>
              </a:ext>
            </a:extLst>
          </p:cNvPr>
          <p:cNvSpPr>
            <a:spLocks noGrp="1"/>
          </p:cNvSpPr>
          <p:nvPr>
            <p:ph type="title"/>
          </p:nvPr>
        </p:nvSpPr>
        <p:spPr>
          <a:xfrm>
            <a:off x="719668" y="1713954"/>
            <a:ext cx="10748433" cy="384721"/>
          </a:xfrm>
        </p:spPr>
        <p:txBody>
          <a:bodyPr/>
          <a:lstStyle/>
          <a:p>
            <a:r>
              <a:rPr lang="de-DE" dirty="0"/>
              <a:t>Detailansicht - User</a:t>
            </a:r>
          </a:p>
        </p:txBody>
      </p:sp>
      <p:sp>
        <p:nvSpPr>
          <p:cNvPr id="4" name="Fußzeilenplatzhalter 3">
            <a:extLst>
              <a:ext uri="{FF2B5EF4-FFF2-40B4-BE49-F238E27FC236}">
                <a16:creationId xmlns:a16="http://schemas.microsoft.com/office/drawing/2014/main" id="{82ED5F0B-1207-492E-8147-2539FD27C00E}"/>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574E6A6-4ACB-40D2-A4A1-90102004782D}"/>
              </a:ext>
            </a:extLst>
          </p:cNvPr>
          <p:cNvSpPr>
            <a:spLocks noGrp="1"/>
          </p:cNvSpPr>
          <p:nvPr>
            <p:ph type="sldNum" sz="quarter" idx="11"/>
          </p:nvPr>
        </p:nvSpPr>
        <p:spPr/>
        <p:txBody>
          <a:bodyPr/>
          <a:lstStyle/>
          <a:p>
            <a:fld id="{9C769D77-A6BD-4055-B1F5-206E3089995D}" type="slidenum">
              <a:rPr lang="de-DE" smtClean="0"/>
              <a:t>7</a:t>
            </a:fld>
            <a:endParaRPr lang="de-DE"/>
          </a:p>
        </p:txBody>
      </p:sp>
      <p:sp>
        <p:nvSpPr>
          <p:cNvPr id="8" name="Textfeld 7">
            <a:extLst>
              <a:ext uri="{FF2B5EF4-FFF2-40B4-BE49-F238E27FC236}">
                <a16:creationId xmlns:a16="http://schemas.microsoft.com/office/drawing/2014/main" id="{5E3D767A-24CC-48C1-AB1C-FA98650A7BE6}"/>
              </a:ext>
            </a:extLst>
          </p:cNvPr>
          <p:cNvSpPr txBox="1"/>
          <p:nvPr/>
        </p:nvSpPr>
        <p:spPr>
          <a:xfrm>
            <a:off x="641291" y="2280792"/>
            <a:ext cx="3164356" cy="1015663"/>
          </a:xfrm>
          <a:prstGeom prst="rect">
            <a:avLst/>
          </a:prstGeom>
          <a:noFill/>
        </p:spPr>
        <p:txBody>
          <a:bodyPr wrap="square" rtlCol="0">
            <a:spAutoFit/>
          </a:bodyPr>
          <a:lstStyle/>
          <a:p>
            <a:pPr algn="l"/>
            <a:r>
              <a:rPr lang="de-DE" dirty="0"/>
              <a:t>In der User-Klasse wurde ein persistentes Attribut </a:t>
            </a:r>
            <a:r>
              <a:rPr lang="de-DE" dirty="0" err="1"/>
              <a:t>lastLogin</a:t>
            </a:r>
            <a:r>
              <a:rPr lang="de-DE" dirty="0"/>
              <a:t> hinzugefügt und ein nicht persistentes Feld, in dem die aktuelle Smartmeter </a:t>
            </a:r>
            <a:r>
              <a:rPr lang="de-DE" dirty="0" err="1"/>
              <a:t>id</a:t>
            </a:r>
            <a:r>
              <a:rPr lang="de-DE" dirty="0"/>
              <a:t> als Hilfsvariable eingetragen wird.</a:t>
            </a:r>
          </a:p>
        </p:txBody>
      </p:sp>
      <p:pic>
        <p:nvPicPr>
          <p:cNvPr id="12" name="Inhaltsplatzhalter 11">
            <a:extLst>
              <a:ext uri="{FF2B5EF4-FFF2-40B4-BE49-F238E27FC236}">
                <a16:creationId xmlns:a16="http://schemas.microsoft.com/office/drawing/2014/main" id="{96B2764A-53D6-47D6-8773-D0A12EF9AA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4798" y="2339798"/>
            <a:ext cx="6722436" cy="4370565"/>
          </a:xfrm>
        </p:spPr>
      </p:pic>
    </p:spTree>
    <p:extLst>
      <p:ext uri="{BB962C8B-B14F-4D97-AF65-F5344CB8AC3E}">
        <p14:creationId xmlns:p14="http://schemas.microsoft.com/office/powerpoint/2010/main" val="222994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5EEEB0-FE49-4B11-8ED1-ED22CAACB5C5}"/>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D5DBAF12-173D-4BEA-89C2-0FE25BB0603F}"/>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7A36B33E-196A-44C5-83BC-A8D6F6E40EDD}"/>
              </a:ext>
            </a:extLst>
          </p:cNvPr>
          <p:cNvSpPr>
            <a:spLocks noGrp="1"/>
          </p:cNvSpPr>
          <p:nvPr>
            <p:ph type="sldNum" sz="quarter" idx="11"/>
          </p:nvPr>
        </p:nvSpPr>
        <p:spPr/>
        <p:txBody>
          <a:bodyPr/>
          <a:lstStyle/>
          <a:p>
            <a:fld id="{9C769D77-A6BD-4055-B1F5-206E3089995D}" type="slidenum">
              <a:rPr lang="de-DE" smtClean="0"/>
              <a:t>8</a:t>
            </a:fld>
            <a:endParaRPr lang="de-DE"/>
          </a:p>
        </p:txBody>
      </p:sp>
      <p:sp>
        <p:nvSpPr>
          <p:cNvPr id="12" name="Textfeld 11">
            <a:extLst>
              <a:ext uri="{FF2B5EF4-FFF2-40B4-BE49-F238E27FC236}">
                <a16:creationId xmlns:a16="http://schemas.microsoft.com/office/drawing/2014/main" id="{3F809EB4-4F26-463D-BAE7-CA4C65ED9FA7}"/>
              </a:ext>
            </a:extLst>
          </p:cNvPr>
          <p:cNvSpPr txBox="1"/>
          <p:nvPr/>
        </p:nvSpPr>
        <p:spPr>
          <a:xfrm>
            <a:off x="719667" y="2899954"/>
            <a:ext cx="2937933" cy="461665"/>
          </a:xfrm>
          <a:prstGeom prst="rect">
            <a:avLst/>
          </a:prstGeom>
          <a:noFill/>
        </p:spPr>
        <p:txBody>
          <a:bodyPr wrap="square" rtlCol="0">
            <a:spAutoFit/>
          </a:bodyPr>
          <a:lstStyle/>
          <a:p>
            <a:pPr algn="l"/>
            <a:r>
              <a:rPr lang="de-DE" dirty="0"/>
              <a:t>Zur Anmeldung der User wird eine </a:t>
            </a:r>
            <a:r>
              <a:rPr lang="de-DE" dirty="0" err="1"/>
              <a:t>Loginform</a:t>
            </a:r>
            <a:r>
              <a:rPr lang="de-DE" dirty="0"/>
              <a:t> verwendet.</a:t>
            </a:r>
          </a:p>
        </p:txBody>
      </p:sp>
      <p:sp>
        <p:nvSpPr>
          <p:cNvPr id="13" name="Textfeld 12">
            <a:extLst>
              <a:ext uri="{FF2B5EF4-FFF2-40B4-BE49-F238E27FC236}">
                <a16:creationId xmlns:a16="http://schemas.microsoft.com/office/drawing/2014/main" id="{69138EA9-B62E-482F-BF14-C55319A28ADF}"/>
              </a:ext>
            </a:extLst>
          </p:cNvPr>
          <p:cNvSpPr txBox="1"/>
          <p:nvPr/>
        </p:nvSpPr>
        <p:spPr>
          <a:xfrm>
            <a:off x="719667" y="5225142"/>
            <a:ext cx="2937933" cy="461665"/>
          </a:xfrm>
          <a:prstGeom prst="rect">
            <a:avLst/>
          </a:prstGeom>
          <a:noFill/>
        </p:spPr>
        <p:txBody>
          <a:bodyPr wrap="square" rtlCol="0">
            <a:spAutoFit/>
          </a:bodyPr>
          <a:lstStyle/>
          <a:p>
            <a:pPr algn="l"/>
            <a:r>
              <a:rPr lang="de-DE" dirty="0"/>
              <a:t>Es gibt eine </a:t>
            </a:r>
            <a:r>
              <a:rPr lang="de-DE" dirty="0" err="1"/>
              <a:t>addDevicesform</a:t>
            </a:r>
            <a:r>
              <a:rPr lang="de-DE" dirty="0"/>
              <a:t>, um neue Smartmeters einzutragen.</a:t>
            </a:r>
          </a:p>
        </p:txBody>
      </p:sp>
      <p:pic>
        <p:nvPicPr>
          <p:cNvPr id="8" name="Inhaltsplatzhalter 7">
            <a:extLst>
              <a:ext uri="{FF2B5EF4-FFF2-40B4-BE49-F238E27FC236}">
                <a16:creationId xmlns:a16="http://schemas.microsoft.com/office/drawing/2014/main" id="{4DB74401-BDAD-487A-AE7D-744D3B8A6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5742" y="2592125"/>
            <a:ext cx="8196301" cy="4118238"/>
          </a:xfrm>
        </p:spPr>
      </p:pic>
    </p:spTree>
    <p:extLst>
      <p:ext uri="{BB962C8B-B14F-4D97-AF65-F5344CB8AC3E}">
        <p14:creationId xmlns:p14="http://schemas.microsoft.com/office/powerpoint/2010/main" val="341858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4356DE-A687-424F-8E42-E0F9453113BB}"/>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92E69F91-055A-4471-B849-9245D06D9698}"/>
              </a:ext>
            </a:extLst>
          </p:cNvPr>
          <p:cNvSpPr>
            <a:spLocks noGrp="1"/>
          </p:cNvSpPr>
          <p:nvPr>
            <p:ph type="ftr" sz="quarter" idx="10"/>
          </p:nvPr>
        </p:nvSpPr>
        <p:spPr/>
        <p:txBody>
          <a:bodyPr/>
          <a:lstStyle/>
          <a:p>
            <a:r>
              <a:rPr lang="de-DE"/>
              <a:t>Java EE - Übung 2 | Anwendungssysteme SS 2017</a:t>
            </a:r>
          </a:p>
        </p:txBody>
      </p:sp>
      <p:sp>
        <p:nvSpPr>
          <p:cNvPr id="5" name="Foliennummernplatzhalter 4">
            <a:extLst>
              <a:ext uri="{FF2B5EF4-FFF2-40B4-BE49-F238E27FC236}">
                <a16:creationId xmlns:a16="http://schemas.microsoft.com/office/drawing/2014/main" id="{F8BCD1D1-4C69-4370-9B8D-24FB92D07CE9}"/>
              </a:ext>
            </a:extLst>
          </p:cNvPr>
          <p:cNvSpPr>
            <a:spLocks noGrp="1"/>
          </p:cNvSpPr>
          <p:nvPr>
            <p:ph type="sldNum" sz="quarter" idx="11"/>
          </p:nvPr>
        </p:nvSpPr>
        <p:spPr/>
        <p:txBody>
          <a:bodyPr/>
          <a:lstStyle/>
          <a:p>
            <a:fld id="{9C769D77-A6BD-4055-B1F5-206E3089995D}" type="slidenum">
              <a:rPr lang="de-DE" smtClean="0"/>
              <a:t>9</a:t>
            </a:fld>
            <a:endParaRPr lang="de-DE"/>
          </a:p>
        </p:txBody>
      </p:sp>
      <p:sp>
        <p:nvSpPr>
          <p:cNvPr id="8" name="Textfeld 7">
            <a:extLst>
              <a:ext uri="{FF2B5EF4-FFF2-40B4-BE49-F238E27FC236}">
                <a16:creationId xmlns:a16="http://schemas.microsoft.com/office/drawing/2014/main" id="{8881B5FD-53E5-401C-98FE-28F5EA18E4B0}"/>
              </a:ext>
            </a:extLst>
          </p:cNvPr>
          <p:cNvSpPr txBox="1"/>
          <p:nvPr/>
        </p:nvSpPr>
        <p:spPr>
          <a:xfrm>
            <a:off x="719667" y="2751909"/>
            <a:ext cx="3721703" cy="461665"/>
          </a:xfrm>
          <a:prstGeom prst="rect">
            <a:avLst/>
          </a:prstGeom>
          <a:noFill/>
        </p:spPr>
        <p:txBody>
          <a:bodyPr wrap="square" rtlCol="0">
            <a:spAutoFit/>
          </a:bodyPr>
          <a:lstStyle/>
          <a:p>
            <a:pPr algn="l"/>
            <a:r>
              <a:rPr lang="de-DE" dirty="0"/>
              <a:t>Zudem gibt es natürlich auch eine Logoutform und eine Ableseform um Ablesungen einzutragen.</a:t>
            </a:r>
          </a:p>
        </p:txBody>
      </p:sp>
      <p:pic>
        <p:nvPicPr>
          <p:cNvPr id="10" name="Inhaltsplatzhalter 9">
            <a:extLst>
              <a:ext uri="{FF2B5EF4-FFF2-40B4-BE49-F238E27FC236}">
                <a16:creationId xmlns:a16="http://schemas.microsoft.com/office/drawing/2014/main" id="{342F8750-6BC3-4B4E-83D3-C69FAA9AA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163" y="2274223"/>
            <a:ext cx="6323232" cy="4583777"/>
          </a:xfrm>
        </p:spPr>
      </p:pic>
    </p:spTree>
    <p:extLst>
      <p:ext uri="{BB962C8B-B14F-4D97-AF65-F5344CB8AC3E}">
        <p14:creationId xmlns:p14="http://schemas.microsoft.com/office/powerpoint/2010/main" val="2537466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heme/theme1.xml><?xml version="1.0" encoding="utf-8"?>
<a:theme xmlns:a="http://schemas.openxmlformats.org/drawingml/2006/main" name="TUDesign">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tx2">
            <a:alpha val="89999"/>
          </a:schemeClr>
        </a:solidFill>
        <a:ln>
          <a:noFill/>
        </a:ln>
        <a:effectLst/>
        <a:extLst>
          <a:ext uri="{91240B29-F687-4F45-9708-019B960494DF}">
            <a14:hiddenLine xmlns:a14="http://schemas.microsoft.com/office/drawing/2010/main" w="9525" cap="flat" cmpd="sng" algn="ctr">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alt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UDesign" id="{FF6E4433-FFC8-431D-85FD-2F8020487940}" vid="{4D4FB550-2C7A-4892-A4A3-1D6264D7966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TUDesign</Template>
  <TotalTime>0</TotalTime>
  <Words>843</Words>
  <Application>Microsoft Office PowerPoint</Application>
  <PresentationFormat>Breitbild</PresentationFormat>
  <Paragraphs>119</Paragraphs>
  <Slides>25</Slides>
  <Notes>0</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25</vt:i4>
      </vt:variant>
    </vt:vector>
  </HeadingPairs>
  <TitlesOfParts>
    <vt:vector size="29" baseType="lpstr">
      <vt:lpstr>Arial</vt:lpstr>
      <vt:lpstr>Calibri</vt:lpstr>
      <vt:lpstr>TUDesign</vt:lpstr>
      <vt:lpstr>TCLayout.ActiveDocument.1</vt:lpstr>
      <vt:lpstr>Java EE – Übung 2</vt:lpstr>
      <vt:lpstr>Group 46</vt:lpstr>
      <vt:lpstr>Content</vt:lpstr>
      <vt:lpstr>Struktur des Projekts – EJB Models</vt:lpstr>
      <vt:lpstr>Struktur des Projekts - Daos</vt:lpstr>
      <vt:lpstr>Struktur des Projekts - Servlets</vt:lpstr>
      <vt:lpstr>Detailansicht - User</vt:lpstr>
      <vt:lpstr>PowerPoint-Präsentation</vt:lpstr>
      <vt:lpstr>PowerPoint-Präsentation</vt:lpstr>
      <vt:lpstr>Detailansicht - Smartmeter</vt:lpstr>
      <vt:lpstr>PowerPoint-Präsentation</vt:lpstr>
      <vt:lpstr>Detailansicht - Records</vt:lpstr>
      <vt:lpstr>Detailansicht - UserDao</vt:lpstr>
      <vt:lpstr>Detailansicht - SmartMeterDao</vt:lpstr>
      <vt:lpstr>Detailansicht - RecordDao</vt:lpstr>
      <vt:lpstr>Detailansicht - SmartMeterServlet</vt:lpstr>
      <vt:lpstr>PowerPoint-Präsentation</vt:lpstr>
      <vt:lpstr>PowerPoint-Präsentation</vt:lpstr>
      <vt:lpstr>Detailansicht - LoginServlet</vt:lpstr>
      <vt:lpstr>PowerPoint-Präsentation</vt:lpstr>
      <vt:lpstr>Detailansicht - LogoutServlet</vt:lpstr>
      <vt:lpstr>PowerPoint-Präsentation</vt:lpstr>
      <vt:lpstr>Detailansicht - DetailServlet</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 – Übung 2</dc:title>
  <dc:creator>Bratwurst</dc:creator>
  <cp:lastModifiedBy>Bratwurst</cp:lastModifiedBy>
  <cp:revision>63</cp:revision>
  <dcterms:created xsi:type="dcterms:W3CDTF">2017-06-23T21:22:34Z</dcterms:created>
  <dcterms:modified xsi:type="dcterms:W3CDTF">2017-06-24T12:18:47Z</dcterms:modified>
</cp:coreProperties>
</file>