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de-DE"/>
    </a:defPPr>
    <a:lvl1pPr algn="ctr" rtl="0" fontAlgn="base">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6370" autoAdjust="0"/>
  </p:normalViewPr>
  <p:slideViewPr>
    <p:cSldViewPr snapToGrid="0">
      <p:cViewPr varScale="1">
        <p:scale>
          <a:sx n="110" d="100"/>
          <a:sy n="110" d="100"/>
        </p:scale>
        <p:origin x="516"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70E37-8B81-497E-B11C-DC90769E5B24}" type="datetimeFigureOut">
              <a:rPr lang="de-DE" smtClean="0"/>
              <a:t>23.06.2017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FC756-28CB-4335-ACC3-3E1AD7F54C43}" type="slidenum">
              <a:rPr lang="de-DE" smtClean="0"/>
              <a:t>‹Nr.›</a:t>
            </a:fld>
            <a:endParaRPr lang="de-DE"/>
          </a:p>
        </p:txBody>
      </p:sp>
    </p:spTree>
    <p:extLst>
      <p:ext uri="{BB962C8B-B14F-4D97-AF65-F5344CB8AC3E}">
        <p14:creationId xmlns:p14="http://schemas.microsoft.com/office/powerpoint/2010/main" val="3542902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8.xml"/><Relationship Id="rId7"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jpeg"/><Relationship Id="rId4" Type="http://schemas.openxmlformats.org/officeDocument/2006/relationships/tags" Target="../tags/tag9.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719668" y="4910138"/>
            <a:ext cx="10748433" cy="381000"/>
          </a:xfrm>
        </p:spPr>
        <p:txBody>
          <a:bodyPr/>
          <a:lstStyle>
            <a:lvl1pPr>
              <a:defRPr/>
            </a:lvl1pPr>
          </a:lstStyle>
          <a:p>
            <a:pPr lvl="0"/>
            <a:r>
              <a:rPr lang="de-DE" altLang="de-DE" noProof="0"/>
              <a:t>Titelmasterformat durch Klicken bearbeiten</a:t>
            </a:r>
          </a:p>
        </p:txBody>
      </p:sp>
      <p:sp>
        <p:nvSpPr>
          <p:cNvPr id="4099" name="Rectangle 3"/>
          <p:cNvSpPr>
            <a:spLocks noGrp="1" noChangeArrowheads="1"/>
          </p:cNvSpPr>
          <p:nvPr>
            <p:ph type="subTitle" idx="1"/>
            <p:custDataLst>
              <p:tags r:id="rId3"/>
            </p:custDataLst>
          </p:nvPr>
        </p:nvSpPr>
        <p:spPr>
          <a:xfrm>
            <a:off x="719668" y="5659438"/>
            <a:ext cx="10748433" cy="279400"/>
          </a:xfrm>
        </p:spPr>
        <p:txBody>
          <a:bodyPr anchor="b">
            <a:spAutoFit/>
          </a:bodyPr>
          <a:lstStyle>
            <a:lvl1pPr marL="0" indent="0">
              <a:defRPr>
                <a:solidFill>
                  <a:schemeClr val="accent1"/>
                </a:solidFill>
              </a:defRPr>
            </a:lvl1pPr>
          </a:lstStyle>
          <a:p>
            <a:pPr lvl="0"/>
            <a:r>
              <a:rPr lang="de-DE" altLang="de-DE" noProof="0"/>
              <a:t>Formatvorlage des Untertitelmasters durch Klicken bearbeiten</a:t>
            </a:r>
          </a:p>
        </p:txBody>
      </p:sp>
      <p:sp>
        <p:nvSpPr>
          <p:cNvPr id="4104" name="Line 8"/>
          <p:cNvSpPr>
            <a:spLocks noChangeShapeType="1"/>
          </p:cNvSpPr>
          <p:nvPr>
            <p:custDataLst>
              <p:tags r:id="rId4"/>
            </p:custDataLst>
          </p:nvPr>
        </p:nvSpPr>
        <p:spPr bwMode="auto">
          <a:xfrm>
            <a:off x="719668" y="6135688"/>
            <a:ext cx="10748433"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800"/>
          </a:p>
        </p:txBody>
      </p:sp>
      <p:pic>
        <p:nvPicPr>
          <p:cNvPr id="4105" name="Picture 9" descr="TU_Logo_lang_RGB_rot_PPT-1"/>
          <p:cNvPicPr>
            <a:picLocks noChangeAspect="1" noChangeArrowheads="1"/>
          </p:cNvPicPr>
          <p:nvPr>
            <p:custDataLst>
              <p:tags r:id="rId5"/>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8587318" y="539750"/>
            <a:ext cx="2880783" cy="1206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10" name="Rectangle 14" hidden="1"/>
          <p:cNvGraphicFramePr>
            <a:graphicFrameLocks/>
          </p:cNvGraphicFramePr>
          <p:nvPr>
            <p:custDataLst>
              <p:tags r:id="rId6"/>
            </p:custData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2074" r:id="rId9" imgW="0" imgH="0" progId="TCLayout.ActiveDocument.1">
                  <p:embed/>
                </p:oleObj>
              </mc:Choice>
              <mc:Fallback>
                <p:oleObj r:id="rId9" imgW="0" imgH="0" progId="TCLayout.ActiveDocument.1">
                  <p:embed/>
                  <p:pic>
                    <p:nvPicPr>
                      <p:cNvPr id="4110" name="Rectangle 1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11" name="Picture 15" descr="TU_130227_PPT_Bild-Nik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286000"/>
            <a:ext cx="11472333"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16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Java EE - Übung 2 | Anwendungssysteme SS 2017</a:t>
            </a:r>
          </a:p>
        </p:txBody>
      </p:sp>
      <p:sp>
        <p:nvSpPr>
          <p:cNvPr id="5" name="Foliennummernplatzhalter 4"/>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415377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82052" y="1717675"/>
            <a:ext cx="769441" cy="42735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719667" y="1717675"/>
            <a:ext cx="7859184" cy="4273550"/>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Java EE - Übung 2 | Anwendungssysteme SS 2017</a:t>
            </a:r>
          </a:p>
        </p:txBody>
      </p:sp>
      <p:sp>
        <p:nvSpPr>
          <p:cNvPr id="5" name="Foliennummernplatzhalter 4"/>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104964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Java EE - Übung 2 | Anwendungssysteme SS 2017</a:t>
            </a:r>
          </a:p>
        </p:txBody>
      </p:sp>
      <p:sp>
        <p:nvSpPr>
          <p:cNvPr id="5" name="Foliennummernplatzhalter 4"/>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299222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1" y="3793035"/>
            <a:ext cx="10515600" cy="769441"/>
          </a:xfrm>
        </p:spPr>
        <p:txBody>
          <a:bodyPr/>
          <a:lstStyle>
            <a:lvl1pPr>
              <a:defRPr sz="6000"/>
            </a:lvl1pPr>
          </a:lstStyle>
          <a:p>
            <a:r>
              <a:rPr lang="de-DE"/>
              <a:t>Titelmasterformat durch Klicken bearbeiten</a:t>
            </a:r>
          </a:p>
        </p:txBody>
      </p:sp>
      <p:sp>
        <p:nvSpPr>
          <p:cNvPr id="3" name="Textplatzhalt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Formatvorlagen des Textmasters bearbeiten</a:t>
            </a:r>
          </a:p>
        </p:txBody>
      </p:sp>
      <p:sp>
        <p:nvSpPr>
          <p:cNvPr id="4" name="Fußzeilenplatzhalter 3"/>
          <p:cNvSpPr>
            <a:spLocks noGrp="1"/>
          </p:cNvSpPr>
          <p:nvPr>
            <p:ph type="ftr" sz="quarter" idx="10"/>
          </p:nvPr>
        </p:nvSpPr>
        <p:spPr/>
        <p:txBody>
          <a:bodyPr/>
          <a:lstStyle>
            <a:lvl1pPr>
              <a:defRPr/>
            </a:lvl1pPr>
          </a:lstStyle>
          <a:p>
            <a:r>
              <a:rPr lang="de-DE"/>
              <a:t>Java EE - Übung 2 | Anwendungssysteme SS 2017</a:t>
            </a:r>
          </a:p>
        </p:txBody>
      </p:sp>
      <p:sp>
        <p:nvSpPr>
          <p:cNvPr id="5" name="Foliennummernplatzhalter 4"/>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121062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719668" y="2349501"/>
            <a:ext cx="5272617" cy="36417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5484" y="2349501"/>
            <a:ext cx="5272616" cy="36417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lvl1pPr>
              <a:defRPr/>
            </a:lvl1pPr>
          </a:lstStyle>
          <a:p>
            <a:r>
              <a:rPr lang="de-DE"/>
              <a:t>Java EE - Übung 2 | Anwendungssysteme SS 2017</a:t>
            </a:r>
          </a:p>
        </p:txBody>
      </p:sp>
      <p:sp>
        <p:nvSpPr>
          <p:cNvPr id="6" name="Foliennummernplatzhalter 5"/>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1247679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40317" y="1305968"/>
            <a:ext cx="10515600" cy="384721"/>
          </a:xfrm>
        </p:spPr>
        <p:txBody>
          <a:bodyPr/>
          <a:lstStyle/>
          <a:p>
            <a:r>
              <a:rPr lang="de-DE"/>
              <a:t>Titelmasterformat durch Klicken bearbeiten</a:t>
            </a:r>
          </a:p>
        </p:txBody>
      </p:sp>
      <p:sp>
        <p:nvSpPr>
          <p:cNvPr id="3" name="Textplatzhalt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40318" y="2505075"/>
            <a:ext cx="5158316"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71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lvl1pPr>
              <a:defRPr/>
            </a:lvl1pPr>
          </a:lstStyle>
          <a:p>
            <a:r>
              <a:rPr lang="de-DE"/>
              <a:t>Java EE - Übung 2 | Anwendungssysteme SS 2017</a:t>
            </a:r>
          </a:p>
        </p:txBody>
      </p:sp>
      <p:sp>
        <p:nvSpPr>
          <p:cNvPr id="8" name="Foliennummernplatzhalter 7"/>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30803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lvl1pPr>
              <a:defRPr/>
            </a:lvl1pPr>
          </a:lstStyle>
          <a:p>
            <a:r>
              <a:rPr lang="de-DE"/>
              <a:t>Java EE - Übung 2 | Anwendungssysteme SS 2017</a:t>
            </a:r>
          </a:p>
        </p:txBody>
      </p:sp>
      <p:sp>
        <p:nvSpPr>
          <p:cNvPr id="4" name="Foliennummernplatzhalter 3"/>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399686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a:t>Java EE - Übung 2 | Anwendungssysteme SS 2017</a:t>
            </a:r>
          </a:p>
        </p:txBody>
      </p:sp>
      <p:sp>
        <p:nvSpPr>
          <p:cNvPr id="3" name="Foliennummernplatzhalter 2"/>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3536780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40318" y="903238"/>
            <a:ext cx="3932767" cy="1154162"/>
          </a:xfrm>
        </p:spPr>
        <p:txBody>
          <a:bodyPr/>
          <a:lstStyle>
            <a:lvl1pPr>
              <a:defRPr sz="3200"/>
            </a:lvl1pPr>
          </a:lstStyle>
          <a:p>
            <a:r>
              <a:rPr lang="de-DE"/>
              <a:t>Titelmasterformat durch Klicken bearbeiten</a:t>
            </a:r>
          </a:p>
        </p:txBody>
      </p:sp>
      <p:sp>
        <p:nvSpPr>
          <p:cNvPr id="3" name="Inhaltsplatzhalt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Fußzeilenplatzhalter 4"/>
          <p:cNvSpPr>
            <a:spLocks noGrp="1"/>
          </p:cNvSpPr>
          <p:nvPr>
            <p:ph type="ftr" sz="quarter" idx="10"/>
          </p:nvPr>
        </p:nvSpPr>
        <p:spPr/>
        <p:txBody>
          <a:bodyPr/>
          <a:lstStyle>
            <a:lvl1pPr>
              <a:defRPr/>
            </a:lvl1pPr>
          </a:lstStyle>
          <a:p>
            <a:r>
              <a:rPr lang="de-DE"/>
              <a:t>Java EE - Übung 2 | Anwendungssysteme SS 2017</a:t>
            </a:r>
          </a:p>
        </p:txBody>
      </p:sp>
      <p:sp>
        <p:nvSpPr>
          <p:cNvPr id="6" name="Foliennummernplatzhalter 5"/>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126199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40318" y="903238"/>
            <a:ext cx="3932767" cy="1154162"/>
          </a:xfrm>
        </p:spPr>
        <p:txBody>
          <a:bodyPr/>
          <a:lstStyle>
            <a:lvl1pPr>
              <a:defRPr sz="3200"/>
            </a:lvl1pPr>
          </a:lstStyle>
          <a:p>
            <a:r>
              <a:rPr lang="de-DE"/>
              <a:t>Titelmasterformat durch Klicken bearbeiten</a:t>
            </a:r>
          </a:p>
        </p:txBody>
      </p:sp>
      <p:sp>
        <p:nvSpPr>
          <p:cNvPr id="3" name="Bildplatzhalt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Fußzeilenplatzhalter 4"/>
          <p:cNvSpPr>
            <a:spLocks noGrp="1"/>
          </p:cNvSpPr>
          <p:nvPr>
            <p:ph type="ftr" sz="quarter" idx="10"/>
          </p:nvPr>
        </p:nvSpPr>
        <p:spPr/>
        <p:txBody>
          <a:bodyPr/>
          <a:lstStyle>
            <a:lvl1pPr>
              <a:defRPr/>
            </a:lvl1pPr>
          </a:lstStyle>
          <a:p>
            <a:r>
              <a:rPr lang="de-DE"/>
              <a:t>Java EE - Übung 2 | Anwendungssysteme SS 2017</a:t>
            </a:r>
          </a:p>
        </p:txBody>
      </p:sp>
      <p:sp>
        <p:nvSpPr>
          <p:cNvPr id="6" name="Foliennummernplatzhalter 5"/>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225362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2" name="Rectangle 18" hidden="1"/>
          <p:cNvGraphicFramePr>
            <a:graphicFrameLocks/>
          </p:cNvGraphicFramePr>
          <p:nvPr>
            <p:custDataLst>
              <p:tags r:id="rId14"/>
            </p:custData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1050" r:id="rId20" imgW="0" imgH="0" progId="TCLayout.ActiveDocument.1">
                  <p:embed/>
                </p:oleObj>
              </mc:Choice>
              <mc:Fallback>
                <p:oleObj r:id="rId20" imgW="0" imgH="0" progId="TCLayout.ActiveDocument.1">
                  <p:embed/>
                  <p:pic>
                    <p:nvPicPr>
                      <p:cNvPr id="1042" name="Rectangle 18"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 name="Rectangle 2"/>
          <p:cNvSpPr>
            <a:spLocks noGrp="1" noChangeArrowheads="1"/>
          </p:cNvSpPr>
          <p:nvPr>
            <p:ph type="title"/>
            <p:custDataLst>
              <p:tags r:id="rId15"/>
            </p:custDataLst>
          </p:nvPr>
        </p:nvSpPr>
        <p:spPr bwMode="auto">
          <a:xfrm>
            <a:off x="719668" y="1717675"/>
            <a:ext cx="1074843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de-DE" altLang="de-DE"/>
              <a:t>Titel durch Klicken hinzufügen</a:t>
            </a:r>
          </a:p>
        </p:txBody>
      </p:sp>
      <p:sp>
        <p:nvSpPr>
          <p:cNvPr id="1027" name="Rectangle 3"/>
          <p:cNvSpPr>
            <a:spLocks noGrp="1" noChangeArrowheads="1"/>
          </p:cNvSpPr>
          <p:nvPr>
            <p:ph type="body" idx="1"/>
            <p:custDataLst>
              <p:tags r:id="rId16"/>
            </p:custDataLst>
          </p:nvPr>
        </p:nvSpPr>
        <p:spPr bwMode="auto">
          <a:xfrm>
            <a:off x="719668" y="2349501"/>
            <a:ext cx="10748433" cy="364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de-DE"/>
              <a:t>Text durck Klicken hinzufügen</a:t>
            </a:r>
          </a:p>
          <a:p>
            <a:pPr lvl="1"/>
            <a:r>
              <a:rPr lang="de-DE" altLang="de-DE"/>
              <a:t>Xxx</a:t>
            </a:r>
          </a:p>
        </p:txBody>
      </p:sp>
      <p:pic>
        <p:nvPicPr>
          <p:cNvPr id="1031" name="Picture 7" descr="TU_Logo_lang_RGB_rot_PPT-2"/>
          <p:cNvPicPr>
            <a:picLocks noChangeAspect="1" noChangeArrowheads="1"/>
          </p:cNvPicPr>
          <p:nvPr>
            <p:custDataLst>
              <p:tags r:id="rId17"/>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9643534" y="539750"/>
            <a:ext cx="1824567" cy="76200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3"/>
          <p:cNvSpPr>
            <a:spLocks noGrp="1" noChangeArrowheads="1"/>
          </p:cNvSpPr>
          <p:nvPr>
            <p:ph type="ftr" sz="quarter" idx="3"/>
            <p:custDataLst>
              <p:tags r:id="rId18"/>
            </p:custDataLst>
          </p:nvPr>
        </p:nvSpPr>
        <p:spPr bwMode="auto">
          <a:xfrm>
            <a:off x="719667" y="6372225"/>
            <a:ext cx="8832851"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a:t>Java EE - Übung 2 | Anwendungssysteme SS 2017</a:t>
            </a:r>
          </a:p>
        </p:txBody>
      </p:sp>
      <p:sp>
        <p:nvSpPr>
          <p:cNvPr id="1038" name="Rectangle 14"/>
          <p:cNvSpPr>
            <a:spLocks noGrp="1" noChangeArrowheads="1"/>
          </p:cNvSpPr>
          <p:nvPr>
            <p:ph type="sldNum" sz="quarter" idx="4"/>
            <p:custDataLst>
              <p:tags r:id="rId19"/>
            </p:custDataLst>
          </p:nvPr>
        </p:nvSpPr>
        <p:spPr bwMode="auto">
          <a:xfrm>
            <a:off x="719667" y="6557963"/>
            <a:ext cx="8832851"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fld id="{9C769D77-A6BD-4055-B1F5-206E3089995D}" type="slidenum">
              <a:rPr lang="de-DE" smtClean="0"/>
              <a:t>‹Nr.›</a:t>
            </a:fld>
            <a:endParaRPr lang="de-DE"/>
          </a:p>
        </p:txBody>
      </p:sp>
      <p:sp>
        <p:nvSpPr>
          <p:cNvPr id="1043" name="Rectangle 19"/>
          <p:cNvSpPr>
            <a:spLocks noChangeArrowheads="1"/>
          </p:cNvSpPr>
          <p:nvPr/>
        </p:nvSpPr>
        <p:spPr bwMode="auto">
          <a:xfrm>
            <a:off x="9643533" y="6278563"/>
            <a:ext cx="1822451" cy="4318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de-DE" altLang="de-DE" sz="1000"/>
              <a:t>Dezentrales Logo</a:t>
            </a:r>
          </a:p>
          <a:p>
            <a:r>
              <a:rPr lang="de-DE" altLang="de-DE" sz="1000"/>
              <a:t>optional</a:t>
            </a:r>
            <a:endParaRPr lang="de-DE" altLang="de-DE" sz="1800"/>
          </a:p>
        </p:txBody>
      </p:sp>
      <p:pic>
        <p:nvPicPr>
          <p:cNvPr id="1044" name="Picture 20" descr="TU_130227_PPT_Bild-Nike_Streifen"/>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539750"/>
            <a:ext cx="9266767"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285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lnSpc>
          <a:spcPts val="3000"/>
        </a:lnSpc>
        <a:spcBef>
          <a:spcPct val="0"/>
        </a:spcBef>
        <a:spcAft>
          <a:spcPct val="0"/>
        </a:spcAft>
        <a:defRPr sz="2400" kern="12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panose="020B0604020202020204" pitchFamily="34" charset="0"/>
        </a:defRPr>
      </a:lvl2pPr>
      <a:lvl3pPr algn="l" rtl="0" eaLnBrk="1" fontAlgn="base" hangingPunct="1">
        <a:lnSpc>
          <a:spcPts val="3000"/>
        </a:lnSpc>
        <a:spcBef>
          <a:spcPct val="0"/>
        </a:spcBef>
        <a:spcAft>
          <a:spcPct val="0"/>
        </a:spcAft>
        <a:defRPr sz="2400">
          <a:solidFill>
            <a:schemeClr val="tx2"/>
          </a:solidFill>
          <a:latin typeface="Arial" panose="020B0604020202020204" pitchFamily="34" charset="0"/>
        </a:defRPr>
      </a:lvl3pPr>
      <a:lvl4pPr algn="l" rtl="0" eaLnBrk="1" fontAlgn="base" hangingPunct="1">
        <a:lnSpc>
          <a:spcPts val="3000"/>
        </a:lnSpc>
        <a:spcBef>
          <a:spcPct val="0"/>
        </a:spcBef>
        <a:spcAft>
          <a:spcPct val="0"/>
        </a:spcAft>
        <a:defRPr sz="2400">
          <a:solidFill>
            <a:schemeClr val="tx2"/>
          </a:solidFill>
          <a:latin typeface="Arial" panose="020B0604020202020204" pitchFamily="34" charset="0"/>
        </a:defRPr>
      </a:lvl4pPr>
      <a:lvl5pPr algn="l" rtl="0" eaLnBrk="1" fontAlgn="base" hangingPunct="1">
        <a:lnSpc>
          <a:spcPts val="3000"/>
        </a:lnSpc>
        <a:spcBef>
          <a:spcPct val="0"/>
        </a:spcBef>
        <a:spcAft>
          <a:spcPct val="0"/>
        </a:spcAft>
        <a:defRPr sz="2400">
          <a:solidFill>
            <a:schemeClr val="tx2"/>
          </a:solidFill>
          <a:latin typeface="Arial" panose="020B0604020202020204" pitchFamily="34" charset="0"/>
        </a:defRPr>
      </a:lvl5pPr>
      <a:lvl6pPr marL="457200" algn="l" rtl="0" eaLnBrk="1" fontAlgn="base" hangingPunct="1">
        <a:lnSpc>
          <a:spcPts val="3000"/>
        </a:lnSpc>
        <a:spcBef>
          <a:spcPct val="0"/>
        </a:spcBef>
        <a:spcAft>
          <a:spcPct val="0"/>
        </a:spcAft>
        <a:defRPr sz="2400">
          <a:solidFill>
            <a:schemeClr val="tx2"/>
          </a:solidFill>
          <a:latin typeface="Arial" panose="020B0604020202020204" pitchFamily="34" charset="0"/>
        </a:defRPr>
      </a:lvl6pPr>
      <a:lvl7pPr marL="914400" algn="l" rtl="0" eaLnBrk="1" fontAlgn="base" hangingPunct="1">
        <a:lnSpc>
          <a:spcPts val="3000"/>
        </a:lnSpc>
        <a:spcBef>
          <a:spcPct val="0"/>
        </a:spcBef>
        <a:spcAft>
          <a:spcPct val="0"/>
        </a:spcAft>
        <a:defRPr sz="2400">
          <a:solidFill>
            <a:schemeClr val="tx2"/>
          </a:solidFill>
          <a:latin typeface="Arial" panose="020B0604020202020204" pitchFamily="34" charset="0"/>
        </a:defRPr>
      </a:lvl7pPr>
      <a:lvl8pPr marL="1371600" algn="l" rtl="0" eaLnBrk="1" fontAlgn="base" hangingPunct="1">
        <a:lnSpc>
          <a:spcPts val="3000"/>
        </a:lnSpc>
        <a:spcBef>
          <a:spcPct val="0"/>
        </a:spcBef>
        <a:spcAft>
          <a:spcPct val="0"/>
        </a:spcAft>
        <a:defRPr sz="2400">
          <a:solidFill>
            <a:schemeClr val="tx2"/>
          </a:solidFill>
          <a:latin typeface="Arial" panose="020B0604020202020204" pitchFamily="34" charset="0"/>
        </a:defRPr>
      </a:lvl8pPr>
      <a:lvl9pPr marL="1828800" algn="l" rtl="0" eaLnBrk="1" fontAlgn="base" hangingPunct="1">
        <a:lnSpc>
          <a:spcPts val="3000"/>
        </a:lnSpc>
        <a:spcBef>
          <a:spcPct val="0"/>
        </a:spcBef>
        <a:spcAft>
          <a:spcPct val="0"/>
        </a:spcAft>
        <a:defRPr sz="2400">
          <a:solidFill>
            <a:schemeClr val="tx2"/>
          </a:solidFill>
          <a:latin typeface="Arial" panose="020B0604020202020204" pitchFamily="34" charset="0"/>
        </a:defRPr>
      </a:lvl9pPr>
    </p:titleStyle>
    <p:body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E65CFB-F0CD-4353-B9CB-28D968C20A76}"/>
              </a:ext>
            </a:extLst>
          </p:cNvPr>
          <p:cNvSpPr>
            <a:spLocks noGrp="1"/>
          </p:cNvSpPr>
          <p:nvPr>
            <p:ph type="ctrTitle"/>
          </p:nvPr>
        </p:nvSpPr>
        <p:spPr>
          <a:xfrm>
            <a:off x="719668" y="4932578"/>
            <a:ext cx="10748433" cy="358560"/>
          </a:xfrm>
        </p:spPr>
        <p:txBody>
          <a:bodyPr/>
          <a:lstStyle/>
          <a:p>
            <a:r>
              <a:rPr lang="de-DE" dirty="0"/>
              <a:t>Java EE – Übung 2</a:t>
            </a:r>
          </a:p>
        </p:txBody>
      </p:sp>
      <p:sp>
        <p:nvSpPr>
          <p:cNvPr id="3" name="Untertitel 2">
            <a:extLst>
              <a:ext uri="{FF2B5EF4-FFF2-40B4-BE49-F238E27FC236}">
                <a16:creationId xmlns:a16="http://schemas.microsoft.com/office/drawing/2014/main" id="{AD8AAA42-42BA-43D4-BFE7-9E9286B0DFC2}"/>
              </a:ext>
            </a:extLst>
          </p:cNvPr>
          <p:cNvSpPr>
            <a:spLocks noGrp="1"/>
          </p:cNvSpPr>
          <p:nvPr>
            <p:ph type="subTitle" idx="1"/>
          </p:nvPr>
        </p:nvSpPr>
        <p:spPr>
          <a:xfrm>
            <a:off x="719668" y="5686397"/>
            <a:ext cx="10748433" cy="252441"/>
          </a:xfrm>
        </p:spPr>
        <p:txBody>
          <a:bodyPr/>
          <a:lstStyle/>
          <a:p>
            <a:r>
              <a:rPr lang="de-DE" dirty="0"/>
              <a:t>Eine einfache Applikation zum Verwalten und Überwachen von Smart Meters</a:t>
            </a:r>
          </a:p>
        </p:txBody>
      </p:sp>
    </p:spTree>
    <p:extLst>
      <p:ext uri="{BB962C8B-B14F-4D97-AF65-F5344CB8AC3E}">
        <p14:creationId xmlns:p14="http://schemas.microsoft.com/office/powerpoint/2010/main" val="90715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A23DAF-4826-43F5-9038-B5C8BFD589A4}"/>
              </a:ext>
            </a:extLst>
          </p:cNvPr>
          <p:cNvSpPr>
            <a:spLocks noGrp="1"/>
          </p:cNvSpPr>
          <p:nvPr>
            <p:ph type="title"/>
          </p:nvPr>
        </p:nvSpPr>
        <p:spPr>
          <a:xfrm>
            <a:off x="719668" y="1740115"/>
            <a:ext cx="10748433" cy="358560"/>
          </a:xfrm>
        </p:spPr>
        <p:txBody>
          <a:bodyPr/>
          <a:lstStyle/>
          <a:p>
            <a:r>
              <a:rPr lang="de-DE" dirty="0"/>
              <a:t>Detailansicht - Smartmeter</a:t>
            </a:r>
          </a:p>
        </p:txBody>
      </p:sp>
      <p:pic>
        <p:nvPicPr>
          <p:cNvPr id="7" name="Inhaltsplatzhalter 6">
            <a:extLst>
              <a:ext uri="{FF2B5EF4-FFF2-40B4-BE49-F238E27FC236}">
                <a16:creationId xmlns:a16="http://schemas.microsoft.com/office/drawing/2014/main" id="{CE92D455-43CF-4378-9529-6F9B9E02B1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7338" y="1616871"/>
            <a:ext cx="5642147" cy="5093492"/>
          </a:xfrm>
        </p:spPr>
      </p:pic>
      <p:sp>
        <p:nvSpPr>
          <p:cNvPr id="4" name="Fußzeilenplatzhalter 3">
            <a:extLst>
              <a:ext uri="{FF2B5EF4-FFF2-40B4-BE49-F238E27FC236}">
                <a16:creationId xmlns:a16="http://schemas.microsoft.com/office/drawing/2014/main" id="{9090862B-072D-4803-933B-EC6FCEB7C181}"/>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2C07691A-F8E1-4DB5-9C1A-DABF194D32FA}"/>
              </a:ext>
            </a:extLst>
          </p:cNvPr>
          <p:cNvSpPr>
            <a:spLocks noGrp="1"/>
          </p:cNvSpPr>
          <p:nvPr>
            <p:ph type="sldNum" sz="quarter" idx="11"/>
          </p:nvPr>
        </p:nvSpPr>
        <p:spPr/>
        <p:txBody>
          <a:bodyPr/>
          <a:lstStyle/>
          <a:p>
            <a:fld id="{9C769D77-A6BD-4055-B1F5-206E3089995D}" type="slidenum">
              <a:rPr lang="de-DE" smtClean="0"/>
              <a:t>10</a:t>
            </a:fld>
            <a:endParaRPr lang="de-DE"/>
          </a:p>
        </p:txBody>
      </p:sp>
      <p:sp>
        <p:nvSpPr>
          <p:cNvPr id="8" name="Textfeld 7">
            <a:extLst>
              <a:ext uri="{FF2B5EF4-FFF2-40B4-BE49-F238E27FC236}">
                <a16:creationId xmlns:a16="http://schemas.microsoft.com/office/drawing/2014/main" id="{D1363474-CC08-457B-8D0A-661100EE1B04}"/>
              </a:ext>
            </a:extLst>
          </p:cNvPr>
          <p:cNvSpPr txBox="1"/>
          <p:nvPr/>
        </p:nvSpPr>
        <p:spPr>
          <a:xfrm>
            <a:off x="719666" y="2516776"/>
            <a:ext cx="4801567" cy="830997"/>
          </a:xfrm>
          <a:prstGeom prst="rect">
            <a:avLst/>
          </a:prstGeom>
          <a:noFill/>
        </p:spPr>
        <p:txBody>
          <a:bodyPr wrap="square" rtlCol="0">
            <a:spAutoFit/>
          </a:bodyPr>
          <a:lstStyle/>
          <a:p>
            <a:pPr algn="l"/>
            <a:r>
              <a:rPr lang="de-DE" dirty="0"/>
              <a:t>Die Smartmeter verfügen über die persistent gespeicherten Attribute</a:t>
            </a:r>
          </a:p>
          <a:p>
            <a:pPr algn="l"/>
            <a:r>
              <a:rPr lang="de-DE" dirty="0" err="1"/>
              <a:t>Id</a:t>
            </a:r>
            <a:r>
              <a:rPr lang="de-DE" dirty="0"/>
              <a:t>, </a:t>
            </a:r>
            <a:r>
              <a:rPr lang="de-DE" dirty="0" err="1"/>
              <a:t>geraetekennung</a:t>
            </a:r>
            <a:r>
              <a:rPr lang="de-DE" dirty="0"/>
              <a:t>, </a:t>
            </a:r>
            <a:r>
              <a:rPr lang="de-DE" dirty="0" err="1"/>
              <a:t>maxBelastung</a:t>
            </a:r>
            <a:r>
              <a:rPr lang="de-DE" dirty="0"/>
              <a:t> und eine Liste von </a:t>
            </a:r>
            <a:r>
              <a:rPr lang="de-DE" dirty="0" err="1"/>
              <a:t>smartmeterRecords</a:t>
            </a:r>
            <a:r>
              <a:rPr lang="de-DE" dirty="0"/>
              <a:t>. Dazu kommen noch die Attribute </a:t>
            </a:r>
            <a:r>
              <a:rPr lang="de-DE" dirty="0" err="1"/>
              <a:t>spannung</a:t>
            </a:r>
            <a:r>
              <a:rPr lang="de-DE" dirty="0"/>
              <a:t> und </a:t>
            </a:r>
            <a:r>
              <a:rPr lang="de-DE" dirty="0" err="1"/>
              <a:t>strom</a:t>
            </a:r>
            <a:r>
              <a:rPr lang="de-DE" dirty="0"/>
              <a:t>, die bei jedem Aufruf neu berechnet werden.</a:t>
            </a:r>
          </a:p>
        </p:txBody>
      </p:sp>
    </p:spTree>
    <p:extLst>
      <p:ext uri="{BB962C8B-B14F-4D97-AF65-F5344CB8AC3E}">
        <p14:creationId xmlns:p14="http://schemas.microsoft.com/office/powerpoint/2010/main" val="227187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EE98CE-34C1-4C49-B1D9-57B6F22E33C9}"/>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E7AD3838-AF3F-4E18-8794-8445DB4A7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3261" y="1717675"/>
            <a:ext cx="8346818" cy="4994366"/>
          </a:xfrm>
        </p:spPr>
      </p:pic>
      <p:sp>
        <p:nvSpPr>
          <p:cNvPr id="4" name="Fußzeilenplatzhalter 3">
            <a:extLst>
              <a:ext uri="{FF2B5EF4-FFF2-40B4-BE49-F238E27FC236}">
                <a16:creationId xmlns:a16="http://schemas.microsoft.com/office/drawing/2014/main" id="{5055BA26-CDDF-4102-B5AA-CB9D967CB35F}"/>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66B95F90-040B-4B15-B3A5-CB5B25A86C8C}"/>
              </a:ext>
            </a:extLst>
          </p:cNvPr>
          <p:cNvSpPr>
            <a:spLocks noGrp="1"/>
          </p:cNvSpPr>
          <p:nvPr>
            <p:ph type="sldNum" sz="quarter" idx="11"/>
          </p:nvPr>
        </p:nvSpPr>
        <p:spPr/>
        <p:txBody>
          <a:bodyPr/>
          <a:lstStyle/>
          <a:p>
            <a:fld id="{9C769D77-A6BD-4055-B1F5-206E3089995D}" type="slidenum">
              <a:rPr lang="de-DE" smtClean="0"/>
              <a:t>11</a:t>
            </a:fld>
            <a:endParaRPr lang="de-DE"/>
          </a:p>
        </p:txBody>
      </p:sp>
      <p:sp>
        <p:nvSpPr>
          <p:cNvPr id="8" name="Textfeld 7">
            <a:extLst>
              <a:ext uri="{FF2B5EF4-FFF2-40B4-BE49-F238E27FC236}">
                <a16:creationId xmlns:a16="http://schemas.microsoft.com/office/drawing/2014/main" id="{7B70890C-E63C-4C06-BC1B-FC0223185552}"/>
              </a:ext>
            </a:extLst>
          </p:cNvPr>
          <p:cNvSpPr txBox="1"/>
          <p:nvPr/>
        </p:nvSpPr>
        <p:spPr>
          <a:xfrm>
            <a:off x="719668" y="1908175"/>
            <a:ext cx="3003594" cy="461665"/>
          </a:xfrm>
          <a:prstGeom prst="rect">
            <a:avLst/>
          </a:prstGeom>
          <a:noFill/>
        </p:spPr>
        <p:txBody>
          <a:bodyPr wrap="square" rtlCol="0">
            <a:spAutoFit/>
          </a:bodyPr>
          <a:lstStyle/>
          <a:p>
            <a:pPr algn="l"/>
            <a:r>
              <a:rPr lang="de-DE" dirty="0"/>
              <a:t>Die Smartmeter stehen in einer </a:t>
            </a:r>
            <a:r>
              <a:rPr lang="de-DE" dirty="0" err="1"/>
              <a:t>OneToMany</a:t>
            </a:r>
            <a:r>
              <a:rPr lang="de-DE" dirty="0"/>
              <a:t> Beziehung zu den Records.</a:t>
            </a:r>
          </a:p>
        </p:txBody>
      </p:sp>
      <p:sp>
        <p:nvSpPr>
          <p:cNvPr id="9" name="Textfeld 8">
            <a:extLst>
              <a:ext uri="{FF2B5EF4-FFF2-40B4-BE49-F238E27FC236}">
                <a16:creationId xmlns:a16="http://schemas.microsoft.com/office/drawing/2014/main" id="{1F8564D6-B919-4FCF-B3AE-EE2DA498A64D}"/>
              </a:ext>
            </a:extLst>
          </p:cNvPr>
          <p:cNvSpPr txBox="1"/>
          <p:nvPr/>
        </p:nvSpPr>
        <p:spPr>
          <a:xfrm>
            <a:off x="719668" y="3918857"/>
            <a:ext cx="3003592" cy="646331"/>
          </a:xfrm>
          <a:prstGeom prst="rect">
            <a:avLst/>
          </a:prstGeom>
          <a:noFill/>
        </p:spPr>
        <p:txBody>
          <a:bodyPr wrap="square" rtlCol="0">
            <a:spAutoFit/>
          </a:bodyPr>
          <a:lstStyle/>
          <a:p>
            <a:pPr algn="l"/>
            <a:r>
              <a:rPr lang="de-DE" dirty="0"/>
              <a:t>Bei Aufruf des Smartmeters im Servlet werden neue Zufallswerte für Spannung und Strom berechnet.</a:t>
            </a:r>
          </a:p>
        </p:txBody>
      </p:sp>
      <p:sp>
        <p:nvSpPr>
          <p:cNvPr id="10" name="Textfeld 9">
            <a:extLst>
              <a:ext uri="{FF2B5EF4-FFF2-40B4-BE49-F238E27FC236}">
                <a16:creationId xmlns:a16="http://schemas.microsoft.com/office/drawing/2014/main" id="{4C62FAE2-F356-4B97-9A74-BE22FF9FDC15}"/>
              </a:ext>
            </a:extLst>
          </p:cNvPr>
          <p:cNvSpPr txBox="1"/>
          <p:nvPr/>
        </p:nvSpPr>
        <p:spPr>
          <a:xfrm>
            <a:off x="719667" y="5589215"/>
            <a:ext cx="2929224" cy="646331"/>
          </a:xfrm>
          <a:prstGeom prst="rect">
            <a:avLst/>
          </a:prstGeom>
          <a:noFill/>
        </p:spPr>
        <p:txBody>
          <a:bodyPr wrap="square" rtlCol="0">
            <a:spAutoFit/>
          </a:bodyPr>
          <a:lstStyle/>
          <a:p>
            <a:pPr algn="l"/>
            <a:r>
              <a:rPr lang="de-DE" dirty="0"/>
              <a:t>In </a:t>
            </a:r>
            <a:r>
              <a:rPr lang="de-DE" dirty="0" err="1"/>
              <a:t>currentStatus</a:t>
            </a:r>
            <a:r>
              <a:rPr lang="de-DE" dirty="0"/>
              <a:t> wird geprüft, ob die </a:t>
            </a:r>
            <a:r>
              <a:rPr lang="de-DE" dirty="0" err="1"/>
              <a:t>maxBelastung</a:t>
            </a:r>
            <a:r>
              <a:rPr lang="de-DE" dirty="0"/>
              <a:t> überschritten wurde und eine entsprechende Rückgabe erzeugt.</a:t>
            </a:r>
          </a:p>
        </p:txBody>
      </p:sp>
    </p:spTree>
    <p:extLst>
      <p:ext uri="{BB962C8B-B14F-4D97-AF65-F5344CB8AC3E}">
        <p14:creationId xmlns:p14="http://schemas.microsoft.com/office/powerpoint/2010/main" val="168848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B1504-22CA-4EB8-BB1D-71A1962C3662}"/>
              </a:ext>
            </a:extLst>
          </p:cNvPr>
          <p:cNvSpPr>
            <a:spLocks noGrp="1"/>
          </p:cNvSpPr>
          <p:nvPr>
            <p:ph type="title"/>
          </p:nvPr>
        </p:nvSpPr>
        <p:spPr>
          <a:xfrm>
            <a:off x="719668" y="1740115"/>
            <a:ext cx="10748433" cy="358560"/>
          </a:xfrm>
        </p:spPr>
        <p:txBody>
          <a:bodyPr/>
          <a:lstStyle/>
          <a:p>
            <a:r>
              <a:rPr lang="de-DE" dirty="0"/>
              <a:t>Detailansicht - Records</a:t>
            </a:r>
          </a:p>
        </p:txBody>
      </p:sp>
      <p:pic>
        <p:nvPicPr>
          <p:cNvPr id="7" name="Inhaltsplatzhalter 6">
            <a:extLst>
              <a:ext uri="{FF2B5EF4-FFF2-40B4-BE49-F238E27FC236}">
                <a16:creationId xmlns:a16="http://schemas.microsoft.com/office/drawing/2014/main" id="{745D79E2-74DA-439B-9579-D030B83838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8906" y="1805018"/>
            <a:ext cx="5916705" cy="5046602"/>
          </a:xfrm>
        </p:spPr>
      </p:pic>
      <p:sp>
        <p:nvSpPr>
          <p:cNvPr id="4" name="Fußzeilenplatzhalter 3">
            <a:extLst>
              <a:ext uri="{FF2B5EF4-FFF2-40B4-BE49-F238E27FC236}">
                <a16:creationId xmlns:a16="http://schemas.microsoft.com/office/drawing/2014/main" id="{23247D7A-97E7-4788-9719-28ECD55B9C20}"/>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45264D79-389D-485E-9465-31330035245D}"/>
              </a:ext>
            </a:extLst>
          </p:cNvPr>
          <p:cNvSpPr>
            <a:spLocks noGrp="1"/>
          </p:cNvSpPr>
          <p:nvPr>
            <p:ph type="sldNum" sz="quarter" idx="11"/>
          </p:nvPr>
        </p:nvSpPr>
        <p:spPr/>
        <p:txBody>
          <a:bodyPr/>
          <a:lstStyle/>
          <a:p>
            <a:fld id="{9C769D77-A6BD-4055-B1F5-206E3089995D}" type="slidenum">
              <a:rPr lang="de-DE" smtClean="0"/>
              <a:t>12</a:t>
            </a:fld>
            <a:endParaRPr lang="de-DE"/>
          </a:p>
        </p:txBody>
      </p:sp>
      <p:sp>
        <p:nvSpPr>
          <p:cNvPr id="8" name="Textfeld 7">
            <a:extLst>
              <a:ext uri="{FF2B5EF4-FFF2-40B4-BE49-F238E27FC236}">
                <a16:creationId xmlns:a16="http://schemas.microsoft.com/office/drawing/2014/main" id="{B24985F7-D939-44CB-A1CF-6CC40ABC2ABA}"/>
              </a:ext>
            </a:extLst>
          </p:cNvPr>
          <p:cNvSpPr txBox="1"/>
          <p:nvPr/>
        </p:nvSpPr>
        <p:spPr>
          <a:xfrm>
            <a:off x="719666" y="2351314"/>
            <a:ext cx="4279053" cy="830997"/>
          </a:xfrm>
          <a:prstGeom prst="rect">
            <a:avLst/>
          </a:prstGeom>
          <a:noFill/>
        </p:spPr>
        <p:txBody>
          <a:bodyPr wrap="square" rtlCol="0">
            <a:spAutoFit/>
          </a:bodyPr>
          <a:lstStyle/>
          <a:p>
            <a:pPr algn="l"/>
            <a:r>
              <a:rPr lang="de-DE" dirty="0"/>
              <a:t>Die Records verfügen über die persistenten Attribute </a:t>
            </a:r>
            <a:r>
              <a:rPr lang="de-DE" dirty="0" err="1"/>
              <a:t>id</a:t>
            </a:r>
            <a:r>
              <a:rPr lang="de-DE" dirty="0"/>
              <a:t>, (das zugehörige) </a:t>
            </a:r>
            <a:r>
              <a:rPr lang="de-DE" dirty="0" err="1"/>
              <a:t>smartmeter</a:t>
            </a:r>
            <a:r>
              <a:rPr lang="de-DE" dirty="0"/>
              <a:t>, den Namen </a:t>
            </a:r>
            <a:r>
              <a:rPr lang="de-DE" dirty="0" err="1"/>
              <a:t>user</a:t>
            </a:r>
            <a:r>
              <a:rPr lang="de-DE" dirty="0"/>
              <a:t> des Ablesenden, den Ablesewert </a:t>
            </a:r>
            <a:r>
              <a:rPr lang="de-DE" dirty="0" err="1"/>
              <a:t>record</a:t>
            </a:r>
            <a:r>
              <a:rPr lang="de-DE" dirty="0"/>
              <a:t> und den Zeitpunkt </a:t>
            </a:r>
            <a:r>
              <a:rPr lang="de-DE" dirty="0" err="1"/>
              <a:t>date</a:t>
            </a:r>
            <a:r>
              <a:rPr lang="de-DE" dirty="0"/>
              <a:t>. Der Ablesezeitpunkt wird im </a:t>
            </a:r>
            <a:r>
              <a:rPr lang="de-DE" dirty="0" err="1"/>
              <a:t>konstruktor</a:t>
            </a:r>
            <a:r>
              <a:rPr lang="de-DE" dirty="0"/>
              <a:t> gesetzt.</a:t>
            </a:r>
          </a:p>
        </p:txBody>
      </p:sp>
      <p:sp>
        <p:nvSpPr>
          <p:cNvPr id="9" name="Textfeld 8">
            <a:extLst>
              <a:ext uri="{FF2B5EF4-FFF2-40B4-BE49-F238E27FC236}">
                <a16:creationId xmlns:a16="http://schemas.microsoft.com/office/drawing/2014/main" id="{E6046273-D449-48D7-81C6-BFB34DC0EEC0}"/>
              </a:ext>
            </a:extLst>
          </p:cNvPr>
          <p:cNvSpPr txBox="1"/>
          <p:nvPr/>
        </p:nvSpPr>
        <p:spPr>
          <a:xfrm>
            <a:off x="719666" y="5808617"/>
            <a:ext cx="4279053" cy="461665"/>
          </a:xfrm>
          <a:prstGeom prst="rect">
            <a:avLst/>
          </a:prstGeom>
          <a:noFill/>
        </p:spPr>
        <p:txBody>
          <a:bodyPr wrap="square" rtlCol="0">
            <a:spAutoFit/>
          </a:bodyPr>
          <a:lstStyle/>
          <a:p>
            <a:pPr algn="l"/>
            <a:r>
              <a:rPr lang="de-DE" dirty="0"/>
              <a:t>Die Records stehen in einer </a:t>
            </a:r>
            <a:r>
              <a:rPr lang="de-DE" dirty="0" err="1"/>
              <a:t>ManyToOne</a:t>
            </a:r>
            <a:r>
              <a:rPr lang="de-DE" dirty="0"/>
              <a:t> Beziehung zu ihrem Smartmeter.</a:t>
            </a:r>
          </a:p>
        </p:txBody>
      </p:sp>
    </p:spTree>
    <p:extLst>
      <p:ext uri="{BB962C8B-B14F-4D97-AF65-F5344CB8AC3E}">
        <p14:creationId xmlns:p14="http://schemas.microsoft.com/office/powerpoint/2010/main" val="133627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691893-8CE0-442F-8340-ED08C4784DAE}"/>
              </a:ext>
            </a:extLst>
          </p:cNvPr>
          <p:cNvSpPr>
            <a:spLocks noGrp="1"/>
          </p:cNvSpPr>
          <p:nvPr>
            <p:ph type="title"/>
          </p:nvPr>
        </p:nvSpPr>
        <p:spPr>
          <a:xfrm>
            <a:off x="719668" y="1740115"/>
            <a:ext cx="10748433" cy="358560"/>
          </a:xfrm>
        </p:spPr>
        <p:txBody>
          <a:bodyPr/>
          <a:lstStyle/>
          <a:p>
            <a:r>
              <a:rPr lang="de-DE" dirty="0"/>
              <a:t>Detailansicht - </a:t>
            </a:r>
            <a:r>
              <a:rPr lang="de-DE" dirty="0" err="1"/>
              <a:t>UserDao</a:t>
            </a:r>
            <a:endParaRPr lang="de-DE" dirty="0"/>
          </a:p>
        </p:txBody>
      </p:sp>
      <p:pic>
        <p:nvPicPr>
          <p:cNvPr id="7" name="Inhaltsplatzhalter 6">
            <a:extLst>
              <a:ext uri="{FF2B5EF4-FFF2-40B4-BE49-F238E27FC236}">
                <a16:creationId xmlns:a16="http://schemas.microsoft.com/office/drawing/2014/main" id="{22113B91-47AF-4031-80A2-553748AB84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2252" y="1683566"/>
            <a:ext cx="7105907" cy="5026797"/>
          </a:xfrm>
        </p:spPr>
      </p:pic>
      <p:sp>
        <p:nvSpPr>
          <p:cNvPr id="4" name="Fußzeilenplatzhalter 3">
            <a:extLst>
              <a:ext uri="{FF2B5EF4-FFF2-40B4-BE49-F238E27FC236}">
                <a16:creationId xmlns:a16="http://schemas.microsoft.com/office/drawing/2014/main" id="{F0B947FC-516C-4519-98F0-00D1CF8CB8AD}"/>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E524014E-06A2-4114-AD93-665D13F6C6B9}"/>
              </a:ext>
            </a:extLst>
          </p:cNvPr>
          <p:cNvSpPr>
            <a:spLocks noGrp="1"/>
          </p:cNvSpPr>
          <p:nvPr>
            <p:ph type="sldNum" sz="quarter" idx="11"/>
          </p:nvPr>
        </p:nvSpPr>
        <p:spPr/>
        <p:txBody>
          <a:bodyPr/>
          <a:lstStyle/>
          <a:p>
            <a:fld id="{9C769D77-A6BD-4055-B1F5-206E3089995D}" type="slidenum">
              <a:rPr lang="de-DE" smtClean="0"/>
              <a:t>13</a:t>
            </a:fld>
            <a:endParaRPr lang="de-DE"/>
          </a:p>
        </p:txBody>
      </p:sp>
      <p:sp>
        <p:nvSpPr>
          <p:cNvPr id="8" name="Textfeld 7">
            <a:extLst>
              <a:ext uri="{FF2B5EF4-FFF2-40B4-BE49-F238E27FC236}">
                <a16:creationId xmlns:a16="http://schemas.microsoft.com/office/drawing/2014/main" id="{DCEC4EE9-8905-42A5-A11B-274B2AAAFE39}"/>
              </a:ext>
            </a:extLst>
          </p:cNvPr>
          <p:cNvSpPr txBox="1"/>
          <p:nvPr/>
        </p:nvSpPr>
        <p:spPr>
          <a:xfrm>
            <a:off x="719666" y="2786743"/>
            <a:ext cx="3704287" cy="646331"/>
          </a:xfrm>
          <a:prstGeom prst="rect">
            <a:avLst/>
          </a:prstGeom>
          <a:noFill/>
        </p:spPr>
        <p:txBody>
          <a:bodyPr wrap="square" rtlCol="0">
            <a:spAutoFit/>
          </a:bodyPr>
          <a:lstStyle/>
          <a:p>
            <a:pPr algn="l"/>
            <a:r>
              <a:rPr lang="de-DE" dirty="0"/>
              <a:t>Der </a:t>
            </a:r>
            <a:r>
              <a:rPr lang="de-DE" dirty="0" err="1"/>
              <a:t>UserDao</a:t>
            </a:r>
            <a:r>
              <a:rPr lang="de-DE" dirty="0"/>
              <a:t> kann User speichern, finden, ihren letzten Login aktualisieren und alle User zurückgeben.</a:t>
            </a:r>
          </a:p>
        </p:txBody>
      </p:sp>
    </p:spTree>
    <p:extLst>
      <p:ext uri="{BB962C8B-B14F-4D97-AF65-F5344CB8AC3E}">
        <p14:creationId xmlns:p14="http://schemas.microsoft.com/office/powerpoint/2010/main" val="196781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C22119-DB28-4914-961B-097CED9C8E16}"/>
              </a:ext>
            </a:extLst>
          </p:cNvPr>
          <p:cNvSpPr>
            <a:spLocks noGrp="1"/>
          </p:cNvSpPr>
          <p:nvPr>
            <p:ph type="title"/>
          </p:nvPr>
        </p:nvSpPr>
        <p:spPr>
          <a:xfrm>
            <a:off x="719668" y="1740115"/>
            <a:ext cx="10748433" cy="358560"/>
          </a:xfrm>
        </p:spPr>
        <p:txBody>
          <a:bodyPr/>
          <a:lstStyle/>
          <a:p>
            <a:r>
              <a:rPr lang="de-DE" dirty="0"/>
              <a:t>Detailansicht - </a:t>
            </a:r>
            <a:r>
              <a:rPr lang="de-DE" dirty="0" err="1"/>
              <a:t>SmartMeterDao</a:t>
            </a:r>
            <a:endParaRPr lang="de-DE" dirty="0"/>
          </a:p>
        </p:txBody>
      </p:sp>
      <p:pic>
        <p:nvPicPr>
          <p:cNvPr id="7" name="Inhaltsplatzhalter 6">
            <a:extLst>
              <a:ext uri="{FF2B5EF4-FFF2-40B4-BE49-F238E27FC236}">
                <a16:creationId xmlns:a16="http://schemas.microsoft.com/office/drawing/2014/main" id="{11B0F72A-60D6-4831-BF1C-45D778D614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4031" y="2098675"/>
            <a:ext cx="7197969" cy="4611688"/>
          </a:xfrm>
        </p:spPr>
      </p:pic>
      <p:sp>
        <p:nvSpPr>
          <p:cNvPr id="4" name="Fußzeilenplatzhalter 3">
            <a:extLst>
              <a:ext uri="{FF2B5EF4-FFF2-40B4-BE49-F238E27FC236}">
                <a16:creationId xmlns:a16="http://schemas.microsoft.com/office/drawing/2014/main" id="{10505155-36AB-46BD-80DA-12CD5C41087F}"/>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9B8568A7-F0BA-456C-8F1A-CF98AE7FEFC6}"/>
              </a:ext>
            </a:extLst>
          </p:cNvPr>
          <p:cNvSpPr>
            <a:spLocks noGrp="1"/>
          </p:cNvSpPr>
          <p:nvPr>
            <p:ph type="sldNum" sz="quarter" idx="11"/>
          </p:nvPr>
        </p:nvSpPr>
        <p:spPr/>
        <p:txBody>
          <a:bodyPr/>
          <a:lstStyle/>
          <a:p>
            <a:fld id="{9C769D77-A6BD-4055-B1F5-206E3089995D}" type="slidenum">
              <a:rPr lang="de-DE" smtClean="0"/>
              <a:t>14</a:t>
            </a:fld>
            <a:endParaRPr lang="de-DE"/>
          </a:p>
        </p:txBody>
      </p:sp>
      <p:sp>
        <p:nvSpPr>
          <p:cNvPr id="8" name="Textfeld 7">
            <a:extLst>
              <a:ext uri="{FF2B5EF4-FFF2-40B4-BE49-F238E27FC236}">
                <a16:creationId xmlns:a16="http://schemas.microsoft.com/office/drawing/2014/main" id="{82660878-DC11-494E-ADDD-AFB55EE64548}"/>
              </a:ext>
            </a:extLst>
          </p:cNvPr>
          <p:cNvSpPr txBox="1"/>
          <p:nvPr/>
        </p:nvSpPr>
        <p:spPr>
          <a:xfrm>
            <a:off x="719667" y="2899954"/>
            <a:ext cx="3991670" cy="461665"/>
          </a:xfrm>
          <a:prstGeom prst="rect">
            <a:avLst/>
          </a:prstGeom>
          <a:noFill/>
        </p:spPr>
        <p:txBody>
          <a:bodyPr wrap="square" rtlCol="0">
            <a:spAutoFit/>
          </a:bodyPr>
          <a:lstStyle/>
          <a:p>
            <a:pPr algn="l"/>
            <a:r>
              <a:rPr lang="de-DE" dirty="0"/>
              <a:t>Der </a:t>
            </a:r>
            <a:r>
              <a:rPr lang="de-DE" dirty="0" err="1"/>
              <a:t>SmartMeterDao</a:t>
            </a:r>
            <a:r>
              <a:rPr lang="de-DE" dirty="0"/>
              <a:t> kann Smartmeter speichern, finden und eine Liste aller Smartmeter zurückgeben.</a:t>
            </a:r>
          </a:p>
        </p:txBody>
      </p:sp>
    </p:spTree>
    <p:extLst>
      <p:ext uri="{BB962C8B-B14F-4D97-AF65-F5344CB8AC3E}">
        <p14:creationId xmlns:p14="http://schemas.microsoft.com/office/powerpoint/2010/main" val="2494154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D818C8-601A-4DC3-8272-12E30702A652}"/>
              </a:ext>
            </a:extLst>
          </p:cNvPr>
          <p:cNvSpPr>
            <a:spLocks noGrp="1"/>
          </p:cNvSpPr>
          <p:nvPr>
            <p:ph type="title"/>
          </p:nvPr>
        </p:nvSpPr>
        <p:spPr>
          <a:xfrm>
            <a:off x="719668" y="1740115"/>
            <a:ext cx="10748433" cy="358560"/>
          </a:xfrm>
        </p:spPr>
        <p:txBody>
          <a:bodyPr/>
          <a:lstStyle/>
          <a:p>
            <a:r>
              <a:rPr lang="de-DE" dirty="0"/>
              <a:t>Detailansicht - </a:t>
            </a:r>
            <a:r>
              <a:rPr lang="de-DE" dirty="0" err="1"/>
              <a:t>RecordDao</a:t>
            </a:r>
            <a:endParaRPr lang="de-DE" dirty="0"/>
          </a:p>
        </p:txBody>
      </p:sp>
      <p:pic>
        <p:nvPicPr>
          <p:cNvPr id="7" name="Inhaltsplatzhalter 6">
            <a:extLst>
              <a:ext uri="{FF2B5EF4-FFF2-40B4-BE49-F238E27FC236}">
                <a16:creationId xmlns:a16="http://schemas.microsoft.com/office/drawing/2014/main" id="{4DBEAB9E-9581-4D9F-8502-E8F3B9914E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2731" y="2385401"/>
            <a:ext cx="8299269" cy="4324962"/>
          </a:xfrm>
        </p:spPr>
      </p:pic>
      <p:sp>
        <p:nvSpPr>
          <p:cNvPr id="4" name="Fußzeilenplatzhalter 3">
            <a:extLst>
              <a:ext uri="{FF2B5EF4-FFF2-40B4-BE49-F238E27FC236}">
                <a16:creationId xmlns:a16="http://schemas.microsoft.com/office/drawing/2014/main" id="{F5184BFA-CF48-482E-A888-806CB7084408}"/>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1C4EF12C-BA52-4CC1-9870-139EF9298406}"/>
              </a:ext>
            </a:extLst>
          </p:cNvPr>
          <p:cNvSpPr>
            <a:spLocks noGrp="1"/>
          </p:cNvSpPr>
          <p:nvPr>
            <p:ph type="sldNum" sz="quarter" idx="11"/>
          </p:nvPr>
        </p:nvSpPr>
        <p:spPr/>
        <p:txBody>
          <a:bodyPr/>
          <a:lstStyle/>
          <a:p>
            <a:fld id="{9C769D77-A6BD-4055-B1F5-206E3089995D}" type="slidenum">
              <a:rPr lang="de-DE" smtClean="0"/>
              <a:t>15</a:t>
            </a:fld>
            <a:endParaRPr lang="de-DE"/>
          </a:p>
        </p:txBody>
      </p:sp>
      <p:sp>
        <p:nvSpPr>
          <p:cNvPr id="8" name="Textfeld 7">
            <a:extLst>
              <a:ext uri="{FF2B5EF4-FFF2-40B4-BE49-F238E27FC236}">
                <a16:creationId xmlns:a16="http://schemas.microsoft.com/office/drawing/2014/main" id="{DF2F5797-A4EE-45FA-B03D-1AE6815B3CF8}"/>
              </a:ext>
            </a:extLst>
          </p:cNvPr>
          <p:cNvSpPr txBox="1"/>
          <p:nvPr/>
        </p:nvSpPr>
        <p:spPr>
          <a:xfrm>
            <a:off x="719667" y="2760617"/>
            <a:ext cx="2964059" cy="646331"/>
          </a:xfrm>
          <a:prstGeom prst="rect">
            <a:avLst/>
          </a:prstGeom>
          <a:noFill/>
        </p:spPr>
        <p:txBody>
          <a:bodyPr wrap="square" rtlCol="0">
            <a:spAutoFit/>
          </a:bodyPr>
          <a:lstStyle/>
          <a:p>
            <a:pPr algn="l"/>
            <a:r>
              <a:rPr lang="de-DE" dirty="0"/>
              <a:t>Der </a:t>
            </a:r>
            <a:r>
              <a:rPr lang="de-DE" dirty="0" err="1"/>
              <a:t>RecordDao</a:t>
            </a:r>
            <a:r>
              <a:rPr lang="de-DE" dirty="0"/>
              <a:t> kann Records speichern und eine Liste aller Ablesungen zurückgeben.</a:t>
            </a:r>
          </a:p>
        </p:txBody>
      </p:sp>
    </p:spTree>
    <p:extLst>
      <p:ext uri="{BB962C8B-B14F-4D97-AF65-F5344CB8AC3E}">
        <p14:creationId xmlns:p14="http://schemas.microsoft.com/office/powerpoint/2010/main" val="81814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63751" y="1713954"/>
            <a:ext cx="8061325" cy="384721"/>
          </a:xfrm>
        </p:spPr>
        <p:txBody>
          <a:bodyPr/>
          <a:lstStyle/>
          <a:p>
            <a:r>
              <a:rPr lang="de-DE" dirty="0"/>
              <a:t>Group 46</a:t>
            </a:r>
          </a:p>
        </p:txBody>
      </p:sp>
      <p:sp>
        <p:nvSpPr>
          <p:cNvPr id="3" name="Inhaltsplatzhalter 2"/>
          <p:cNvSpPr>
            <a:spLocks noGrp="1"/>
          </p:cNvSpPr>
          <p:nvPr>
            <p:ph idx="1"/>
          </p:nvPr>
        </p:nvSpPr>
        <p:spPr>
          <a:xfrm>
            <a:off x="2063750" y="3002380"/>
            <a:ext cx="9597027" cy="3707983"/>
          </a:xfrm>
        </p:spPr>
        <p:txBody>
          <a:bodyPr/>
          <a:lstStyle/>
          <a:p>
            <a:pPr>
              <a:buFont typeface="Arial" panose="020B0604020202020204" pitchFamily="34" charset="0"/>
              <a:buChar char="•"/>
            </a:pPr>
            <a:r>
              <a:rPr lang="de-DE" sz="1800" dirty="0"/>
              <a:t>Carolin Schwarz, 371802</a:t>
            </a:r>
          </a:p>
          <a:p>
            <a:pPr>
              <a:buFont typeface="Arial" panose="020B0604020202020204" pitchFamily="34" charset="0"/>
              <a:buChar char="•"/>
            </a:pPr>
            <a:r>
              <a:rPr lang="de-DE" sz="1800" dirty="0"/>
              <a:t>Fedor </a:t>
            </a:r>
            <a:r>
              <a:rPr lang="de-DE" sz="1800" dirty="0" err="1"/>
              <a:t>Vitkovskiy</a:t>
            </a:r>
            <a:r>
              <a:rPr lang="de-DE" sz="1800" dirty="0"/>
              <a:t>, 386458</a:t>
            </a:r>
          </a:p>
          <a:p>
            <a:pPr>
              <a:buFont typeface="Arial" panose="020B0604020202020204" pitchFamily="34" charset="0"/>
              <a:buChar char="•"/>
            </a:pPr>
            <a:r>
              <a:rPr lang="de-DE" sz="1800" dirty="0"/>
              <a:t>Robert Koch, 386471</a:t>
            </a:r>
          </a:p>
          <a:p>
            <a:pPr>
              <a:buFont typeface="Arial" panose="020B0604020202020204" pitchFamily="34" charset="0"/>
              <a:buChar char="•"/>
            </a:pPr>
            <a:r>
              <a:rPr lang="de-DE" sz="1800" dirty="0"/>
              <a:t>Jia Fug Liu, 382333</a:t>
            </a:r>
          </a:p>
        </p:txBody>
      </p:sp>
      <p:sp>
        <p:nvSpPr>
          <p:cNvPr id="4" name="Fußzeilenplatzhalter 3"/>
          <p:cNvSpPr>
            <a:spLocks noGrp="1"/>
          </p:cNvSpPr>
          <p:nvPr>
            <p:ph type="ftr" sz="quarter" idx="10"/>
          </p:nvPr>
        </p:nvSpPr>
        <p:spPr/>
        <p:txBody>
          <a:bodyPr/>
          <a:lstStyle/>
          <a:p>
            <a:r>
              <a:rPr lang="de-DE" altLang="de-DE" dirty="0"/>
              <a:t>Java EE - Übung 2 | Anwendungssysteme SS 2017</a:t>
            </a:r>
            <a:endParaRPr lang="de-DE" altLang="de-DE" b="0" dirty="0"/>
          </a:p>
        </p:txBody>
      </p:sp>
      <p:sp>
        <p:nvSpPr>
          <p:cNvPr id="5" name="Foliennummernplatzhalter 4"/>
          <p:cNvSpPr>
            <a:spLocks noGrp="1"/>
          </p:cNvSpPr>
          <p:nvPr>
            <p:ph type="sldNum" sz="quarter" idx="11"/>
          </p:nvPr>
        </p:nvSpPr>
        <p:spPr>
          <a:xfrm>
            <a:off x="2063750" y="6557963"/>
            <a:ext cx="6624638" cy="152400"/>
          </a:xfrm>
        </p:spPr>
        <p:txBody>
          <a:bodyPr/>
          <a:lstStyle/>
          <a:p>
            <a:r>
              <a:rPr lang="de-DE" altLang="de-DE" dirty="0"/>
              <a:t>Seite </a:t>
            </a:r>
            <a:fld id="{E0A14075-C09F-4ACA-9F88-F92C04193218}" type="slidenum">
              <a:rPr lang="de-DE" altLang="de-DE" smtClean="0"/>
              <a:pPr/>
              <a:t>2</a:t>
            </a:fld>
            <a:endParaRPr lang="de-DE" altLang="de-DE" dirty="0"/>
          </a:p>
        </p:txBody>
      </p:sp>
      <p:pic>
        <p:nvPicPr>
          <p:cNvPr id="6" name="Grafik 5"/>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799276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4924D4-E590-4632-8FED-41571AB8DA41}"/>
              </a:ext>
            </a:extLst>
          </p:cNvPr>
          <p:cNvSpPr>
            <a:spLocks noGrp="1"/>
          </p:cNvSpPr>
          <p:nvPr>
            <p:ph type="title"/>
          </p:nvPr>
        </p:nvSpPr>
        <p:spPr>
          <a:xfrm>
            <a:off x="719668" y="1740115"/>
            <a:ext cx="10748433" cy="358560"/>
          </a:xfrm>
        </p:spPr>
        <p:txBody>
          <a:bodyPr/>
          <a:lstStyle/>
          <a:p>
            <a:r>
              <a:rPr lang="de-DE" dirty="0"/>
              <a:t>Content</a:t>
            </a:r>
          </a:p>
        </p:txBody>
      </p:sp>
      <p:sp>
        <p:nvSpPr>
          <p:cNvPr id="3" name="Inhaltsplatzhalter 2">
            <a:extLst>
              <a:ext uri="{FF2B5EF4-FFF2-40B4-BE49-F238E27FC236}">
                <a16:creationId xmlns:a16="http://schemas.microsoft.com/office/drawing/2014/main" id="{DA73D41B-10F1-45E2-9E52-2D1F23567DFA}"/>
              </a:ext>
            </a:extLst>
          </p:cNvPr>
          <p:cNvSpPr>
            <a:spLocks noGrp="1"/>
          </p:cNvSpPr>
          <p:nvPr>
            <p:ph idx="1"/>
          </p:nvPr>
        </p:nvSpPr>
        <p:spPr/>
        <p:txBody>
          <a:bodyPr/>
          <a:lstStyle/>
          <a:p>
            <a:r>
              <a:rPr lang="de-DE" dirty="0"/>
              <a:t>Struktur des Projekts</a:t>
            </a:r>
          </a:p>
          <a:p>
            <a:r>
              <a:rPr lang="de-DE" dirty="0"/>
              <a:t>	-EJB Models</a:t>
            </a:r>
          </a:p>
          <a:p>
            <a:r>
              <a:rPr lang="de-DE" dirty="0"/>
              <a:t>	-Daos</a:t>
            </a:r>
          </a:p>
          <a:p>
            <a:r>
              <a:rPr lang="de-DE" dirty="0"/>
              <a:t>	-Servlets</a:t>
            </a:r>
          </a:p>
          <a:p>
            <a:endParaRPr lang="de-DE" dirty="0"/>
          </a:p>
          <a:p>
            <a:r>
              <a:rPr lang="de-DE" dirty="0"/>
              <a:t>Detailansichten der einzelnen Klassen mit Code</a:t>
            </a:r>
          </a:p>
          <a:p>
            <a:r>
              <a:rPr lang="de-DE" dirty="0"/>
              <a:t>	-EJB Models</a:t>
            </a:r>
          </a:p>
          <a:p>
            <a:r>
              <a:rPr lang="de-DE" dirty="0"/>
              <a:t>	-Daos</a:t>
            </a:r>
          </a:p>
          <a:p>
            <a:r>
              <a:rPr lang="de-DE" dirty="0"/>
              <a:t>	-Servlets</a:t>
            </a:r>
          </a:p>
          <a:p>
            <a:endParaRPr lang="de-DE" dirty="0"/>
          </a:p>
        </p:txBody>
      </p:sp>
      <p:sp>
        <p:nvSpPr>
          <p:cNvPr id="4" name="Fußzeilenplatzhalter 3">
            <a:extLst>
              <a:ext uri="{FF2B5EF4-FFF2-40B4-BE49-F238E27FC236}">
                <a16:creationId xmlns:a16="http://schemas.microsoft.com/office/drawing/2014/main" id="{301B5153-5AA6-4689-A11B-6253B0FBEEC8}"/>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25E3125F-4EF7-48DD-B05D-8589B534F1F8}"/>
              </a:ext>
            </a:extLst>
          </p:cNvPr>
          <p:cNvSpPr>
            <a:spLocks noGrp="1"/>
          </p:cNvSpPr>
          <p:nvPr>
            <p:ph type="sldNum" sz="quarter" idx="11"/>
          </p:nvPr>
        </p:nvSpPr>
        <p:spPr/>
        <p:txBody>
          <a:bodyPr/>
          <a:lstStyle/>
          <a:p>
            <a:fld id="{9C769D77-A6BD-4055-B1F5-206E3089995D}" type="slidenum">
              <a:rPr lang="de-DE" smtClean="0"/>
              <a:t>3</a:t>
            </a:fld>
            <a:endParaRPr lang="de-DE"/>
          </a:p>
        </p:txBody>
      </p:sp>
      <p:pic>
        <p:nvPicPr>
          <p:cNvPr id="6" name="Grafik 5">
            <a:extLst>
              <a:ext uri="{FF2B5EF4-FFF2-40B4-BE49-F238E27FC236}">
                <a16:creationId xmlns:a16="http://schemas.microsoft.com/office/drawing/2014/main" id="{9BFD75A0-EA92-476E-9594-74E392F7C47C}"/>
              </a:ext>
            </a:extLst>
          </p:cNvPr>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85815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1BCA04-9329-487A-8037-C3BBDF3DDC7A}"/>
              </a:ext>
            </a:extLst>
          </p:cNvPr>
          <p:cNvSpPr>
            <a:spLocks noGrp="1"/>
          </p:cNvSpPr>
          <p:nvPr>
            <p:ph type="title"/>
          </p:nvPr>
        </p:nvSpPr>
        <p:spPr>
          <a:xfrm>
            <a:off x="719668" y="1713954"/>
            <a:ext cx="10748433" cy="384721"/>
          </a:xfrm>
        </p:spPr>
        <p:txBody>
          <a:bodyPr/>
          <a:lstStyle/>
          <a:p>
            <a:r>
              <a:rPr lang="de-DE" dirty="0"/>
              <a:t>Struktur des Projekts – EJB Models</a:t>
            </a:r>
          </a:p>
        </p:txBody>
      </p:sp>
      <p:sp>
        <p:nvSpPr>
          <p:cNvPr id="3" name="Inhaltsplatzhalter 2">
            <a:extLst>
              <a:ext uri="{FF2B5EF4-FFF2-40B4-BE49-F238E27FC236}">
                <a16:creationId xmlns:a16="http://schemas.microsoft.com/office/drawing/2014/main" id="{C59110F1-A171-4B0A-BCF9-F4BC71EC191C}"/>
              </a:ext>
            </a:extLst>
          </p:cNvPr>
          <p:cNvSpPr>
            <a:spLocks noGrp="1"/>
          </p:cNvSpPr>
          <p:nvPr>
            <p:ph idx="1"/>
          </p:nvPr>
        </p:nvSpPr>
        <p:spPr/>
        <p:txBody>
          <a:bodyPr/>
          <a:lstStyle/>
          <a:p>
            <a:r>
              <a:rPr lang="de-DE" dirty="0"/>
              <a:t>	User: 		Zusätzlich zu den vorgegebenen Methoden enthält die Klasse User Methoden zum Login und Logout von 		Benutzern.</a:t>
            </a:r>
          </a:p>
          <a:p>
            <a:r>
              <a:rPr lang="de-DE" dirty="0"/>
              <a:t>	</a:t>
            </a:r>
          </a:p>
          <a:p>
            <a:r>
              <a:rPr lang="de-DE" dirty="0"/>
              <a:t>	</a:t>
            </a:r>
            <a:r>
              <a:rPr lang="de-DE" dirty="0" err="1"/>
              <a:t>SmartMeter</a:t>
            </a:r>
            <a:r>
              <a:rPr lang="de-DE" dirty="0"/>
              <a:t>: 	Die </a:t>
            </a:r>
            <a:r>
              <a:rPr lang="de-DE" dirty="0" err="1"/>
              <a:t>SmartMeter</a:t>
            </a:r>
            <a:r>
              <a:rPr lang="de-DE" dirty="0"/>
              <a:t>-Klasse enthält die Eigenschaften der Smartmeter und eine Liste von Ablesungen(Records). Die 		Smartmeter werden als </a:t>
            </a:r>
            <a:r>
              <a:rPr lang="de-DE" dirty="0" err="1"/>
              <a:t>Entities</a:t>
            </a:r>
            <a:r>
              <a:rPr lang="de-DE" dirty="0"/>
              <a:t> gespeichert und stehen zu den Records in einer </a:t>
            </a:r>
            <a:r>
              <a:rPr lang="de-DE" dirty="0" err="1"/>
              <a:t>OneToMany</a:t>
            </a:r>
            <a:r>
              <a:rPr lang="de-DE" dirty="0"/>
              <a:t>-Beziehung. Zudem 		werden hier die Zufallswerte für die Spannung und Stromstärke berechnet und eine optionale Warnung erzeugt.</a:t>
            </a:r>
          </a:p>
          <a:p>
            <a:r>
              <a:rPr lang="de-DE" dirty="0"/>
              <a:t>	</a:t>
            </a:r>
          </a:p>
          <a:p>
            <a:r>
              <a:rPr lang="de-DE" dirty="0"/>
              <a:t>	</a:t>
            </a:r>
            <a:r>
              <a:rPr lang="de-DE" dirty="0" err="1"/>
              <a:t>Record</a:t>
            </a:r>
            <a:r>
              <a:rPr lang="de-DE" dirty="0"/>
              <a:t>:	Die Records werden ebenfalls als </a:t>
            </a:r>
            <a:r>
              <a:rPr lang="de-DE" dirty="0" err="1"/>
              <a:t>Entities</a:t>
            </a:r>
            <a:r>
              <a:rPr lang="de-DE" dirty="0"/>
              <a:t> gespeichert und stehen zu den Smartmetern in einer </a:t>
            </a:r>
            <a:r>
              <a:rPr lang="de-DE" dirty="0" err="1"/>
              <a:t>ManyToOne</a:t>
            </a:r>
            <a:r>
              <a:rPr lang="de-DE" dirty="0"/>
              <a:t>-		Beziehung. Die Zeitpunkte der Ablesungen werden mitgespeichert.	</a:t>
            </a:r>
          </a:p>
          <a:p>
            <a:endParaRPr lang="de-DE" dirty="0"/>
          </a:p>
          <a:p>
            <a:r>
              <a:rPr lang="de-DE" dirty="0"/>
              <a:t>	</a:t>
            </a:r>
          </a:p>
          <a:p>
            <a:r>
              <a:rPr lang="de-DE" dirty="0"/>
              <a:t>	</a:t>
            </a:r>
          </a:p>
        </p:txBody>
      </p:sp>
      <p:sp>
        <p:nvSpPr>
          <p:cNvPr id="4" name="Fußzeilenplatzhalter 3">
            <a:extLst>
              <a:ext uri="{FF2B5EF4-FFF2-40B4-BE49-F238E27FC236}">
                <a16:creationId xmlns:a16="http://schemas.microsoft.com/office/drawing/2014/main" id="{F1933908-573E-45E0-B9FF-BB062D9F0069}"/>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0C013C43-5D0D-41B1-B6C3-13EE06985F23}"/>
              </a:ext>
            </a:extLst>
          </p:cNvPr>
          <p:cNvSpPr>
            <a:spLocks noGrp="1"/>
          </p:cNvSpPr>
          <p:nvPr>
            <p:ph type="sldNum" sz="quarter" idx="11"/>
          </p:nvPr>
        </p:nvSpPr>
        <p:spPr/>
        <p:txBody>
          <a:bodyPr/>
          <a:lstStyle/>
          <a:p>
            <a:fld id="{9C769D77-A6BD-4055-B1F5-206E3089995D}" type="slidenum">
              <a:rPr lang="de-DE" smtClean="0"/>
              <a:t>4</a:t>
            </a:fld>
            <a:endParaRPr lang="de-DE"/>
          </a:p>
        </p:txBody>
      </p:sp>
      <p:pic>
        <p:nvPicPr>
          <p:cNvPr id="6" name="Grafik 5">
            <a:extLst>
              <a:ext uri="{FF2B5EF4-FFF2-40B4-BE49-F238E27FC236}">
                <a16:creationId xmlns:a16="http://schemas.microsoft.com/office/drawing/2014/main" id="{3BD63E01-57ED-4501-9950-8AEAAE6DA565}"/>
              </a:ext>
            </a:extLst>
          </p:cNvPr>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56032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2F6309-A870-4814-9EFB-CA15F2ECF06D}"/>
              </a:ext>
            </a:extLst>
          </p:cNvPr>
          <p:cNvSpPr>
            <a:spLocks noGrp="1"/>
          </p:cNvSpPr>
          <p:nvPr>
            <p:ph type="title"/>
          </p:nvPr>
        </p:nvSpPr>
        <p:spPr>
          <a:xfrm>
            <a:off x="719668" y="1740115"/>
            <a:ext cx="10748433" cy="358560"/>
          </a:xfrm>
        </p:spPr>
        <p:txBody>
          <a:bodyPr/>
          <a:lstStyle/>
          <a:p>
            <a:r>
              <a:rPr lang="de-DE" dirty="0"/>
              <a:t>Struktur des Projekts - Daos</a:t>
            </a:r>
          </a:p>
        </p:txBody>
      </p:sp>
      <p:sp>
        <p:nvSpPr>
          <p:cNvPr id="3" name="Inhaltsplatzhalter 2">
            <a:extLst>
              <a:ext uri="{FF2B5EF4-FFF2-40B4-BE49-F238E27FC236}">
                <a16:creationId xmlns:a16="http://schemas.microsoft.com/office/drawing/2014/main" id="{0D8AF47A-12A7-4B7E-AC80-1B1FC529023D}"/>
              </a:ext>
            </a:extLst>
          </p:cNvPr>
          <p:cNvSpPr>
            <a:spLocks noGrp="1"/>
          </p:cNvSpPr>
          <p:nvPr>
            <p:ph idx="1"/>
          </p:nvPr>
        </p:nvSpPr>
        <p:spPr/>
        <p:txBody>
          <a:bodyPr/>
          <a:lstStyle/>
          <a:p>
            <a:r>
              <a:rPr lang="de-DE" dirty="0" err="1"/>
              <a:t>UserDao</a:t>
            </a:r>
            <a:r>
              <a:rPr lang="de-DE" dirty="0"/>
              <a:t>:		Der </a:t>
            </a:r>
            <a:r>
              <a:rPr lang="de-DE" dirty="0" err="1"/>
              <a:t>UserDao</a:t>
            </a:r>
            <a:r>
              <a:rPr lang="de-DE" dirty="0"/>
              <a:t> kann neue User speichern, User finden, eine Liste aller User zurückgeben sowie das letzte 		</a:t>
            </a:r>
            <a:r>
              <a:rPr lang="de-DE" dirty="0" err="1"/>
              <a:t>Logindatum</a:t>
            </a:r>
            <a:r>
              <a:rPr lang="de-DE" dirty="0"/>
              <a:t> aktualisieren.</a:t>
            </a:r>
          </a:p>
          <a:p>
            <a:endParaRPr lang="de-DE" dirty="0"/>
          </a:p>
          <a:p>
            <a:r>
              <a:rPr lang="de-DE" dirty="0" err="1"/>
              <a:t>SmartMeterDao</a:t>
            </a:r>
            <a:r>
              <a:rPr lang="de-DE" dirty="0"/>
              <a:t>:	Der </a:t>
            </a:r>
            <a:r>
              <a:rPr lang="de-DE" dirty="0" err="1"/>
              <a:t>SmartMeterDao</a:t>
            </a:r>
            <a:r>
              <a:rPr lang="de-DE" dirty="0"/>
              <a:t> kann neue Smartmeter speichern, Smartmeter finden und eine Liste aller Smartmeter 		zurückgeben.</a:t>
            </a:r>
          </a:p>
          <a:p>
            <a:endParaRPr lang="de-DE" dirty="0"/>
          </a:p>
          <a:p>
            <a:r>
              <a:rPr lang="de-DE" dirty="0" err="1"/>
              <a:t>RecordDao</a:t>
            </a:r>
            <a:r>
              <a:rPr lang="de-DE" dirty="0"/>
              <a:t>:	Der </a:t>
            </a:r>
            <a:r>
              <a:rPr lang="de-DE" dirty="0" err="1"/>
              <a:t>RecordDao</a:t>
            </a:r>
            <a:r>
              <a:rPr lang="de-DE" dirty="0"/>
              <a:t> kann neue Records speichern und eine Liste aller Records zurückgeben.	</a:t>
            </a:r>
          </a:p>
        </p:txBody>
      </p:sp>
      <p:sp>
        <p:nvSpPr>
          <p:cNvPr id="4" name="Fußzeilenplatzhalter 3">
            <a:extLst>
              <a:ext uri="{FF2B5EF4-FFF2-40B4-BE49-F238E27FC236}">
                <a16:creationId xmlns:a16="http://schemas.microsoft.com/office/drawing/2014/main" id="{3D665915-8ED2-46B3-8EF1-18DF567733FA}"/>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354241AC-B188-45E3-A200-C61DEE086795}"/>
              </a:ext>
            </a:extLst>
          </p:cNvPr>
          <p:cNvSpPr>
            <a:spLocks noGrp="1"/>
          </p:cNvSpPr>
          <p:nvPr>
            <p:ph type="sldNum" sz="quarter" idx="11"/>
          </p:nvPr>
        </p:nvSpPr>
        <p:spPr/>
        <p:txBody>
          <a:bodyPr/>
          <a:lstStyle/>
          <a:p>
            <a:fld id="{9C769D77-A6BD-4055-B1F5-206E3089995D}" type="slidenum">
              <a:rPr lang="de-DE" smtClean="0"/>
              <a:t>5</a:t>
            </a:fld>
            <a:endParaRPr lang="de-DE"/>
          </a:p>
        </p:txBody>
      </p:sp>
      <p:pic>
        <p:nvPicPr>
          <p:cNvPr id="6" name="Grafik 5">
            <a:extLst>
              <a:ext uri="{FF2B5EF4-FFF2-40B4-BE49-F238E27FC236}">
                <a16:creationId xmlns:a16="http://schemas.microsoft.com/office/drawing/2014/main" id="{5039D532-7F31-4679-B22B-78EB7DA96CBD}"/>
              </a:ext>
            </a:extLst>
          </p:cNvPr>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188787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35D48-AFF7-4D9D-A4C0-47EF297ADC35}"/>
              </a:ext>
            </a:extLst>
          </p:cNvPr>
          <p:cNvSpPr>
            <a:spLocks noGrp="1"/>
          </p:cNvSpPr>
          <p:nvPr>
            <p:ph type="title"/>
          </p:nvPr>
        </p:nvSpPr>
        <p:spPr>
          <a:xfrm>
            <a:off x="719668" y="1740115"/>
            <a:ext cx="10748433" cy="358560"/>
          </a:xfrm>
        </p:spPr>
        <p:txBody>
          <a:bodyPr/>
          <a:lstStyle/>
          <a:p>
            <a:r>
              <a:rPr lang="de-DE" dirty="0"/>
              <a:t>Struktur des Projekts - Servlets</a:t>
            </a:r>
          </a:p>
        </p:txBody>
      </p:sp>
      <p:sp>
        <p:nvSpPr>
          <p:cNvPr id="3" name="Inhaltsplatzhalter 2">
            <a:extLst>
              <a:ext uri="{FF2B5EF4-FFF2-40B4-BE49-F238E27FC236}">
                <a16:creationId xmlns:a16="http://schemas.microsoft.com/office/drawing/2014/main" id="{1C0FB956-969E-4605-A893-64B52BAE2E29}"/>
              </a:ext>
            </a:extLst>
          </p:cNvPr>
          <p:cNvSpPr>
            <a:spLocks noGrp="1"/>
          </p:cNvSpPr>
          <p:nvPr>
            <p:ph idx="1"/>
          </p:nvPr>
        </p:nvSpPr>
        <p:spPr/>
        <p:txBody>
          <a:bodyPr/>
          <a:lstStyle/>
          <a:p>
            <a:r>
              <a:rPr lang="de-DE" dirty="0" err="1"/>
              <a:t>SmartMeterServlet</a:t>
            </a:r>
            <a:r>
              <a:rPr lang="de-DE" dirty="0"/>
              <a:t>: 	Das </a:t>
            </a:r>
            <a:r>
              <a:rPr lang="de-DE" dirty="0" err="1"/>
              <a:t>SmartMeterServlet</a:t>
            </a:r>
            <a:r>
              <a:rPr lang="de-DE" dirty="0"/>
              <a:t> übernimmt die Aufgabe, die Liste von </a:t>
            </a:r>
            <a:r>
              <a:rPr lang="de-DE" dirty="0" err="1"/>
              <a:t>angelgten</a:t>
            </a:r>
            <a:r>
              <a:rPr lang="de-DE" dirty="0"/>
              <a:t> </a:t>
            </a:r>
            <a:r>
              <a:rPr lang="de-DE" dirty="0" err="1"/>
              <a:t>SmartMeters</a:t>
            </a:r>
            <a:r>
              <a:rPr lang="de-DE" dirty="0"/>
              <a:t> anzuzeigen. Zudem 		können neue Smartmeter erstellt werden. Auch der Userlogin/</a:t>
            </a:r>
            <a:r>
              <a:rPr lang="de-DE" dirty="0" err="1"/>
              <a:t>logout</a:t>
            </a:r>
            <a:r>
              <a:rPr lang="de-DE" dirty="0"/>
              <a:t>  werden hier umgesetzt sowie die Erstellung 		von neuen Usern.</a:t>
            </a:r>
          </a:p>
          <a:p>
            <a:endParaRPr lang="de-DE" dirty="0"/>
          </a:p>
          <a:p>
            <a:r>
              <a:rPr lang="de-DE" dirty="0" err="1"/>
              <a:t>DetailServlet</a:t>
            </a:r>
            <a:r>
              <a:rPr lang="de-DE" dirty="0"/>
              <a:t>:	Das </a:t>
            </a:r>
            <a:r>
              <a:rPr lang="de-DE" dirty="0" err="1"/>
              <a:t>DetailServlet</a:t>
            </a:r>
            <a:r>
              <a:rPr lang="de-DE" dirty="0"/>
              <a:t> übernimmt die Darstellung eines spezifischen Smartmeters mit dessen Attributen. Es prüft 		zudem, ob ein User angemeldet ist. Ist dies der Fall kann der User neue Ablesungen vornehmen, welche erstellt 		und gespeichert werden.</a:t>
            </a:r>
          </a:p>
        </p:txBody>
      </p:sp>
      <p:sp>
        <p:nvSpPr>
          <p:cNvPr id="4" name="Fußzeilenplatzhalter 3">
            <a:extLst>
              <a:ext uri="{FF2B5EF4-FFF2-40B4-BE49-F238E27FC236}">
                <a16:creationId xmlns:a16="http://schemas.microsoft.com/office/drawing/2014/main" id="{76B70A94-18D5-48B6-80BA-BEECFCEAAEB7}"/>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20F4715A-75E3-48C8-8411-3F29BAD67E50}"/>
              </a:ext>
            </a:extLst>
          </p:cNvPr>
          <p:cNvSpPr>
            <a:spLocks noGrp="1"/>
          </p:cNvSpPr>
          <p:nvPr>
            <p:ph type="sldNum" sz="quarter" idx="11"/>
          </p:nvPr>
        </p:nvSpPr>
        <p:spPr/>
        <p:txBody>
          <a:bodyPr/>
          <a:lstStyle/>
          <a:p>
            <a:fld id="{9C769D77-A6BD-4055-B1F5-206E3089995D}" type="slidenum">
              <a:rPr lang="de-DE" smtClean="0"/>
              <a:t>6</a:t>
            </a:fld>
            <a:endParaRPr lang="de-DE"/>
          </a:p>
        </p:txBody>
      </p:sp>
      <p:pic>
        <p:nvPicPr>
          <p:cNvPr id="6" name="Grafik 5">
            <a:extLst>
              <a:ext uri="{FF2B5EF4-FFF2-40B4-BE49-F238E27FC236}">
                <a16:creationId xmlns:a16="http://schemas.microsoft.com/office/drawing/2014/main" id="{206C84BE-0816-43DF-B815-2F8EADBF1809}"/>
              </a:ext>
            </a:extLst>
          </p:cNvPr>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39936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40E35-5044-4448-8405-3192E3D07E00}"/>
              </a:ext>
            </a:extLst>
          </p:cNvPr>
          <p:cNvSpPr>
            <a:spLocks noGrp="1"/>
          </p:cNvSpPr>
          <p:nvPr>
            <p:ph type="title"/>
          </p:nvPr>
        </p:nvSpPr>
        <p:spPr>
          <a:xfrm>
            <a:off x="719668" y="1713954"/>
            <a:ext cx="10748433" cy="384721"/>
          </a:xfrm>
        </p:spPr>
        <p:txBody>
          <a:bodyPr/>
          <a:lstStyle/>
          <a:p>
            <a:r>
              <a:rPr lang="de-DE" dirty="0"/>
              <a:t>Detailansicht - User</a:t>
            </a:r>
          </a:p>
        </p:txBody>
      </p:sp>
      <p:sp>
        <p:nvSpPr>
          <p:cNvPr id="4" name="Fußzeilenplatzhalter 3">
            <a:extLst>
              <a:ext uri="{FF2B5EF4-FFF2-40B4-BE49-F238E27FC236}">
                <a16:creationId xmlns:a16="http://schemas.microsoft.com/office/drawing/2014/main" id="{82ED5F0B-1207-492E-8147-2539FD27C00E}"/>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7574E6A6-4ACB-40D2-A4A1-90102004782D}"/>
              </a:ext>
            </a:extLst>
          </p:cNvPr>
          <p:cNvSpPr>
            <a:spLocks noGrp="1"/>
          </p:cNvSpPr>
          <p:nvPr>
            <p:ph type="sldNum" sz="quarter" idx="11"/>
          </p:nvPr>
        </p:nvSpPr>
        <p:spPr/>
        <p:txBody>
          <a:bodyPr/>
          <a:lstStyle/>
          <a:p>
            <a:fld id="{9C769D77-A6BD-4055-B1F5-206E3089995D}" type="slidenum">
              <a:rPr lang="de-DE" smtClean="0"/>
              <a:t>7</a:t>
            </a:fld>
            <a:endParaRPr lang="de-DE"/>
          </a:p>
        </p:txBody>
      </p:sp>
      <p:sp>
        <p:nvSpPr>
          <p:cNvPr id="8" name="Textfeld 7">
            <a:extLst>
              <a:ext uri="{FF2B5EF4-FFF2-40B4-BE49-F238E27FC236}">
                <a16:creationId xmlns:a16="http://schemas.microsoft.com/office/drawing/2014/main" id="{5E3D767A-24CC-48C1-AB1C-FA98650A7BE6}"/>
              </a:ext>
            </a:extLst>
          </p:cNvPr>
          <p:cNvSpPr txBox="1"/>
          <p:nvPr/>
        </p:nvSpPr>
        <p:spPr>
          <a:xfrm>
            <a:off x="641291" y="2280792"/>
            <a:ext cx="3164356" cy="830997"/>
          </a:xfrm>
          <a:prstGeom prst="rect">
            <a:avLst/>
          </a:prstGeom>
          <a:noFill/>
        </p:spPr>
        <p:txBody>
          <a:bodyPr wrap="square" rtlCol="0">
            <a:spAutoFit/>
          </a:bodyPr>
          <a:lstStyle/>
          <a:p>
            <a:pPr algn="l"/>
            <a:r>
              <a:rPr lang="de-DE" dirty="0"/>
              <a:t>In der User-Klasse wurde ein persistentes Attribut </a:t>
            </a:r>
            <a:r>
              <a:rPr lang="de-DE" dirty="0" err="1"/>
              <a:t>lastLogin</a:t>
            </a:r>
            <a:r>
              <a:rPr lang="de-DE" dirty="0"/>
              <a:t> hinzugefügt und ein nicht persistentes Feld, in dem die aktuelle Smartmeter </a:t>
            </a:r>
            <a:r>
              <a:rPr lang="de-DE" dirty="0" err="1"/>
              <a:t>id</a:t>
            </a:r>
            <a:r>
              <a:rPr lang="de-DE" dirty="0"/>
              <a:t> zwischengespeichert wird.</a:t>
            </a:r>
          </a:p>
        </p:txBody>
      </p:sp>
      <p:pic>
        <p:nvPicPr>
          <p:cNvPr id="12" name="Inhaltsplatzhalter 11">
            <a:extLst>
              <a:ext uri="{FF2B5EF4-FFF2-40B4-BE49-F238E27FC236}">
                <a16:creationId xmlns:a16="http://schemas.microsoft.com/office/drawing/2014/main" id="{96B2764A-53D6-47D6-8773-D0A12EF9AA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4798" y="2339798"/>
            <a:ext cx="6722436" cy="4370565"/>
          </a:xfrm>
        </p:spPr>
      </p:pic>
    </p:spTree>
    <p:extLst>
      <p:ext uri="{BB962C8B-B14F-4D97-AF65-F5344CB8AC3E}">
        <p14:creationId xmlns:p14="http://schemas.microsoft.com/office/powerpoint/2010/main" val="222994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5EEEB0-FE49-4B11-8ED1-ED22CAACB5C5}"/>
              </a:ext>
            </a:extLst>
          </p:cNvPr>
          <p:cNvSpPr>
            <a:spLocks noGrp="1"/>
          </p:cNvSpPr>
          <p:nvPr>
            <p:ph type="title"/>
          </p:nvPr>
        </p:nvSpPr>
        <p:spPr/>
        <p:txBody>
          <a:bodyPr/>
          <a:lstStyle/>
          <a:p>
            <a:endParaRPr lang="de-DE"/>
          </a:p>
        </p:txBody>
      </p:sp>
      <p:sp>
        <p:nvSpPr>
          <p:cNvPr id="4" name="Fußzeilenplatzhalter 3">
            <a:extLst>
              <a:ext uri="{FF2B5EF4-FFF2-40B4-BE49-F238E27FC236}">
                <a16:creationId xmlns:a16="http://schemas.microsoft.com/office/drawing/2014/main" id="{D5DBAF12-173D-4BEA-89C2-0FE25BB0603F}"/>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7A36B33E-196A-44C5-83BC-A8D6F6E40EDD}"/>
              </a:ext>
            </a:extLst>
          </p:cNvPr>
          <p:cNvSpPr>
            <a:spLocks noGrp="1"/>
          </p:cNvSpPr>
          <p:nvPr>
            <p:ph type="sldNum" sz="quarter" idx="11"/>
          </p:nvPr>
        </p:nvSpPr>
        <p:spPr/>
        <p:txBody>
          <a:bodyPr/>
          <a:lstStyle/>
          <a:p>
            <a:fld id="{9C769D77-A6BD-4055-B1F5-206E3089995D}" type="slidenum">
              <a:rPr lang="de-DE" smtClean="0"/>
              <a:t>8</a:t>
            </a:fld>
            <a:endParaRPr lang="de-DE"/>
          </a:p>
        </p:txBody>
      </p:sp>
      <p:pic>
        <p:nvPicPr>
          <p:cNvPr id="11" name="Inhaltsplatzhalter 10">
            <a:extLst>
              <a:ext uri="{FF2B5EF4-FFF2-40B4-BE49-F238E27FC236}">
                <a16:creationId xmlns:a16="http://schemas.microsoft.com/office/drawing/2014/main" id="{D392C78C-639A-4F8B-B2F4-F313D3129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6333" y="2403565"/>
            <a:ext cx="7997413" cy="4306797"/>
          </a:xfrm>
        </p:spPr>
      </p:pic>
      <p:sp>
        <p:nvSpPr>
          <p:cNvPr id="12" name="Textfeld 11">
            <a:extLst>
              <a:ext uri="{FF2B5EF4-FFF2-40B4-BE49-F238E27FC236}">
                <a16:creationId xmlns:a16="http://schemas.microsoft.com/office/drawing/2014/main" id="{3F809EB4-4F26-463D-BAE7-CA4C65ED9FA7}"/>
              </a:ext>
            </a:extLst>
          </p:cNvPr>
          <p:cNvSpPr txBox="1"/>
          <p:nvPr/>
        </p:nvSpPr>
        <p:spPr>
          <a:xfrm>
            <a:off x="719667" y="2899954"/>
            <a:ext cx="2937933" cy="461665"/>
          </a:xfrm>
          <a:prstGeom prst="rect">
            <a:avLst/>
          </a:prstGeom>
          <a:noFill/>
        </p:spPr>
        <p:txBody>
          <a:bodyPr wrap="square" rtlCol="0">
            <a:spAutoFit/>
          </a:bodyPr>
          <a:lstStyle/>
          <a:p>
            <a:pPr algn="l"/>
            <a:r>
              <a:rPr lang="de-DE" dirty="0"/>
              <a:t>Zur Anmeldung der User wird eine </a:t>
            </a:r>
            <a:r>
              <a:rPr lang="de-DE" dirty="0" err="1"/>
              <a:t>Loginform</a:t>
            </a:r>
            <a:r>
              <a:rPr lang="de-DE" dirty="0"/>
              <a:t> verwendet.</a:t>
            </a:r>
          </a:p>
        </p:txBody>
      </p:sp>
      <p:sp>
        <p:nvSpPr>
          <p:cNvPr id="13" name="Textfeld 12">
            <a:extLst>
              <a:ext uri="{FF2B5EF4-FFF2-40B4-BE49-F238E27FC236}">
                <a16:creationId xmlns:a16="http://schemas.microsoft.com/office/drawing/2014/main" id="{69138EA9-B62E-482F-BF14-C55319A28ADF}"/>
              </a:ext>
            </a:extLst>
          </p:cNvPr>
          <p:cNvSpPr txBox="1"/>
          <p:nvPr/>
        </p:nvSpPr>
        <p:spPr>
          <a:xfrm>
            <a:off x="719667" y="5225142"/>
            <a:ext cx="2937933" cy="461665"/>
          </a:xfrm>
          <a:prstGeom prst="rect">
            <a:avLst/>
          </a:prstGeom>
          <a:noFill/>
        </p:spPr>
        <p:txBody>
          <a:bodyPr wrap="square" rtlCol="0">
            <a:spAutoFit/>
          </a:bodyPr>
          <a:lstStyle/>
          <a:p>
            <a:pPr algn="l"/>
            <a:r>
              <a:rPr lang="de-DE" dirty="0"/>
              <a:t>Es gibt eine </a:t>
            </a:r>
            <a:r>
              <a:rPr lang="de-DE" dirty="0" err="1"/>
              <a:t>addDevicesform</a:t>
            </a:r>
            <a:r>
              <a:rPr lang="de-DE" dirty="0"/>
              <a:t>, um neue Smartmeters einzutragen.</a:t>
            </a:r>
          </a:p>
        </p:txBody>
      </p:sp>
    </p:spTree>
    <p:extLst>
      <p:ext uri="{BB962C8B-B14F-4D97-AF65-F5344CB8AC3E}">
        <p14:creationId xmlns:p14="http://schemas.microsoft.com/office/powerpoint/2010/main" val="341858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4356DE-A687-424F-8E42-E0F9453113BB}"/>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C5A58A50-8D67-4F19-949C-7765AB2EF1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3874" y="1538858"/>
            <a:ext cx="7047199" cy="5171505"/>
          </a:xfrm>
        </p:spPr>
      </p:pic>
      <p:sp>
        <p:nvSpPr>
          <p:cNvPr id="4" name="Fußzeilenplatzhalter 3">
            <a:extLst>
              <a:ext uri="{FF2B5EF4-FFF2-40B4-BE49-F238E27FC236}">
                <a16:creationId xmlns:a16="http://schemas.microsoft.com/office/drawing/2014/main" id="{92E69F91-055A-4471-B849-9245D06D9698}"/>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F8BCD1D1-4C69-4370-9B8D-24FB92D07CE9}"/>
              </a:ext>
            </a:extLst>
          </p:cNvPr>
          <p:cNvSpPr>
            <a:spLocks noGrp="1"/>
          </p:cNvSpPr>
          <p:nvPr>
            <p:ph type="sldNum" sz="quarter" idx="11"/>
          </p:nvPr>
        </p:nvSpPr>
        <p:spPr/>
        <p:txBody>
          <a:bodyPr/>
          <a:lstStyle/>
          <a:p>
            <a:fld id="{9C769D77-A6BD-4055-B1F5-206E3089995D}" type="slidenum">
              <a:rPr lang="de-DE" smtClean="0"/>
              <a:t>9</a:t>
            </a:fld>
            <a:endParaRPr lang="de-DE"/>
          </a:p>
        </p:txBody>
      </p:sp>
      <p:sp>
        <p:nvSpPr>
          <p:cNvPr id="8" name="Textfeld 7">
            <a:extLst>
              <a:ext uri="{FF2B5EF4-FFF2-40B4-BE49-F238E27FC236}">
                <a16:creationId xmlns:a16="http://schemas.microsoft.com/office/drawing/2014/main" id="{8881B5FD-53E5-401C-98FE-28F5EA18E4B0}"/>
              </a:ext>
            </a:extLst>
          </p:cNvPr>
          <p:cNvSpPr txBox="1"/>
          <p:nvPr/>
        </p:nvSpPr>
        <p:spPr>
          <a:xfrm>
            <a:off x="719667" y="2751909"/>
            <a:ext cx="3721703" cy="461665"/>
          </a:xfrm>
          <a:prstGeom prst="rect">
            <a:avLst/>
          </a:prstGeom>
          <a:noFill/>
        </p:spPr>
        <p:txBody>
          <a:bodyPr wrap="square" rtlCol="0">
            <a:spAutoFit/>
          </a:bodyPr>
          <a:lstStyle/>
          <a:p>
            <a:pPr algn="l"/>
            <a:r>
              <a:rPr lang="de-DE" dirty="0"/>
              <a:t>Zudem gibt es natürlich auch eine Logoutform und eine Ableseform um Ablesungen einzutragen.</a:t>
            </a:r>
          </a:p>
        </p:txBody>
      </p:sp>
    </p:spTree>
    <p:extLst>
      <p:ext uri="{BB962C8B-B14F-4D97-AF65-F5344CB8AC3E}">
        <p14:creationId xmlns:p14="http://schemas.microsoft.com/office/powerpoint/2010/main" val="2537466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n5jOIkbkq3Gm0R7D0d9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2nyiRVAk2sY8r3g7e7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RVlIXFhMUKcTRq50NOd6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PJmfxb3zEeiMYzrBxsR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Nt415HaAUC2NWp.oTij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FjAop8T3kevt464xj92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7sDXX7Sn90e6jhka_N9e3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4O.nDz0CkmlJ27rUYDXD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UDesign">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tx2">
            <a:alpha val="89999"/>
          </a:schemeClr>
        </a:solidFill>
        <a:ln>
          <a:noFill/>
        </a:ln>
        <a:effectLst/>
        <a:extLst>
          <a:ext uri="{91240B29-F687-4F45-9708-019B960494DF}">
            <a14:hiddenLine xmlns:a14="http://schemas.microsoft.com/office/drawing/2010/main" w="9525"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tx2">
            <a:alpha val="89999"/>
          </a:schemeClr>
        </a:solidFill>
        <a:ln>
          <a:noFill/>
        </a:ln>
        <a:effectLst/>
        <a:extLst>
          <a:ext uri="{91240B29-F687-4F45-9708-019B960494DF}">
            <a14:hiddenLine xmlns:a14="http://schemas.microsoft.com/office/drawing/2010/main" w="9525"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UDesign" id="{FF6E4433-FFC8-431D-85FD-2F8020487940}" vid="{4D4FB550-2C7A-4892-A4A3-1D6264D7966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TUDesign</Template>
  <TotalTime>0</TotalTime>
  <Words>442</Words>
  <Application>Microsoft Office PowerPoint</Application>
  <PresentationFormat>Breitbild</PresentationFormat>
  <Paragraphs>84</Paragraphs>
  <Slides>15</Slides>
  <Notes>0</Notes>
  <HiddenSlides>0</HiddenSlides>
  <MMClips>0</MMClips>
  <ScaleCrop>false</ScaleCrop>
  <HeadingPairs>
    <vt:vector size="8" baseType="variant">
      <vt:variant>
        <vt:lpstr>Verwendete Schriftarten</vt:lpstr>
      </vt:variant>
      <vt:variant>
        <vt:i4>2</vt:i4>
      </vt:variant>
      <vt:variant>
        <vt:lpstr>Design</vt:lpstr>
      </vt:variant>
      <vt:variant>
        <vt:i4>1</vt:i4>
      </vt:variant>
      <vt:variant>
        <vt:lpstr>Eingebettete OLE-Server</vt:lpstr>
      </vt:variant>
      <vt:variant>
        <vt:i4>1</vt:i4>
      </vt:variant>
      <vt:variant>
        <vt:lpstr>Folientitel</vt:lpstr>
      </vt:variant>
      <vt:variant>
        <vt:i4>15</vt:i4>
      </vt:variant>
    </vt:vector>
  </HeadingPairs>
  <TitlesOfParts>
    <vt:vector size="19" baseType="lpstr">
      <vt:lpstr>Arial</vt:lpstr>
      <vt:lpstr>Calibri</vt:lpstr>
      <vt:lpstr>TUDesign</vt:lpstr>
      <vt:lpstr>TCLayout.ActiveDocument.1</vt:lpstr>
      <vt:lpstr>Java EE – Übung 2</vt:lpstr>
      <vt:lpstr>Group 46</vt:lpstr>
      <vt:lpstr>Content</vt:lpstr>
      <vt:lpstr>Struktur des Projekts – EJB Models</vt:lpstr>
      <vt:lpstr>Struktur des Projekts - Daos</vt:lpstr>
      <vt:lpstr>Struktur des Projekts - Servlets</vt:lpstr>
      <vt:lpstr>Detailansicht - User</vt:lpstr>
      <vt:lpstr>PowerPoint-Präsentation</vt:lpstr>
      <vt:lpstr>PowerPoint-Präsentation</vt:lpstr>
      <vt:lpstr>Detailansicht - Smartmeter</vt:lpstr>
      <vt:lpstr>PowerPoint-Präsentation</vt:lpstr>
      <vt:lpstr>Detailansicht - Records</vt:lpstr>
      <vt:lpstr>Detailansicht - UserDao</vt:lpstr>
      <vt:lpstr>Detailansicht - SmartMeterDao</vt:lpstr>
      <vt:lpstr>Detailansicht - RecordDao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 – Übung 2</dc:title>
  <dc:creator>Bratwurst</dc:creator>
  <cp:lastModifiedBy>Bratwurst</cp:lastModifiedBy>
  <cp:revision>30</cp:revision>
  <dcterms:created xsi:type="dcterms:W3CDTF">2017-06-23T21:22:34Z</dcterms:created>
  <dcterms:modified xsi:type="dcterms:W3CDTF">2017-06-24T00:15:57Z</dcterms:modified>
</cp:coreProperties>
</file>