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activeX/activeX2.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66" r:id="rId4"/>
    <p:sldId id="260" r:id="rId5"/>
    <p:sldId id="259" r:id="rId6"/>
    <p:sldId id="261" r:id="rId7"/>
    <p:sldId id="262" r:id="rId8"/>
    <p:sldId id="263" r:id="rId9"/>
    <p:sldId id="265" r:id="rId10"/>
    <p:sldId id="267" r:id="rId11"/>
    <p:sldId id="268" r:id="rId12"/>
    <p:sldId id="269" r:id="rId13"/>
    <p:sldId id="270" r:id="rId14"/>
    <p:sldId id="271" r:id="rId15"/>
    <p:sldId id="272"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5512D124-5CC6-11CF-8D67-00AA00BDCE1D}" ax:persistence="persistStream" r:id="rId1"/>
</file>

<file path=ppt/activeX/activeX2.xml><?xml version="1.0" encoding="utf-8"?>
<ax:ocx xmlns:ax="http://schemas.microsoft.com/office/2006/activeX" xmlns:r="http://schemas.openxmlformats.org/officeDocument/2006/relationships" ax:classid="{5512D124-5CC6-11CF-8D67-00AA00BDCE1D}" ax:persistence="persistStream" r:id="rId1"/>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C0372-51BD-3EC4-BC6D-A15EB353DCF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D0648C77-DE3A-EF4C-FD63-55A4CA1956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274FC49E-EEC2-954B-3EDA-BA308038C695}"/>
              </a:ext>
            </a:extLst>
          </p:cNvPr>
          <p:cNvSpPr>
            <a:spLocks noGrp="1"/>
          </p:cNvSpPr>
          <p:nvPr>
            <p:ph type="dt" sz="half" idx="10"/>
          </p:nvPr>
        </p:nvSpPr>
        <p:spPr/>
        <p:txBody>
          <a:bodyPr/>
          <a:lstStyle/>
          <a:p>
            <a:fld id="{E4ED9D1D-96B0-4D4C-9311-FB436495088B}" type="datetimeFigureOut">
              <a:rPr lang="es-AR" smtClean="0"/>
              <a:t>10/7/2022</a:t>
            </a:fld>
            <a:endParaRPr lang="es-AR"/>
          </a:p>
        </p:txBody>
      </p:sp>
      <p:sp>
        <p:nvSpPr>
          <p:cNvPr id="5" name="Marcador de pie de página 4">
            <a:extLst>
              <a:ext uri="{FF2B5EF4-FFF2-40B4-BE49-F238E27FC236}">
                <a16:creationId xmlns:a16="http://schemas.microsoft.com/office/drawing/2014/main" id="{1EFCB910-DB22-910B-F111-849AE679D59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F50ACC5-D78D-7E46-1D9A-2A0E10B778FC}"/>
              </a:ext>
            </a:extLst>
          </p:cNvPr>
          <p:cNvSpPr>
            <a:spLocks noGrp="1"/>
          </p:cNvSpPr>
          <p:nvPr>
            <p:ph type="sldNum" sz="quarter" idx="12"/>
          </p:nvPr>
        </p:nvSpPr>
        <p:spPr/>
        <p:txBody>
          <a:bodyPr/>
          <a:lstStyle/>
          <a:p>
            <a:fld id="{7361FA80-9F19-48ED-B184-E0E009D87D8C}" type="slidenum">
              <a:rPr lang="es-AR" smtClean="0"/>
              <a:t>‹Nº›</a:t>
            </a:fld>
            <a:endParaRPr lang="es-AR"/>
          </a:p>
        </p:txBody>
      </p:sp>
    </p:spTree>
    <p:extLst>
      <p:ext uri="{BB962C8B-B14F-4D97-AF65-F5344CB8AC3E}">
        <p14:creationId xmlns:p14="http://schemas.microsoft.com/office/powerpoint/2010/main" val="43845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7E7F9-8316-1F76-E9FA-467F6F11036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573B7297-A409-2920-4CE4-9B771AF10F5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EAD0BBA-7E68-55E5-E513-5E7CA5271035}"/>
              </a:ext>
            </a:extLst>
          </p:cNvPr>
          <p:cNvSpPr>
            <a:spLocks noGrp="1"/>
          </p:cNvSpPr>
          <p:nvPr>
            <p:ph type="dt" sz="half" idx="10"/>
          </p:nvPr>
        </p:nvSpPr>
        <p:spPr/>
        <p:txBody>
          <a:bodyPr/>
          <a:lstStyle/>
          <a:p>
            <a:fld id="{E4ED9D1D-96B0-4D4C-9311-FB436495088B}" type="datetimeFigureOut">
              <a:rPr lang="es-AR" smtClean="0"/>
              <a:t>10/7/2022</a:t>
            </a:fld>
            <a:endParaRPr lang="es-AR"/>
          </a:p>
        </p:txBody>
      </p:sp>
      <p:sp>
        <p:nvSpPr>
          <p:cNvPr id="5" name="Marcador de pie de página 4">
            <a:extLst>
              <a:ext uri="{FF2B5EF4-FFF2-40B4-BE49-F238E27FC236}">
                <a16:creationId xmlns:a16="http://schemas.microsoft.com/office/drawing/2014/main" id="{F8EE527E-7F28-3165-D597-1E98C0D763D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084170A-1D2E-18D2-7A4B-C47996EBB872}"/>
              </a:ext>
            </a:extLst>
          </p:cNvPr>
          <p:cNvSpPr>
            <a:spLocks noGrp="1"/>
          </p:cNvSpPr>
          <p:nvPr>
            <p:ph type="sldNum" sz="quarter" idx="12"/>
          </p:nvPr>
        </p:nvSpPr>
        <p:spPr/>
        <p:txBody>
          <a:bodyPr/>
          <a:lstStyle/>
          <a:p>
            <a:fld id="{7361FA80-9F19-48ED-B184-E0E009D87D8C}" type="slidenum">
              <a:rPr lang="es-AR" smtClean="0"/>
              <a:t>‹Nº›</a:t>
            </a:fld>
            <a:endParaRPr lang="es-AR"/>
          </a:p>
        </p:txBody>
      </p:sp>
    </p:spTree>
    <p:extLst>
      <p:ext uri="{BB962C8B-B14F-4D97-AF65-F5344CB8AC3E}">
        <p14:creationId xmlns:p14="http://schemas.microsoft.com/office/powerpoint/2010/main" val="213422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661D7EA-2CC6-01E3-3903-1E216073B69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190E246D-0924-2151-3716-CF7FCE2E1C1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3D7A042-D3E1-5621-C68B-3C1BF3755FC5}"/>
              </a:ext>
            </a:extLst>
          </p:cNvPr>
          <p:cNvSpPr>
            <a:spLocks noGrp="1"/>
          </p:cNvSpPr>
          <p:nvPr>
            <p:ph type="dt" sz="half" idx="10"/>
          </p:nvPr>
        </p:nvSpPr>
        <p:spPr/>
        <p:txBody>
          <a:bodyPr/>
          <a:lstStyle/>
          <a:p>
            <a:fld id="{E4ED9D1D-96B0-4D4C-9311-FB436495088B}" type="datetimeFigureOut">
              <a:rPr lang="es-AR" smtClean="0"/>
              <a:t>10/7/2022</a:t>
            </a:fld>
            <a:endParaRPr lang="es-AR"/>
          </a:p>
        </p:txBody>
      </p:sp>
      <p:sp>
        <p:nvSpPr>
          <p:cNvPr id="5" name="Marcador de pie de página 4">
            <a:extLst>
              <a:ext uri="{FF2B5EF4-FFF2-40B4-BE49-F238E27FC236}">
                <a16:creationId xmlns:a16="http://schemas.microsoft.com/office/drawing/2014/main" id="{DE37A1B8-330C-6EB4-D883-6BB56468ECD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B4B5178-6BCF-9AE9-58A5-8421D4B9F985}"/>
              </a:ext>
            </a:extLst>
          </p:cNvPr>
          <p:cNvSpPr>
            <a:spLocks noGrp="1"/>
          </p:cNvSpPr>
          <p:nvPr>
            <p:ph type="sldNum" sz="quarter" idx="12"/>
          </p:nvPr>
        </p:nvSpPr>
        <p:spPr/>
        <p:txBody>
          <a:bodyPr/>
          <a:lstStyle/>
          <a:p>
            <a:fld id="{7361FA80-9F19-48ED-B184-E0E009D87D8C}" type="slidenum">
              <a:rPr lang="es-AR" smtClean="0"/>
              <a:t>‹Nº›</a:t>
            </a:fld>
            <a:endParaRPr lang="es-AR"/>
          </a:p>
        </p:txBody>
      </p:sp>
    </p:spTree>
    <p:extLst>
      <p:ext uri="{BB962C8B-B14F-4D97-AF65-F5344CB8AC3E}">
        <p14:creationId xmlns:p14="http://schemas.microsoft.com/office/powerpoint/2010/main" val="405634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01ED88-A713-6561-4D01-F492CB00D82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047C744-6F32-5DD0-BAB4-924B5FA234D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0A8C261-EAF4-B652-66F9-F8CEDFF6D011}"/>
              </a:ext>
            </a:extLst>
          </p:cNvPr>
          <p:cNvSpPr>
            <a:spLocks noGrp="1"/>
          </p:cNvSpPr>
          <p:nvPr>
            <p:ph type="dt" sz="half" idx="10"/>
          </p:nvPr>
        </p:nvSpPr>
        <p:spPr/>
        <p:txBody>
          <a:bodyPr/>
          <a:lstStyle/>
          <a:p>
            <a:fld id="{E4ED9D1D-96B0-4D4C-9311-FB436495088B}" type="datetimeFigureOut">
              <a:rPr lang="es-AR" smtClean="0"/>
              <a:t>10/7/2022</a:t>
            </a:fld>
            <a:endParaRPr lang="es-AR"/>
          </a:p>
        </p:txBody>
      </p:sp>
      <p:sp>
        <p:nvSpPr>
          <p:cNvPr id="5" name="Marcador de pie de página 4">
            <a:extLst>
              <a:ext uri="{FF2B5EF4-FFF2-40B4-BE49-F238E27FC236}">
                <a16:creationId xmlns:a16="http://schemas.microsoft.com/office/drawing/2014/main" id="{22204733-AD99-AF6C-4461-1250DACC47F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0C30079-0C4F-EC28-C622-C73B50226BED}"/>
              </a:ext>
            </a:extLst>
          </p:cNvPr>
          <p:cNvSpPr>
            <a:spLocks noGrp="1"/>
          </p:cNvSpPr>
          <p:nvPr>
            <p:ph type="sldNum" sz="quarter" idx="12"/>
          </p:nvPr>
        </p:nvSpPr>
        <p:spPr/>
        <p:txBody>
          <a:bodyPr/>
          <a:lstStyle/>
          <a:p>
            <a:fld id="{7361FA80-9F19-48ED-B184-E0E009D87D8C}" type="slidenum">
              <a:rPr lang="es-AR" smtClean="0"/>
              <a:t>‹Nº›</a:t>
            </a:fld>
            <a:endParaRPr lang="es-AR"/>
          </a:p>
        </p:txBody>
      </p:sp>
    </p:spTree>
    <p:extLst>
      <p:ext uri="{BB962C8B-B14F-4D97-AF65-F5344CB8AC3E}">
        <p14:creationId xmlns:p14="http://schemas.microsoft.com/office/powerpoint/2010/main" val="94927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51FD6-8BF0-7D84-64F0-890C39C9575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F759FD2-F802-70D1-4819-F00A25765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8A7669B-BE86-692C-0983-EDB4F14C0FF6}"/>
              </a:ext>
            </a:extLst>
          </p:cNvPr>
          <p:cNvSpPr>
            <a:spLocks noGrp="1"/>
          </p:cNvSpPr>
          <p:nvPr>
            <p:ph type="dt" sz="half" idx="10"/>
          </p:nvPr>
        </p:nvSpPr>
        <p:spPr/>
        <p:txBody>
          <a:bodyPr/>
          <a:lstStyle/>
          <a:p>
            <a:fld id="{E4ED9D1D-96B0-4D4C-9311-FB436495088B}" type="datetimeFigureOut">
              <a:rPr lang="es-AR" smtClean="0"/>
              <a:t>10/7/2022</a:t>
            </a:fld>
            <a:endParaRPr lang="es-AR"/>
          </a:p>
        </p:txBody>
      </p:sp>
      <p:sp>
        <p:nvSpPr>
          <p:cNvPr id="5" name="Marcador de pie de página 4">
            <a:extLst>
              <a:ext uri="{FF2B5EF4-FFF2-40B4-BE49-F238E27FC236}">
                <a16:creationId xmlns:a16="http://schemas.microsoft.com/office/drawing/2014/main" id="{97D4B108-7B57-B996-13D5-FE7476746B3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70FF3B1-D34D-9D08-95A1-C638888AAE21}"/>
              </a:ext>
            </a:extLst>
          </p:cNvPr>
          <p:cNvSpPr>
            <a:spLocks noGrp="1"/>
          </p:cNvSpPr>
          <p:nvPr>
            <p:ph type="sldNum" sz="quarter" idx="12"/>
          </p:nvPr>
        </p:nvSpPr>
        <p:spPr/>
        <p:txBody>
          <a:bodyPr/>
          <a:lstStyle/>
          <a:p>
            <a:fld id="{7361FA80-9F19-48ED-B184-E0E009D87D8C}" type="slidenum">
              <a:rPr lang="es-AR" smtClean="0"/>
              <a:t>‹Nº›</a:t>
            </a:fld>
            <a:endParaRPr lang="es-AR"/>
          </a:p>
        </p:txBody>
      </p:sp>
    </p:spTree>
    <p:extLst>
      <p:ext uri="{BB962C8B-B14F-4D97-AF65-F5344CB8AC3E}">
        <p14:creationId xmlns:p14="http://schemas.microsoft.com/office/powerpoint/2010/main" val="44440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E2390-3A21-7A23-9CBA-CFC5B494F7E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352AEC7-7090-4FAD-F74F-17738482FC0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5795A100-C614-A18F-7C91-2A38171D814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14594B83-87FB-6B8F-0443-DDD92481A350}"/>
              </a:ext>
            </a:extLst>
          </p:cNvPr>
          <p:cNvSpPr>
            <a:spLocks noGrp="1"/>
          </p:cNvSpPr>
          <p:nvPr>
            <p:ph type="dt" sz="half" idx="10"/>
          </p:nvPr>
        </p:nvSpPr>
        <p:spPr/>
        <p:txBody>
          <a:bodyPr/>
          <a:lstStyle/>
          <a:p>
            <a:fld id="{E4ED9D1D-96B0-4D4C-9311-FB436495088B}" type="datetimeFigureOut">
              <a:rPr lang="es-AR" smtClean="0"/>
              <a:t>10/7/2022</a:t>
            </a:fld>
            <a:endParaRPr lang="es-AR"/>
          </a:p>
        </p:txBody>
      </p:sp>
      <p:sp>
        <p:nvSpPr>
          <p:cNvPr id="6" name="Marcador de pie de página 5">
            <a:extLst>
              <a:ext uri="{FF2B5EF4-FFF2-40B4-BE49-F238E27FC236}">
                <a16:creationId xmlns:a16="http://schemas.microsoft.com/office/drawing/2014/main" id="{3196085F-2824-B51A-B005-25B1E5A0D97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0A35DAB-5F3E-F4DC-4F43-718BF775241B}"/>
              </a:ext>
            </a:extLst>
          </p:cNvPr>
          <p:cNvSpPr>
            <a:spLocks noGrp="1"/>
          </p:cNvSpPr>
          <p:nvPr>
            <p:ph type="sldNum" sz="quarter" idx="12"/>
          </p:nvPr>
        </p:nvSpPr>
        <p:spPr/>
        <p:txBody>
          <a:bodyPr/>
          <a:lstStyle/>
          <a:p>
            <a:fld id="{7361FA80-9F19-48ED-B184-E0E009D87D8C}" type="slidenum">
              <a:rPr lang="es-AR" smtClean="0"/>
              <a:t>‹Nº›</a:t>
            </a:fld>
            <a:endParaRPr lang="es-AR"/>
          </a:p>
        </p:txBody>
      </p:sp>
    </p:spTree>
    <p:extLst>
      <p:ext uri="{BB962C8B-B14F-4D97-AF65-F5344CB8AC3E}">
        <p14:creationId xmlns:p14="http://schemas.microsoft.com/office/powerpoint/2010/main" val="378305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BA2EB-A11E-36F4-8DAD-67F206A850A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52E69D9-7354-BC5D-C8F7-304C1D317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1345600-7AB8-0BDD-E594-7E761A06B7A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626E2165-4077-845D-C284-95B5B7104E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7C320F2-CAFA-AE14-76A6-B7A10D66C6C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69B76998-2F22-9178-35FE-A4AD77205512}"/>
              </a:ext>
            </a:extLst>
          </p:cNvPr>
          <p:cNvSpPr>
            <a:spLocks noGrp="1"/>
          </p:cNvSpPr>
          <p:nvPr>
            <p:ph type="dt" sz="half" idx="10"/>
          </p:nvPr>
        </p:nvSpPr>
        <p:spPr/>
        <p:txBody>
          <a:bodyPr/>
          <a:lstStyle/>
          <a:p>
            <a:fld id="{E4ED9D1D-96B0-4D4C-9311-FB436495088B}" type="datetimeFigureOut">
              <a:rPr lang="es-AR" smtClean="0"/>
              <a:t>10/7/2022</a:t>
            </a:fld>
            <a:endParaRPr lang="es-AR"/>
          </a:p>
        </p:txBody>
      </p:sp>
      <p:sp>
        <p:nvSpPr>
          <p:cNvPr id="8" name="Marcador de pie de página 7">
            <a:extLst>
              <a:ext uri="{FF2B5EF4-FFF2-40B4-BE49-F238E27FC236}">
                <a16:creationId xmlns:a16="http://schemas.microsoft.com/office/drawing/2014/main" id="{0753936B-1EB5-7A42-13F7-7B5F4A8248A1}"/>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DC9876BA-ABA4-0DD9-5DCA-C53A85B0CA7E}"/>
              </a:ext>
            </a:extLst>
          </p:cNvPr>
          <p:cNvSpPr>
            <a:spLocks noGrp="1"/>
          </p:cNvSpPr>
          <p:nvPr>
            <p:ph type="sldNum" sz="quarter" idx="12"/>
          </p:nvPr>
        </p:nvSpPr>
        <p:spPr/>
        <p:txBody>
          <a:bodyPr/>
          <a:lstStyle/>
          <a:p>
            <a:fld id="{7361FA80-9F19-48ED-B184-E0E009D87D8C}" type="slidenum">
              <a:rPr lang="es-AR" smtClean="0"/>
              <a:t>‹Nº›</a:t>
            </a:fld>
            <a:endParaRPr lang="es-AR"/>
          </a:p>
        </p:txBody>
      </p:sp>
    </p:spTree>
    <p:extLst>
      <p:ext uri="{BB962C8B-B14F-4D97-AF65-F5344CB8AC3E}">
        <p14:creationId xmlns:p14="http://schemas.microsoft.com/office/powerpoint/2010/main" val="305585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A9640-3A6A-B83E-F452-CB1901F08B8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4251F885-5CFE-46CA-6047-0C7BC31D6364}"/>
              </a:ext>
            </a:extLst>
          </p:cNvPr>
          <p:cNvSpPr>
            <a:spLocks noGrp="1"/>
          </p:cNvSpPr>
          <p:nvPr>
            <p:ph type="dt" sz="half" idx="10"/>
          </p:nvPr>
        </p:nvSpPr>
        <p:spPr/>
        <p:txBody>
          <a:bodyPr/>
          <a:lstStyle/>
          <a:p>
            <a:fld id="{E4ED9D1D-96B0-4D4C-9311-FB436495088B}" type="datetimeFigureOut">
              <a:rPr lang="es-AR" smtClean="0"/>
              <a:t>10/7/2022</a:t>
            </a:fld>
            <a:endParaRPr lang="es-AR"/>
          </a:p>
        </p:txBody>
      </p:sp>
      <p:sp>
        <p:nvSpPr>
          <p:cNvPr id="4" name="Marcador de pie de página 3">
            <a:extLst>
              <a:ext uri="{FF2B5EF4-FFF2-40B4-BE49-F238E27FC236}">
                <a16:creationId xmlns:a16="http://schemas.microsoft.com/office/drawing/2014/main" id="{B560A341-068B-6F65-9B5A-CBB5F73AD31F}"/>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FE05F183-1B33-D1A7-B477-E6D9A3864896}"/>
              </a:ext>
            </a:extLst>
          </p:cNvPr>
          <p:cNvSpPr>
            <a:spLocks noGrp="1"/>
          </p:cNvSpPr>
          <p:nvPr>
            <p:ph type="sldNum" sz="quarter" idx="12"/>
          </p:nvPr>
        </p:nvSpPr>
        <p:spPr/>
        <p:txBody>
          <a:bodyPr/>
          <a:lstStyle/>
          <a:p>
            <a:fld id="{7361FA80-9F19-48ED-B184-E0E009D87D8C}" type="slidenum">
              <a:rPr lang="es-AR" smtClean="0"/>
              <a:t>‹Nº›</a:t>
            </a:fld>
            <a:endParaRPr lang="es-AR"/>
          </a:p>
        </p:txBody>
      </p:sp>
    </p:spTree>
    <p:extLst>
      <p:ext uri="{BB962C8B-B14F-4D97-AF65-F5344CB8AC3E}">
        <p14:creationId xmlns:p14="http://schemas.microsoft.com/office/powerpoint/2010/main" val="363703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163120C-BF53-8C59-CD67-97B6A38B962E}"/>
              </a:ext>
            </a:extLst>
          </p:cNvPr>
          <p:cNvSpPr>
            <a:spLocks noGrp="1"/>
          </p:cNvSpPr>
          <p:nvPr>
            <p:ph type="dt" sz="half" idx="10"/>
          </p:nvPr>
        </p:nvSpPr>
        <p:spPr/>
        <p:txBody>
          <a:bodyPr/>
          <a:lstStyle/>
          <a:p>
            <a:fld id="{E4ED9D1D-96B0-4D4C-9311-FB436495088B}" type="datetimeFigureOut">
              <a:rPr lang="es-AR" smtClean="0"/>
              <a:t>10/7/2022</a:t>
            </a:fld>
            <a:endParaRPr lang="es-AR"/>
          </a:p>
        </p:txBody>
      </p:sp>
      <p:sp>
        <p:nvSpPr>
          <p:cNvPr id="3" name="Marcador de pie de página 2">
            <a:extLst>
              <a:ext uri="{FF2B5EF4-FFF2-40B4-BE49-F238E27FC236}">
                <a16:creationId xmlns:a16="http://schemas.microsoft.com/office/drawing/2014/main" id="{1338164B-81BE-E8B6-430D-6A27733DF8F4}"/>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CE86BA08-9952-A194-AFE8-E4600F45A003}"/>
              </a:ext>
            </a:extLst>
          </p:cNvPr>
          <p:cNvSpPr>
            <a:spLocks noGrp="1"/>
          </p:cNvSpPr>
          <p:nvPr>
            <p:ph type="sldNum" sz="quarter" idx="12"/>
          </p:nvPr>
        </p:nvSpPr>
        <p:spPr/>
        <p:txBody>
          <a:bodyPr/>
          <a:lstStyle/>
          <a:p>
            <a:fld id="{7361FA80-9F19-48ED-B184-E0E009D87D8C}" type="slidenum">
              <a:rPr lang="es-AR" smtClean="0"/>
              <a:t>‹Nº›</a:t>
            </a:fld>
            <a:endParaRPr lang="es-AR"/>
          </a:p>
        </p:txBody>
      </p:sp>
    </p:spTree>
    <p:extLst>
      <p:ext uri="{BB962C8B-B14F-4D97-AF65-F5344CB8AC3E}">
        <p14:creationId xmlns:p14="http://schemas.microsoft.com/office/powerpoint/2010/main" val="1713505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2D269-A6EA-8C29-95FD-0FF1E1BF740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96B82AD-C325-82E2-5384-9D14AE48EC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CF29C4A3-7A06-BAB2-2873-015DD6335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EFAAA2-9858-0576-6150-C1C7CC8EC7C6}"/>
              </a:ext>
            </a:extLst>
          </p:cNvPr>
          <p:cNvSpPr>
            <a:spLocks noGrp="1"/>
          </p:cNvSpPr>
          <p:nvPr>
            <p:ph type="dt" sz="half" idx="10"/>
          </p:nvPr>
        </p:nvSpPr>
        <p:spPr/>
        <p:txBody>
          <a:bodyPr/>
          <a:lstStyle/>
          <a:p>
            <a:fld id="{E4ED9D1D-96B0-4D4C-9311-FB436495088B}" type="datetimeFigureOut">
              <a:rPr lang="es-AR" smtClean="0"/>
              <a:t>10/7/2022</a:t>
            </a:fld>
            <a:endParaRPr lang="es-AR"/>
          </a:p>
        </p:txBody>
      </p:sp>
      <p:sp>
        <p:nvSpPr>
          <p:cNvPr id="6" name="Marcador de pie de página 5">
            <a:extLst>
              <a:ext uri="{FF2B5EF4-FFF2-40B4-BE49-F238E27FC236}">
                <a16:creationId xmlns:a16="http://schemas.microsoft.com/office/drawing/2014/main" id="{548364FF-1733-3AA8-25F4-7CA00F2E3AD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7060EC6-D05A-F27D-8A81-741E27584527}"/>
              </a:ext>
            </a:extLst>
          </p:cNvPr>
          <p:cNvSpPr>
            <a:spLocks noGrp="1"/>
          </p:cNvSpPr>
          <p:nvPr>
            <p:ph type="sldNum" sz="quarter" idx="12"/>
          </p:nvPr>
        </p:nvSpPr>
        <p:spPr/>
        <p:txBody>
          <a:bodyPr/>
          <a:lstStyle/>
          <a:p>
            <a:fld id="{7361FA80-9F19-48ED-B184-E0E009D87D8C}" type="slidenum">
              <a:rPr lang="es-AR" smtClean="0"/>
              <a:t>‹Nº›</a:t>
            </a:fld>
            <a:endParaRPr lang="es-AR"/>
          </a:p>
        </p:txBody>
      </p:sp>
    </p:spTree>
    <p:extLst>
      <p:ext uri="{BB962C8B-B14F-4D97-AF65-F5344CB8AC3E}">
        <p14:creationId xmlns:p14="http://schemas.microsoft.com/office/powerpoint/2010/main" val="304089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6EC68E-2470-3803-07DD-ADCA5044350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EE4B85DC-D1E0-53F5-2B76-CEA900862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AR"/>
          </a:p>
        </p:txBody>
      </p:sp>
      <p:sp>
        <p:nvSpPr>
          <p:cNvPr id="4" name="Marcador de texto 3">
            <a:extLst>
              <a:ext uri="{FF2B5EF4-FFF2-40B4-BE49-F238E27FC236}">
                <a16:creationId xmlns:a16="http://schemas.microsoft.com/office/drawing/2014/main" id="{1483A8A2-BBD2-5914-83D2-3672D4FE7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BFB4E6-6382-97B3-2BC2-CB0B1D7FBA95}"/>
              </a:ext>
            </a:extLst>
          </p:cNvPr>
          <p:cNvSpPr>
            <a:spLocks noGrp="1"/>
          </p:cNvSpPr>
          <p:nvPr>
            <p:ph type="dt" sz="half" idx="10"/>
          </p:nvPr>
        </p:nvSpPr>
        <p:spPr/>
        <p:txBody>
          <a:bodyPr/>
          <a:lstStyle/>
          <a:p>
            <a:fld id="{E4ED9D1D-96B0-4D4C-9311-FB436495088B}" type="datetimeFigureOut">
              <a:rPr lang="es-AR" smtClean="0"/>
              <a:t>10/7/2022</a:t>
            </a:fld>
            <a:endParaRPr lang="es-AR"/>
          </a:p>
        </p:txBody>
      </p:sp>
      <p:sp>
        <p:nvSpPr>
          <p:cNvPr id="6" name="Marcador de pie de página 5">
            <a:extLst>
              <a:ext uri="{FF2B5EF4-FFF2-40B4-BE49-F238E27FC236}">
                <a16:creationId xmlns:a16="http://schemas.microsoft.com/office/drawing/2014/main" id="{204A83A6-BE21-919D-59EE-1F7AFB3965D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DB2209A-D2D3-C5B4-0DF3-6F27E771B189}"/>
              </a:ext>
            </a:extLst>
          </p:cNvPr>
          <p:cNvSpPr>
            <a:spLocks noGrp="1"/>
          </p:cNvSpPr>
          <p:nvPr>
            <p:ph type="sldNum" sz="quarter" idx="12"/>
          </p:nvPr>
        </p:nvSpPr>
        <p:spPr/>
        <p:txBody>
          <a:bodyPr/>
          <a:lstStyle/>
          <a:p>
            <a:fld id="{7361FA80-9F19-48ED-B184-E0E009D87D8C}" type="slidenum">
              <a:rPr lang="es-AR" smtClean="0"/>
              <a:t>‹Nº›</a:t>
            </a:fld>
            <a:endParaRPr lang="es-AR"/>
          </a:p>
        </p:txBody>
      </p:sp>
    </p:spTree>
    <p:extLst>
      <p:ext uri="{BB962C8B-B14F-4D97-AF65-F5344CB8AC3E}">
        <p14:creationId xmlns:p14="http://schemas.microsoft.com/office/powerpoint/2010/main" val="372116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9B1F1FE-CF3E-1F33-8056-FC803B2D0F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BC413D4-EF05-8ADB-5984-D43C30C22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446D53D-C1CC-D144-CCCA-5480B207A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D9D1D-96B0-4D4C-9311-FB436495088B}" type="datetimeFigureOut">
              <a:rPr lang="es-AR" smtClean="0"/>
              <a:t>10/7/2022</a:t>
            </a:fld>
            <a:endParaRPr lang="es-AR"/>
          </a:p>
        </p:txBody>
      </p:sp>
      <p:sp>
        <p:nvSpPr>
          <p:cNvPr id="5" name="Marcador de pie de página 4">
            <a:extLst>
              <a:ext uri="{FF2B5EF4-FFF2-40B4-BE49-F238E27FC236}">
                <a16:creationId xmlns:a16="http://schemas.microsoft.com/office/drawing/2014/main" id="{3DE72A0D-8C10-DFFB-B90C-900FA89B28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FD4A6387-AF6C-DBAD-BBE2-47860A78E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1FA80-9F19-48ED-B184-E0E009D87D8C}" type="slidenum">
              <a:rPr lang="es-AR" smtClean="0"/>
              <a:t>‹Nº›</a:t>
            </a:fld>
            <a:endParaRPr lang="es-AR"/>
          </a:p>
        </p:txBody>
      </p:sp>
    </p:spTree>
    <p:extLst>
      <p:ext uri="{BB962C8B-B14F-4D97-AF65-F5344CB8AC3E}">
        <p14:creationId xmlns:p14="http://schemas.microsoft.com/office/powerpoint/2010/main" val="3729600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control" Target="../activeX/activeX2.xml"/><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control" Target="../activeX/activeX1.x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5395C3D-BDD7-8B52-D899-E47110FE96AF}"/>
              </a:ext>
            </a:extLst>
          </p:cNvPr>
          <p:cNvSpPr txBox="1"/>
          <p:nvPr/>
        </p:nvSpPr>
        <p:spPr>
          <a:xfrm>
            <a:off x="811213" y="997565"/>
            <a:ext cx="10569574" cy="4862870"/>
          </a:xfrm>
          <a:prstGeom prst="rect">
            <a:avLst/>
          </a:prstGeom>
          <a:noFill/>
        </p:spPr>
        <p:txBody>
          <a:bodyPr wrap="square" rtlCol="0">
            <a:spAutoFit/>
          </a:bodyPr>
          <a:lstStyle/>
          <a:p>
            <a:r>
              <a:rPr lang="es-AR" sz="1600" dirty="0"/>
              <a:t>RECETA EXTRA 2 </a:t>
            </a:r>
          </a:p>
          <a:p>
            <a:endParaRPr lang="es-AR" sz="1600" dirty="0"/>
          </a:p>
          <a:p>
            <a:r>
              <a:rPr lang="es-AR" sz="1600" dirty="0"/>
              <a:t>Esta receta implica los siguientes pasos:</a:t>
            </a:r>
          </a:p>
          <a:p>
            <a:endParaRPr lang="es-AR" sz="1600" dirty="0"/>
          </a:p>
          <a:p>
            <a:pPr marL="285750" indent="-285750">
              <a:buFont typeface="Arial" panose="020B0604020202020204" pitchFamily="34" charset="0"/>
              <a:buChar char="•"/>
            </a:pPr>
            <a:r>
              <a:rPr lang="es-AR" sz="1600" dirty="0"/>
              <a:t>Imputación de valores faltantes</a:t>
            </a:r>
          </a:p>
          <a:p>
            <a:pPr marL="285750" indent="-285750">
              <a:buFont typeface="Arial" panose="020B0604020202020204" pitchFamily="34" charset="0"/>
              <a:buChar char="•"/>
            </a:pPr>
            <a:r>
              <a:rPr lang="es-AR" sz="1600" dirty="0"/>
              <a:t>Identificación de </a:t>
            </a:r>
            <a:r>
              <a:rPr lang="es-AR" sz="1600" dirty="0" err="1"/>
              <a:t>outliers</a:t>
            </a:r>
            <a:endParaRPr lang="es-AR" sz="1600" dirty="0"/>
          </a:p>
          <a:p>
            <a:pPr marL="285750" indent="-285750">
              <a:buFont typeface="Arial" panose="020B0604020202020204" pitchFamily="34" charset="0"/>
              <a:buChar char="•"/>
            </a:pPr>
            <a:r>
              <a:rPr lang="es-AR" sz="1600" dirty="0"/>
              <a:t>Filtrado por grado de nubosidad</a:t>
            </a:r>
          </a:p>
          <a:p>
            <a:pPr marL="285750" indent="-285750">
              <a:buFont typeface="Arial" panose="020B0604020202020204" pitchFamily="34" charset="0"/>
              <a:buChar char="•"/>
            </a:pPr>
            <a:r>
              <a:rPr lang="es-AR" sz="1600" dirty="0"/>
              <a:t>Normalización de datos en el rango 0-1.</a:t>
            </a:r>
          </a:p>
          <a:p>
            <a:endParaRPr lang="es-AR" sz="1400" dirty="0"/>
          </a:p>
          <a:p>
            <a:r>
              <a:rPr lang="es-AR" sz="1400" dirty="0"/>
              <a:t>Las librerías utilizadas son:</a:t>
            </a:r>
          </a:p>
          <a:p>
            <a:r>
              <a:rPr lang="es-AR" sz="1400" dirty="0" err="1"/>
              <a:t>import</a:t>
            </a:r>
            <a:r>
              <a:rPr lang="es-AR" sz="1400" dirty="0"/>
              <a:t> pandas as </a:t>
            </a:r>
            <a:r>
              <a:rPr lang="es-AR" sz="1400" dirty="0" err="1"/>
              <a:t>pd</a:t>
            </a:r>
            <a:endParaRPr lang="es-AR" sz="1400" dirty="0"/>
          </a:p>
          <a:p>
            <a:r>
              <a:rPr lang="es-AR" sz="1400" dirty="0" err="1"/>
              <a:t>import</a:t>
            </a:r>
            <a:r>
              <a:rPr lang="es-AR" sz="1400" dirty="0"/>
              <a:t> </a:t>
            </a:r>
            <a:r>
              <a:rPr lang="es-AR" sz="1400" dirty="0" err="1"/>
              <a:t>numpy</a:t>
            </a:r>
            <a:r>
              <a:rPr lang="es-AR" sz="1400" dirty="0"/>
              <a:t> as </a:t>
            </a:r>
            <a:r>
              <a:rPr lang="es-AR" sz="1400" dirty="0" err="1"/>
              <a:t>np</a:t>
            </a:r>
            <a:endParaRPr lang="es-AR" sz="1400" dirty="0"/>
          </a:p>
          <a:p>
            <a:r>
              <a:rPr lang="es-AR" sz="1400" dirty="0" err="1"/>
              <a:t>import</a:t>
            </a:r>
            <a:r>
              <a:rPr lang="es-AR" sz="1400" dirty="0"/>
              <a:t> </a:t>
            </a:r>
            <a:r>
              <a:rPr lang="es-AR" sz="1400" dirty="0" err="1"/>
              <a:t>seaborn</a:t>
            </a:r>
            <a:r>
              <a:rPr lang="es-AR" sz="1400" dirty="0"/>
              <a:t> as </a:t>
            </a:r>
            <a:r>
              <a:rPr lang="es-AR" sz="1400" dirty="0" err="1"/>
              <a:t>sns</a:t>
            </a:r>
            <a:endParaRPr lang="es-AR" sz="1400" dirty="0"/>
          </a:p>
          <a:p>
            <a:r>
              <a:rPr lang="es-AR" sz="1400" dirty="0" err="1"/>
              <a:t>import</a:t>
            </a:r>
            <a:r>
              <a:rPr lang="es-AR" sz="1400" dirty="0"/>
              <a:t> </a:t>
            </a:r>
            <a:r>
              <a:rPr lang="es-AR" sz="1400" dirty="0" err="1"/>
              <a:t>matplotlib.dates</a:t>
            </a:r>
            <a:r>
              <a:rPr lang="es-AR" sz="1400" dirty="0"/>
              <a:t> as </a:t>
            </a:r>
            <a:r>
              <a:rPr lang="es-AR" sz="1400" dirty="0" err="1"/>
              <a:t>mdates</a:t>
            </a:r>
            <a:endParaRPr lang="es-AR" sz="1400" dirty="0"/>
          </a:p>
          <a:p>
            <a:r>
              <a:rPr lang="es-AR" sz="1400" dirty="0" err="1"/>
              <a:t>import</a:t>
            </a:r>
            <a:r>
              <a:rPr lang="es-AR" sz="1400" dirty="0"/>
              <a:t> </a:t>
            </a:r>
            <a:r>
              <a:rPr lang="es-AR" sz="1400" dirty="0" err="1"/>
              <a:t>matplotlib.pyplot</a:t>
            </a:r>
            <a:r>
              <a:rPr lang="es-AR" sz="1400" dirty="0"/>
              <a:t> as </a:t>
            </a:r>
            <a:r>
              <a:rPr lang="es-AR" sz="1400" dirty="0" err="1"/>
              <a:t>plt</a:t>
            </a:r>
            <a:endParaRPr lang="es-AR" sz="1400" dirty="0"/>
          </a:p>
          <a:p>
            <a:r>
              <a:rPr lang="es-AR" sz="1400" dirty="0" err="1"/>
              <a:t>import</a:t>
            </a:r>
            <a:r>
              <a:rPr lang="es-AR" sz="1400" dirty="0"/>
              <a:t> </a:t>
            </a:r>
            <a:r>
              <a:rPr lang="es-AR" sz="1400" dirty="0" err="1"/>
              <a:t>datetime</a:t>
            </a:r>
            <a:endParaRPr lang="es-AR" sz="1400" dirty="0"/>
          </a:p>
          <a:p>
            <a:r>
              <a:rPr lang="es-AR" sz="1400" dirty="0"/>
              <a:t>######</a:t>
            </a:r>
          </a:p>
          <a:p>
            <a:r>
              <a:rPr lang="es-AR" sz="1400" dirty="0" err="1"/>
              <a:t>from</a:t>
            </a:r>
            <a:r>
              <a:rPr lang="es-AR" sz="1400" dirty="0"/>
              <a:t> </a:t>
            </a:r>
            <a:r>
              <a:rPr lang="es-AR" sz="1400" dirty="0" err="1"/>
              <a:t>pylab</a:t>
            </a:r>
            <a:r>
              <a:rPr lang="es-AR" sz="1400" dirty="0"/>
              <a:t> </a:t>
            </a:r>
            <a:r>
              <a:rPr lang="es-AR" sz="1400" dirty="0" err="1"/>
              <a:t>import</a:t>
            </a:r>
            <a:r>
              <a:rPr lang="es-AR" sz="1400" dirty="0"/>
              <a:t> </a:t>
            </a:r>
            <a:r>
              <a:rPr lang="es-AR" sz="1400" dirty="0" err="1"/>
              <a:t>rcParams</a:t>
            </a:r>
            <a:endParaRPr lang="es-AR" sz="1400" dirty="0"/>
          </a:p>
          <a:p>
            <a:r>
              <a:rPr lang="es-AR" sz="1400" dirty="0" err="1"/>
              <a:t>from</a:t>
            </a:r>
            <a:r>
              <a:rPr lang="es-AR" sz="1400" dirty="0"/>
              <a:t> </a:t>
            </a:r>
            <a:r>
              <a:rPr lang="es-AR" sz="1400" dirty="0" err="1"/>
              <a:t>statsmodels.tsa.seasonal</a:t>
            </a:r>
            <a:r>
              <a:rPr lang="es-AR" sz="1400" dirty="0"/>
              <a:t> </a:t>
            </a:r>
            <a:r>
              <a:rPr lang="es-AR" sz="1400" dirty="0" err="1"/>
              <a:t>import</a:t>
            </a:r>
            <a:r>
              <a:rPr lang="es-AR" sz="1400" dirty="0"/>
              <a:t> </a:t>
            </a:r>
            <a:r>
              <a:rPr lang="es-AR" sz="1400" dirty="0" err="1"/>
              <a:t>seasonal_decompose</a:t>
            </a:r>
            <a:endParaRPr lang="es-AR" sz="1400" dirty="0"/>
          </a:p>
          <a:p>
            <a:endParaRPr lang="es-AR" sz="1400" dirty="0"/>
          </a:p>
          <a:p>
            <a:endParaRPr lang="es-AR" sz="1400" dirty="0"/>
          </a:p>
        </p:txBody>
      </p:sp>
    </p:spTree>
    <p:extLst>
      <p:ext uri="{BB962C8B-B14F-4D97-AF65-F5344CB8AC3E}">
        <p14:creationId xmlns:p14="http://schemas.microsoft.com/office/powerpoint/2010/main" val="1764797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707B7AA6-0958-716A-4CB0-9D627ED79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64" y="1029645"/>
            <a:ext cx="11389488" cy="224100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04AA2FD-EE05-8DF4-8F3D-5B7CF06DA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264" y="3722184"/>
            <a:ext cx="11135569" cy="2905125"/>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1">
            <a:extLst>
              <a:ext uri="{FF2B5EF4-FFF2-40B4-BE49-F238E27FC236}">
                <a16:creationId xmlns:a16="http://schemas.microsoft.com/office/drawing/2014/main" id="{3AC986B5-714C-F6C0-F382-6B3832945886}"/>
              </a:ext>
            </a:extLst>
          </p:cNvPr>
          <p:cNvSpPr>
            <a:spLocks noGrp="1"/>
          </p:cNvSpPr>
          <p:nvPr>
            <p:ph type="title"/>
          </p:nvPr>
        </p:nvSpPr>
        <p:spPr>
          <a:xfrm>
            <a:off x="738248" y="141098"/>
            <a:ext cx="10515600" cy="796451"/>
          </a:xfrm>
        </p:spPr>
        <p:txBody>
          <a:bodyPr>
            <a:normAutofit/>
          </a:bodyPr>
          <a:lstStyle/>
          <a:p>
            <a:r>
              <a:rPr lang="es-AR" sz="1800" dirty="0" err="1"/>
              <a:t>Dataset</a:t>
            </a:r>
            <a:r>
              <a:rPr lang="es-AR" sz="1800" dirty="0"/>
              <a:t> luego de la imputación con diferentes métodos: interpolación lineal, interpolación </a:t>
            </a:r>
            <a:r>
              <a:rPr lang="es-AR" sz="1800" dirty="0" err="1"/>
              <a:t>slineal</a:t>
            </a:r>
            <a:r>
              <a:rPr lang="es-AR" sz="1800" dirty="0"/>
              <a:t>, interpolación “time”, interpolación </a:t>
            </a:r>
            <a:r>
              <a:rPr lang="es-AR" sz="1800" dirty="0" err="1"/>
              <a:t>spline</a:t>
            </a:r>
            <a:r>
              <a:rPr lang="es-AR" sz="1800" dirty="0"/>
              <a:t> de grado 5.</a:t>
            </a:r>
          </a:p>
        </p:txBody>
      </p:sp>
    </p:spTree>
    <p:extLst>
      <p:ext uri="{BB962C8B-B14F-4D97-AF65-F5344CB8AC3E}">
        <p14:creationId xmlns:p14="http://schemas.microsoft.com/office/powerpoint/2010/main" val="1799404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8E07BA-7146-BA6E-E1D7-AB1530865E72}"/>
              </a:ext>
            </a:extLst>
          </p:cNvPr>
          <p:cNvSpPr>
            <a:spLocks noGrp="1"/>
          </p:cNvSpPr>
          <p:nvPr>
            <p:ph type="title"/>
          </p:nvPr>
        </p:nvSpPr>
        <p:spPr>
          <a:xfrm>
            <a:off x="838200" y="365126"/>
            <a:ext cx="10515600" cy="699746"/>
          </a:xfrm>
        </p:spPr>
        <p:txBody>
          <a:bodyPr>
            <a:normAutofit/>
          </a:bodyPr>
          <a:lstStyle/>
          <a:p>
            <a:r>
              <a:rPr lang="es-AR" sz="2000" dirty="0"/>
              <a:t>Descomposición aditiva: variable B02_median imputada mediante interpolación </a:t>
            </a:r>
            <a:r>
              <a:rPr lang="es-AR" sz="2000" dirty="0" err="1"/>
              <a:t>slinear</a:t>
            </a:r>
            <a:r>
              <a:rPr lang="es-AR" sz="2000" dirty="0"/>
              <a:t>.</a:t>
            </a:r>
          </a:p>
        </p:txBody>
      </p:sp>
      <p:graphicFrame>
        <p:nvGraphicFramePr>
          <p:cNvPr id="4" name="Objeto 3">
            <a:extLst>
              <a:ext uri="{FF2B5EF4-FFF2-40B4-BE49-F238E27FC236}">
                <a16:creationId xmlns:a16="http://schemas.microsoft.com/office/drawing/2014/main" id="{EFF2247A-4B53-644E-993B-F3034E03684E}"/>
              </a:ext>
            </a:extLst>
          </p:cNvPr>
          <p:cNvGraphicFramePr>
            <a:graphicFrameLocks noChangeAspect="1"/>
          </p:cNvGraphicFramePr>
          <p:nvPr>
            <p:extLst>
              <p:ext uri="{D42A27DB-BD31-4B8C-83A1-F6EECF244321}">
                <p14:modId xmlns:p14="http://schemas.microsoft.com/office/powerpoint/2010/main" val="3659034866"/>
              </p:ext>
            </p:extLst>
          </p:nvPr>
        </p:nvGraphicFramePr>
        <p:xfrm>
          <a:off x="838200" y="1763138"/>
          <a:ext cx="10157749" cy="5071049"/>
        </p:xfrm>
        <a:graphic>
          <a:graphicData uri="http://schemas.openxmlformats.org/presentationml/2006/ole">
            <mc:AlternateContent xmlns:mc="http://schemas.openxmlformats.org/markup-compatibility/2006">
              <mc:Choice xmlns:v="urn:schemas-microsoft-com:vml" Requires="v">
                <p:oleObj name="Bitmap Image" r:id="rId2" imgW="10302120" imgH="5143680" progId="PBrush">
                  <p:embed/>
                </p:oleObj>
              </mc:Choice>
              <mc:Fallback>
                <p:oleObj name="Bitmap Image" r:id="rId2" imgW="10302120" imgH="5143680" progId="PBrush">
                  <p:embed/>
                  <p:pic>
                    <p:nvPicPr>
                      <p:cNvPr id="0" name=""/>
                      <p:cNvPicPr/>
                      <p:nvPr/>
                    </p:nvPicPr>
                    <p:blipFill>
                      <a:blip r:embed="rId3"/>
                      <a:stretch>
                        <a:fillRect/>
                      </a:stretch>
                    </p:blipFill>
                    <p:spPr>
                      <a:xfrm>
                        <a:off x="838200" y="1763138"/>
                        <a:ext cx="10157749" cy="5071049"/>
                      </a:xfrm>
                      <a:prstGeom prst="rect">
                        <a:avLst/>
                      </a:prstGeom>
                    </p:spPr>
                  </p:pic>
                </p:oleObj>
              </mc:Fallback>
            </mc:AlternateContent>
          </a:graphicData>
        </a:graphic>
      </p:graphicFrame>
    </p:spTree>
    <p:extLst>
      <p:ext uri="{BB962C8B-B14F-4D97-AF65-F5344CB8AC3E}">
        <p14:creationId xmlns:p14="http://schemas.microsoft.com/office/powerpoint/2010/main" val="28833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234B88-5184-F7BB-D06A-6A7F09978AB5}"/>
              </a:ext>
            </a:extLst>
          </p:cNvPr>
          <p:cNvSpPr>
            <a:spLocks noGrp="1"/>
          </p:cNvSpPr>
          <p:nvPr>
            <p:ph type="title"/>
          </p:nvPr>
        </p:nvSpPr>
        <p:spPr>
          <a:xfrm>
            <a:off x="838200" y="365125"/>
            <a:ext cx="10515600" cy="1093285"/>
          </a:xfrm>
        </p:spPr>
        <p:txBody>
          <a:bodyPr>
            <a:normAutofit/>
          </a:bodyPr>
          <a:lstStyle/>
          <a:p>
            <a:r>
              <a:rPr lang="es-AR" sz="2000" dirty="0"/>
              <a:t>Descomposición aditiva: variable B06_median imputada mediante interpolación </a:t>
            </a:r>
            <a:r>
              <a:rPr lang="es-AR" sz="2000" dirty="0" err="1"/>
              <a:t>slinear</a:t>
            </a:r>
            <a:r>
              <a:rPr lang="es-AR" sz="2000" dirty="0"/>
              <a:t>.</a:t>
            </a:r>
          </a:p>
        </p:txBody>
      </p:sp>
      <p:graphicFrame>
        <p:nvGraphicFramePr>
          <p:cNvPr id="4" name="Objeto 3">
            <a:extLst>
              <a:ext uri="{FF2B5EF4-FFF2-40B4-BE49-F238E27FC236}">
                <a16:creationId xmlns:a16="http://schemas.microsoft.com/office/drawing/2014/main" id="{33AB78D3-8C47-C6B0-593F-1364D7455E70}"/>
              </a:ext>
            </a:extLst>
          </p:cNvPr>
          <p:cNvGraphicFramePr>
            <a:graphicFrameLocks noChangeAspect="1"/>
          </p:cNvGraphicFramePr>
          <p:nvPr>
            <p:extLst>
              <p:ext uri="{D42A27DB-BD31-4B8C-83A1-F6EECF244321}">
                <p14:modId xmlns:p14="http://schemas.microsoft.com/office/powerpoint/2010/main" val="3785383913"/>
              </p:ext>
            </p:extLst>
          </p:nvPr>
        </p:nvGraphicFramePr>
        <p:xfrm>
          <a:off x="1094772" y="1690688"/>
          <a:ext cx="9634959" cy="4925334"/>
        </p:xfrm>
        <a:graphic>
          <a:graphicData uri="http://schemas.openxmlformats.org/presentationml/2006/ole">
            <mc:AlternateContent xmlns:mc="http://schemas.openxmlformats.org/markup-compatibility/2006">
              <mc:Choice xmlns:v="urn:schemas-microsoft-com:vml" Requires="v">
                <p:oleObj name="Bitmap Image" r:id="rId2" imgW="10210680" imgH="5219640" progId="PBrush">
                  <p:embed/>
                </p:oleObj>
              </mc:Choice>
              <mc:Fallback>
                <p:oleObj name="Bitmap Image" r:id="rId2" imgW="10210680" imgH="5219640" progId="PBrush">
                  <p:embed/>
                  <p:pic>
                    <p:nvPicPr>
                      <p:cNvPr id="0" name=""/>
                      <p:cNvPicPr/>
                      <p:nvPr/>
                    </p:nvPicPr>
                    <p:blipFill>
                      <a:blip r:embed="rId3"/>
                      <a:stretch>
                        <a:fillRect/>
                      </a:stretch>
                    </p:blipFill>
                    <p:spPr>
                      <a:xfrm>
                        <a:off x="1094772" y="1690688"/>
                        <a:ext cx="9634959" cy="4925334"/>
                      </a:xfrm>
                      <a:prstGeom prst="rect">
                        <a:avLst/>
                      </a:prstGeom>
                    </p:spPr>
                  </p:pic>
                </p:oleObj>
              </mc:Fallback>
            </mc:AlternateContent>
          </a:graphicData>
        </a:graphic>
      </p:graphicFrame>
    </p:spTree>
    <p:extLst>
      <p:ext uri="{BB962C8B-B14F-4D97-AF65-F5344CB8AC3E}">
        <p14:creationId xmlns:p14="http://schemas.microsoft.com/office/powerpoint/2010/main" val="209555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B193AD-121A-1F3C-E58E-3AA9CE16E77A}"/>
              </a:ext>
            </a:extLst>
          </p:cNvPr>
          <p:cNvSpPr>
            <a:spLocks noGrp="1"/>
          </p:cNvSpPr>
          <p:nvPr>
            <p:ph type="title"/>
          </p:nvPr>
        </p:nvSpPr>
        <p:spPr>
          <a:xfrm>
            <a:off x="838200" y="365125"/>
            <a:ext cx="10515600" cy="919665"/>
          </a:xfrm>
        </p:spPr>
        <p:txBody>
          <a:bodyPr>
            <a:normAutofit/>
          </a:bodyPr>
          <a:lstStyle/>
          <a:p>
            <a:r>
              <a:rPr lang="es-AR" sz="2000" dirty="0"/>
              <a:t>Descomposición aditiva: evolución del componente “ruido” de la serie de tiempo para las variables B02_MEDIAN, B06_MEDIAN,B11_MEDIAN, NDVI_MAX con imputación incluida.</a:t>
            </a:r>
          </a:p>
        </p:txBody>
      </p:sp>
      <p:graphicFrame>
        <p:nvGraphicFramePr>
          <p:cNvPr id="4" name="Objeto 3">
            <a:extLst>
              <a:ext uri="{FF2B5EF4-FFF2-40B4-BE49-F238E27FC236}">
                <a16:creationId xmlns:a16="http://schemas.microsoft.com/office/drawing/2014/main" id="{4981A3A5-042F-9161-6E5A-FF26F6AF5558}"/>
              </a:ext>
            </a:extLst>
          </p:cNvPr>
          <p:cNvGraphicFramePr>
            <a:graphicFrameLocks noChangeAspect="1"/>
          </p:cNvGraphicFramePr>
          <p:nvPr>
            <p:extLst>
              <p:ext uri="{D42A27DB-BD31-4B8C-83A1-F6EECF244321}">
                <p14:modId xmlns:p14="http://schemas.microsoft.com/office/powerpoint/2010/main" val="2871219029"/>
              </p:ext>
            </p:extLst>
          </p:nvPr>
        </p:nvGraphicFramePr>
        <p:xfrm>
          <a:off x="1885950" y="1284791"/>
          <a:ext cx="9346050" cy="5257298"/>
        </p:xfrm>
        <a:graphic>
          <a:graphicData uri="http://schemas.openxmlformats.org/presentationml/2006/ole">
            <mc:AlternateContent xmlns:mc="http://schemas.openxmlformats.org/markup-compatibility/2006">
              <mc:Choice xmlns:v="urn:schemas-microsoft-com:vml" Requires="v">
                <p:oleObj name="Bitmap Image" r:id="rId2" imgW="8420040" imgH="6225480" progId="PBrush">
                  <p:embed/>
                </p:oleObj>
              </mc:Choice>
              <mc:Fallback>
                <p:oleObj name="Bitmap Image" r:id="rId2" imgW="8420040" imgH="6225480" progId="PBrush">
                  <p:embed/>
                  <p:pic>
                    <p:nvPicPr>
                      <p:cNvPr id="0" name=""/>
                      <p:cNvPicPr/>
                      <p:nvPr/>
                    </p:nvPicPr>
                    <p:blipFill>
                      <a:blip r:embed="rId3"/>
                      <a:stretch>
                        <a:fillRect/>
                      </a:stretch>
                    </p:blipFill>
                    <p:spPr>
                      <a:xfrm>
                        <a:off x="1885950" y="1284791"/>
                        <a:ext cx="9346050" cy="5257298"/>
                      </a:xfrm>
                      <a:prstGeom prst="rect">
                        <a:avLst/>
                      </a:prstGeom>
                    </p:spPr>
                  </p:pic>
                </p:oleObj>
              </mc:Fallback>
            </mc:AlternateContent>
          </a:graphicData>
        </a:graphic>
      </p:graphicFrame>
    </p:spTree>
    <p:extLst>
      <p:ext uri="{BB962C8B-B14F-4D97-AF65-F5344CB8AC3E}">
        <p14:creationId xmlns:p14="http://schemas.microsoft.com/office/powerpoint/2010/main" val="310752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2D1E03-5DA9-7105-8C19-58EA925D8E0D}"/>
              </a:ext>
            </a:extLst>
          </p:cNvPr>
          <p:cNvSpPr>
            <a:spLocks noGrp="1"/>
          </p:cNvSpPr>
          <p:nvPr>
            <p:ph type="title"/>
          </p:nvPr>
        </p:nvSpPr>
        <p:spPr>
          <a:xfrm>
            <a:off x="396625" y="225689"/>
            <a:ext cx="10515600" cy="1325563"/>
          </a:xfrm>
        </p:spPr>
        <p:txBody>
          <a:bodyPr>
            <a:normAutofit/>
          </a:bodyPr>
          <a:lstStyle/>
          <a:p>
            <a:r>
              <a:rPr lang="es-AR" sz="2000" dirty="0"/>
              <a:t>Se identifican los </a:t>
            </a:r>
            <a:r>
              <a:rPr lang="es-AR" sz="2000" dirty="0" err="1"/>
              <a:t>outliers</a:t>
            </a:r>
            <a:r>
              <a:rPr lang="es-AR" sz="2000" dirty="0"/>
              <a:t> por el método de IQR analizando el ruido. Luego se analiza la distribución de los </a:t>
            </a:r>
            <a:r>
              <a:rPr lang="es-AR" sz="2000" dirty="0" err="1"/>
              <a:t>outliers</a:t>
            </a:r>
            <a:r>
              <a:rPr lang="es-AR" sz="2000" dirty="0"/>
              <a:t> en el </a:t>
            </a:r>
            <a:r>
              <a:rPr lang="es-AR" sz="2000" dirty="0" err="1"/>
              <a:t>dataset</a:t>
            </a:r>
            <a:r>
              <a:rPr lang="es-AR" sz="2000" dirty="0"/>
              <a:t>. Se crea una variable que suma la cantidad de variables con </a:t>
            </a:r>
            <a:r>
              <a:rPr lang="es-AR" sz="2000" dirty="0" err="1"/>
              <a:t>outliers</a:t>
            </a:r>
            <a:r>
              <a:rPr lang="es-AR" sz="2000" dirty="0"/>
              <a:t> por observación y se presenta la distribución.</a:t>
            </a:r>
          </a:p>
        </p:txBody>
      </p:sp>
      <p:pic>
        <p:nvPicPr>
          <p:cNvPr id="12290" name="Picture 2">
            <a:extLst>
              <a:ext uri="{FF2B5EF4-FFF2-40B4-BE49-F238E27FC236}">
                <a16:creationId xmlns:a16="http://schemas.microsoft.com/office/drawing/2014/main" id="{4A2A8163-14EE-5989-C682-5E1182F96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983" y="1491672"/>
            <a:ext cx="6337522" cy="392965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3E4EB2B1-2D8B-4ABE-9367-BB22048F2AD1}"/>
              </a:ext>
            </a:extLst>
          </p:cNvPr>
          <p:cNvSpPr>
            <a:spLocks noChangeArrowheads="1"/>
          </p:cNvSpPr>
          <p:nvPr/>
        </p:nvSpPr>
        <p:spPr bwMode="auto">
          <a:xfrm>
            <a:off x="7986533" y="1586238"/>
            <a:ext cx="1794076"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tx1"/>
                </a:solidFill>
                <a:effectLst/>
                <a:latin typeface="var(--jp-code-font-family)"/>
              </a:rPr>
              <a:t>0 181975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tx1"/>
                </a:solidFill>
                <a:effectLst/>
                <a:latin typeface="var(--jp-code-font-family)"/>
              </a:rPr>
              <a:t>1 14235</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tx1"/>
                </a:solidFill>
                <a:effectLst/>
                <a:latin typeface="var(--jp-code-font-family)"/>
              </a:rPr>
              <a:t>2 6879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tx1"/>
                </a:solidFill>
                <a:effectLst/>
                <a:latin typeface="var(--jp-code-font-family)"/>
              </a:rPr>
              <a:t>3 4100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tx1"/>
                </a:solidFill>
                <a:effectLst/>
                <a:latin typeface="var(--jp-code-font-family)"/>
              </a:rPr>
              <a:t>4 1743</a:t>
            </a:r>
            <a:r>
              <a:rPr kumimoji="0" lang="es-AR" altLang="es-AR"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tx1"/>
                </a:solidFill>
                <a:effectLst/>
                <a:latin typeface="Arial" panose="020B0604020202020204" pitchFamily="34" charset="0"/>
              </a:rPr>
              <a:t>N total= 208932</a:t>
            </a:r>
          </a:p>
        </p:txBody>
      </p:sp>
      <p:sp>
        <p:nvSpPr>
          <p:cNvPr id="9" name="CuadroTexto 8">
            <a:extLst>
              <a:ext uri="{FF2B5EF4-FFF2-40B4-BE49-F238E27FC236}">
                <a16:creationId xmlns:a16="http://schemas.microsoft.com/office/drawing/2014/main" id="{FF5C171D-462F-3735-D71A-D1DF98F7E09C}"/>
              </a:ext>
            </a:extLst>
          </p:cNvPr>
          <p:cNvSpPr txBox="1"/>
          <p:nvPr/>
        </p:nvSpPr>
        <p:spPr>
          <a:xfrm>
            <a:off x="868101" y="5741043"/>
            <a:ext cx="10046826" cy="646331"/>
          </a:xfrm>
          <a:prstGeom prst="rect">
            <a:avLst/>
          </a:prstGeom>
          <a:noFill/>
        </p:spPr>
        <p:txBody>
          <a:bodyPr wrap="square" rtlCol="0">
            <a:spAutoFit/>
          </a:bodyPr>
          <a:lstStyle/>
          <a:p>
            <a:r>
              <a:rPr lang="es-AR" dirty="0"/>
              <a:t>Finalmente nos quedamos con aquellas observaciones donde en las tres bandas como en </a:t>
            </a:r>
            <a:r>
              <a:rPr lang="es-AR" dirty="0" err="1"/>
              <a:t>ndvi_max</a:t>
            </a:r>
            <a:r>
              <a:rPr lang="es-AR" dirty="0"/>
              <a:t> era un </a:t>
            </a:r>
            <a:r>
              <a:rPr lang="es-AR" dirty="0" err="1"/>
              <a:t>outlier</a:t>
            </a:r>
            <a:r>
              <a:rPr lang="es-AR" dirty="0"/>
              <a:t> y el </a:t>
            </a:r>
            <a:r>
              <a:rPr lang="es-AR" dirty="0" err="1"/>
              <a:t>dataset</a:t>
            </a:r>
            <a:r>
              <a:rPr lang="es-AR" dirty="0"/>
              <a:t> filtrado es de 207.189</a:t>
            </a:r>
          </a:p>
        </p:txBody>
      </p:sp>
    </p:spTree>
    <p:controls>
      <mc:AlternateContent xmlns:mc="http://schemas.openxmlformats.org/markup-compatibility/2006">
        <mc:Choice xmlns:v="urn:schemas-microsoft-com:vml" Requires="v">
          <p:control name="HTMLTextArea1" r:id="rId1" imgW="1539360" imgH="403920"/>
        </mc:Choice>
        <mc:Fallback>
          <p:control name="HTMLTextArea1" r:id="rId1" imgW="1539360" imgH="403920">
            <p:pic>
              <p:nvPicPr>
                <p:cNvPr id="5" name="HTMLTextArea1">
                  <a:extLst>
                    <a:ext uri="{FF2B5EF4-FFF2-40B4-BE49-F238E27FC236}">
                      <a16:creationId xmlns:a16="http://schemas.microsoft.com/office/drawing/2014/main" id="{5BAC789F-ADB5-779D-92EE-6A3A1A792AE5}"/>
                    </a:ext>
                  </a:extLst>
                </p:cNvPr>
                <p:cNvPicPr preferRelativeResize="0">
                  <a:picLocks noChangeArrowheads="1" noChangeShapeType="1"/>
                </p:cNvPicPr>
                <p:nvPr/>
              </p:nvPicPr>
              <p:blipFill>
                <a:blip r:embed="rId4"/>
                <a:srcRect/>
                <a:stretch>
                  <a:fillRect/>
                </a:stretch>
              </p:blipFill>
              <p:spPr bwMode="auto">
                <a:xfrm>
                  <a:off x="-3926703" y="3253220"/>
                  <a:ext cx="1535786" cy="406562"/>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58458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E124C1-8553-3CC1-B69D-C1C61435DFE1}"/>
              </a:ext>
            </a:extLst>
          </p:cNvPr>
          <p:cNvSpPr>
            <a:spLocks noGrp="1"/>
          </p:cNvSpPr>
          <p:nvPr>
            <p:ph idx="1"/>
          </p:nvPr>
        </p:nvSpPr>
        <p:spPr>
          <a:xfrm>
            <a:off x="385601" y="468923"/>
            <a:ext cx="10962338" cy="5955323"/>
          </a:xfrm>
        </p:spPr>
        <p:txBody>
          <a:bodyPr>
            <a:normAutofit/>
          </a:bodyPr>
          <a:lstStyle/>
          <a:p>
            <a:r>
              <a:rPr lang="es-AR" dirty="0"/>
              <a:t>Se seleccionan aquellas observaciones con nubosidad menor a 10% a fines de seguir las instrucciones de las recetas previas y la cantidad de observaciones que quedan son 138.598.</a:t>
            </a:r>
          </a:p>
          <a:p>
            <a:endParaRPr lang="es-AR" dirty="0"/>
          </a:p>
          <a:p>
            <a:endParaRPr lang="es-AR" dirty="0"/>
          </a:p>
          <a:p>
            <a:endParaRPr lang="es-AR" dirty="0"/>
          </a:p>
          <a:p>
            <a:endParaRPr lang="es-AR" dirty="0"/>
          </a:p>
          <a:p>
            <a:endParaRPr lang="es-AR" dirty="0"/>
          </a:p>
          <a:p>
            <a:pPr marL="0" indent="0">
              <a:buNone/>
            </a:pPr>
            <a:endParaRPr lang="es-AR" dirty="0"/>
          </a:p>
          <a:p>
            <a:r>
              <a:rPr lang="es-AR" dirty="0"/>
              <a:t>A fines de preparar los datos para aplicar luego modelos de machine </a:t>
            </a:r>
            <a:r>
              <a:rPr lang="es-AR" dirty="0" err="1"/>
              <a:t>learning</a:t>
            </a:r>
            <a:r>
              <a:rPr lang="es-AR" dirty="0"/>
              <a:t>, se normalizan los datos con </a:t>
            </a:r>
            <a:r>
              <a:rPr lang="es-AR" dirty="0" err="1"/>
              <a:t>MinMaxScaler</a:t>
            </a:r>
            <a:r>
              <a:rPr lang="es-AR" dirty="0"/>
              <a:t> y se guarda el </a:t>
            </a:r>
            <a:r>
              <a:rPr lang="es-AR" dirty="0" err="1"/>
              <a:t>dataset</a:t>
            </a:r>
            <a:r>
              <a:rPr lang="es-AR" dirty="0"/>
              <a:t>.</a:t>
            </a:r>
          </a:p>
        </p:txBody>
      </p:sp>
      <p:pic>
        <p:nvPicPr>
          <p:cNvPr id="14343" name="Picture 7">
            <a:extLst>
              <a:ext uri="{FF2B5EF4-FFF2-40B4-BE49-F238E27FC236}">
                <a16:creationId xmlns:a16="http://schemas.microsoft.com/office/drawing/2014/main" id="{8C1A5358-0E95-3B15-9B3D-D1F2DDF39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453" y="1956122"/>
            <a:ext cx="9061671" cy="284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54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a 8">
            <a:extLst>
              <a:ext uri="{FF2B5EF4-FFF2-40B4-BE49-F238E27FC236}">
                <a16:creationId xmlns:a16="http://schemas.microsoft.com/office/drawing/2014/main" id="{3EAADE8D-6B22-BC50-5204-FD3F38299CF2}"/>
              </a:ext>
            </a:extLst>
          </p:cNvPr>
          <p:cNvGraphicFramePr>
            <a:graphicFrameLocks noGrp="1"/>
          </p:cNvGraphicFramePr>
          <p:nvPr>
            <p:extLst>
              <p:ext uri="{D42A27DB-BD31-4B8C-83A1-F6EECF244321}">
                <p14:modId xmlns:p14="http://schemas.microsoft.com/office/powerpoint/2010/main" val="537044687"/>
              </p:ext>
            </p:extLst>
          </p:nvPr>
        </p:nvGraphicFramePr>
        <p:xfrm>
          <a:off x="615820" y="620898"/>
          <a:ext cx="11206064" cy="6033472"/>
        </p:xfrm>
        <a:graphic>
          <a:graphicData uri="http://schemas.openxmlformats.org/drawingml/2006/table">
            <a:tbl>
              <a:tblPr/>
              <a:tblGrid>
                <a:gridCol w="231053">
                  <a:extLst>
                    <a:ext uri="{9D8B030D-6E8A-4147-A177-3AD203B41FA5}">
                      <a16:colId xmlns:a16="http://schemas.microsoft.com/office/drawing/2014/main" val="4193861189"/>
                    </a:ext>
                  </a:extLst>
                </a:gridCol>
                <a:gridCol w="937048">
                  <a:extLst>
                    <a:ext uri="{9D8B030D-6E8A-4147-A177-3AD203B41FA5}">
                      <a16:colId xmlns:a16="http://schemas.microsoft.com/office/drawing/2014/main" val="1889037225"/>
                    </a:ext>
                  </a:extLst>
                </a:gridCol>
                <a:gridCol w="1168101">
                  <a:extLst>
                    <a:ext uri="{9D8B030D-6E8A-4147-A177-3AD203B41FA5}">
                      <a16:colId xmlns:a16="http://schemas.microsoft.com/office/drawing/2014/main" val="907860403"/>
                    </a:ext>
                  </a:extLst>
                </a:gridCol>
                <a:gridCol w="539123">
                  <a:extLst>
                    <a:ext uri="{9D8B030D-6E8A-4147-A177-3AD203B41FA5}">
                      <a16:colId xmlns:a16="http://schemas.microsoft.com/office/drawing/2014/main" val="794425964"/>
                    </a:ext>
                  </a:extLst>
                </a:gridCol>
                <a:gridCol w="795848">
                  <a:extLst>
                    <a:ext uri="{9D8B030D-6E8A-4147-A177-3AD203B41FA5}">
                      <a16:colId xmlns:a16="http://schemas.microsoft.com/office/drawing/2014/main" val="3956942224"/>
                    </a:ext>
                  </a:extLst>
                </a:gridCol>
                <a:gridCol w="295235">
                  <a:extLst>
                    <a:ext uri="{9D8B030D-6E8A-4147-A177-3AD203B41FA5}">
                      <a16:colId xmlns:a16="http://schemas.microsoft.com/office/drawing/2014/main" val="4005447211"/>
                    </a:ext>
                  </a:extLst>
                </a:gridCol>
                <a:gridCol w="1129591">
                  <a:extLst>
                    <a:ext uri="{9D8B030D-6E8A-4147-A177-3AD203B41FA5}">
                      <a16:colId xmlns:a16="http://schemas.microsoft.com/office/drawing/2014/main" val="3729806983"/>
                    </a:ext>
                  </a:extLst>
                </a:gridCol>
                <a:gridCol w="1168101">
                  <a:extLst>
                    <a:ext uri="{9D8B030D-6E8A-4147-A177-3AD203B41FA5}">
                      <a16:colId xmlns:a16="http://schemas.microsoft.com/office/drawing/2014/main" val="3386830027"/>
                    </a:ext>
                  </a:extLst>
                </a:gridCol>
                <a:gridCol w="539123">
                  <a:extLst>
                    <a:ext uri="{9D8B030D-6E8A-4147-A177-3AD203B41FA5}">
                      <a16:colId xmlns:a16="http://schemas.microsoft.com/office/drawing/2014/main" val="2567445497"/>
                    </a:ext>
                  </a:extLst>
                </a:gridCol>
                <a:gridCol w="795848">
                  <a:extLst>
                    <a:ext uri="{9D8B030D-6E8A-4147-A177-3AD203B41FA5}">
                      <a16:colId xmlns:a16="http://schemas.microsoft.com/office/drawing/2014/main" val="2250085754"/>
                    </a:ext>
                  </a:extLst>
                </a:gridCol>
                <a:gridCol w="474943">
                  <a:extLst>
                    <a:ext uri="{9D8B030D-6E8A-4147-A177-3AD203B41FA5}">
                      <a16:colId xmlns:a16="http://schemas.microsoft.com/office/drawing/2014/main" val="880867127"/>
                    </a:ext>
                  </a:extLst>
                </a:gridCol>
                <a:gridCol w="1424826">
                  <a:extLst>
                    <a:ext uri="{9D8B030D-6E8A-4147-A177-3AD203B41FA5}">
                      <a16:colId xmlns:a16="http://schemas.microsoft.com/office/drawing/2014/main" val="2481555567"/>
                    </a:ext>
                  </a:extLst>
                </a:gridCol>
                <a:gridCol w="1168101">
                  <a:extLst>
                    <a:ext uri="{9D8B030D-6E8A-4147-A177-3AD203B41FA5}">
                      <a16:colId xmlns:a16="http://schemas.microsoft.com/office/drawing/2014/main" val="2308373172"/>
                    </a:ext>
                  </a:extLst>
                </a:gridCol>
                <a:gridCol w="539123">
                  <a:extLst>
                    <a:ext uri="{9D8B030D-6E8A-4147-A177-3AD203B41FA5}">
                      <a16:colId xmlns:a16="http://schemas.microsoft.com/office/drawing/2014/main" val="13919523"/>
                    </a:ext>
                  </a:extLst>
                </a:gridCol>
              </a:tblGrid>
              <a:tr h="86613">
                <a:tc>
                  <a:txBody>
                    <a:bodyPr/>
                    <a:lstStyle/>
                    <a:p>
                      <a:pPr algn="l" fontAlgn="ctr"/>
                      <a:r>
                        <a:rPr lang="es-AR" sz="600" b="0" i="0" u="none" strike="noStrike">
                          <a:solidFill>
                            <a:srgbClr val="000000"/>
                          </a:solidFill>
                          <a:effectLst/>
                          <a:latin typeface="Var(--jp-code-font-family)"/>
                        </a:rPr>
                        <a:t>#</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Column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Non-Null 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Dtype</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Column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Non-Null 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Dtype</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Column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Non-Null 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Dtype</a:t>
                      </a:r>
                    </a:p>
                  </a:txBody>
                  <a:tcPr marL="2833" marR="2833" marT="2833" marB="0" anchor="b">
                    <a:lnL>
                      <a:noFill/>
                    </a:lnL>
                    <a:lnR>
                      <a:noFill/>
                    </a:lnR>
                    <a:lnT>
                      <a:noFill/>
                    </a:lnT>
                    <a:lnB>
                      <a:noFill/>
                    </a:lnB>
                  </a:tcPr>
                </a:tc>
                <a:extLst>
                  <a:ext uri="{0D108BD9-81ED-4DB2-BD59-A6C34878D82A}">
                    <a16:rowId xmlns:a16="http://schemas.microsoft.com/office/drawing/2014/main" val="3857622424"/>
                  </a:ext>
                </a:extLst>
              </a:tr>
              <a:tr h="86613">
                <a:tc>
                  <a:txBody>
                    <a:bodyPr/>
                    <a:lstStyle/>
                    <a:p>
                      <a:pPr algn="l" fontAlgn="ctr"/>
                      <a:r>
                        <a:rPr lang="es-AR" sz="600" b="0" i="0" u="none" strike="noStrike">
                          <a:solidFill>
                            <a:srgbClr val="000000"/>
                          </a:solidFill>
                          <a:effectLst/>
                          <a:latin typeface="Var(--jp-code-font-family)"/>
                        </a:rPr>
                        <a:t>---</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extLst>
                  <a:ext uri="{0D108BD9-81ED-4DB2-BD59-A6C34878D82A}">
                    <a16:rowId xmlns:a16="http://schemas.microsoft.com/office/drawing/2014/main" val="1935009119"/>
                  </a:ext>
                </a:extLst>
              </a:tr>
              <a:tr h="86613">
                <a:tc>
                  <a:txBody>
                    <a:bodyPr/>
                    <a:lstStyle/>
                    <a:p>
                      <a:pPr algn="l" fontAlgn="ctr"/>
                      <a:r>
                        <a:rPr lang="es-AR" sz="600" b="0" i="0" u="none" strike="noStrike">
                          <a:solidFill>
                            <a:srgbClr val="000000"/>
                          </a:solidFill>
                          <a:effectLst/>
                          <a:latin typeface="Var(--jp-code-font-family)"/>
                        </a:rPr>
                        <a:t>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B02_min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167269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56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B11_min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106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VARIGreen_max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634860342"/>
                  </a:ext>
                </a:extLst>
              </a:tr>
              <a:tr h="86613">
                <a:tc>
                  <a:txBody>
                    <a:bodyPr/>
                    <a:lstStyle/>
                    <a:p>
                      <a:pPr algn="l" fontAlgn="ctr"/>
                      <a:r>
                        <a:rPr lang="es-AR" sz="600" b="0" i="0" u="none" strike="noStrike">
                          <a:solidFill>
                            <a:srgbClr val="000000"/>
                          </a:solidFill>
                          <a:effectLst/>
                          <a:latin typeface="Var(--jp-code-font-family)"/>
                        </a:rPr>
                        <a:t>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B02_max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167269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57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B11_max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107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VARIGreen_mean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819034271"/>
                  </a:ext>
                </a:extLst>
              </a:tr>
              <a:tr h="86613">
                <a:tc>
                  <a:txBody>
                    <a:bodyPr/>
                    <a:lstStyle/>
                    <a:p>
                      <a:pPr algn="l" fontAlgn="ctr"/>
                      <a:r>
                        <a:rPr lang="es-AR" sz="600" b="0" i="0" u="none" strike="noStrike">
                          <a:solidFill>
                            <a:srgbClr val="000000"/>
                          </a:solidFill>
                          <a:effectLst/>
                          <a:latin typeface="Var(--jp-code-font-family)"/>
                        </a:rPr>
                        <a:t>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B02_mean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167269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58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B11_mean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108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VARIGreen_median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3585835111"/>
                  </a:ext>
                </a:extLst>
              </a:tr>
              <a:tr h="86613">
                <a:tc>
                  <a:txBody>
                    <a:bodyPr/>
                    <a:lstStyle/>
                    <a:p>
                      <a:pPr algn="l" fontAlgn="ctr"/>
                      <a:r>
                        <a:rPr lang="es-AR" sz="600" b="0" i="0" u="none" strike="noStrike">
                          <a:solidFill>
                            <a:srgbClr val="000000"/>
                          </a:solidFill>
                          <a:effectLst/>
                          <a:latin typeface="Var(--jp-code-font-family)"/>
                        </a:rPr>
                        <a:t>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B02_median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167269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59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B11_median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109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VARIGreen_nodata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4003148376"/>
                  </a:ext>
                </a:extLst>
              </a:tr>
              <a:tr h="86613">
                <a:tc>
                  <a:txBody>
                    <a:bodyPr/>
                    <a:lstStyle/>
                    <a:p>
                      <a:pPr algn="l" fontAlgn="ctr"/>
                      <a:r>
                        <a:rPr lang="es-AR" sz="600" b="0" i="0" u="none" strike="noStrike">
                          <a:solidFill>
                            <a:srgbClr val="000000"/>
                          </a:solidFill>
                          <a:effectLst/>
                          <a:latin typeface="Var(--jp-code-font-family)"/>
                        </a:rPr>
                        <a:t>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B02_nodata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60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B11_nodata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110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VARIGreen_range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826776124"/>
                  </a:ext>
                </a:extLst>
              </a:tr>
              <a:tr h="86613">
                <a:tc>
                  <a:txBody>
                    <a:bodyPr/>
                    <a:lstStyle/>
                    <a:p>
                      <a:pPr algn="l" fontAlgn="ctr"/>
                      <a:r>
                        <a:rPr lang="es-AR" sz="600" b="0" i="0" u="none" strike="noStrike">
                          <a:solidFill>
                            <a:srgbClr val="000000"/>
                          </a:solidFill>
                          <a:effectLst/>
                          <a:latin typeface="Var(--jp-code-font-family)"/>
                        </a:rPr>
                        <a:t>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B02_range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167269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61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B11_range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111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VARIGreen_count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extLst>
                  <a:ext uri="{0D108BD9-81ED-4DB2-BD59-A6C34878D82A}">
                    <a16:rowId xmlns:a16="http://schemas.microsoft.com/office/drawing/2014/main" val="4183272758"/>
                  </a:ext>
                </a:extLst>
              </a:tr>
              <a:tr h="86613">
                <a:tc>
                  <a:txBody>
                    <a:bodyPr/>
                    <a:lstStyle/>
                    <a:p>
                      <a:pPr algn="l" fontAlgn="ctr"/>
                      <a:r>
                        <a:rPr lang="es-AR" sz="600" b="0" i="0" u="none" strike="noStrike">
                          <a:solidFill>
                            <a:srgbClr val="000000"/>
                          </a:solidFill>
                          <a:effectLst/>
                          <a:latin typeface="Var(--jp-code-font-family)"/>
                        </a:rPr>
                        <a:t>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B02_count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62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B11_count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112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epichlb_min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069255516"/>
                  </a:ext>
                </a:extLst>
              </a:tr>
              <a:tr h="86613">
                <a:tc>
                  <a:txBody>
                    <a:bodyPr/>
                    <a:lstStyle/>
                    <a:p>
                      <a:pPr algn="l" fontAlgn="ctr"/>
                      <a:r>
                        <a:rPr lang="es-AR" sz="600" b="0" i="0" u="none" strike="noStrike">
                          <a:solidFill>
                            <a:srgbClr val="000000"/>
                          </a:solidFill>
                          <a:effectLst/>
                          <a:latin typeface="Var(--jp-code-font-family)"/>
                        </a:rPr>
                        <a:t>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B03_min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167264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63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B12_min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113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epichlb_max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705209402"/>
                  </a:ext>
                </a:extLst>
              </a:tr>
              <a:tr h="86613">
                <a:tc>
                  <a:txBody>
                    <a:bodyPr/>
                    <a:lstStyle/>
                    <a:p>
                      <a:pPr algn="l" fontAlgn="ctr"/>
                      <a:r>
                        <a:rPr lang="es-AR" sz="600" b="0" i="0" u="none" strike="noStrike">
                          <a:solidFill>
                            <a:srgbClr val="000000"/>
                          </a:solidFill>
                          <a:effectLst/>
                          <a:latin typeface="Var(--jp-code-font-family)"/>
                        </a:rPr>
                        <a:t>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B03_max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167264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64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B12_max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114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epichlb_mean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019934088"/>
                  </a:ext>
                </a:extLst>
              </a:tr>
              <a:tr h="86613">
                <a:tc>
                  <a:txBody>
                    <a:bodyPr/>
                    <a:lstStyle/>
                    <a:p>
                      <a:pPr algn="l" fontAlgn="ctr"/>
                      <a:r>
                        <a:rPr lang="es-AR" sz="600" b="0" i="0" u="none" strike="noStrike">
                          <a:solidFill>
                            <a:srgbClr val="000000"/>
                          </a:solidFill>
                          <a:effectLst/>
                          <a:latin typeface="Var(--jp-code-font-family)"/>
                        </a:rPr>
                        <a:t>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B03_mean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167264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65</a:t>
                      </a:r>
                    </a:p>
                  </a:txBody>
                  <a:tcPr marL="2833" marR="2833" marT="2833" marB="0" anchor="ctr">
                    <a:lnL>
                      <a:noFill/>
                    </a:lnL>
                    <a:lnR>
                      <a:noFill/>
                    </a:lnR>
                    <a:lnT>
                      <a:noFill/>
                    </a:lnT>
                    <a:lnB>
                      <a:noFill/>
                    </a:lnB>
                  </a:tcPr>
                </a:tc>
                <a:tc>
                  <a:txBody>
                    <a:bodyPr/>
                    <a:lstStyle/>
                    <a:p>
                      <a:pPr algn="l" fontAlgn="b"/>
                      <a:r>
                        <a:rPr lang="es-AR" sz="600" b="0" i="0" u="none" strike="noStrike" dirty="0">
                          <a:solidFill>
                            <a:srgbClr val="000000"/>
                          </a:solidFill>
                          <a:effectLst/>
                          <a:latin typeface="Calibri" panose="020F0502020204030204" pitchFamily="34" charset="0"/>
                        </a:rPr>
                        <a:t>B12_mean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115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epichlb_median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3195327664"/>
                  </a:ext>
                </a:extLst>
              </a:tr>
              <a:tr h="86613">
                <a:tc>
                  <a:txBody>
                    <a:bodyPr/>
                    <a:lstStyle/>
                    <a:p>
                      <a:pPr algn="l" fontAlgn="ctr"/>
                      <a:r>
                        <a:rPr lang="es-AR" sz="600" b="0" i="0" u="none" strike="noStrike">
                          <a:solidFill>
                            <a:srgbClr val="000000"/>
                          </a:solidFill>
                          <a:effectLst/>
                          <a:latin typeface="Var(--jp-code-font-family)"/>
                        </a:rPr>
                        <a:t>10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B03_median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167264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66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B12_median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116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epichlb_nodata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747558863"/>
                  </a:ext>
                </a:extLst>
              </a:tr>
              <a:tr h="86613">
                <a:tc>
                  <a:txBody>
                    <a:bodyPr/>
                    <a:lstStyle/>
                    <a:p>
                      <a:pPr algn="l" fontAlgn="ctr"/>
                      <a:r>
                        <a:rPr lang="es-AR" sz="600" b="0" i="0" u="none" strike="noStrike">
                          <a:solidFill>
                            <a:srgbClr val="000000"/>
                          </a:solidFill>
                          <a:effectLst/>
                          <a:latin typeface="Var(--jp-code-font-family)"/>
                        </a:rPr>
                        <a:t>11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B03_nodata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67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B12_nodata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117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epichlb_range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3150065194"/>
                  </a:ext>
                </a:extLst>
              </a:tr>
              <a:tr h="86613">
                <a:tc>
                  <a:txBody>
                    <a:bodyPr/>
                    <a:lstStyle/>
                    <a:p>
                      <a:pPr algn="l" fontAlgn="ctr"/>
                      <a:r>
                        <a:rPr lang="es-AR" sz="600" b="0" i="0" u="none" strike="noStrike">
                          <a:solidFill>
                            <a:srgbClr val="000000"/>
                          </a:solidFill>
                          <a:effectLst/>
                          <a:latin typeface="Var(--jp-code-font-family)"/>
                        </a:rPr>
                        <a:t>12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B03_range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167264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68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B12_range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118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epichlb_count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extLst>
                  <a:ext uri="{0D108BD9-81ED-4DB2-BD59-A6C34878D82A}">
                    <a16:rowId xmlns:a16="http://schemas.microsoft.com/office/drawing/2014/main" val="3675605126"/>
                  </a:ext>
                </a:extLst>
              </a:tr>
              <a:tr h="86613">
                <a:tc>
                  <a:txBody>
                    <a:bodyPr/>
                    <a:lstStyle/>
                    <a:p>
                      <a:pPr algn="l" fontAlgn="ctr"/>
                      <a:r>
                        <a:rPr lang="es-AR" sz="600" b="0" i="0" u="none" strike="noStrike">
                          <a:solidFill>
                            <a:srgbClr val="000000"/>
                          </a:solidFill>
                          <a:effectLst/>
                          <a:latin typeface="Var(--jp-code-font-family)"/>
                        </a:rPr>
                        <a:t>13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B03_count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69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B12_count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119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gari_min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1154252378"/>
                  </a:ext>
                </a:extLst>
              </a:tr>
              <a:tr h="86613">
                <a:tc>
                  <a:txBody>
                    <a:bodyPr/>
                    <a:lstStyle/>
                    <a:p>
                      <a:pPr algn="l" fontAlgn="ctr"/>
                      <a:r>
                        <a:rPr lang="es-AR" sz="600" b="0" i="0" u="none" strike="noStrike">
                          <a:solidFill>
                            <a:srgbClr val="000000"/>
                          </a:solidFill>
                          <a:effectLst/>
                          <a:latin typeface="Var(--jp-code-font-family)"/>
                        </a:rPr>
                        <a:t>14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B04_min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70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ndvi_min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120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gari_max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3970123990"/>
                  </a:ext>
                </a:extLst>
              </a:tr>
              <a:tr h="86613">
                <a:tc>
                  <a:txBody>
                    <a:bodyPr/>
                    <a:lstStyle/>
                    <a:p>
                      <a:pPr algn="l" fontAlgn="ctr"/>
                      <a:r>
                        <a:rPr lang="es-AR" sz="600" b="0" i="0" u="none" strike="noStrike">
                          <a:solidFill>
                            <a:srgbClr val="000000"/>
                          </a:solidFill>
                          <a:effectLst/>
                          <a:latin typeface="Var(--jp-code-font-family)"/>
                        </a:rPr>
                        <a:t>15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B04_max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71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ndvi_max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121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gari_mean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271495660"/>
                  </a:ext>
                </a:extLst>
              </a:tr>
              <a:tr h="86613">
                <a:tc>
                  <a:txBody>
                    <a:bodyPr/>
                    <a:lstStyle/>
                    <a:p>
                      <a:pPr algn="l" fontAlgn="ctr"/>
                      <a:r>
                        <a:rPr lang="es-AR" sz="600" b="0" i="0" u="none" strike="noStrike">
                          <a:solidFill>
                            <a:srgbClr val="000000"/>
                          </a:solidFill>
                          <a:effectLst/>
                          <a:latin typeface="Var(--jp-code-font-family)"/>
                        </a:rPr>
                        <a:t>16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B04_mean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72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ndvi_mean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122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gari_median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1482210801"/>
                  </a:ext>
                </a:extLst>
              </a:tr>
              <a:tr h="86613">
                <a:tc>
                  <a:txBody>
                    <a:bodyPr/>
                    <a:lstStyle/>
                    <a:p>
                      <a:pPr algn="l" fontAlgn="ctr"/>
                      <a:r>
                        <a:rPr lang="es-AR" sz="600" b="0" i="0" u="none" strike="noStrike">
                          <a:solidFill>
                            <a:srgbClr val="000000"/>
                          </a:solidFill>
                          <a:effectLst/>
                          <a:latin typeface="Var(--jp-code-font-family)"/>
                        </a:rPr>
                        <a:t>17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B04_median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73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ndvi_median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123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gari_nodata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093298363"/>
                  </a:ext>
                </a:extLst>
              </a:tr>
              <a:tr h="86613">
                <a:tc>
                  <a:txBody>
                    <a:bodyPr/>
                    <a:lstStyle/>
                    <a:p>
                      <a:pPr algn="l" fontAlgn="ctr"/>
                      <a:r>
                        <a:rPr lang="es-AR" sz="600" b="0" i="0" u="none" strike="noStrike">
                          <a:solidFill>
                            <a:srgbClr val="000000"/>
                          </a:solidFill>
                          <a:effectLst/>
                          <a:latin typeface="Var(--jp-code-font-family)"/>
                        </a:rPr>
                        <a:t>18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B04_nodata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74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ndvi_nodata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124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gari_range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308517355"/>
                  </a:ext>
                </a:extLst>
              </a:tr>
              <a:tr h="86613">
                <a:tc>
                  <a:txBody>
                    <a:bodyPr/>
                    <a:lstStyle/>
                    <a:p>
                      <a:pPr algn="l" fontAlgn="ctr"/>
                      <a:r>
                        <a:rPr lang="es-AR" sz="600" b="0" i="0" u="none" strike="noStrike">
                          <a:solidFill>
                            <a:srgbClr val="000000"/>
                          </a:solidFill>
                          <a:effectLst/>
                          <a:latin typeface="Var(--jp-code-font-family)"/>
                        </a:rPr>
                        <a:t>19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B04_range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75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ndvi_range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125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gari_count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extLst>
                  <a:ext uri="{0D108BD9-81ED-4DB2-BD59-A6C34878D82A}">
                    <a16:rowId xmlns:a16="http://schemas.microsoft.com/office/drawing/2014/main" val="3609330930"/>
                  </a:ext>
                </a:extLst>
              </a:tr>
              <a:tr h="86613">
                <a:tc>
                  <a:txBody>
                    <a:bodyPr/>
                    <a:lstStyle/>
                    <a:p>
                      <a:pPr algn="l" fontAlgn="ctr"/>
                      <a:r>
                        <a:rPr lang="es-AR" sz="600" b="0" i="0" u="none" strike="noStrike">
                          <a:solidFill>
                            <a:srgbClr val="000000"/>
                          </a:solidFill>
                          <a:effectLst/>
                          <a:latin typeface="Var(--jp-code-font-family)"/>
                        </a:rPr>
                        <a:t>20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B04_count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76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ndvi_count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126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reip_min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1214141833"/>
                  </a:ext>
                </a:extLst>
              </a:tr>
              <a:tr h="86613">
                <a:tc>
                  <a:txBody>
                    <a:bodyPr/>
                    <a:lstStyle/>
                    <a:p>
                      <a:pPr algn="l" fontAlgn="ctr"/>
                      <a:r>
                        <a:rPr lang="es-AR" sz="600" b="0" i="0" u="none" strike="noStrike">
                          <a:solidFill>
                            <a:srgbClr val="000000"/>
                          </a:solidFill>
                          <a:effectLst/>
                          <a:latin typeface="Var(--jp-code-font-family)"/>
                        </a:rPr>
                        <a:t>21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B05_min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167265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77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ndwi_min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127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reip_max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1817382049"/>
                  </a:ext>
                </a:extLst>
              </a:tr>
              <a:tr h="86613">
                <a:tc>
                  <a:txBody>
                    <a:bodyPr/>
                    <a:lstStyle/>
                    <a:p>
                      <a:pPr algn="l" fontAlgn="ctr"/>
                      <a:r>
                        <a:rPr lang="es-AR" sz="600" b="0" i="0" u="none" strike="noStrike">
                          <a:solidFill>
                            <a:srgbClr val="000000"/>
                          </a:solidFill>
                          <a:effectLst/>
                          <a:latin typeface="Var(--jp-code-font-family)"/>
                        </a:rPr>
                        <a:t>22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B05_max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167265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78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ndwi_max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128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reip_mean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167261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585636521"/>
                  </a:ext>
                </a:extLst>
              </a:tr>
              <a:tr h="86613">
                <a:tc>
                  <a:txBody>
                    <a:bodyPr/>
                    <a:lstStyle/>
                    <a:p>
                      <a:pPr algn="l" fontAlgn="ctr"/>
                      <a:r>
                        <a:rPr lang="es-AR" sz="600" b="0" i="0" u="none" strike="noStrike">
                          <a:solidFill>
                            <a:srgbClr val="000000"/>
                          </a:solidFill>
                          <a:effectLst/>
                          <a:latin typeface="Var(--jp-code-font-family)"/>
                        </a:rPr>
                        <a:t>23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B05_mean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167265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79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ndwi_mean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129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reip_median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405089084"/>
                  </a:ext>
                </a:extLst>
              </a:tr>
              <a:tr h="86613">
                <a:tc>
                  <a:txBody>
                    <a:bodyPr/>
                    <a:lstStyle/>
                    <a:p>
                      <a:pPr algn="l" fontAlgn="ctr"/>
                      <a:r>
                        <a:rPr lang="es-AR" sz="600" b="0" i="0" u="none" strike="noStrike">
                          <a:solidFill>
                            <a:srgbClr val="000000"/>
                          </a:solidFill>
                          <a:effectLst/>
                          <a:latin typeface="Var(--jp-code-font-family)"/>
                        </a:rPr>
                        <a:t>24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B05_median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167265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80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ndwi_median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130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reip_nodata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1753430454"/>
                  </a:ext>
                </a:extLst>
              </a:tr>
              <a:tr h="86613">
                <a:tc>
                  <a:txBody>
                    <a:bodyPr/>
                    <a:lstStyle/>
                    <a:p>
                      <a:pPr algn="l" fontAlgn="ctr"/>
                      <a:r>
                        <a:rPr lang="es-AR" sz="600" b="0" i="0" u="none" strike="noStrike">
                          <a:solidFill>
                            <a:srgbClr val="000000"/>
                          </a:solidFill>
                          <a:effectLst/>
                          <a:latin typeface="Var(--jp-code-font-family)"/>
                        </a:rPr>
                        <a:t>25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B05_nodata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81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ndwi_nodata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131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reip_range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145898699"/>
                  </a:ext>
                </a:extLst>
              </a:tr>
              <a:tr h="86613">
                <a:tc>
                  <a:txBody>
                    <a:bodyPr/>
                    <a:lstStyle/>
                    <a:p>
                      <a:pPr algn="l" fontAlgn="ctr"/>
                      <a:r>
                        <a:rPr lang="es-AR" sz="600" b="0" i="0" u="none" strike="noStrike">
                          <a:solidFill>
                            <a:srgbClr val="000000"/>
                          </a:solidFill>
                          <a:effectLst/>
                          <a:latin typeface="Var(--jp-code-font-family)"/>
                        </a:rPr>
                        <a:t>26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B05_range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167265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82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ndwi_range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132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reip_count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extLst>
                  <a:ext uri="{0D108BD9-81ED-4DB2-BD59-A6C34878D82A}">
                    <a16:rowId xmlns:a16="http://schemas.microsoft.com/office/drawing/2014/main" val="2641972425"/>
                  </a:ext>
                </a:extLst>
              </a:tr>
              <a:tr h="86613">
                <a:tc>
                  <a:txBody>
                    <a:bodyPr/>
                    <a:lstStyle/>
                    <a:p>
                      <a:pPr algn="l" fontAlgn="ctr"/>
                      <a:r>
                        <a:rPr lang="es-AR" sz="600" b="0" i="0" u="none" strike="noStrike">
                          <a:solidFill>
                            <a:srgbClr val="000000"/>
                          </a:solidFill>
                          <a:effectLst/>
                          <a:latin typeface="Var(--jp-code-font-family)"/>
                        </a:rPr>
                        <a:t>27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B05_count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83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ndwi_count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133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osavi_min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559792155"/>
                  </a:ext>
                </a:extLst>
              </a:tr>
              <a:tr h="86613">
                <a:tc>
                  <a:txBody>
                    <a:bodyPr/>
                    <a:lstStyle/>
                    <a:p>
                      <a:pPr algn="l" fontAlgn="ctr"/>
                      <a:r>
                        <a:rPr lang="es-AR" sz="600" b="0" i="0" u="none" strike="noStrike">
                          <a:solidFill>
                            <a:srgbClr val="000000"/>
                          </a:solidFill>
                          <a:effectLst/>
                          <a:latin typeface="Var(--jp-code-font-family)"/>
                        </a:rPr>
                        <a:t>28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B06_min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167264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84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pvr_min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134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osavi_max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052317498"/>
                  </a:ext>
                </a:extLst>
              </a:tr>
              <a:tr h="86613">
                <a:tc>
                  <a:txBody>
                    <a:bodyPr/>
                    <a:lstStyle/>
                    <a:p>
                      <a:pPr algn="l" fontAlgn="ctr"/>
                      <a:r>
                        <a:rPr lang="es-AR" sz="600" b="0" i="0" u="none" strike="noStrike">
                          <a:solidFill>
                            <a:srgbClr val="000000"/>
                          </a:solidFill>
                          <a:effectLst/>
                          <a:latin typeface="Var(--jp-code-font-family)"/>
                        </a:rPr>
                        <a:t>29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B06_max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167264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85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pvr_max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135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osavi_mean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031898248"/>
                  </a:ext>
                </a:extLst>
              </a:tr>
              <a:tr h="86613">
                <a:tc>
                  <a:txBody>
                    <a:bodyPr/>
                    <a:lstStyle/>
                    <a:p>
                      <a:pPr algn="l" fontAlgn="ctr"/>
                      <a:r>
                        <a:rPr lang="es-AR" sz="600" b="0" i="0" u="none" strike="noStrike">
                          <a:solidFill>
                            <a:srgbClr val="000000"/>
                          </a:solidFill>
                          <a:effectLst/>
                          <a:latin typeface="Var(--jp-code-font-family)"/>
                        </a:rPr>
                        <a:t>30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B06_mean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167264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86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pvr_mean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136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osavi_median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459495143"/>
                  </a:ext>
                </a:extLst>
              </a:tr>
              <a:tr h="86613">
                <a:tc>
                  <a:txBody>
                    <a:bodyPr/>
                    <a:lstStyle/>
                    <a:p>
                      <a:pPr algn="l" fontAlgn="ctr"/>
                      <a:r>
                        <a:rPr lang="es-AR" sz="600" b="0" i="0" u="none" strike="noStrike">
                          <a:solidFill>
                            <a:srgbClr val="000000"/>
                          </a:solidFill>
                          <a:effectLst/>
                          <a:latin typeface="Var(--jp-code-font-family)"/>
                        </a:rPr>
                        <a:t>31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B06_median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167264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87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pvr_median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137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osavi_nodata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3533501494"/>
                  </a:ext>
                </a:extLst>
              </a:tr>
              <a:tr h="86613">
                <a:tc>
                  <a:txBody>
                    <a:bodyPr/>
                    <a:lstStyle/>
                    <a:p>
                      <a:pPr algn="l" fontAlgn="ctr"/>
                      <a:r>
                        <a:rPr lang="es-AR" sz="600" b="0" i="0" u="none" strike="noStrike">
                          <a:solidFill>
                            <a:srgbClr val="000000"/>
                          </a:solidFill>
                          <a:effectLst/>
                          <a:latin typeface="Var(--jp-code-font-family)"/>
                        </a:rPr>
                        <a:t>32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B06_nodata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88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pvr_nodata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138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osavi_range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685417928"/>
                  </a:ext>
                </a:extLst>
              </a:tr>
              <a:tr h="86613">
                <a:tc>
                  <a:txBody>
                    <a:bodyPr/>
                    <a:lstStyle/>
                    <a:p>
                      <a:pPr algn="l" fontAlgn="ctr"/>
                      <a:r>
                        <a:rPr lang="es-AR" sz="600" b="0" i="0" u="none" strike="noStrike">
                          <a:solidFill>
                            <a:srgbClr val="000000"/>
                          </a:solidFill>
                          <a:effectLst/>
                          <a:latin typeface="Var(--jp-code-font-family)"/>
                        </a:rPr>
                        <a:t>33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B06_range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167264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89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pvr_range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139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osavi_count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extLst>
                  <a:ext uri="{0D108BD9-81ED-4DB2-BD59-A6C34878D82A}">
                    <a16:rowId xmlns:a16="http://schemas.microsoft.com/office/drawing/2014/main" val="2189222713"/>
                  </a:ext>
                </a:extLst>
              </a:tr>
              <a:tr h="86613">
                <a:tc>
                  <a:txBody>
                    <a:bodyPr/>
                    <a:lstStyle/>
                    <a:p>
                      <a:pPr algn="l" fontAlgn="ctr"/>
                      <a:r>
                        <a:rPr lang="es-AR" sz="600" b="0" i="0" u="none" strike="noStrike">
                          <a:solidFill>
                            <a:srgbClr val="000000"/>
                          </a:solidFill>
                          <a:effectLst/>
                          <a:latin typeface="Var(--jp-code-font-family)"/>
                        </a:rPr>
                        <a:t>34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B06_count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90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pvr_count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140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tcari_min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1098890677"/>
                  </a:ext>
                </a:extLst>
              </a:tr>
              <a:tr h="86613">
                <a:tc>
                  <a:txBody>
                    <a:bodyPr/>
                    <a:lstStyle/>
                    <a:p>
                      <a:pPr algn="l" fontAlgn="ctr"/>
                      <a:r>
                        <a:rPr lang="es-AR" sz="600" b="0" i="0" u="none" strike="noStrike">
                          <a:solidFill>
                            <a:srgbClr val="000000"/>
                          </a:solidFill>
                          <a:effectLst/>
                          <a:latin typeface="Var(--jp-code-font-family)"/>
                        </a:rPr>
                        <a:t>35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B07_min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167265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91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ndii_min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141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tcari_max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790378234"/>
                  </a:ext>
                </a:extLst>
              </a:tr>
              <a:tr h="86613">
                <a:tc>
                  <a:txBody>
                    <a:bodyPr/>
                    <a:lstStyle/>
                    <a:p>
                      <a:pPr algn="l" fontAlgn="ctr"/>
                      <a:r>
                        <a:rPr lang="es-AR" sz="600" b="0" i="0" u="none" strike="noStrike">
                          <a:solidFill>
                            <a:srgbClr val="000000"/>
                          </a:solidFill>
                          <a:effectLst/>
                          <a:latin typeface="Var(--jp-code-font-family)"/>
                        </a:rPr>
                        <a:t>36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B07_max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167265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92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ndii_max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142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tcari_mean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96493521"/>
                  </a:ext>
                </a:extLst>
              </a:tr>
              <a:tr h="86613">
                <a:tc>
                  <a:txBody>
                    <a:bodyPr/>
                    <a:lstStyle/>
                    <a:p>
                      <a:pPr algn="l" fontAlgn="ctr"/>
                      <a:r>
                        <a:rPr lang="es-AR" sz="600" b="0" i="0" u="none" strike="noStrike">
                          <a:solidFill>
                            <a:srgbClr val="000000"/>
                          </a:solidFill>
                          <a:effectLst/>
                          <a:latin typeface="Var(--jp-code-font-family)"/>
                        </a:rPr>
                        <a:t>37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B07_mean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167265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93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ndii_mean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143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tcari_median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997294574"/>
                  </a:ext>
                </a:extLst>
              </a:tr>
              <a:tr h="86613">
                <a:tc>
                  <a:txBody>
                    <a:bodyPr/>
                    <a:lstStyle/>
                    <a:p>
                      <a:pPr algn="l" fontAlgn="ctr"/>
                      <a:r>
                        <a:rPr lang="es-AR" sz="600" b="0" i="0" u="none" strike="noStrike">
                          <a:solidFill>
                            <a:srgbClr val="000000"/>
                          </a:solidFill>
                          <a:effectLst/>
                          <a:latin typeface="Var(--jp-code-font-family)"/>
                        </a:rPr>
                        <a:t>38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B07_median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167265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94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ndii_median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144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tcari_nodata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3045313643"/>
                  </a:ext>
                </a:extLst>
              </a:tr>
              <a:tr h="86613">
                <a:tc>
                  <a:txBody>
                    <a:bodyPr/>
                    <a:lstStyle/>
                    <a:p>
                      <a:pPr algn="l" fontAlgn="ctr"/>
                      <a:r>
                        <a:rPr lang="es-AR" sz="600" b="0" i="0" u="none" strike="noStrike">
                          <a:solidFill>
                            <a:srgbClr val="000000"/>
                          </a:solidFill>
                          <a:effectLst/>
                          <a:latin typeface="Var(--jp-code-font-family)"/>
                        </a:rPr>
                        <a:t>39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B07_nodata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95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ndii_nodata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145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tcari_range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628233100"/>
                  </a:ext>
                </a:extLst>
              </a:tr>
              <a:tr h="86613">
                <a:tc>
                  <a:txBody>
                    <a:bodyPr/>
                    <a:lstStyle/>
                    <a:p>
                      <a:pPr algn="l" fontAlgn="ctr"/>
                      <a:r>
                        <a:rPr lang="es-AR" sz="600" b="0" i="0" u="none" strike="noStrike">
                          <a:solidFill>
                            <a:srgbClr val="000000"/>
                          </a:solidFill>
                          <a:effectLst/>
                          <a:latin typeface="Var(--jp-code-font-family)"/>
                        </a:rPr>
                        <a:t>40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B07_range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167265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96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ndii_range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146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tcari_count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extLst>
                  <a:ext uri="{0D108BD9-81ED-4DB2-BD59-A6C34878D82A}">
                    <a16:rowId xmlns:a16="http://schemas.microsoft.com/office/drawing/2014/main" val="2753368284"/>
                  </a:ext>
                </a:extLst>
              </a:tr>
              <a:tr h="86613">
                <a:tc>
                  <a:txBody>
                    <a:bodyPr/>
                    <a:lstStyle/>
                    <a:p>
                      <a:pPr algn="l" fontAlgn="ctr"/>
                      <a:r>
                        <a:rPr lang="es-AR" sz="600" b="0" i="0" u="none" strike="noStrike">
                          <a:solidFill>
                            <a:srgbClr val="000000"/>
                          </a:solidFill>
                          <a:effectLst/>
                          <a:latin typeface="Var(--jp-code-font-family)"/>
                        </a:rPr>
                        <a:t>41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B07_count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97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ndii_count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147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tcariOsavi_min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776773297"/>
                  </a:ext>
                </a:extLst>
              </a:tr>
              <a:tr h="86613">
                <a:tc>
                  <a:txBody>
                    <a:bodyPr/>
                    <a:lstStyle/>
                    <a:p>
                      <a:pPr algn="l" fontAlgn="ctr"/>
                      <a:r>
                        <a:rPr lang="es-AR" sz="600" b="0" i="0" u="none" strike="noStrike">
                          <a:solidFill>
                            <a:srgbClr val="000000"/>
                          </a:solidFill>
                          <a:effectLst/>
                          <a:latin typeface="Var(--jp-code-font-family)"/>
                        </a:rPr>
                        <a:t>42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B8A_min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167267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98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mNDVI_min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148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tcariOsavi_max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4293616648"/>
                  </a:ext>
                </a:extLst>
              </a:tr>
              <a:tr h="86613">
                <a:tc>
                  <a:txBody>
                    <a:bodyPr/>
                    <a:lstStyle/>
                    <a:p>
                      <a:pPr algn="l" fontAlgn="ctr"/>
                      <a:r>
                        <a:rPr lang="es-AR" sz="600" b="0" i="0" u="none" strike="noStrike">
                          <a:solidFill>
                            <a:srgbClr val="000000"/>
                          </a:solidFill>
                          <a:effectLst/>
                          <a:latin typeface="Var(--jp-code-font-family)"/>
                        </a:rPr>
                        <a:t>43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B8A_max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167267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99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mNDVI_max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149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tcariOsavi_mean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346465186"/>
                  </a:ext>
                </a:extLst>
              </a:tr>
              <a:tr h="86613">
                <a:tc>
                  <a:txBody>
                    <a:bodyPr/>
                    <a:lstStyle/>
                    <a:p>
                      <a:pPr algn="l" fontAlgn="ctr"/>
                      <a:r>
                        <a:rPr lang="es-AR" sz="600" b="0" i="0" u="none" strike="noStrike">
                          <a:solidFill>
                            <a:srgbClr val="000000"/>
                          </a:solidFill>
                          <a:effectLst/>
                          <a:latin typeface="Var(--jp-code-font-family)"/>
                        </a:rPr>
                        <a:t>44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B8A_mean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167267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100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mNDVI_mean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150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tcariOsavi_median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620565339"/>
                  </a:ext>
                </a:extLst>
              </a:tr>
              <a:tr h="86613">
                <a:tc>
                  <a:txBody>
                    <a:bodyPr/>
                    <a:lstStyle/>
                    <a:p>
                      <a:pPr algn="l" fontAlgn="ctr"/>
                      <a:r>
                        <a:rPr lang="es-AR" sz="600" b="0" i="0" u="none" strike="noStrike">
                          <a:solidFill>
                            <a:srgbClr val="000000"/>
                          </a:solidFill>
                          <a:effectLst/>
                          <a:latin typeface="Var(--jp-code-font-family)"/>
                        </a:rPr>
                        <a:t>45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B8A_median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167267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101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mNDVI_median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151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tcariOsavi_nodata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182363859"/>
                  </a:ext>
                </a:extLst>
              </a:tr>
              <a:tr h="86613">
                <a:tc>
                  <a:txBody>
                    <a:bodyPr/>
                    <a:lstStyle/>
                    <a:p>
                      <a:pPr algn="l" fontAlgn="ctr"/>
                      <a:r>
                        <a:rPr lang="es-AR" sz="600" b="0" i="0" u="none" strike="noStrike">
                          <a:solidFill>
                            <a:srgbClr val="000000"/>
                          </a:solidFill>
                          <a:effectLst/>
                          <a:latin typeface="Var(--jp-code-font-family)"/>
                        </a:rPr>
                        <a:t>46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B8A_nodata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102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mNDVI_nodata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152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tcariOsavi_range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968605306"/>
                  </a:ext>
                </a:extLst>
              </a:tr>
              <a:tr h="86613">
                <a:tc>
                  <a:txBody>
                    <a:bodyPr/>
                    <a:lstStyle/>
                    <a:p>
                      <a:pPr algn="l" fontAlgn="ctr"/>
                      <a:r>
                        <a:rPr lang="es-AR" sz="600" b="0" i="0" u="none" strike="noStrike">
                          <a:solidFill>
                            <a:srgbClr val="000000"/>
                          </a:solidFill>
                          <a:effectLst/>
                          <a:latin typeface="Var(--jp-code-font-family)"/>
                        </a:rPr>
                        <a:t>47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B8A_range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167267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103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mNDVI_range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153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tcariOsavi_count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extLst>
                  <a:ext uri="{0D108BD9-81ED-4DB2-BD59-A6C34878D82A}">
                    <a16:rowId xmlns:a16="http://schemas.microsoft.com/office/drawing/2014/main" val="842202452"/>
                  </a:ext>
                </a:extLst>
              </a:tr>
              <a:tr h="86613">
                <a:tc>
                  <a:txBody>
                    <a:bodyPr/>
                    <a:lstStyle/>
                    <a:p>
                      <a:pPr algn="l" fontAlgn="ctr"/>
                      <a:r>
                        <a:rPr lang="es-AR" sz="600" b="0" i="0" u="none" strike="noStrike">
                          <a:solidFill>
                            <a:srgbClr val="000000"/>
                          </a:solidFill>
                          <a:effectLst/>
                          <a:latin typeface="Var(--jp-code-font-family)"/>
                        </a:rPr>
                        <a:t>48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B8A_count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104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mNDVI_count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154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sipi_min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937233282"/>
                  </a:ext>
                </a:extLst>
              </a:tr>
              <a:tr h="86613">
                <a:tc>
                  <a:txBody>
                    <a:bodyPr/>
                    <a:lstStyle/>
                    <a:p>
                      <a:pPr algn="l" fontAlgn="ctr"/>
                      <a:r>
                        <a:rPr lang="es-AR" sz="600" b="0" i="0" u="none" strike="noStrike">
                          <a:solidFill>
                            <a:srgbClr val="000000"/>
                          </a:solidFill>
                          <a:effectLst/>
                          <a:latin typeface="Var(--jp-code-font-family)"/>
                        </a:rPr>
                        <a:t>49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B08_min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105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VARIGreen_min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155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sipi_max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1267618978"/>
                  </a:ext>
                </a:extLst>
              </a:tr>
              <a:tr h="86613">
                <a:tc>
                  <a:txBody>
                    <a:bodyPr/>
                    <a:lstStyle/>
                    <a:p>
                      <a:pPr algn="l" fontAlgn="ctr"/>
                      <a:r>
                        <a:rPr lang="es-AR" sz="600" b="0" i="0" u="none" strike="noStrike">
                          <a:solidFill>
                            <a:srgbClr val="000000"/>
                          </a:solidFill>
                          <a:effectLst/>
                          <a:latin typeface="Var(--jp-code-font-family)"/>
                        </a:rPr>
                        <a:t>50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B08_max</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156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sipi_mean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1437607975"/>
                  </a:ext>
                </a:extLst>
              </a:tr>
              <a:tr h="86613">
                <a:tc>
                  <a:txBody>
                    <a:bodyPr/>
                    <a:lstStyle/>
                    <a:p>
                      <a:pPr algn="l" fontAlgn="ctr"/>
                      <a:r>
                        <a:rPr lang="es-AR" sz="600" b="0" i="0" u="none" strike="noStrike">
                          <a:solidFill>
                            <a:srgbClr val="000000"/>
                          </a:solidFill>
                          <a:effectLst/>
                          <a:latin typeface="Var(--jp-code-font-family)"/>
                        </a:rPr>
                        <a:t>51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B08_mean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157</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sipi_median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3281335539"/>
                  </a:ext>
                </a:extLst>
              </a:tr>
              <a:tr h="86613">
                <a:tc>
                  <a:txBody>
                    <a:bodyPr/>
                    <a:lstStyle/>
                    <a:p>
                      <a:pPr algn="l" fontAlgn="ctr"/>
                      <a:r>
                        <a:rPr lang="es-AR" sz="600" b="0" i="0" u="none" strike="noStrike">
                          <a:solidFill>
                            <a:srgbClr val="000000"/>
                          </a:solidFill>
                          <a:effectLst/>
                          <a:latin typeface="Var(--jp-code-font-family)"/>
                        </a:rPr>
                        <a:t>52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B08_median</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158</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sipi_nodata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1052541040"/>
                  </a:ext>
                </a:extLst>
              </a:tr>
              <a:tr h="86613">
                <a:tc>
                  <a:txBody>
                    <a:bodyPr/>
                    <a:lstStyle/>
                    <a:p>
                      <a:pPr algn="l" fontAlgn="ctr"/>
                      <a:r>
                        <a:rPr lang="es-AR" sz="600" b="0" i="0" u="none" strike="noStrike">
                          <a:solidFill>
                            <a:srgbClr val="000000"/>
                          </a:solidFill>
                          <a:effectLst/>
                          <a:latin typeface="Var(--jp-code-font-family)"/>
                        </a:rPr>
                        <a:t>53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B08_nodata</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159</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sipi_range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167260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468317546"/>
                  </a:ext>
                </a:extLst>
              </a:tr>
              <a:tr h="86613">
                <a:tc>
                  <a:txBody>
                    <a:bodyPr/>
                    <a:lstStyle/>
                    <a:p>
                      <a:pPr algn="l" fontAlgn="ctr"/>
                      <a:r>
                        <a:rPr lang="es-AR" sz="600" b="0" i="0" u="none" strike="noStrike">
                          <a:solidFill>
                            <a:srgbClr val="000000"/>
                          </a:solidFill>
                          <a:effectLst/>
                          <a:latin typeface="Var(--jp-code-font-family)"/>
                        </a:rPr>
                        <a:t>54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B08_range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167263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160</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sipi_count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extLst>
                  <a:ext uri="{0D108BD9-81ED-4DB2-BD59-A6C34878D82A}">
                    <a16:rowId xmlns:a16="http://schemas.microsoft.com/office/drawing/2014/main" val="1030407494"/>
                  </a:ext>
                </a:extLst>
              </a:tr>
              <a:tr h="86613">
                <a:tc>
                  <a:txBody>
                    <a:bodyPr/>
                    <a:lstStyle/>
                    <a:p>
                      <a:pPr algn="l" fontAlgn="ctr"/>
                      <a:r>
                        <a:rPr lang="es-AR" sz="600" b="0" i="0" u="none" strike="noStrike">
                          <a:solidFill>
                            <a:srgbClr val="000000"/>
                          </a:solidFill>
                          <a:effectLst/>
                          <a:latin typeface="Var(--jp-code-font-family)"/>
                        </a:rPr>
                        <a:t>55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B08_count</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161</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raster</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object</a:t>
                      </a:r>
                    </a:p>
                  </a:txBody>
                  <a:tcPr marL="2833" marR="2833" marT="2833" marB="0" anchor="b">
                    <a:lnL>
                      <a:noFill/>
                    </a:lnL>
                    <a:lnR>
                      <a:noFill/>
                    </a:lnR>
                    <a:lnT>
                      <a:noFill/>
                    </a:lnT>
                    <a:lnB>
                      <a:noFill/>
                    </a:lnB>
                  </a:tcPr>
                </a:tc>
                <a:extLst>
                  <a:ext uri="{0D108BD9-81ED-4DB2-BD59-A6C34878D82A}">
                    <a16:rowId xmlns:a16="http://schemas.microsoft.com/office/drawing/2014/main" val="3671974203"/>
                  </a:ext>
                </a:extLst>
              </a:tr>
              <a:tr h="86613">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162</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clouds_on_raster</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3154680495"/>
                  </a:ext>
                </a:extLst>
              </a:tr>
              <a:tr h="86613">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163</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osm_id</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int64</a:t>
                      </a:r>
                    </a:p>
                  </a:txBody>
                  <a:tcPr marL="2833" marR="2833" marT="2833" marB="0" anchor="b">
                    <a:lnL>
                      <a:noFill/>
                    </a:lnL>
                    <a:lnR>
                      <a:noFill/>
                    </a:lnR>
                    <a:lnT>
                      <a:noFill/>
                    </a:lnT>
                    <a:lnB>
                      <a:noFill/>
                    </a:lnB>
                  </a:tcPr>
                </a:tc>
                <a:extLst>
                  <a:ext uri="{0D108BD9-81ED-4DB2-BD59-A6C34878D82A}">
                    <a16:rowId xmlns:a16="http://schemas.microsoft.com/office/drawing/2014/main" val="867948788"/>
                  </a:ext>
                </a:extLst>
              </a:tr>
              <a:tr h="86613">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164</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name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52716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object</a:t>
                      </a:r>
                    </a:p>
                  </a:txBody>
                  <a:tcPr marL="2833" marR="2833" marT="2833" marB="0" anchor="b">
                    <a:lnL>
                      <a:noFill/>
                    </a:lnL>
                    <a:lnR>
                      <a:noFill/>
                    </a:lnR>
                    <a:lnT>
                      <a:noFill/>
                    </a:lnT>
                    <a:lnB>
                      <a:noFill/>
                    </a:lnB>
                  </a:tcPr>
                </a:tc>
                <a:extLst>
                  <a:ext uri="{0D108BD9-81ED-4DB2-BD59-A6C34878D82A}">
                    <a16:rowId xmlns:a16="http://schemas.microsoft.com/office/drawing/2014/main" val="937713672"/>
                  </a:ext>
                </a:extLst>
              </a:tr>
              <a:tr h="86613">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165</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area_m2</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float64</a:t>
                      </a:r>
                    </a:p>
                  </a:txBody>
                  <a:tcPr marL="2833" marR="2833" marT="2833" marB="0" anchor="b">
                    <a:lnL>
                      <a:noFill/>
                    </a:lnL>
                    <a:lnR>
                      <a:noFill/>
                    </a:lnR>
                    <a:lnT>
                      <a:noFill/>
                    </a:lnT>
                    <a:lnB>
                      <a:noFill/>
                    </a:lnB>
                  </a:tcPr>
                </a:tc>
                <a:extLst>
                  <a:ext uri="{0D108BD9-81ED-4DB2-BD59-A6C34878D82A}">
                    <a16:rowId xmlns:a16="http://schemas.microsoft.com/office/drawing/2014/main" val="2128217755"/>
                  </a:ext>
                </a:extLst>
              </a:tr>
              <a:tr h="86613">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166</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date</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208932 non-null</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object</a:t>
                      </a:r>
                    </a:p>
                  </a:txBody>
                  <a:tcPr marL="2833" marR="2833" marT="2833" marB="0" anchor="b">
                    <a:lnL>
                      <a:noFill/>
                    </a:lnL>
                    <a:lnR>
                      <a:noFill/>
                    </a:lnR>
                    <a:lnT>
                      <a:noFill/>
                    </a:lnT>
                    <a:lnB>
                      <a:noFill/>
                    </a:lnB>
                  </a:tcPr>
                </a:tc>
                <a:extLst>
                  <a:ext uri="{0D108BD9-81ED-4DB2-BD59-A6C34878D82A}">
                    <a16:rowId xmlns:a16="http://schemas.microsoft.com/office/drawing/2014/main" val="3891718871"/>
                  </a:ext>
                </a:extLst>
              </a:tr>
              <a:tr h="86613">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dirty="0">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b"/>
                      <a:endParaRPr lang="es-AR" sz="600" b="0" i="0" u="none" strike="noStrike">
                        <a:solidFill>
                          <a:srgbClr val="000000"/>
                        </a:solidFill>
                        <a:effectLst/>
                        <a:latin typeface="Calibri" panose="020F0502020204030204" pitchFamily="34" charset="0"/>
                      </a:endParaRPr>
                    </a:p>
                  </a:txBody>
                  <a:tcPr marL="2833" marR="2833" marT="2833" marB="0" anchor="b">
                    <a:lnL>
                      <a:noFill/>
                    </a:lnL>
                    <a:lnR>
                      <a:noFill/>
                    </a:lnR>
                    <a:lnT>
                      <a:noFill/>
                    </a:lnT>
                    <a:lnB>
                      <a:noFill/>
                    </a:lnB>
                  </a:tcPr>
                </a:tc>
                <a:tc>
                  <a:txBody>
                    <a:bodyPr/>
                    <a:lstStyle/>
                    <a:p>
                      <a:pPr algn="l" fontAlgn="ctr"/>
                      <a:r>
                        <a:rPr lang="es-AR" sz="600" b="0" i="0" u="none" strike="noStrike">
                          <a:solidFill>
                            <a:srgbClr val="000000"/>
                          </a:solidFill>
                          <a:effectLst/>
                          <a:latin typeface="Var(--jp-code-font-family)"/>
                        </a:rPr>
                        <a:t>dtyp</a:t>
                      </a:r>
                    </a:p>
                  </a:txBody>
                  <a:tcPr marL="2833" marR="2833" marT="2833" marB="0" anchor="ctr">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es: float64(140), i</a:t>
                      </a:r>
                    </a:p>
                  </a:txBody>
                  <a:tcPr marL="2833" marR="2833" marT="2833" marB="0" anchor="b">
                    <a:lnL>
                      <a:noFill/>
                    </a:lnL>
                    <a:lnR>
                      <a:noFill/>
                    </a:lnR>
                    <a:lnT>
                      <a:noFill/>
                    </a:lnT>
                    <a:lnB>
                      <a:noFill/>
                    </a:lnB>
                  </a:tcPr>
                </a:tc>
                <a:tc>
                  <a:txBody>
                    <a:bodyPr/>
                    <a:lstStyle/>
                    <a:p>
                      <a:pPr algn="l" fontAlgn="b"/>
                      <a:r>
                        <a:rPr lang="es-AR" sz="600" b="0" i="0" u="none" strike="noStrike">
                          <a:solidFill>
                            <a:srgbClr val="000000"/>
                          </a:solidFill>
                          <a:effectLst/>
                          <a:latin typeface="Calibri" panose="020F0502020204030204" pitchFamily="34" charset="0"/>
                        </a:rPr>
                        <a:t>nt64(24), object(</a:t>
                      </a:r>
                    </a:p>
                  </a:txBody>
                  <a:tcPr marL="2833" marR="2833" marT="2833" marB="0" anchor="b">
                    <a:lnL>
                      <a:noFill/>
                    </a:lnL>
                    <a:lnR>
                      <a:noFill/>
                    </a:lnR>
                    <a:lnT>
                      <a:noFill/>
                    </a:lnT>
                    <a:lnB>
                      <a:noFill/>
                    </a:lnB>
                  </a:tcPr>
                </a:tc>
                <a:tc>
                  <a:txBody>
                    <a:bodyPr/>
                    <a:lstStyle/>
                    <a:p>
                      <a:pPr algn="l" fontAlgn="b"/>
                      <a:endParaRPr lang="es-AR" sz="600" b="0" i="0" u="none" strike="noStrike" dirty="0">
                        <a:solidFill>
                          <a:srgbClr val="000000"/>
                        </a:solidFill>
                        <a:effectLst/>
                        <a:latin typeface="Calibri" panose="020F0502020204030204" pitchFamily="34" charset="0"/>
                      </a:endParaRPr>
                    </a:p>
                  </a:txBody>
                  <a:tcPr marL="2833" marR="2833" marT="2833" marB="0" anchor="b">
                    <a:lnL>
                      <a:noFill/>
                    </a:lnL>
                    <a:lnR>
                      <a:noFill/>
                    </a:lnR>
                    <a:lnT>
                      <a:noFill/>
                    </a:lnT>
                    <a:lnB>
                      <a:noFill/>
                    </a:lnB>
                  </a:tcPr>
                </a:tc>
                <a:extLst>
                  <a:ext uri="{0D108BD9-81ED-4DB2-BD59-A6C34878D82A}">
                    <a16:rowId xmlns:a16="http://schemas.microsoft.com/office/drawing/2014/main" val="139784759"/>
                  </a:ext>
                </a:extLst>
              </a:tr>
            </a:tbl>
          </a:graphicData>
        </a:graphic>
      </p:graphicFrame>
      <p:sp>
        <p:nvSpPr>
          <p:cNvPr id="11" name="CuadroTexto 10">
            <a:extLst>
              <a:ext uri="{FF2B5EF4-FFF2-40B4-BE49-F238E27FC236}">
                <a16:creationId xmlns:a16="http://schemas.microsoft.com/office/drawing/2014/main" id="{1808699F-1D39-FE36-41C0-82D8F57CDB43}"/>
              </a:ext>
            </a:extLst>
          </p:cNvPr>
          <p:cNvSpPr txBox="1"/>
          <p:nvPr/>
        </p:nvSpPr>
        <p:spPr>
          <a:xfrm>
            <a:off x="963592" y="203630"/>
            <a:ext cx="6827469" cy="369332"/>
          </a:xfrm>
          <a:prstGeom prst="rect">
            <a:avLst/>
          </a:prstGeom>
          <a:noFill/>
        </p:spPr>
        <p:txBody>
          <a:bodyPr wrap="square">
            <a:spAutoFit/>
          </a:bodyPr>
          <a:lstStyle/>
          <a:p>
            <a:pPr algn="ctr"/>
            <a:r>
              <a:rPr lang="es-AR" sz="1800" dirty="0"/>
              <a:t>El </a:t>
            </a:r>
            <a:r>
              <a:rPr lang="es-AR" sz="1800" dirty="0" err="1"/>
              <a:t>dataset</a:t>
            </a:r>
            <a:r>
              <a:rPr lang="es-AR" sz="1800" dirty="0"/>
              <a:t>  utilizado está compuesto por 208.932 filas y 167 variables</a:t>
            </a:r>
          </a:p>
        </p:txBody>
      </p:sp>
    </p:spTree>
    <p:extLst>
      <p:ext uri="{BB962C8B-B14F-4D97-AF65-F5344CB8AC3E}">
        <p14:creationId xmlns:p14="http://schemas.microsoft.com/office/powerpoint/2010/main" val="264306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176D32-5B71-A717-9D27-5EDFDFFAA108}"/>
              </a:ext>
            </a:extLst>
          </p:cNvPr>
          <p:cNvSpPr>
            <a:spLocks noGrp="1"/>
          </p:cNvSpPr>
          <p:nvPr>
            <p:ph type="title"/>
          </p:nvPr>
        </p:nvSpPr>
        <p:spPr/>
        <p:txBody>
          <a:bodyPr>
            <a:normAutofit/>
          </a:bodyPr>
          <a:lstStyle/>
          <a:p>
            <a:r>
              <a:rPr lang="es-AR" sz="1600" dirty="0"/>
              <a:t>Datos nulos de toda la base: se observa que los faltantes se ubican temporalmente igual en las variables con faltantes. Esto puede ser por la falta de medición en dicha fecha.</a:t>
            </a:r>
          </a:p>
        </p:txBody>
      </p:sp>
      <p:pic>
        <p:nvPicPr>
          <p:cNvPr id="13314" name="Picture 2">
            <a:extLst>
              <a:ext uri="{FF2B5EF4-FFF2-40B4-BE49-F238E27FC236}">
                <a16:creationId xmlns:a16="http://schemas.microsoft.com/office/drawing/2014/main" id="{66E19C81-253A-F5FC-6AEE-FBBBEFDDA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20" y="1690688"/>
            <a:ext cx="10515600" cy="4635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33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2F61A-5404-0B4C-A828-06867B3B60CE}"/>
              </a:ext>
            </a:extLst>
          </p:cNvPr>
          <p:cNvSpPr>
            <a:spLocks noGrp="1"/>
          </p:cNvSpPr>
          <p:nvPr>
            <p:ph type="title"/>
          </p:nvPr>
        </p:nvSpPr>
        <p:spPr>
          <a:xfrm>
            <a:off x="838200" y="723941"/>
            <a:ext cx="10515600" cy="491402"/>
          </a:xfrm>
        </p:spPr>
        <p:txBody>
          <a:bodyPr>
            <a:normAutofit/>
          </a:bodyPr>
          <a:lstStyle/>
          <a:p>
            <a:r>
              <a:rPr lang="es-AR" sz="1400" dirty="0"/>
              <a:t>Se crea un nuevo </a:t>
            </a:r>
            <a:r>
              <a:rPr lang="es-AR" sz="1400" dirty="0" err="1"/>
              <a:t>dataset</a:t>
            </a:r>
            <a:r>
              <a:rPr lang="es-AR" sz="1400" dirty="0"/>
              <a:t> donde la fecha es el índice y se agrega una variable llamada mes y un  identificador de cada fila llamado “id” que puede servir para futuros </a:t>
            </a:r>
            <a:r>
              <a:rPr lang="es-AR" sz="1400" dirty="0" err="1"/>
              <a:t>merge</a:t>
            </a:r>
            <a:r>
              <a:rPr lang="es-AR" sz="1400" dirty="0"/>
              <a:t>.</a:t>
            </a:r>
          </a:p>
        </p:txBody>
      </p:sp>
      <p:graphicFrame>
        <p:nvGraphicFramePr>
          <p:cNvPr id="4" name="Marcador de contenido 3">
            <a:extLst>
              <a:ext uri="{FF2B5EF4-FFF2-40B4-BE49-F238E27FC236}">
                <a16:creationId xmlns:a16="http://schemas.microsoft.com/office/drawing/2014/main" id="{0B1592A9-06E5-8F65-D57E-3E761454F04C}"/>
              </a:ext>
            </a:extLst>
          </p:cNvPr>
          <p:cNvGraphicFramePr>
            <a:graphicFrameLocks noGrp="1"/>
          </p:cNvGraphicFramePr>
          <p:nvPr>
            <p:ph idx="1"/>
            <p:extLst>
              <p:ext uri="{D42A27DB-BD31-4B8C-83A1-F6EECF244321}">
                <p14:modId xmlns:p14="http://schemas.microsoft.com/office/powerpoint/2010/main" val="2959132967"/>
              </p:ext>
            </p:extLst>
          </p:nvPr>
        </p:nvGraphicFramePr>
        <p:xfrm>
          <a:off x="1028699" y="1586291"/>
          <a:ext cx="9748354" cy="4641118"/>
        </p:xfrm>
        <a:graphic>
          <a:graphicData uri="http://schemas.openxmlformats.org/drawingml/2006/table">
            <a:tbl>
              <a:tblPr/>
              <a:tblGrid>
                <a:gridCol w="886214">
                  <a:extLst>
                    <a:ext uri="{9D8B030D-6E8A-4147-A177-3AD203B41FA5}">
                      <a16:colId xmlns:a16="http://schemas.microsoft.com/office/drawing/2014/main" val="2692167456"/>
                    </a:ext>
                  </a:extLst>
                </a:gridCol>
                <a:gridCol w="886214">
                  <a:extLst>
                    <a:ext uri="{9D8B030D-6E8A-4147-A177-3AD203B41FA5}">
                      <a16:colId xmlns:a16="http://schemas.microsoft.com/office/drawing/2014/main" val="1086883766"/>
                    </a:ext>
                  </a:extLst>
                </a:gridCol>
                <a:gridCol w="886214">
                  <a:extLst>
                    <a:ext uri="{9D8B030D-6E8A-4147-A177-3AD203B41FA5}">
                      <a16:colId xmlns:a16="http://schemas.microsoft.com/office/drawing/2014/main" val="3714171778"/>
                    </a:ext>
                  </a:extLst>
                </a:gridCol>
                <a:gridCol w="886214">
                  <a:extLst>
                    <a:ext uri="{9D8B030D-6E8A-4147-A177-3AD203B41FA5}">
                      <a16:colId xmlns:a16="http://schemas.microsoft.com/office/drawing/2014/main" val="2419592161"/>
                    </a:ext>
                  </a:extLst>
                </a:gridCol>
                <a:gridCol w="886214">
                  <a:extLst>
                    <a:ext uri="{9D8B030D-6E8A-4147-A177-3AD203B41FA5}">
                      <a16:colId xmlns:a16="http://schemas.microsoft.com/office/drawing/2014/main" val="1245487870"/>
                    </a:ext>
                  </a:extLst>
                </a:gridCol>
                <a:gridCol w="886214">
                  <a:extLst>
                    <a:ext uri="{9D8B030D-6E8A-4147-A177-3AD203B41FA5}">
                      <a16:colId xmlns:a16="http://schemas.microsoft.com/office/drawing/2014/main" val="3233682450"/>
                    </a:ext>
                  </a:extLst>
                </a:gridCol>
                <a:gridCol w="886214">
                  <a:extLst>
                    <a:ext uri="{9D8B030D-6E8A-4147-A177-3AD203B41FA5}">
                      <a16:colId xmlns:a16="http://schemas.microsoft.com/office/drawing/2014/main" val="2738514486"/>
                    </a:ext>
                  </a:extLst>
                </a:gridCol>
                <a:gridCol w="886214">
                  <a:extLst>
                    <a:ext uri="{9D8B030D-6E8A-4147-A177-3AD203B41FA5}">
                      <a16:colId xmlns:a16="http://schemas.microsoft.com/office/drawing/2014/main" val="2475351083"/>
                    </a:ext>
                  </a:extLst>
                </a:gridCol>
                <a:gridCol w="886214">
                  <a:extLst>
                    <a:ext uri="{9D8B030D-6E8A-4147-A177-3AD203B41FA5}">
                      <a16:colId xmlns:a16="http://schemas.microsoft.com/office/drawing/2014/main" val="2138667834"/>
                    </a:ext>
                  </a:extLst>
                </a:gridCol>
                <a:gridCol w="886214">
                  <a:extLst>
                    <a:ext uri="{9D8B030D-6E8A-4147-A177-3AD203B41FA5}">
                      <a16:colId xmlns:a16="http://schemas.microsoft.com/office/drawing/2014/main" val="2694740434"/>
                    </a:ext>
                  </a:extLst>
                </a:gridCol>
                <a:gridCol w="886214">
                  <a:extLst>
                    <a:ext uri="{9D8B030D-6E8A-4147-A177-3AD203B41FA5}">
                      <a16:colId xmlns:a16="http://schemas.microsoft.com/office/drawing/2014/main" val="3524676311"/>
                    </a:ext>
                  </a:extLst>
                </a:gridCol>
              </a:tblGrid>
              <a:tr h="700976">
                <a:tc>
                  <a:txBody>
                    <a:bodyPr/>
                    <a:lstStyle/>
                    <a:p>
                      <a:pPr algn="ctr" fontAlgn="ctr"/>
                      <a:r>
                        <a:rPr lang="es-AR" sz="800" b="1" dirty="0">
                          <a:effectLst/>
                        </a:rPr>
                        <a:t>date</a:t>
                      </a:r>
                    </a:p>
                  </a:txBody>
                  <a:tcPr marL="14602" marR="14602" marT="7301" marB="7301" anchor="ctr">
                    <a:lnL>
                      <a:noFill/>
                    </a:lnL>
                    <a:lnR>
                      <a:noFill/>
                    </a:lnR>
                    <a:lnT>
                      <a:noFill/>
                    </a:lnT>
                    <a:lnB>
                      <a:noFill/>
                    </a:lnB>
                    <a:solidFill>
                      <a:srgbClr val="FFFFFF"/>
                    </a:solidFill>
                  </a:tcPr>
                </a:tc>
                <a:tc>
                  <a:txBody>
                    <a:bodyPr/>
                    <a:lstStyle/>
                    <a:p>
                      <a:pPr algn="ctr" fontAlgn="ctr"/>
                      <a:br>
                        <a:rPr lang="es-AR" sz="800" b="1" dirty="0">
                          <a:effectLst/>
                        </a:rPr>
                      </a:br>
                      <a:r>
                        <a:rPr lang="es-AR" sz="800" b="1" dirty="0">
                          <a:effectLst/>
                        </a:rPr>
                        <a:t>   B02_median</a:t>
                      </a:r>
                    </a:p>
                  </a:txBody>
                  <a:tcPr marL="14602" marR="14602" marT="7301" marB="7301" anchor="ctr">
                    <a:lnL>
                      <a:noFill/>
                    </a:lnL>
                    <a:lnR>
                      <a:noFill/>
                    </a:lnR>
                    <a:lnT>
                      <a:noFill/>
                    </a:lnT>
                    <a:lnB>
                      <a:noFill/>
                    </a:lnB>
                    <a:solidFill>
                      <a:srgbClr val="FFFFFF"/>
                    </a:solidFill>
                  </a:tcPr>
                </a:tc>
                <a:tc>
                  <a:txBody>
                    <a:bodyPr/>
                    <a:lstStyle/>
                    <a:p>
                      <a:pPr algn="ctr" fontAlgn="ctr"/>
                      <a:r>
                        <a:rPr lang="es-AR" sz="800" b="1">
                          <a:effectLst/>
                        </a:rPr>
                        <a:t>B06_median</a:t>
                      </a:r>
                    </a:p>
                  </a:txBody>
                  <a:tcPr marL="14602" marR="14602" marT="7301" marB="7301" anchor="ctr">
                    <a:lnL>
                      <a:noFill/>
                    </a:lnL>
                    <a:lnR>
                      <a:noFill/>
                    </a:lnR>
                    <a:lnT>
                      <a:noFill/>
                    </a:lnT>
                    <a:lnB>
                      <a:noFill/>
                    </a:lnB>
                    <a:solidFill>
                      <a:srgbClr val="FFFFFF"/>
                    </a:solidFill>
                  </a:tcPr>
                </a:tc>
                <a:tc>
                  <a:txBody>
                    <a:bodyPr/>
                    <a:lstStyle/>
                    <a:p>
                      <a:pPr algn="ctr" fontAlgn="ctr"/>
                      <a:r>
                        <a:rPr lang="es-AR" sz="800" b="1">
                          <a:effectLst/>
                        </a:rPr>
                        <a:t>B11_median</a:t>
                      </a:r>
                    </a:p>
                  </a:txBody>
                  <a:tcPr marL="14602" marR="14602" marT="7301" marB="7301" anchor="ctr">
                    <a:lnL>
                      <a:noFill/>
                    </a:lnL>
                    <a:lnR>
                      <a:noFill/>
                    </a:lnR>
                    <a:lnT>
                      <a:noFill/>
                    </a:lnT>
                    <a:lnB>
                      <a:noFill/>
                    </a:lnB>
                    <a:solidFill>
                      <a:srgbClr val="FFFFFF"/>
                    </a:solidFill>
                  </a:tcPr>
                </a:tc>
                <a:tc>
                  <a:txBody>
                    <a:bodyPr/>
                    <a:lstStyle/>
                    <a:p>
                      <a:pPr algn="ctr" fontAlgn="ctr"/>
                      <a:r>
                        <a:rPr lang="es-AR" sz="800" b="1">
                          <a:effectLst/>
                        </a:rPr>
                        <a:t>osm_id</a:t>
                      </a:r>
                    </a:p>
                  </a:txBody>
                  <a:tcPr marL="14602" marR="14602" marT="7301" marB="7301" anchor="ctr">
                    <a:lnL>
                      <a:noFill/>
                    </a:lnL>
                    <a:lnR>
                      <a:noFill/>
                    </a:lnR>
                    <a:lnT>
                      <a:noFill/>
                    </a:lnT>
                    <a:lnB>
                      <a:noFill/>
                    </a:lnB>
                    <a:solidFill>
                      <a:srgbClr val="FFFFFF"/>
                    </a:solidFill>
                  </a:tcPr>
                </a:tc>
                <a:tc>
                  <a:txBody>
                    <a:bodyPr/>
                    <a:lstStyle/>
                    <a:p>
                      <a:pPr algn="ctr" fontAlgn="ctr"/>
                      <a:r>
                        <a:rPr lang="es-AR" sz="800" b="1">
                          <a:effectLst/>
                        </a:rPr>
                        <a:t>ndvi_max</a:t>
                      </a:r>
                    </a:p>
                  </a:txBody>
                  <a:tcPr marL="14602" marR="14602" marT="7301" marB="7301" anchor="ctr">
                    <a:lnL>
                      <a:noFill/>
                    </a:lnL>
                    <a:lnR>
                      <a:noFill/>
                    </a:lnR>
                    <a:lnT>
                      <a:noFill/>
                    </a:lnT>
                    <a:lnB>
                      <a:noFill/>
                    </a:lnB>
                    <a:solidFill>
                      <a:srgbClr val="FFFFFF"/>
                    </a:solidFill>
                  </a:tcPr>
                </a:tc>
                <a:tc>
                  <a:txBody>
                    <a:bodyPr/>
                    <a:lstStyle/>
                    <a:p>
                      <a:pPr algn="ctr" fontAlgn="ctr"/>
                      <a:r>
                        <a:rPr lang="es-AR" sz="800" b="1">
                          <a:effectLst/>
                        </a:rPr>
                        <a:t>area_m2</a:t>
                      </a:r>
                    </a:p>
                  </a:txBody>
                  <a:tcPr marL="14602" marR="14602" marT="7301" marB="7301" anchor="ctr">
                    <a:lnL>
                      <a:noFill/>
                    </a:lnL>
                    <a:lnR>
                      <a:noFill/>
                    </a:lnR>
                    <a:lnT>
                      <a:noFill/>
                    </a:lnT>
                    <a:lnB>
                      <a:noFill/>
                    </a:lnB>
                    <a:solidFill>
                      <a:srgbClr val="FFFFFF"/>
                    </a:solidFill>
                  </a:tcPr>
                </a:tc>
                <a:tc>
                  <a:txBody>
                    <a:bodyPr/>
                    <a:lstStyle/>
                    <a:p>
                      <a:pPr algn="ctr" fontAlgn="ctr"/>
                      <a:r>
                        <a:rPr lang="es-AR" sz="800" b="1">
                          <a:effectLst/>
                        </a:rPr>
                        <a:t>raster</a:t>
                      </a:r>
                    </a:p>
                  </a:txBody>
                  <a:tcPr marL="14602" marR="14602" marT="7301" marB="7301" anchor="ctr">
                    <a:lnL>
                      <a:noFill/>
                    </a:lnL>
                    <a:lnR>
                      <a:noFill/>
                    </a:lnR>
                    <a:lnT>
                      <a:noFill/>
                    </a:lnT>
                    <a:lnB>
                      <a:noFill/>
                    </a:lnB>
                    <a:solidFill>
                      <a:srgbClr val="FFFFFF"/>
                    </a:solidFill>
                  </a:tcPr>
                </a:tc>
                <a:tc>
                  <a:txBody>
                    <a:bodyPr/>
                    <a:lstStyle/>
                    <a:p>
                      <a:pPr algn="ctr" fontAlgn="ctr"/>
                      <a:r>
                        <a:rPr lang="es-AR" sz="800" b="1">
                          <a:effectLst/>
                        </a:rPr>
                        <a:t>clouds_on_raster</a:t>
                      </a:r>
                    </a:p>
                  </a:txBody>
                  <a:tcPr marL="14602" marR="14602" marT="7301" marB="7301" anchor="ctr">
                    <a:lnL>
                      <a:noFill/>
                    </a:lnL>
                    <a:lnR>
                      <a:noFill/>
                    </a:lnR>
                    <a:lnT>
                      <a:noFill/>
                    </a:lnT>
                    <a:lnB>
                      <a:noFill/>
                    </a:lnB>
                    <a:solidFill>
                      <a:srgbClr val="FFFFFF"/>
                    </a:solidFill>
                  </a:tcPr>
                </a:tc>
                <a:tc>
                  <a:txBody>
                    <a:bodyPr/>
                    <a:lstStyle/>
                    <a:p>
                      <a:pPr algn="ctr" fontAlgn="ctr"/>
                      <a:r>
                        <a:rPr lang="es-AR" sz="800" b="1">
                          <a:effectLst/>
                        </a:rPr>
                        <a:t>id</a:t>
                      </a:r>
                    </a:p>
                  </a:txBody>
                  <a:tcPr marL="14602" marR="14602" marT="7301" marB="7301" anchor="ctr">
                    <a:lnL>
                      <a:noFill/>
                    </a:lnL>
                    <a:lnR>
                      <a:noFill/>
                    </a:lnR>
                    <a:lnT>
                      <a:noFill/>
                    </a:lnT>
                    <a:lnB>
                      <a:noFill/>
                    </a:lnB>
                    <a:solidFill>
                      <a:srgbClr val="FFFFFF"/>
                    </a:solidFill>
                  </a:tcPr>
                </a:tc>
                <a:tc>
                  <a:txBody>
                    <a:bodyPr/>
                    <a:lstStyle/>
                    <a:p>
                      <a:pPr algn="ctr" fontAlgn="ctr"/>
                      <a:r>
                        <a:rPr lang="es-AR" sz="800" b="1" dirty="0" err="1">
                          <a:effectLst/>
                        </a:rPr>
                        <a:t>month</a:t>
                      </a:r>
                      <a:endParaRPr lang="es-AR" sz="800" b="1" dirty="0">
                        <a:effectLst/>
                      </a:endParaRPr>
                    </a:p>
                  </a:txBody>
                  <a:tcPr marL="14602" marR="14602" marT="7301" marB="7301" anchor="ctr">
                    <a:lnL>
                      <a:noFill/>
                    </a:lnL>
                    <a:lnR>
                      <a:noFill/>
                    </a:lnR>
                    <a:lnB>
                      <a:noFill/>
                    </a:lnB>
                    <a:solidFill>
                      <a:srgbClr val="FFFFFF"/>
                    </a:solidFill>
                  </a:tcPr>
                </a:tc>
                <a:extLst>
                  <a:ext uri="{0D108BD9-81ED-4DB2-BD59-A6C34878D82A}">
                    <a16:rowId xmlns:a16="http://schemas.microsoft.com/office/drawing/2014/main" val="4252418856"/>
                  </a:ext>
                </a:extLst>
              </a:tr>
              <a:tr h="359777">
                <a:tc>
                  <a:txBody>
                    <a:bodyPr/>
                    <a:lstStyle/>
                    <a:p>
                      <a:pPr algn="ctr" fontAlgn="ctr"/>
                      <a:r>
                        <a:rPr lang="es-AR" sz="800" b="1">
                          <a:effectLst/>
                        </a:rPr>
                        <a:t>2017-01-03</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0.09650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0.19910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0.18770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605976736</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0.630881</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4650.710032</a:t>
                      </a:r>
                    </a:p>
                  </a:txBody>
                  <a:tcPr marL="14602" marR="14602" marT="7301" marB="7301" anchor="ctr">
                    <a:lnL>
                      <a:noFill/>
                    </a:lnL>
                    <a:lnR>
                      <a:noFill/>
                    </a:lnR>
                    <a:lnT>
                      <a:noFill/>
                    </a:lnT>
                    <a:lnB>
                      <a:noFill/>
                    </a:lnB>
                    <a:solidFill>
                      <a:srgbClr val="FFFFFF"/>
                    </a:solidFill>
                  </a:tcPr>
                </a:tc>
                <a:tc>
                  <a:txBody>
                    <a:bodyPr/>
                    <a:lstStyle/>
                    <a:p>
                      <a:pPr algn="ctr" fontAlgn="ctr"/>
                      <a:r>
                        <a:rPr lang="pt-BR" sz="800">
                          <a:effectLst/>
                        </a:rPr>
                        <a:t>S2A_MSIL1C_20170103T142022_N0204_R010_T20JLL_2...</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1</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1</a:t>
                      </a:r>
                    </a:p>
                  </a:txBody>
                  <a:tcPr marL="14602" marR="14602" marT="7301" marB="7301" anchor="ctr">
                    <a:lnL>
                      <a:noFill/>
                    </a:lnL>
                    <a:lnR>
                      <a:noFill/>
                    </a:lnR>
                    <a:lnT>
                      <a:noFill/>
                    </a:lnT>
                    <a:lnB>
                      <a:noFill/>
                    </a:lnB>
                    <a:solidFill>
                      <a:srgbClr val="FFFFFF"/>
                    </a:solidFill>
                  </a:tcPr>
                </a:tc>
                <a:extLst>
                  <a:ext uri="{0D108BD9-81ED-4DB2-BD59-A6C34878D82A}">
                    <a16:rowId xmlns:a16="http://schemas.microsoft.com/office/drawing/2014/main" val="3288184735"/>
                  </a:ext>
                </a:extLst>
              </a:tr>
              <a:tr h="359777">
                <a:tc>
                  <a:txBody>
                    <a:bodyPr/>
                    <a:lstStyle/>
                    <a:p>
                      <a:pPr algn="ctr" fontAlgn="ctr"/>
                      <a:r>
                        <a:rPr lang="es-AR" sz="800" b="1">
                          <a:effectLst/>
                        </a:rPr>
                        <a:t>2017-01-03</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0.10660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0.25960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0.25420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559322368</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0.630041</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1502.000513</a:t>
                      </a:r>
                    </a:p>
                  </a:txBody>
                  <a:tcPr marL="14602" marR="14602" marT="7301" marB="7301" anchor="ctr">
                    <a:lnL>
                      <a:noFill/>
                    </a:lnL>
                    <a:lnR>
                      <a:noFill/>
                    </a:lnR>
                    <a:lnT>
                      <a:noFill/>
                    </a:lnT>
                    <a:lnB>
                      <a:noFill/>
                    </a:lnB>
                    <a:solidFill>
                      <a:srgbClr val="FFFFFF"/>
                    </a:solidFill>
                  </a:tcPr>
                </a:tc>
                <a:tc>
                  <a:txBody>
                    <a:bodyPr/>
                    <a:lstStyle/>
                    <a:p>
                      <a:pPr algn="ctr" fontAlgn="ctr"/>
                      <a:r>
                        <a:rPr lang="pt-BR" sz="800">
                          <a:effectLst/>
                        </a:rPr>
                        <a:t>S2A_MSIL1C_20170103T142022_N0204_R010_T20JLL_2...</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0.0</a:t>
                      </a:r>
                    </a:p>
                  </a:txBody>
                  <a:tcPr marL="14602" marR="14602" marT="7301" marB="7301" anchor="ctr">
                    <a:lnL>
                      <a:noFill/>
                    </a:lnL>
                    <a:lnR>
                      <a:noFill/>
                    </a:lnR>
                    <a:lnT>
                      <a:noFill/>
                    </a:lnT>
                    <a:lnB>
                      <a:noFill/>
                    </a:lnB>
                    <a:solidFill>
                      <a:srgbClr val="FFFFFF"/>
                    </a:solidFill>
                  </a:tcPr>
                </a:tc>
                <a:tc>
                  <a:txBody>
                    <a:bodyPr/>
                    <a:lstStyle/>
                    <a:p>
                      <a:pPr algn="ctr" fontAlgn="ctr"/>
                      <a:r>
                        <a:rPr lang="es-AR" sz="800" dirty="0">
                          <a:effectLst/>
                        </a:rPr>
                        <a:t>2</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1</a:t>
                      </a:r>
                    </a:p>
                  </a:txBody>
                  <a:tcPr marL="14602" marR="14602" marT="7301" marB="7301" anchor="ctr">
                    <a:lnL>
                      <a:noFill/>
                    </a:lnL>
                    <a:lnR>
                      <a:noFill/>
                    </a:lnR>
                    <a:lnT>
                      <a:noFill/>
                    </a:lnT>
                    <a:lnB>
                      <a:noFill/>
                    </a:lnB>
                    <a:solidFill>
                      <a:srgbClr val="FFFFFF"/>
                    </a:solidFill>
                  </a:tcPr>
                </a:tc>
                <a:extLst>
                  <a:ext uri="{0D108BD9-81ED-4DB2-BD59-A6C34878D82A}">
                    <a16:rowId xmlns:a16="http://schemas.microsoft.com/office/drawing/2014/main" val="2219090790"/>
                  </a:ext>
                </a:extLst>
              </a:tr>
              <a:tr h="359777">
                <a:tc>
                  <a:txBody>
                    <a:bodyPr/>
                    <a:lstStyle/>
                    <a:p>
                      <a:pPr algn="ctr" fontAlgn="ctr"/>
                      <a:r>
                        <a:rPr lang="es-AR" sz="800" b="1">
                          <a:effectLst/>
                        </a:rPr>
                        <a:t>2017-01-03</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0.11290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0.25550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0.24640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559322369</a:t>
                      </a:r>
                    </a:p>
                  </a:txBody>
                  <a:tcPr marL="14602" marR="14602" marT="7301" marB="7301" anchor="ctr">
                    <a:lnL>
                      <a:noFill/>
                    </a:lnL>
                    <a:lnR>
                      <a:noFill/>
                    </a:lnR>
                    <a:lnT>
                      <a:noFill/>
                    </a:lnT>
                    <a:lnB>
                      <a:noFill/>
                    </a:lnB>
                    <a:solidFill>
                      <a:srgbClr val="FFFFFF"/>
                    </a:solidFill>
                  </a:tcPr>
                </a:tc>
                <a:tc>
                  <a:txBody>
                    <a:bodyPr/>
                    <a:lstStyle/>
                    <a:p>
                      <a:pPr algn="ctr" fontAlgn="ctr"/>
                      <a:r>
                        <a:rPr lang="es-AR" sz="800" dirty="0">
                          <a:effectLst/>
                        </a:rPr>
                        <a:t>0.622036</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2004.192528</a:t>
                      </a:r>
                    </a:p>
                  </a:txBody>
                  <a:tcPr marL="14602" marR="14602" marT="7301" marB="7301" anchor="ctr">
                    <a:lnL>
                      <a:noFill/>
                    </a:lnL>
                    <a:lnR>
                      <a:noFill/>
                    </a:lnR>
                    <a:lnT>
                      <a:noFill/>
                    </a:lnT>
                    <a:lnB>
                      <a:noFill/>
                    </a:lnB>
                    <a:solidFill>
                      <a:srgbClr val="FFFFFF"/>
                    </a:solidFill>
                  </a:tcPr>
                </a:tc>
                <a:tc>
                  <a:txBody>
                    <a:bodyPr/>
                    <a:lstStyle/>
                    <a:p>
                      <a:pPr algn="ctr" fontAlgn="ctr"/>
                      <a:r>
                        <a:rPr lang="pt-BR" sz="800">
                          <a:effectLst/>
                        </a:rPr>
                        <a:t>S2A_MSIL1C_20170103T142022_N0204_R010_T20JLL_2...</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3</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1</a:t>
                      </a:r>
                    </a:p>
                  </a:txBody>
                  <a:tcPr marL="14602" marR="14602" marT="7301" marB="7301" anchor="ctr">
                    <a:lnL>
                      <a:noFill/>
                    </a:lnL>
                    <a:lnR>
                      <a:noFill/>
                    </a:lnR>
                    <a:lnT>
                      <a:noFill/>
                    </a:lnT>
                    <a:lnB>
                      <a:noFill/>
                    </a:lnB>
                    <a:solidFill>
                      <a:srgbClr val="FFFFFF"/>
                    </a:solidFill>
                  </a:tcPr>
                </a:tc>
                <a:extLst>
                  <a:ext uri="{0D108BD9-81ED-4DB2-BD59-A6C34878D82A}">
                    <a16:rowId xmlns:a16="http://schemas.microsoft.com/office/drawing/2014/main" val="3937668205"/>
                  </a:ext>
                </a:extLst>
              </a:tr>
              <a:tr h="359777">
                <a:tc>
                  <a:txBody>
                    <a:bodyPr/>
                    <a:lstStyle/>
                    <a:p>
                      <a:pPr algn="ctr" fontAlgn="ctr"/>
                      <a:r>
                        <a:rPr lang="es-AR" sz="800" b="1">
                          <a:effectLst/>
                        </a:rPr>
                        <a:t>2017-01-03</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0.11355</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0.29300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0.26675</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559328111</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0.669891</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6940.507640</a:t>
                      </a:r>
                    </a:p>
                  </a:txBody>
                  <a:tcPr marL="14602" marR="14602" marT="7301" marB="7301" anchor="ctr">
                    <a:lnL>
                      <a:noFill/>
                    </a:lnL>
                    <a:lnR>
                      <a:noFill/>
                    </a:lnR>
                    <a:lnT>
                      <a:noFill/>
                    </a:lnT>
                    <a:lnB>
                      <a:noFill/>
                    </a:lnB>
                    <a:solidFill>
                      <a:srgbClr val="FFFFFF"/>
                    </a:solidFill>
                  </a:tcPr>
                </a:tc>
                <a:tc>
                  <a:txBody>
                    <a:bodyPr/>
                    <a:lstStyle/>
                    <a:p>
                      <a:pPr algn="ctr" fontAlgn="ctr"/>
                      <a:r>
                        <a:rPr lang="pt-BR" sz="800">
                          <a:effectLst/>
                        </a:rPr>
                        <a:t>S2A_MSIL1C_20170103T142022_N0204_R010_T20JLL_2...</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4</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1</a:t>
                      </a:r>
                    </a:p>
                  </a:txBody>
                  <a:tcPr marL="14602" marR="14602" marT="7301" marB="7301" anchor="ctr">
                    <a:lnL>
                      <a:noFill/>
                    </a:lnL>
                    <a:lnR>
                      <a:noFill/>
                    </a:lnR>
                    <a:lnT>
                      <a:noFill/>
                    </a:lnT>
                    <a:lnB>
                      <a:noFill/>
                    </a:lnB>
                    <a:solidFill>
                      <a:srgbClr val="FFFFFF"/>
                    </a:solidFill>
                  </a:tcPr>
                </a:tc>
                <a:extLst>
                  <a:ext uri="{0D108BD9-81ED-4DB2-BD59-A6C34878D82A}">
                    <a16:rowId xmlns:a16="http://schemas.microsoft.com/office/drawing/2014/main" val="2410871517"/>
                  </a:ext>
                </a:extLst>
              </a:tr>
              <a:tr h="359777">
                <a:tc>
                  <a:txBody>
                    <a:bodyPr/>
                    <a:lstStyle/>
                    <a:p>
                      <a:pPr algn="ctr" fontAlgn="ctr"/>
                      <a:r>
                        <a:rPr lang="es-AR" sz="800" b="1">
                          <a:effectLst/>
                        </a:rPr>
                        <a:t>2017-01-03</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0.12240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0.29460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0.28950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559328112</a:t>
                      </a:r>
                    </a:p>
                  </a:txBody>
                  <a:tcPr marL="14602" marR="14602" marT="7301" marB="7301" anchor="ctr">
                    <a:lnL>
                      <a:noFill/>
                    </a:lnL>
                    <a:lnR>
                      <a:noFill/>
                    </a:lnR>
                    <a:lnT>
                      <a:noFill/>
                    </a:lnT>
                    <a:lnB>
                      <a:noFill/>
                    </a:lnB>
                    <a:solidFill>
                      <a:srgbClr val="FFFFFF"/>
                    </a:solidFill>
                  </a:tcPr>
                </a:tc>
                <a:tc>
                  <a:txBody>
                    <a:bodyPr/>
                    <a:lstStyle/>
                    <a:p>
                      <a:pPr algn="ctr" fontAlgn="ctr"/>
                      <a:r>
                        <a:rPr lang="es-AR" sz="800" dirty="0">
                          <a:effectLst/>
                        </a:rPr>
                        <a:t>0.619112</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4587.356048</a:t>
                      </a:r>
                    </a:p>
                  </a:txBody>
                  <a:tcPr marL="14602" marR="14602" marT="7301" marB="7301" anchor="ctr">
                    <a:lnL>
                      <a:noFill/>
                    </a:lnL>
                    <a:lnR>
                      <a:noFill/>
                    </a:lnR>
                    <a:lnT>
                      <a:noFill/>
                    </a:lnT>
                    <a:lnB>
                      <a:noFill/>
                    </a:lnB>
                    <a:solidFill>
                      <a:srgbClr val="FFFFFF"/>
                    </a:solidFill>
                  </a:tcPr>
                </a:tc>
                <a:tc>
                  <a:txBody>
                    <a:bodyPr/>
                    <a:lstStyle/>
                    <a:p>
                      <a:pPr algn="ctr" fontAlgn="ctr"/>
                      <a:r>
                        <a:rPr lang="pt-BR" sz="800">
                          <a:effectLst/>
                        </a:rPr>
                        <a:t>S2A_MSIL1C_20170103T142022_N0204_R010_T20JLL_2...</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5</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1</a:t>
                      </a:r>
                    </a:p>
                  </a:txBody>
                  <a:tcPr marL="14602" marR="14602" marT="7301" marB="7301" anchor="ctr">
                    <a:lnL>
                      <a:noFill/>
                    </a:lnL>
                    <a:lnR>
                      <a:noFill/>
                    </a:lnR>
                    <a:lnT>
                      <a:noFill/>
                    </a:lnT>
                    <a:lnB>
                      <a:noFill/>
                    </a:lnB>
                    <a:solidFill>
                      <a:srgbClr val="FFFFFF"/>
                    </a:solidFill>
                  </a:tcPr>
                </a:tc>
                <a:extLst>
                  <a:ext uri="{0D108BD9-81ED-4DB2-BD59-A6C34878D82A}">
                    <a16:rowId xmlns:a16="http://schemas.microsoft.com/office/drawing/2014/main" val="43314388"/>
                  </a:ext>
                </a:extLst>
              </a:tr>
              <a:tr h="53082">
                <a:tc>
                  <a:txBody>
                    <a:bodyPr/>
                    <a:lstStyle/>
                    <a:p>
                      <a:pPr algn="ctr" fontAlgn="ctr"/>
                      <a:r>
                        <a:rPr lang="es-AR" sz="800" b="1">
                          <a:effectLst/>
                        </a:rPr>
                        <a:t>...</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a:t>
                      </a:r>
                    </a:p>
                  </a:txBody>
                  <a:tcPr marL="14602" marR="14602" marT="7301" marB="7301" anchor="ctr">
                    <a:lnL>
                      <a:noFill/>
                    </a:lnL>
                    <a:lnR>
                      <a:noFill/>
                    </a:lnR>
                    <a:lnT>
                      <a:noFill/>
                    </a:lnT>
                    <a:lnB>
                      <a:noFill/>
                    </a:lnB>
                    <a:solidFill>
                      <a:srgbClr val="FFFFFF"/>
                    </a:solidFill>
                  </a:tcPr>
                </a:tc>
                <a:extLst>
                  <a:ext uri="{0D108BD9-81ED-4DB2-BD59-A6C34878D82A}">
                    <a16:rowId xmlns:a16="http://schemas.microsoft.com/office/drawing/2014/main" val="3651137001"/>
                  </a:ext>
                </a:extLst>
              </a:tr>
              <a:tr h="359777">
                <a:tc>
                  <a:txBody>
                    <a:bodyPr/>
                    <a:lstStyle/>
                    <a:p>
                      <a:pPr algn="ctr" fontAlgn="ctr"/>
                      <a:r>
                        <a:rPr lang="es-AR" sz="800" b="1">
                          <a:effectLst/>
                        </a:rPr>
                        <a:t>2022-04-17</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0.11270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0.20520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0.18950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307532496</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0.563955</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3824.467794</a:t>
                      </a:r>
                    </a:p>
                  </a:txBody>
                  <a:tcPr marL="14602" marR="14602" marT="7301" marB="7301" anchor="ctr">
                    <a:lnL>
                      <a:noFill/>
                    </a:lnL>
                    <a:lnR>
                      <a:noFill/>
                    </a:lnR>
                    <a:lnT>
                      <a:noFill/>
                    </a:lnT>
                    <a:lnB>
                      <a:noFill/>
                    </a:lnB>
                    <a:solidFill>
                      <a:srgbClr val="FFFFFF"/>
                    </a:solidFill>
                  </a:tcPr>
                </a:tc>
                <a:tc>
                  <a:txBody>
                    <a:bodyPr/>
                    <a:lstStyle/>
                    <a:p>
                      <a:pPr algn="ctr" fontAlgn="ctr"/>
                      <a:r>
                        <a:rPr lang="pt-BR" sz="800">
                          <a:effectLst/>
                        </a:rPr>
                        <a:t>S2A_MSIL1C_20220417T141741_N0400_R010_T20JLL_2...</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208928</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4</a:t>
                      </a:r>
                    </a:p>
                  </a:txBody>
                  <a:tcPr marL="14602" marR="14602" marT="7301" marB="7301" anchor="ctr">
                    <a:lnL>
                      <a:noFill/>
                    </a:lnL>
                    <a:lnR>
                      <a:noFill/>
                    </a:lnR>
                    <a:lnT>
                      <a:noFill/>
                    </a:lnT>
                    <a:lnB>
                      <a:noFill/>
                    </a:lnB>
                    <a:solidFill>
                      <a:srgbClr val="FFFFFF"/>
                    </a:solidFill>
                  </a:tcPr>
                </a:tc>
                <a:extLst>
                  <a:ext uri="{0D108BD9-81ED-4DB2-BD59-A6C34878D82A}">
                    <a16:rowId xmlns:a16="http://schemas.microsoft.com/office/drawing/2014/main" val="2446206891"/>
                  </a:ext>
                </a:extLst>
              </a:tr>
              <a:tr h="359777">
                <a:tc>
                  <a:txBody>
                    <a:bodyPr/>
                    <a:lstStyle/>
                    <a:p>
                      <a:pPr algn="ctr" fontAlgn="ctr"/>
                      <a:r>
                        <a:rPr lang="es-AR" sz="800" b="1">
                          <a:effectLst/>
                        </a:rPr>
                        <a:t>2022-04-17</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0.13665</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0.23835</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0.27315</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307535460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0.490798</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7184.535857</a:t>
                      </a:r>
                    </a:p>
                  </a:txBody>
                  <a:tcPr marL="14602" marR="14602" marT="7301" marB="7301" anchor="ctr">
                    <a:lnL>
                      <a:noFill/>
                    </a:lnL>
                    <a:lnR>
                      <a:noFill/>
                    </a:lnR>
                    <a:lnT>
                      <a:noFill/>
                    </a:lnT>
                    <a:lnB>
                      <a:noFill/>
                    </a:lnB>
                    <a:solidFill>
                      <a:srgbClr val="FFFFFF"/>
                    </a:solidFill>
                  </a:tcPr>
                </a:tc>
                <a:tc>
                  <a:txBody>
                    <a:bodyPr/>
                    <a:lstStyle/>
                    <a:p>
                      <a:pPr algn="ctr" fontAlgn="ctr"/>
                      <a:r>
                        <a:rPr lang="pt-BR" sz="800">
                          <a:effectLst/>
                        </a:rPr>
                        <a:t>S2A_MSIL1C_20220417T141741_N0400_R010_T20JLL_2...</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208929</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4</a:t>
                      </a:r>
                    </a:p>
                  </a:txBody>
                  <a:tcPr marL="14602" marR="14602" marT="7301" marB="7301" anchor="ctr">
                    <a:lnL>
                      <a:noFill/>
                    </a:lnL>
                    <a:lnR>
                      <a:noFill/>
                    </a:lnR>
                    <a:lnT>
                      <a:noFill/>
                    </a:lnT>
                    <a:lnB>
                      <a:noFill/>
                    </a:lnB>
                    <a:solidFill>
                      <a:srgbClr val="FFFFFF"/>
                    </a:solidFill>
                  </a:tcPr>
                </a:tc>
                <a:extLst>
                  <a:ext uri="{0D108BD9-81ED-4DB2-BD59-A6C34878D82A}">
                    <a16:rowId xmlns:a16="http://schemas.microsoft.com/office/drawing/2014/main" val="448492200"/>
                  </a:ext>
                </a:extLst>
              </a:tr>
              <a:tr h="359777">
                <a:tc>
                  <a:txBody>
                    <a:bodyPr/>
                    <a:lstStyle/>
                    <a:p>
                      <a:pPr algn="ctr" fontAlgn="ctr"/>
                      <a:r>
                        <a:rPr lang="es-AR" sz="800" b="1">
                          <a:effectLst/>
                        </a:rPr>
                        <a:t>2022-04-17</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0.10625</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0.22425</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0.22230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307796387</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0.566516</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1147.997645</a:t>
                      </a:r>
                    </a:p>
                  </a:txBody>
                  <a:tcPr marL="14602" marR="14602" marT="7301" marB="7301" anchor="ctr">
                    <a:lnL>
                      <a:noFill/>
                    </a:lnL>
                    <a:lnR>
                      <a:noFill/>
                    </a:lnR>
                    <a:lnT>
                      <a:noFill/>
                    </a:lnT>
                    <a:lnB>
                      <a:noFill/>
                    </a:lnB>
                    <a:solidFill>
                      <a:srgbClr val="FFFFFF"/>
                    </a:solidFill>
                  </a:tcPr>
                </a:tc>
                <a:tc>
                  <a:txBody>
                    <a:bodyPr/>
                    <a:lstStyle/>
                    <a:p>
                      <a:pPr algn="ctr" fontAlgn="ctr"/>
                      <a:r>
                        <a:rPr lang="pt-BR" sz="800">
                          <a:effectLst/>
                        </a:rPr>
                        <a:t>S2A_MSIL1C_20220417T141741_N0400_R010_T20JLL_2...</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208930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4</a:t>
                      </a:r>
                    </a:p>
                  </a:txBody>
                  <a:tcPr marL="14602" marR="14602" marT="7301" marB="7301" anchor="ctr">
                    <a:lnL>
                      <a:noFill/>
                    </a:lnL>
                    <a:lnR>
                      <a:noFill/>
                    </a:lnR>
                    <a:lnT>
                      <a:noFill/>
                    </a:lnT>
                    <a:lnB>
                      <a:noFill/>
                    </a:lnB>
                    <a:solidFill>
                      <a:srgbClr val="FFFFFF"/>
                    </a:solidFill>
                  </a:tcPr>
                </a:tc>
                <a:extLst>
                  <a:ext uri="{0D108BD9-81ED-4DB2-BD59-A6C34878D82A}">
                    <a16:rowId xmlns:a16="http://schemas.microsoft.com/office/drawing/2014/main" val="2474695130"/>
                  </a:ext>
                </a:extLst>
              </a:tr>
              <a:tr h="359777">
                <a:tc>
                  <a:txBody>
                    <a:bodyPr/>
                    <a:lstStyle/>
                    <a:p>
                      <a:pPr algn="ctr" fontAlgn="ctr"/>
                      <a:r>
                        <a:rPr lang="es-AR" sz="800" b="1">
                          <a:effectLst/>
                        </a:rPr>
                        <a:t>2022-04-17</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0.12570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0.20880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0.25450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307097955</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0.534379</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5185.690046</a:t>
                      </a:r>
                    </a:p>
                  </a:txBody>
                  <a:tcPr marL="14602" marR="14602" marT="7301" marB="7301" anchor="ctr">
                    <a:lnL>
                      <a:noFill/>
                    </a:lnL>
                    <a:lnR>
                      <a:noFill/>
                    </a:lnR>
                    <a:lnT>
                      <a:noFill/>
                    </a:lnT>
                    <a:lnB>
                      <a:noFill/>
                    </a:lnB>
                    <a:solidFill>
                      <a:srgbClr val="FFFFFF"/>
                    </a:solidFill>
                  </a:tcPr>
                </a:tc>
                <a:tc>
                  <a:txBody>
                    <a:bodyPr/>
                    <a:lstStyle/>
                    <a:p>
                      <a:pPr algn="ctr" fontAlgn="ctr"/>
                      <a:r>
                        <a:rPr lang="pt-BR" sz="800">
                          <a:effectLst/>
                        </a:rPr>
                        <a:t>S2A_MSIL1C_20220417T141741_N0400_R010_T20JLL_2...</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208931</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4</a:t>
                      </a:r>
                    </a:p>
                  </a:txBody>
                  <a:tcPr marL="14602" marR="14602" marT="7301" marB="7301" anchor="ctr">
                    <a:lnL>
                      <a:noFill/>
                    </a:lnL>
                    <a:lnR>
                      <a:noFill/>
                    </a:lnR>
                    <a:lnT>
                      <a:noFill/>
                    </a:lnT>
                    <a:lnB>
                      <a:noFill/>
                    </a:lnB>
                    <a:solidFill>
                      <a:srgbClr val="FFFFFF"/>
                    </a:solidFill>
                  </a:tcPr>
                </a:tc>
                <a:extLst>
                  <a:ext uri="{0D108BD9-81ED-4DB2-BD59-A6C34878D82A}">
                    <a16:rowId xmlns:a16="http://schemas.microsoft.com/office/drawing/2014/main" val="4270789575"/>
                  </a:ext>
                </a:extLst>
              </a:tr>
              <a:tr h="359777">
                <a:tc>
                  <a:txBody>
                    <a:bodyPr/>
                    <a:lstStyle/>
                    <a:p>
                      <a:pPr algn="ctr" fontAlgn="ctr"/>
                      <a:r>
                        <a:rPr lang="es-AR" sz="800" b="1">
                          <a:effectLst/>
                        </a:rPr>
                        <a:t>2022-04-17</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0.10180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0.19080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0.19740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901791744</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0.635997</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9394.381202</a:t>
                      </a:r>
                    </a:p>
                  </a:txBody>
                  <a:tcPr marL="14602" marR="14602" marT="7301" marB="7301" anchor="ctr">
                    <a:lnL>
                      <a:noFill/>
                    </a:lnL>
                    <a:lnR>
                      <a:noFill/>
                    </a:lnR>
                    <a:lnT>
                      <a:noFill/>
                    </a:lnT>
                    <a:lnB>
                      <a:noFill/>
                    </a:lnB>
                    <a:solidFill>
                      <a:srgbClr val="FFFFFF"/>
                    </a:solidFill>
                  </a:tcPr>
                </a:tc>
                <a:tc>
                  <a:txBody>
                    <a:bodyPr/>
                    <a:lstStyle/>
                    <a:p>
                      <a:pPr algn="ctr" fontAlgn="ctr"/>
                      <a:r>
                        <a:rPr lang="pt-BR" sz="800">
                          <a:effectLst/>
                        </a:rPr>
                        <a:t>S2A_MSIL1C_20220417T141741_N0400_R010_T20JLL_2...</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0.0</a:t>
                      </a:r>
                    </a:p>
                  </a:txBody>
                  <a:tcPr marL="14602" marR="14602" marT="7301" marB="7301" anchor="ctr">
                    <a:lnL>
                      <a:noFill/>
                    </a:lnL>
                    <a:lnR>
                      <a:noFill/>
                    </a:lnR>
                    <a:lnT>
                      <a:noFill/>
                    </a:lnT>
                    <a:lnB>
                      <a:noFill/>
                    </a:lnB>
                    <a:solidFill>
                      <a:srgbClr val="FFFFFF"/>
                    </a:solidFill>
                  </a:tcPr>
                </a:tc>
                <a:tc>
                  <a:txBody>
                    <a:bodyPr/>
                    <a:lstStyle/>
                    <a:p>
                      <a:pPr algn="ctr" fontAlgn="ctr"/>
                      <a:r>
                        <a:rPr lang="es-AR" sz="800">
                          <a:effectLst/>
                        </a:rPr>
                        <a:t>208932</a:t>
                      </a:r>
                    </a:p>
                  </a:txBody>
                  <a:tcPr marL="14602" marR="14602" marT="7301" marB="7301" anchor="ctr">
                    <a:lnL>
                      <a:noFill/>
                    </a:lnL>
                    <a:lnR>
                      <a:noFill/>
                    </a:lnR>
                    <a:lnT>
                      <a:noFill/>
                    </a:lnT>
                    <a:lnB>
                      <a:noFill/>
                    </a:lnB>
                    <a:solidFill>
                      <a:srgbClr val="FFFFFF"/>
                    </a:solidFill>
                  </a:tcPr>
                </a:tc>
                <a:tc>
                  <a:txBody>
                    <a:bodyPr/>
                    <a:lstStyle/>
                    <a:p>
                      <a:pPr algn="ctr" fontAlgn="ctr"/>
                      <a:r>
                        <a:rPr lang="es-AR" sz="800" dirty="0">
                          <a:effectLst/>
                        </a:rPr>
                        <a:t>4</a:t>
                      </a:r>
                    </a:p>
                  </a:txBody>
                  <a:tcPr marL="14602" marR="14602" marT="7301" marB="7301" anchor="ctr">
                    <a:lnL>
                      <a:noFill/>
                    </a:lnL>
                    <a:lnR>
                      <a:noFill/>
                    </a:lnR>
                    <a:lnT>
                      <a:noFill/>
                    </a:lnT>
                    <a:lnB>
                      <a:noFill/>
                    </a:lnB>
                    <a:solidFill>
                      <a:srgbClr val="FFFFFF"/>
                    </a:solidFill>
                  </a:tcPr>
                </a:tc>
                <a:extLst>
                  <a:ext uri="{0D108BD9-81ED-4DB2-BD59-A6C34878D82A}">
                    <a16:rowId xmlns:a16="http://schemas.microsoft.com/office/drawing/2014/main" val="1162270481"/>
                  </a:ext>
                </a:extLst>
              </a:tr>
            </a:tbl>
          </a:graphicData>
        </a:graphic>
      </p:graphicFrame>
    </p:spTree>
    <p:extLst>
      <p:ext uri="{BB962C8B-B14F-4D97-AF65-F5344CB8AC3E}">
        <p14:creationId xmlns:p14="http://schemas.microsoft.com/office/powerpoint/2010/main" val="3681390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841D8-63BD-4580-8ABE-5871980D0D51}"/>
              </a:ext>
            </a:extLst>
          </p:cNvPr>
          <p:cNvSpPr>
            <a:spLocks noGrp="1"/>
          </p:cNvSpPr>
          <p:nvPr>
            <p:ph type="title"/>
          </p:nvPr>
        </p:nvSpPr>
        <p:spPr/>
        <p:txBody>
          <a:bodyPr>
            <a:normAutofit/>
          </a:bodyPr>
          <a:lstStyle/>
          <a:p>
            <a:r>
              <a:rPr lang="es-AR" sz="1800" dirty="0"/>
              <a:t>Se grafica el comportamiento de las variables B02_median, B06_median y B11_median a lo largo del tiempo (gráfico 1) y en el segundo gráfico la función de densidad de dichas variables.</a:t>
            </a:r>
          </a:p>
        </p:txBody>
      </p:sp>
      <p:pic>
        <p:nvPicPr>
          <p:cNvPr id="4098" name="Picture 2">
            <a:extLst>
              <a:ext uri="{FF2B5EF4-FFF2-40B4-BE49-F238E27FC236}">
                <a16:creationId xmlns:a16="http://schemas.microsoft.com/office/drawing/2014/main" id="{BF6548A3-0137-8BCF-8C9A-43ED06210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84" y="2488240"/>
            <a:ext cx="5719665" cy="34816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C6D2A90-D6FD-4907-28F0-E870C5F3E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9804" y="2985795"/>
            <a:ext cx="3823996" cy="2664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84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827E4BE-377D-8ACE-F83B-EFB90FF89268}"/>
              </a:ext>
            </a:extLst>
          </p:cNvPr>
          <p:cNvSpPr>
            <a:spLocks noChangeArrowheads="1"/>
          </p:cNvSpPr>
          <p:nvPr/>
        </p:nvSpPr>
        <p:spPr bwMode="auto">
          <a:xfrm>
            <a:off x="-9292191" y="-5304476"/>
            <a:ext cx="1864954" cy="1762636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a:ln>
                  <a:noFill/>
                </a:ln>
                <a:solidFill>
                  <a:srgbClr val="000000"/>
                </a:solidFill>
                <a:effectLst/>
                <a:latin typeface="var(--jp-code-font-family)"/>
              </a:rPr>
              <a:t>&lt;Figure size 576x396 with 0 Axes&gt;</a:t>
            </a:r>
            <a:endParaRPr kumimoji="0" lang="es-AR" altLang="es-A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a:ln>
                  <a:noFill/>
                </a:ln>
                <a:solidFill>
                  <a:srgbClr val="000000"/>
                </a:solidFill>
                <a:effectLst/>
                <a:latin typeface="-apple-system"/>
              </a:rPr>
              <a:t>  </a:t>
            </a:r>
            <a:r>
              <a:rPr kumimoji="0" lang="es-AR" altLang="es-AR" sz="67200" b="0" i="0" u="none" strike="noStrike" cap="none" normalizeH="0" baseline="0">
                <a:ln>
                  <a:noFill/>
                </a:ln>
                <a:solidFill>
                  <a:srgbClr val="000000"/>
                </a:solidFill>
                <a:effectLst/>
                <a:latin typeface="-apple-system"/>
              </a:rPr>
              <a:t>                 </a:t>
            </a:r>
            <a:endParaRPr kumimoji="0" lang="es-AR" altLang="es-A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a:ln>
                  <a:noFill/>
                </a:ln>
                <a:solidFill>
                  <a:srgbClr val="000000"/>
                </a:solidFill>
                <a:effectLst/>
                <a:latin typeface="var(--jp-code-font-family)"/>
              </a:rPr>
              <a:t>&lt;Figure size 576x396 with 0 Axes&gt;</a:t>
            </a:r>
            <a:endParaRPr kumimoji="0" lang="es-AR" altLang="es-AR" sz="1800" b="0" i="0" u="none" strike="noStrike" cap="none" normalizeH="0" baseline="0">
              <a:ln>
                <a:noFill/>
              </a:ln>
              <a:solidFill>
                <a:schemeClr val="tx1"/>
              </a:solidFill>
              <a:effectLst/>
              <a:latin typeface="Arial" panose="020B0604020202020204" pitchFamily="34" charset="0"/>
            </a:endParaRPr>
          </a:p>
        </p:txBody>
      </p:sp>
      <p:pic>
        <p:nvPicPr>
          <p:cNvPr id="6146" name="Picture 2">
            <a:extLst>
              <a:ext uri="{FF2B5EF4-FFF2-40B4-BE49-F238E27FC236}">
                <a16:creationId xmlns:a16="http://schemas.microsoft.com/office/drawing/2014/main" id="{6D572785-707B-59F9-4C40-B20433BC3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1" y="2384467"/>
            <a:ext cx="4937759" cy="410840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494CD1B-AF7E-FF7F-FF5A-E49E90F8F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256" y="2267231"/>
            <a:ext cx="6029242" cy="397164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a:extLst>
              <a:ext uri="{FF2B5EF4-FFF2-40B4-BE49-F238E27FC236}">
                <a16:creationId xmlns:a16="http://schemas.microsoft.com/office/drawing/2014/main" id="{509D1DA0-8BA9-1234-2D02-08215913EF47}"/>
              </a:ext>
            </a:extLst>
          </p:cNvPr>
          <p:cNvSpPr>
            <a:spLocks noGrp="1"/>
          </p:cNvSpPr>
          <p:nvPr>
            <p:ph type="title"/>
          </p:nvPr>
        </p:nvSpPr>
        <p:spPr>
          <a:xfrm>
            <a:off x="838200" y="365125"/>
            <a:ext cx="10515600" cy="1325563"/>
          </a:xfrm>
        </p:spPr>
        <p:txBody>
          <a:bodyPr>
            <a:normAutofit/>
          </a:bodyPr>
          <a:lstStyle/>
          <a:p>
            <a:r>
              <a:rPr lang="es-AR" sz="1800" dirty="0"/>
              <a:t>Se grafica el comportamiento de variable </a:t>
            </a:r>
            <a:r>
              <a:rPr lang="es-AR" sz="1800" dirty="0" err="1"/>
              <a:t>clouds_on_raster</a:t>
            </a:r>
            <a:r>
              <a:rPr lang="es-AR" sz="1800" dirty="0"/>
              <a:t> a lo largo del tiempo y la función de densidad para el período bajo análisis.</a:t>
            </a:r>
          </a:p>
        </p:txBody>
      </p:sp>
    </p:spTree>
    <p:extLst>
      <p:ext uri="{BB962C8B-B14F-4D97-AF65-F5344CB8AC3E}">
        <p14:creationId xmlns:p14="http://schemas.microsoft.com/office/powerpoint/2010/main" val="291124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562BD2-F6A3-2157-4F59-E1102801AD64}"/>
              </a:ext>
            </a:extLst>
          </p:cNvPr>
          <p:cNvSpPr>
            <a:spLocks noGrp="1"/>
          </p:cNvSpPr>
          <p:nvPr>
            <p:ph type="title"/>
          </p:nvPr>
        </p:nvSpPr>
        <p:spPr/>
        <p:txBody>
          <a:bodyPr>
            <a:normAutofit/>
          </a:bodyPr>
          <a:lstStyle/>
          <a:p>
            <a:r>
              <a:rPr lang="es-AR" sz="1800" dirty="0"/>
              <a:t>Los datos faltantes para el nuevo </a:t>
            </a:r>
            <a:r>
              <a:rPr lang="es-AR" sz="1800" dirty="0" err="1"/>
              <a:t>dataset</a:t>
            </a:r>
            <a:r>
              <a:rPr lang="es-AR" sz="1800" dirty="0"/>
              <a:t> presenta el mismo comportamiento al del </a:t>
            </a:r>
            <a:r>
              <a:rPr lang="es-AR" sz="1800" dirty="0" err="1"/>
              <a:t>dataset</a:t>
            </a:r>
            <a:r>
              <a:rPr lang="es-AR" sz="1800" dirty="0"/>
              <a:t> original</a:t>
            </a:r>
          </a:p>
        </p:txBody>
      </p:sp>
      <p:pic>
        <p:nvPicPr>
          <p:cNvPr id="7170" name="Picture 2">
            <a:extLst>
              <a:ext uri="{FF2B5EF4-FFF2-40B4-BE49-F238E27FC236}">
                <a16:creationId xmlns:a16="http://schemas.microsoft.com/office/drawing/2014/main" id="{A6AA4FA0-49EF-4FE6-8066-1307618E9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14" y="2655985"/>
            <a:ext cx="5671263" cy="338578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4412994-AC6A-4F47-5360-C64D89349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024" y="2389768"/>
            <a:ext cx="5475449" cy="331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14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94220-6940-5B8C-B54E-EE6ECA8204FE}"/>
              </a:ext>
            </a:extLst>
          </p:cNvPr>
          <p:cNvSpPr>
            <a:spLocks noGrp="1"/>
          </p:cNvSpPr>
          <p:nvPr>
            <p:ph type="title"/>
          </p:nvPr>
        </p:nvSpPr>
        <p:spPr/>
        <p:txBody>
          <a:bodyPr>
            <a:normAutofit/>
          </a:bodyPr>
          <a:lstStyle/>
          <a:p>
            <a:r>
              <a:rPr lang="es-AR" sz="1800" dirty="0" err="1"/>
              <a:t>Dataset</a:t>
            </a:r>
            <a:r>
              <a:rPr lang="es-AR" sz="1800" dirty="0"/>
              <a:t> luego de la imputación con diferentes métodos: interpolación lineal, interpolación </a:t>
            </a:r>
            <a:r>
              <a:rPr lang="es-AR" sz="1800" dirty="0" err="1"/>
              <a:t>slineal</a:t>
            </a:r>
            <a:r>
              <a:rPr lang="es-AR" sz="1800" dirty="0"/>
              <a:t>, interpolación “time”, interpolación </a:t>
            </a:r>
            <a:r>
              <a:rPr lang="es-AR" sz="1800" dirty="0" err="1"/>
              <a:t>spline</a:t>
            </a:r>
            <a:r>
              <a:rPr lang="es-AR" sz="1800" dirty="0"/>
              <a:t> de grado 5.</a:t>
            </a:r>
          </a:p>
        </p:txBody>
      </p:sp>
      <p:sp>
        <p:nvSpPr>
          <p:cNvPr id="4" name="Rectangle 1">
            <a:extLst>
              <a:ext uri="{FF2B5EF4-FFF2-40B4-BE49-F238E27FC236}">
                <a16:creationId xmlns:a16="http://schemas.microsoft.com/office/drawing/2014/main" id="{785393A3-36B4-4AAB-0ABD-67DE3F911D2B}"/>
              </a:ext>
            </a:extLst>
          </p:cNvPr>
          <p:cNvSpPr>
            <a:spLocks noChangeArrowheads="1"/>
          </p:cNvSpPr>
          <p:nvPr/>
        </p:nvSpPr>
        <p:spPr bwMode="auto">
          <a:xfrm>
            <a:off x="1539551" y="41132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a:ln>
                  <a:noFill/>
                </a:ln>
                <a:solidFill>
                  <a:srgbClr val="000000"/>
                </a:solidFill>
                <a:effectLst/>
                <a:latin typeface="var(--jp-code-font-family)"/>
              </a:rPr>
              <a:t>&lt;AxesSubplot:&gt;</a:t>
            </a:r>
            <a:endParaRPr kumimoji="0" lang="es-AR" altLang="es-AR" sz="10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a:ln>
                  <a:noFill/>
                </a:ln>
                <a:solidFill>
                  <a:srgbClr val="000000"/>
                </a:solidFill>
                <a:effectLst/>
                <a:latin typeface="-apple-system"/>
              </a:rPr>
              <a:t>  </a:t>
            </a:r>
            <a:r>
              <a:rPr kumimoji="0" lang="es-AR" altLang="es-AR" sz="30000" b="0" i="0" u="none" strike="noStrike" cap="none" normalizeH="0" baseline="0">
                <a:ln>
                  <a:noFill/>
                </a:ln>
                <a:solidFill>
                  <a:srgbClr val="000000"/>
                </a:solidFill>
                <a:effectLst/>
                <a:latin typeface="-apple-system"/>
              </a:rPr>
              <a:t>          </a:t>
            </a:r>
            <a:endParaRPr kumimoji="0" lang="es-AR" altLang="es-AR" sz="10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a:ln>
                  <a:noFill/>
                </a:ln>
                <a:solidFill>
                  <a:srgbClr val="000000"/>
                </a:solidFill>
                <a:effectLst/>
                <a:latin typeface="var(--jp-cell-prompt-font-family)"/>
              </a:rPr>
              <a:t>[186]:</a:t>
            </a:r>
            <a:endParaRPr kumimoji="0" lang="es-AR" altLang="es-AR" sz="10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116C7DCE-A5A7-DB17-7865-9B8885ADD323}"/>
              </a:ext>
            </a:extLst>
          </p:cNvPr>
          <p:cNvSpPr>
            <a:spLocks noChangeArrowheads="1"/>
          </p:cNvSpPr>
          <p:nvPr/>
        </p:nvSpPr>
        <p:spPr bwMode="auto">
          <a:xfrm>
            <a:off x="1539551" y="4570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1" u="none" strike="noStrike" cap="none" normalizeH="0" baseline="0">
                <a:ln>
                  <a:noFill/>
                </a:ln>
                <a:solidFill>
                  <a:srgbClr val="000000"/>
                </a:solidFill>
                <a:effectLst/>
                <a:latin typeface="inherit"/>
              </a:rPr>
              <a:t>## se guarda el archivo con los datos imputados </a:t>
            </a:r>
            <a:endParaRPr kumimoji="0" lang="es-AR" altLang="es-AR" sz="1800" b="0" i="0" u="none" strike="noStrike" cap="none" normalizeH="0" baseline="0">
              <a:ln>
                <a:noFill/>
              </a:ln>
              <a:solidFill>
                <a:schemeClr val="tx1"/>
              </a:solidFill>
              <a:effectLst/>
              <a:latin typeface="Arial" panose="020B0604020202020204" pitchFamily="34" charset="0"/>
            </a:endParaRPr>
          </a:p>
        </p:txBody>
      </p:sp>
      <p:pic>
        <p:nvPicPr>
          <p:cNvPr id="8194" name="Picture 2">
            <a:extLst>
              <a:ext uri="{FF2B5EF4-FFF2-40B4-BE49-F238E27FC236}">
                <a16:creationId xmlns:a16="http://schemas.microsoft.com/office/drawing/2014/main" id="{4FF36566-24E5-FFB3-9B8E-304551A07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425" y="2106592"/>
            <a:ext cx="8343900" cy="4352945"/>
          </a:xfrm>
          <a:prstGeom prst="rect">
            <a:avLst/>
          </a:prstGeom>
          <a:noFill/>
          <a:extLst>
            <a:ext uri="{909E8E84-426E-40DD-AFC4-6F175D3DCCD1}">
              <a14:hiddenFill xmlns:a14="http://schemas.microsoft.com/office/drawing/2010/main">
                <a:solidFill>
                  <a:srgbClr val="FFFFFF"/>
                </a:solidFill>
              </a14:hiddenFill>
            </a:ext>
          </a:extLst>
        </p:spPr>
      </p:pic>
    </p:spTree>
    <p:controls>
      <mc:AlternateContent xmlns:mc="http://schemas.openxmlformats.org/markup-compatibility/2006">
        <mc:Choice xmlns:v="urn:schemas-microsoft-com:vml" Requires="v">
          <p:control name="HTMLTextArea1" r:id="rId1" imgW="2598480" imgH="1059120"/>
        </mc:Choice>
        <mc:Fallback>
          <p:control name="HTMLTextArea1" r:id="rId1" imgW="2598480" imgH="1059120">
            <p:pic>
              <p:nvPicPr>
                <p:cNvPr id="5" name="HTMLTextArea1">
                  <a:extLst>
                    <a:ext uri="{FF2B5EF4-FFF2-40B4-BE49-F238E27FC236}">
                      <a16:creationId xmlns:a16="http://schemas.microsoft.com/office/drawing/2014/main" id="{B182C147-2471-0FBB-7ADE-7E89B266596B}"/>
                    </a:ext>
                  </a:extLst>
                </p:cNvPr>
                <p:cNvPicPr preferRelativeResize="0">
                  <a:picLocks noChangeArrowheads="1" noChangeShapeType="1"/>
                </p:cNvPicPr>
                <p:nvPr/>
              </p:nvPicPr>
              <p:blipFill>
                <a:blip r:embed="rId4"/>
                <a:srcRect/>
                <a:stretch>
                  <a:fillRect/>
                </a:stretch>
              </p:blipFill>
              <p:spPr bwMode="auto">
                <a:xfrm>
                  <a:off x="1539551" y="4113213"/>
                  <a:ext cx="2600325" cy="1057275"/>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6938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61B5B26F-1CED-8694-CE2F-BD19A97DC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204" y="1064190"/>
            <a:ext cx="10509813" cy="29051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2107725-780C-C91A-3D69-895F4D426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205" y="3969315"/>
            <a:ext cx="10509813" cy="2732428"/>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1">
            <a:extLst>
              <a:ext uri="{FF2B5EF4-FFF2-40B4-BE49-F238E27FC236}">
                <a16:creationId xmlns:a16="http://schemas.microsoft.com/office/drawing/2014/main" id="{A5DB8213-5372-CAD6-1D3A-41EE81AD6152}"/>
              </a:ext>
            </a:extLst>
          </p:cNvPr>
          <p:cNvSpPr>
            <a:spLocks noGrp="1"/>
          </p:cNvSpPr>
          <p:nvPr>
            <p:ph type="title"/>
          </p:nvPr>
        </p:nvSpPr>
        <p:spPr>
          <a:xfrm>
            <a:off x="838200" y="156257"/>
            <a:ext cx="10515600" cy="699065"/>
          </a:xfrm>
        </p:spPr>
        <p:txBody>
          <a:bodyPr>
            <a:normAutofit/>
          </a:bodyPr>
          <a:lstStyle/>
          <a:p>
            <a:r>
              <a:rPr lang="es-AR" sz="1800" dirty="0" err="1"/>
              <a:t>Dataset</a:t>
            </a:r>
            <a:r>
              <a:rPr lang="es-AR" sz="1800" dirty="0"/>
              <a:t> luego de la imputación con diferentes métodos: interpolación lineal, interpolación </a:t>
            </a:r>
            <a:r>
              <a:rPr lang="es-AR" sz="1800" dirty="0" err="1"/>
              <a:t>slineal</a:t>
            </a:r>
            <a:r>
              <a:rPr lang="es-AR" sz="1800" dirty="0"/>
              <a:t>, interpolación “time”, interpolación </a:t>
            </a:r>
            <a:r>
              <a:rPr lang="es-AR" sz="1800" dirty="0" err="1"/>
              <a:t>spline</a:t>
            </a:r>
            <a:r>
              <a:rPr lang="es-AR" sz="1800" dirty="0"/>
              <a:t> de grado 5.</a:t>
            </a:r>
          </a:p>
        </p:txBody>
      </p:sp>
    </p:spTree>
    <p:extLst>
      <p:ext uri="{BB962C8B-B14F-4D97-AF65-F5344CB8AC3E}">
        <p14:creationId xmlns:p14="http://schemas.microsoft.com/office/powerpoint/2010/main" val="30230962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receta extra</Template>
  <TotalTime>0</TotalTime>
  <Words>2021</Words>
  <Application>Microsoft Office PowerPoint</Application>
  <PresentationFormat>Panorámica</PresentationFormat>
  <Paragraphs>873</Paragraphs>
  <Slides>15</Slides>
  <Notes>0</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15</vt:i4>
      </vt:variant>
    </vt:vector>
  </HeadingPairs>
  <TitlesOfParts>
    <vt:vector size="25" baseType="lpstr">
      <vt:lpstr>-apple-system</vt:lpstr>
      <vt:lpstr>Arial</vt:lpstr>
      <vt:lpstr>Calibri</vt:lpstr>
      <vt:lpstr>Calibri Light</vt:lpstr>
      <vt:lpstr>inherit</vt:lpstr>
      <vt:lpstr>var(--jp-cell-prompt-font-family)</vt:lpstr>
      <vt:lpstr>Var(--jp-code-font-family)</vt:lpstr>
      <vt:lpstr>Var(--jp-code-font-family)</vt:lpstr>
      <vt:lpstr>Tema de Office</vt:lpstr>
      <vt:lpstr>Bitmap Image</vt:lpstr>
      <vt:lpstr>Presentación de PowerPoint</vt:lpstr>
      <vt:lpstr>Presentación de PowerPoint</vt:lpstr>
      <vt:lpstr>Datos nulos de toda la base: se observa que los faltantes se ubican temporalmente igual en las variables con faltantes. Esto puede ser por la falta de medición en dicha fecha.</vt:lpstr>
      <vt:lpstr>Se crea un nuevo dataset donde la fecha es el índice y se agrega una variable llamada mes y un  identificador de cada fila llamado “id” que puede servir para futuros merge.</vt:lpstr>
      <vt:lpstr>Se grafica el comportamiento de las variables B02_median, B06_median y B11_median a lo largo del tiempo (gráfico 1) y en el segundo gráfico la función de densidad de dichas variables.</vt:lpstr>
      <vt:lpstr>Se grafica el comportamiento de variable clouds_on_raster a lo largo del tiempo y la función de densidad para el período bajo análisis.</vt:lpstr>
      <vt:lpstr>Los datos faltantes para el nuevo dataset presenta el mismo comportamiento al del dataset original</vt:lpstr>
      <vt:lpstr>Dataset luego de la imputación con diferentes métodos: interpolación lineal, interpolación slineal, interpolación “time”, interpolación spline de grado 5.</vt:lpstr>
      <vt:lpstr>Dataset luego de la imputación con diferentes métodos: interpolación lineal, interpolación slineal, interpolación “time”, interpolación spline de grado 5.</vt:lpstr>
      <vt:lpstr>Dataset luego de la imputación con diferentes métodos: interpolación lineal, interpolación slineal, interpolación “time”, interpolación spline de grado 5.</vt:lpstr>
      <vt:lpstr>Descomposición aditiva: variable B02_median imputada mediante interpolación slinear.</vt:lpstr>
      <vt:lpstr>Descomposición aditiva: variable B06_median imputada mediante interpolación slinear.</vt:lpstr>
      <vt:lpstr>Descomposición aditiva: evolución del componente “ruido” de la serie de tiempo para las variables B02_MEDIAN, B06_MEDIAN,B11_MEDIAN, NDVI_MAX con imputación incluida.</vt:lpstr>
      <vt:lpstr>Se identifican los outliers por el método de IQR analizando el ruido. Luego se analiza la distribución de los outliers en el dataset. Se crea una variable que suma la cantidad de variables con outliers por observación y se presenta la distribución.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2022-07-10T21:04:25Z</dcterms:created>
  <dcterms:modified xsi:type="dcterms:W3CDTF">2022-07-10T21:04:52Z</dcterms:modified>
</cp:coreProperties>
</file>