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32405638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DFDA-A498-4127-BF87-DBFCF3998321}" v="23" dt="2019-11-14T12:25:28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931" y="-1123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nando Rodrigues dos Santos" userId="710cffa4-02db-4589-b095-47b5d67d97a2" providerId="ADAL" clId="{8F09C876-96B9-4121-9DE4-1B8EC6474C21}"/>
    <pc:docChg chg="modSld">
      <pc:chgData name="Caio Fernando Rodrigues dos Santos" userId="710cffa4-02db-4589-b095-47b5d67d97a2" providerId="ADAL" clId="{8F09C876-96B9-4121-9DE4-1B8EC6474C21}" dt="2019-11-14T14:33:03.856" v="12" actId="14100"/>
      <pc:docMkLst>
        <pc:docMk/>
      </pc:docMkLst>
      <pc:sldChg chg="modSp">
        <pc:chgData name="Caio Fernando Rodrigues dos Santos" userId="710cffa4-02db-4589-b095-47b5d67d97a2" providerId="ADAL" clId="{8F09C876-96B9-4121-9DE4-1B8EC6474C21}" dt="2019-11-14T14:33:03.856" v="12" actId="14100"/>
        <pc:sldMkLst>
          <pc:docMk/>
          <pc:sldMk cId="2560634164" sldId="256"/>
        </pc:sldMkLst>
        <pc:spChg chg="mod">
          <ac:chgData name="Caio Fernando Rodrigues dos Santos" userId="710cffa4-02db-4589-b095-47b5d67d97a2" providerId="ADAL" clId="{8F09C876-96B9-4121-9DE4-1B8EC6474C21}" dt="2019-11-14T13:00:11.890" v="11" actId="20577"/>
          <ac:spMkLst>
            <pc:docMk/>
            <pc:sldMk cId="2560634164" sldId="256"/>
            <ac:spMk id="14" creationId="{00000000-0000-0000-0000-000000000000}"/>
          </ac:spMkLst>
        </pc:spChg>
        <pc:picChg chg="mod">
          <ac:chgData name="Caio Fernando Rodrigues dos Santos" userId="710cffa4-02db-4589-b095-47b5d67d97a2" providerId="ADAL" clId="{8F09C876-96B9-4121-9DE4-1B8EC6474C21}" dt="2019-11-14T14:33:03.856" v="12" actId="14100"/>
          <ac:picMkLst>
            <pc:docMk/>
            <pc:sldMk cId="2560634164" sldId="256"/>
            <ac:picMk id="10" creationId="{75A54881-2565-4229-8C97-3469D7AB1B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pro\Downloads\aps4Lisa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pro\Downloads\aps4Lisa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pro\Downloads\aps4Lisa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Forças</a:t>
            </a:r>
            <a:r>
              <a:rPr lang="en-US" baseline="0"/>
              <a:t> Internas (N)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7722222222222224E-2"/>
          <c:y val="0.17171296296296296"/>
          <c:w val="0.8306041119860017"/>
          <c:h val="0.70696741032370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Planilha3!$H$2</c:f>
              <c:strCache>
                <c:ptCount val="1"/>
                <c:pt idx="0">
                  <c:v>Dados do Python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2527012248468941"/>
                  <c:y val="0.1292129629629629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Planilha3!$G$3:$G$13</c:f>
              <c:numCache>
                <c:formatCode>0.00</c:formatCode>
                <c:ptCount val="11"/>
                <c:pt idx="0">
                  <c:v>-6481.48877401554</c:v>
                </c:pt>
                <c:pt idx="1">
                  <c:v>-763.94079506338301</c:v>
                </c:pt>
                <c:pt idx="2">
                  <c:v>1896.7822372775399</c:v>
                </c:pt>
                <c:pt idx="3">
                  <c:v>-4553.2674900493903</c:v>
                </c:pt>
                <c:pt idx="4">
                  <c:v>762.96689207468103</c:v>
                </c:pt>
                <c:pt idx="5">
                  <c:v>1050.5743685201001</c:v>
                </c:pt>
                <c:pt idx="6">
                  <c:v>1934.3001250335701</c:v>
                </c:pt>
                <c:pt idx="7">
                  <c:v>-3826.2762181020798</c:v>
                </c:pt>
                <c:pt idx="8">
                  <c:v>-1935.63119492291</c:v>
                </c:pt>
                <c:pt idx="9">
                  <c:v>3196.9855418171601</c:v>
                </c:pt>
                <c:pt idx="10">
                  <c:v>-3574.8353389744402</c:v>
                </c:pt>
              </c:numCache>
            </c:numRef>
          </c:xVal>
          <c:yVal>
            <c:numRef>
              <c:f>Planilha3!$H$3:$H$13</c:f>
              <c:numCache>
                <c:formatCode>General</c:formatCode>
                <c:ptCount val="11"/>
                <c:pt idx="0">
                  <c:v>-6484.5971347499999</c:v>
                </c:pt>
                <c:pt idx="1">
                  <c:v>-766.17964603999997</c:v>
                </c:pt>
                <c:pt idx="2">
                  <c:v>1900</c:v>
                </c:pt>
                <c:pt idx="3" formatCode="#,##0">
                  <c:v>-4555.98850416</c:v>
                </c:pt>
                <c:pt idx="4" formatCode="#,##0">
                  <c:v>766.17964603999997</c:v>
                </c:pt>
                <c:pt idx="5">
                  <c:v>1050</c:v>
                </c:pt>
                <c:pt idx="6">
                  <c:v>1937.9838105599999</c:v>
                </c:pt>
                <c:pt idx="7">
                  <c:v>-3829.2664114700001</c:v>
                </c:pt>
                <c:pt idx="8">
                  <c:v>-1937.9838105599999</c:v>
                </c:pt>
                <c:pt idx="9">
                  <c:v>3200</c:v>
                </c:pt>
                <c:pt idx="10">
                  <c:v>-3577.708764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D1-4AFA-B7A4-BB39A7DFA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428864"/>
        <c:axId val="1881415552"/>
      </c:scatterChart>
      <c:valAx>
        <c:axId val="1881428864"/>
        <c:scaling>
          <c:orientation val="minMax"/>
          <c:min val="-7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</a:t>
                </a:r>
                <a:r>
                  <a:rPr lang="en-US" baseline="0"/>
                  <a:t> do Lisa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806583552055991"/>
              <c:y val="0.91571741032370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1415552"/>
        <c:crosses val="autoZero"/>
        <c:crossBetween val="midCat"/>
      </c:valAx>
      <c:valAx>
        <c:axId val="18814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</a:t>
                </a:r>
                <a:r>
                  <a:rPr lang="en-US" baseline="0"/>
                  <a:t> calculados no Python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3333333333333332E-3"/>
              <c:y val="0.23267351997666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142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Deslocamentos (m)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5013998250218709E-2"/>
          <c:y val="0.17171296296296296"/>
          <c:w val="0.84597900262467185"/>
          <c:h val="0.70696741032370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Planilha3!$E$2</c:f>
              <c:strCache>
                <c:ptCount val="1"/>
                <c:pt idx="0">
                  <c:v>Dados do Python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42022594050743656"/>
                  <c:y val="0.35141112569262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Planilha3!$D$3:$D$16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9.7013951468854598E-4</c:v>
                </c:pt>
                <c:pt idx="3">
                  <c:v>-4.1650039189154303E-3</c:v>
                </c:pt>
                <c:pt idx="4">
                  <c:v>3.4723040136275902E-4</c:v>
                </c:pt>
                <c:pt idx="5">
                  <c:v>-4.5045250138656002E-3</c:v>
                </c:pt>
                <c:pt idx="6">
                  <c:v>2.50594785131923E-4</c:v>
                </c:pt>
                <c:pt idx="7">
                  <c:v>-4.2887911177776003E-3</c:v>
                </c:pt>
                <c:pt idx="8">
                  <c:v>5.3955156110023397E-4</c:v>
                </c:pt>
                <c:pt idx="9">
                  <c:v>-4.4797600118613601E-3</c:v>
                </c:pt>
                <c:pt idx="10">
                  <c:v>-3.13258395502362E-4</c:v>
                </c:pt>
                <c:pt idx="11">
                  <c:v>-4.1031554007898898E-3</c:v>
                </c:pt>
                <c:pt idx="12">
                  <c:v>1.12480091182666E-3</c:v>
                </c:pt>
                <c:pt idx="13">
                  <c:v>0</c:v>
                </c:pt>
              </c:numCache>
            </c:numRef>
          </c:xVal>
          <c:yVal>
            <c:numRef>
              <c:f>Planilha3!$E$3:$E$16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9.7028000000000001E-4</c:v>
                </c:pt>
                <c:pt idx="3">
                  <c:v>-4.1638400000000002E-3</c:v>
                </c:pt>
                <c:pt idx="4">
                  <c:v>3.4743000000000003E-4</c:v>
                </c:pt>
                <c:pt idx="5">
                  <c:v>-4.5031799999999999E-3</c:v>
                </c:pt>
                <c:pt idx="6">
                  <c:v>2.5083000000000001E-4</c:v>
                </c:pt>
                <c:pt idx="7">
                  <c:v>-4.28701E-3</c:v>
                </c:pt>
                <c:pt idx="8">
                  <c:v>5.3943000000000003E-4</c:v>
                </c:pt>
                <c:pt idx="9">
                  <c:v>-4.4785199999999997E-3</c:v>
                </c:pt>
                <c:pt idx="10">
                  <c:v>-3.1315E-4</c:v>
                </c:pt>
                <c:pt idx="11">
                  <c:v>-4.1020900000000001E-3</c:v>
                </c:pt>
                <c:pt idx="12">
                  <c:v>1.1245700000000001E-3</c:v>
                </c:pt>
                <c:pt idx="1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85-4BBA-81FA-C67238534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017392"/>
        <c:axId val="373010320"/>
      </c:scatterChart>
      <c:valAx>
        <c:axId val="3730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 do</a:t>
                </a:r>
                <a:r>
                  <a:rPr lang="en-US" baseline="0"/>
                  <a:t> Lisa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3010320"/>
        <c:crosses val="autoZero"/>
        <c:crossBetween val="midCat"/>
      </c:valAx>
      <c:valAx>
        <c:axId val="3730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</a:t>
                </a:r>
                <a:r>
                  <a:rPr lang="en-US" baseline="0"/>
                  <a:t> calculados no Python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2222222222222223E-2"/>
              <c:y val="0.252418708078156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7301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Tensões Internas (Pa)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9470021196967989E-2"/>
          <c:y val="0.16929255827660813"/>
          <c:w val="0.79933318554063193"/>
          <c:h val="0.71109789320088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Planilha3!$B$2</c:f>
              <c:strCache>
                <c:ptCount val="1"/>
                <c:pt idx="0">
                  <c:v>Dados do Python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0076062278242694"/>
                  <c:y val="-5.216717821177248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Planilha3!$A$3:$A$13</c:f>
              <c:numCache>
                <c:formatCode>0.00</c:formatCode>
                <c:ptCount val="11"/>
                <c:pt idx="0">
                  <c:v>-1235958271.96574</c:v>
                </c:pt>
                <c:pt idx="1">
                  <c:v>-145676244.74426201</c:v>
                </c:pt>
                <c:pt idx="2">
                  <c:v>361698334.75287402</c:v>
                </c:pt>
                <c:pt idx="3">
                  <c:v>-868264809.98634505</c:v>
                </c:pt>
                <c:pt idx="4">
                  <c:v>145490530.70587501</c:v>
                </c:pt>
                <c:pt idx="5">
                  <c:v>200334541.39320299</c:v>
                </c:pt>
                <c:pt idx="6">
                  <c:v>368852639.16278702</c:v>
                </c:pt>
                <c:pt idx="7">
                  <c:v>-729634487.92015505</c:v>
                </c:pt>
                <c:pt idx="8">
                  <c:v>-369106461.53256297</c:v>
                </c:pt>
                <c:pt idx="9">
                  <c:v>609634740.34003103</c:v>
                </c:pt>
                <c:pt idx="10">
                  <c:v>-681687103.40657902</c:v>
                </c:pt>
              </c:numCache>
            </c:numRef>
          </c:xVal>
          <c:yVal>
            <c:numRef>
              <c:f>Planilha3!$B$3:$B$13</c:f>
              <c:numCache>
                <c:formatCode>0.00</c:formatCode>
                <c:ptCount val="11"/>
                <c:pt idx="0">
                  <c:v>-1235161360</c:v>
                </c:pt>
                <c:pt idx="1">
                  <c:v>-145938980</c:v>
                </c:pt>
                <c:pt idx="2">
                  <c:v>361904762</c:v>
                </c:pt>
                <c:pt idx="3">
                  <c:v>-867807334</c:v>
                </c:pt>
                <c:pt idx="4">
                  <c:v>145938980</c:v>
                </c:pt>
                <c:pt idx="5">
                  <c:v>200000000</c:v>
                </c:pt>
                <c:pt idx="6">
                  <c:v>369139773</c:v>
                </c:pt>
                <c:pt idx="7">
                  <c:v>-729384078</c:v>
                </c:pt>
                <c:pt idx="8">
                  <c:v>-369139773</c:v>
                </c:pt>
                <c:pt idx="9">
                  <c:v>609523810</c:v>
                </c:pt>
                <c:pt idx="10">
                  <c:v>-681468336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B21-4D0E-9F73-56E72FB6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604800"/>
        <c:axId val="393605216"/>
      </c:scatterChart>
      <c:valAx>
        <c:axId val="39360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</a:t>
                </a:r>
                <a:r>
                  <a:rPr lang="en-US" baseline="0"/>
                  <a:t> do Lisa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857805584161573"/>
              <c:y val="0.89864793956340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605216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39360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Dados calculados</a:t>
                </a:r>
                <a:r>
                  <a:rPr lang="en-US" baseline="0"/>
                  <a:t> no Python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2912131414649171E-2"/>
              <c:y val="0.195362310506681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604800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99"/>
            <a:ext cx="27544792" cy="92611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51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91" y="1730241"/>
            <a:ext cx="25834495" cy="368646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730241"/>
            <a:ext cx="76980266" cy="368646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92"/>
            <a:ext cx="27544792" cy="8581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33" y="10081282"/>
            <a:ext cx="51404567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10081282"/>
            <a:ext cx="51410194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24"/>
            <a:ext cx="18115652" cy="36874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1152"/>
            <a:ext cx="10661232" cy="29553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7" y="30243780"/>
            <a:ext cx="19443383" cy="3570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7" y="3860483"/>
            <a:ext cx="19443383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7" y="33814229"/>
            <a:ext cx="19443383" cy="50706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82"/>
            <a:ext cx="29165074" cy="28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AE1-C8B9-8347-9C8C-5F1B5D6303A4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32" y="40045014"/>
            <a:ext cx="10261785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6DB-C619-ED47-BF4F-B924217F58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 txBox="1">
            <a:spLocks/>
          </p:cNvSpPr>
          <p:nvPr/>
        </p:nvSpPr>
        <p:spPr>
          <a:xfrm>
            <a:off x="1620284" y="4060631"/>
            <a:ext cx="29165074" cy="5046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br>
              <a:rPr lang="en-US" sz="4000" b="1" dirty="0">
                <a:latin typeface="Arial"/>
                <a:cs typeface="Arial"/>
              </a:rPr>
            </a:br>
            <a:r>
              <a:rPr lang="pt-BR" sz="4300" b="1" dirty="0">
                <a:latin typeface="Arial"/>
                <a:cs typeface="Arial"/>
              </a:rPr>
              <a:t>Golden </a:t>
            </a:r>
            <a:r>
              <a:rPr lang="pt-BR" sz="4300" b="1">
                <a:latin typeface="Arial"/>
                <a:cs typeface="Arial"/>
              </a:rPr>
              <a:t>Gate Software</a:t>
            </a:r>
            <a:endParaRPr lang="pt-BR" sz="4300" b="1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br>
              <a:rPr lang="en-US" sz="4000" dirty="0">
                <a:latin typeface="Arial"/>
                <a:cs typeface="Arial"/>
              </a:rPr>
            </a:br>
            <a:r>
              <a:rPr lang="en-US" sz="3200" dirty="0">
                <a:latin typeface="Arial"/>
                <a:cs typeface="Arial"/>
              </a:rPr>
              <a:t>Carol </a:t>
            </a:r>
            <a:r>
              <a:rPr lang="en-US" sz="3200" dirty="0" err="1">
                <a:latin typeface="Arial"/>
                <a:cs typeface="Arial"/>
              </a:rPr>
              <a:t>Hirschheimer</a:t>
            </a:r>
            <a:r>
              <a:rPr lang="en-US" sz="3200" dirty="0">
                <a:latin typeface="Arial"/>
                <a:cs typeface="Arial"/>
              </a:rPr>
              <a:t>, </a:t>
            </a:r>
            <a:r>
              <a:rPr lang="en-US" sz="3200" dirty="0" err="1">
                <a:latin typeface="Arial"/>
                <a:cs typeface="Arial"/>
              </a:rPr>
              <a:t>Natália</a:t>
            </a:r>
            <a:r>
              <a:rPr lang="en-US" sz="3200" dirty="0">
                <a:latin typeface="Arial"/>
                <a:cs typeface="Arial"/>
              </a:rPr>
              <a:t> Carreras, Rodrigo </a:t>
            </a:r>
            <a:r>
              <a:rPr lang="en-US" sz="3200" dirty="0" err="1">
                <a:latin typeface="Arial"/>
                <a:cs typeface="Arial"/>
              </a:rPr>
              <a:t>Nigri</a:t>
            </a:r>
            <a:r>
              <a:rPr lang="en-US" sz="3200" dirty="0">
                <a:latin typeface="Arial"/>
                <a:cs typeface="Arial"/>
              </a:rPr>
              <a:t>, Thiago </a:t>
            </a:r>
            <a:r>
              <a:rPr lang="en-US" sz="3200" dirty="0" err="1">
                <a:latin typeface="Arial"/>
                <a:cs typeface="Arial"/>
              </a:rPr>
              <a:t>Hampl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Insper</a:t>
            </a:r>
            <a:r>
              <a:rPr lang="en-US" sz="3200" dirty="0">
                <a:latin typeface="Arial"/>
                <a:cs typeface="Arial"/>
              </a:rPr>
              <a:t> – Instituto de Ensino e </a:t>
            </a:r>
            <a:r>
              <a:rPr lang="en-US" sz="3200" dirty="0" err="1">
                <a:latin typeface="Arial"/>
                <a:cs typeface="Arial"/>
              </a:rPr>
              <a:t>Pesquisa</a:t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0284" y="9687879"/>
            <a:ext cx="29165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INTRODUÇÃO</a:t>
                </a:r>
              </a:p>
              <a:p>
                <a:pPr algn="just">
                  <a:lnSpc>
                    <a:spcPct val="120000"/>
                  </a:lnSpc>
                </a:pPr>
                <a:endParaRPr lang="en-US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b="0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O </a:t>
                </a:r>
                <a:r>
                  <a:rPr lang="en-US" sz="2800" dirty="0" err="1">
                    <a:latin typeface="Arial"/>
                    <a:cs typeface="Arial"/>
                  </a:rPr>
                  <a:t>objetivo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desenvolver</a:t>
                </a:r>
                <a:r>
                  <a:rPr lang="en-US" sz="2800" dirty="0">
                    <a:latin typeface="Arial"/>
                    <a:cs typeface="Arial"/>
                  </a:rPr>
                  <a:t> um Software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</a:t>
                </a:r>
                <a:r>
                  <a:rPr lang="en-US" sz="2800" dirty="0" err="1">
                    <a:latin typeface="Arial"/>
                    <a:cs typeface="Arial"/>
                  </a:rPr>
                  <a:t>formada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Dentro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contexto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essenciais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civil pela </a:t>
                </a:r>
                <a:r>
                  <a:rPr lang="en-US" sz="2800" dirty="0" err="1">
                    <a:latin typeface="Arial"/>
                    <a:cs typeface="Arial"/>
                  </a:rPr>
                  <a:t>sua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alta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capacidade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absorver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esforços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flexão</a:t>
                </a:r>
                <a:r>
                  <a:rPr lang="en-US" sz="2800" dirty="0">
                    <a:latin typeface="Arial"/>
                    <a:cs typeface="Arial"/>
                  </a:rPr>
                  <a:t>. São </a:t>
                </a:r>
                <a:r>
                  <a:rPr lang="en-US" sz="2800" dirty="0" err="1">
                    <a:latin typeface="Arial"/>
                    <a:cs typeface="Arial"/>
                  </a:rPr>
                  <a:t>usualmente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conjunto para </a:t>
                </a:r>
                <a:r>
                  <a:rPr lang="en-US" sz="2800" dirty="0" err="1">
                    <a:latin typeface="Arial"/>
                    <a:cs typeface="Arial"/>
                  </a:rPr>
                  <a:t>formar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unidades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triângulares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muito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também</a:t>
                </a:r>
                <a:r>
                  <a:rPr lang="en-US" sz="2800" dirty="0">
                    <a:latin typeface="Arial"/>
                    <a:cs typeface="Arial"/>
                  </a:rPr>
                  <a:t> pela </a:t>
                </a:r>
                <a:r>
                  <a:rPr lang="en-US" sz="2800" dirty="0" err="1">
                    <a:latin typeface="Arial"/>
                    <a:cs typeface="Arial"/>
                  </a:rPr>
                  <a:t>facilidade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trabalhadores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obras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manejarem</a:t>
                </a:r>
                <a:r>
                  <a:rPr lang="en-US" sz="2800" dirty="0">
                    <a:latin typeface="Arial"/>
                    <a:cs typeface="Arial"/>
                  </a:rPr>
                  <a:t> o material, pois a </a:t>
                </a:r>
                <a:r>
                  <a:rPr lang="en-US" sz="2800" dirty="0" err="1">
                    <a:latin typeface="Arial"/>
                    <a:cs typeface="Arial"/>
                  </a:rPr>
                  <a:t>verdade</a:t>
                </a:r>
                <a:r>
                  <a:rPr lang="en-US" sz="2800" dirty="0">
                    <a:latin typeface="Arial"/>
                    <a:cs typeface="Arial"/>
                  </a:rPr>
                  <a:t> é que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complexas</a:t>
                </a:r>
                <a:r>
                  <a:rPr lang="en-US" sz="2800" dirty="0">
                    <a:latin typeface="Arial"/>
                    <a:cs typeface="Arial"/>
                  </a:rPr>
                  <a:t>. O que </a:t>
                </a:r>
                <a:r>
                  <a:rPr lang="pt-BR" sz="2800" dirty="0">
                    <a:latin typeface="Arial"/>
                    <a:cs typeface="Arial"/>
                  </a:rPr>
                  <a:t>realmente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construção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viável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planejamento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prévio</a:t>
                </a:r>
                <a:r>
                  <a:rPr lang="en-US" sz="2800" dirty="0">
                    <a:latin typeface="Arial"/>
                    <a:cs typeface="Arial"/>
                  </a:rPr>
                  <a:t>. Saber qual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arranjo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inicial</a:t>
                </a:r>
                <a:r>
                  <a:rPr lang="en-US" sz="2800" dirty="0">
                    <a:latin typeface="Arial"/>
                    <a:cs typeface="Arial"/>
                  </a:rPr>
                  <a:t>, qual o peso </a:t>
                </a:r>
                <a:r>
                  <a:rPr lang="en-US" sz="2800" dirty="0" err="1">
                    <a:latin typeface="Arial"/>
                    <a:cs typeface="Arial"/>
                  </a:rPr>
                  <a:t>máximo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suportar</a:t>
                </a:r>
                <a:r>
                  <a:rPr lang="en-US" sz="2800" dirty="0">
                    <a:latin typeface="Arial"/>
                    <a:cs typeface="Arial"/>
                  </a:rPr>
                  <a:t>, se o </a:t>
                </a:r>
                <a:r>
                  <a:rPr lang="en-US" sz="2800" dirty="0" err="1">
                    <a:latin typeface="Arial"/>
                    <a:cs typeface="Arial"/>
                  </a:rPr>
                  <a:t>deslocamento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membros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ponto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colapsar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quantos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necessários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outras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importantes</a:t>
                </a:r>
                <a:r>
                  <a:rPr lang="en-US" sz="2800" dirty="0">
                    <a:latin typeface="Arial"/>
                    <a:cs typeface="Arial"/>
                  </a:rPr>
                  <a:t>. Dessa forma, é de </a:t>
                </a:r>
                <a:r>
                  <a:rPr lang="en-US" sz="2800" dirty="0" err="1">
                    <a:latin typeface="Arial"/>
                    <a:cs typeface="Arial"/>
                  </a:rPr>
                  <a:t>suma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importância</a:t>
                </a:r>
                <a:r>
                  <a:rPr lang="en-US" sz="2800" dirty="0">
                    <a:latin typeface="Arial"/>
                    <a:cs typeface="Arial"/>
                  </a:rPr>
                  <a:t> que um </a:t>
                </a:r>
                <a:r>
                  <a:rPr lang="en-US" sz="2800" dirty="0" err="1">
                    <a:latin typeface="Arial"/>
                    <a:cs typeface="Arial"/>
                  </a:rPr>
                  <a:t>engenheiro</a:t>
                </a:r>
                <a:r>
                  <a:rPr lang="en-US" sz="2800" dirty="0">
                    <a:latin typeface="Arial"/>
                    <a:cs typeface="Arial"/>
                  </a:rPr>
                  <a:t> civil </a:t>
                </a:r>
                <a:r>
                  <a:rPr lang="en-US" sz="2800" dirty="0" err="1">
                    <a:latin typeface="Arial"/>
                    <a:cs typeface="Arial"/>
                  </a:rPr>
                  <a:t>tenha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mãos</a:t>
                </a:r>
                <a:r>
                  <a:rPr lang="en-US" sz="2800" dirty="0">
                    <a:latin typeface="Arial"/>
                    <a:cs typeface="Arial"/>
                  </a:rPr>
                  <a:t> sempre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ferramenta </a:t>
                </a:r>
                <a:r>
                  <a:rPr lang="en-US" sz="2800" dirty="0" err="1">
                    <a:latin typeface="Arial"/>
                    <a:cs typeface="Arial"/>
                  </a:rPr>
                  <a:t>capaz</a:t>
                </a:r>
                <a:r>
                  <a:rPr lang="en-US" sz="2800" dirty="0">
                    <a:latin typeface="Arial"/>
                    <a:cs typeface="Arial"/>
                  </a:rPr>
                  <a:t> de responder </a:t>
                </a:r>
                <a:r>
                  <a:rPr lang="en-US" sz="2800" dirty="0" err="1">
                    <a:latin typeface="Arial"/>
                    <a:cs typeface="Arial"/>
                  </a:rPr>
                  <a:t>perguntas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viabiilidade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seu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. O Software </a:t>
                </a:r>
                <a:r>
                  <a:rPr lang="en-US" sz="2800" dirty="0" err="1">
                    <a:latin typeface="Arial"/>
                    <a:cs typeface="Arial"/>
                  </a:rPr>
                  <a:t>desenvolvido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busca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automatizar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alguns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cálculos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utilizando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consumo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computacional</a:t>
                </a:r>
                <a:r>
                  <a:rPr lang="en-US" sz="2800" dirty="0">
                    <a:latin typeface="Arial"/>
                    <a:cs typeface="Arial"/>
                  </a:rPr>
                  <a:t>, entre </a:t>
                </a:r>
                <a:r>
                  <a:rPr lang="en-US" sz="2800" dirty="0" err="1">
                    <a:latin typeface="Arial"/>
                    <a:cs typeface="Arial"/>
                  </a:rPr>
                  <a:t>eles</a:t>
                </a:r>
                <a:r>
                  <a:rPr lang="en-US" sz="2800" dirty="0">
                    <a:latin typeface="Arial"/>
                    <a:cs typeface="Arial"/>
                  </a:rPr>
                  <a:t>: </a:t>
                </a:r>
                <a:r>
                  <a:rPr lang="en-US" sz="2800" dirty="0" err="1">
                    <a:latin typeface="Arial"/>
                    <a:cs typeface="Arial"/>
                  </a:rPr>
                  <a:t>reações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apoio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deformações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forças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tensões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validação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fornecer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resultados</a:t>
                </a:r>
                <a:r>
                  <a:rPr lang="en-US" sz="2800" dirty="0">
                    <a:latin typeface="Arial"/>
                    <a:cs typeface="Arial"/>
                  </a:rPr>
                  <a:t> é a da </a:t>
                </a:r>
                <a:r>
                  <a:rPr lang="en-US" sz="2800" dirty="0" err="1">
                    <a:latin typeface="Arial"/>
                    <a:cs typeface="Arial"/>
                  </a:rPr>
                  <a:t>imagem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abaixo</a:t>
                </a:r>
                <a:r>
                  <a:rPr lang="en-US" sz="2800" dirty="0">
                    <a:latin typeface="Arial"/>
                    <a:cs typeface="Arial"/>
                  </a:rPr>
                  <a:t>. Ela </a:t>
                </a:r>
                <a:r>
                  <a:rPr lang="en-US" sz="2800" dirty="0" err="1">
                    <a:latin typeface="Arial"/>
                    <a:cs typeface="Arial"/>
                  </a:rPr>
                  <a:t>possui</a:t>
                </a:r>
                <a:r>
                  <a:rPr lang="en-US" sz="2800" dirty="0">
                    <a:latin typeface="Arial"/>
                    <a:cs typeface="Arial"/>
                  </a:rPr>
                  <a:t> 7 </a:t>
                </a:r>
                <a:r>
                  <a:rPr lang="en-US" sz="2800" dirty="0" err="1">
                    <a:latin typeface="Arial"/>
                    <a:cs typeface="Arial"/>
                  </a:rPr>
                  <a:t>nós</a:t>
                </a:r>
                <a:r>
                  <a:rPr lang="en-US" sz="2800" dirty="0">
                    <a:latin typeface="Arial"/>
                    <a:cs typeface="Arial"/>
                  </a:rPr>
                  <a:t> e 11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de um </a:t>
                </a:r>
                <a:r>
                  <a:rPr lang="en-US" sz="2800" dirty="0" err="1">
                    <a:latin typeface="Arial"/>
                    <a:cs typeface="Arial"/>
                  </a:rPr>
                  <a:t>pino</a:t>
                </a:r>
                <a:r>
                  <a:rPr lang="en-US" sz="2800" dirty="0">
                    <a:latin typeface="Arial"/>
                    <a:cs typeface="Arial"/>
                  </a:rPr>
                  <a:t> e um </a:t>
                </a:r>
                <a:r>
                  <a:rPr lang="en-US" sz="2800" dirty="0" err="1">
                    <a:latin typeface="Arial"/>
                    <a:cs typeface="Arial"/>
                  </a:rPr>
                  <a:t>rolete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apoios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laterais</a:t>
                </a:r>
                <a:r>
                  <a:rPr lang="en-US" sz="2800" dirty="0">
                    <a:latin typeface="Arial"/>
                    <a:cs typeface="Arial"/>
                  </a:rPr>
                  <a:t>. É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 2D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se </a:t>
                </a:r>
                <a:r>
                  <a:rPr lang="en-US" sz="2800" dirty="0" err="1">
                    <a:latin typeface="Arial"/>
                    <a:cs typeface="Arial"/>
                  </a:rPr>
                  <a:t>encaixa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análise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planas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	</a:t>
                </a: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1: </a:t>
                </a:r>
                <a:r>
                  <a:rPr lang="en-US" dirty="0" err="1">
                    <a:latin typeface="Arial"/>
                    <a:cs typeface="Arial"/>
                  </a:rPr>
                  <a:t>Esquema</a:t>
                </a:r>
                <a:r>
                  <a:rPr lang="en-US" dirty="0">
                    <a:latin typeface="Arial"/>
                    <a:cs typeface="Arial"/>
                  </a:rPr>
                  <a:t> da </a:t>
                </a:r>
                <a:r>
                  <a:rPr lang="en-US" dirty="0" err="1">
                    <a:latin typeface="Arial"/>
                    <a:cs typeface="Arial"/>
                  </a:rPr>
                  <a:t>estrutura</a:t>
                </a:r>
                <a:r>
                  <a:rPr lang="en-US" dirty="0">
                    <a:latin typeface="Arial"/>
                    <a:cs typeface="Arial"/>
                  </a:rPr>
                  <a:t> a ser </a:t>
                </a:r>
                <a:r>
                  <a:rPr lang="en-US" dirty="0" err="1">
                    <a:latin typeface="Arial"/>
                    <a:cs typeface="Arial"/>
                  </a:rPr>
                  <a:t>utilizada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na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validação</a:t>
                </a:r>
                <a:r>
                  <a:rPr lang="en-US" dirty="0">
                    <a:latin typeface="Arial"/>
                    <a:cs typeface="Arial"/>
                  </a:rPr>
                  <a:t>			</a:t>
                </a: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2: </a:t>
                </a:r>
                <a:r>
                  <a:rPr lang="en-US" dirty="0" err="1">
                    <a:latin typeface="Arial"/>
                    <a:cs typeface="Arial"/>
                  </a:rPr>
                  <a:t>Esquema</a:t>
                </a:r>
                <a:r>
                  <a:rPr lang="en-US" dirty="0">
                    <a:latin typeface="Arial"/>
                    <a:cs typeface="Arial"/>
                  </a:rPr>
                  <a:t> da </a:t>
                </a:r>
                <a:r>
                  <a:rPr lang="en-US" dirty="0" err="1">
                    <a:latin typeface="Arial"/>
                    <a:cs typeface="Arial"/>
                  </a:rPr>
                  <a:t>estrutura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feito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em</a:t>
                </a:r>
                <a:r>
                  <a:rPr lang="en-US" dirty="0">
                    <a:latin typeface="Arial"/>
                    <a:cs typeface="Arial"/>
                  </a:rPr>
                  <a:t> Python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u="sng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REVISÃO BIBLIOGRÁFICA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b="1" dirty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>
                    <a:latin typeface="Arial"/>
                    <a:cs typeface="Arial"/>
                  </a:rPr>
                  <a:t>	</a:t>
                </a:r>
                <a:r>
                  <a:rPr lang="en-US" sz="2800" dirty="0">
                    <a:latin typeface="Arial"/>
                    <a:cs typeface="Arial"/>
                  </a:rPr>
                  <a:t>Antes de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para a </a:t>
                </a:r>
                <a:r>
                  <a:rPr lang="en-US" sz="2800" dirty="0" err="1">
                    <a:latin typeface="Arial"/>
                    <a:cs typeface="Arial"/>
                  </a:rPr>
                  <a:t>implementação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código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algumas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coisas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sobre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devem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endereçadas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treliça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um element </a:t>
                </a:r>
                <a:r>
                  <a:rPr lang="en-US" sz="2800" dirty="0" err="1">
                    <a:latin typeface="Arial"/>
                    <a:cs typeface="Arial"/>
                  </a:rPr>
                  <a:t>diferente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faz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parte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Finitos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Ele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importante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analisar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grandes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estruturas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separando</a:t>
                </a:r>
                <a:r>
                  <a:rPr lang="en-US" sz="2800" dirty="0">
                    <a:latin typeface="Arial"/>
                    <a:cs typeface="Arial"/>
                  </a:rPr>
                  <a:t>-a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, e </a:t>
                </a:r>
                <a:r>
                  <a:rPr lang="en-US" sz="2800" dirty="0" err="1">
                    <a:latin typeface="Arial"/>
                    <a:cs typeface="Arial"/>
                  </a:rPr>
                  <a:t>adotando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início</a:t>
                </a:r>
                <a:r>
                  <a:rPr lang="en-US" sz="2800" dirty="0">
                    <a:latin typeface="Arial"/>
                    <a:cs typeface="Arial"/>
                  </a:rPr>
                  <a:t> de um é o final do outro. É </a:t>
                </a:r>
                <a:r>
                  <a:rPr lang="en-US" sz="2800" dirty="0" err="1">
                    <a:latin typeface="Arial"/>
                    <a:cs typeface="Arial"/>
                  </a:rPr>
                  <a:t>bem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parecido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aproximações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derivadas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o</a:t>
                </a:r>
                <a:r>
                  <a:rPr lang="en-US" sz="2800" dirty="0">
                    <a:latin typeface="Arial"/>
                    <a:cs typeface="Arial"/>
                  </a:rPr>
                  <a:t> delta x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tende</a:t>
                </a:r>
                <a:r>
                  <a:rPr lang="en-US" sz="2800" dirty="0">
                    <a:latin typeface="Arial"/>
                    <a:cs typeface="Arial"/>
                  </a:rPr>
                  <a:t> a zero. </a:t>
                </a:r>
                <a:r>
                  <a:rPr lang="en-US" sz="2800" dirty="0" err="1">
                    <a:latin typeface="Arial"/>
                    <a:cs typeface="Arial"/>
                  </a:rPr>
                  <a:t>Basicamente</a:t>
                </a:r>
                <a:r>
                  <a:rPr lang="en-US" sz="2800" dirty="0">
                    <a:latin typeface="Arial"/>
                    <a:cs typeface="Arial"/>
                  </a:rPr>
                  <a:t>, é </a:t>
                </a:r>
                <a:r>
                  <a:rPr lang="en-US" sz="2800" dirty="0" err="1">
                    <a:latin typeface="Arial"/>
                    <a:cs typeface="Arial"/>
                  </a:rPr>
                  <a:t>definir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pequenos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intervalos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calcular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variável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3:Exemplo de um </a:t>
                </a:r>
                <a:r>
                  <a:rPr lang="en-US" dirty="0" err="1">
                    <a:latin typeface="Arial"/>
                    <a:cs typeface="Arial"/>
                  </a:rPr>
                  <a:t>Modelo</a:t>
                </a:r>
                <a:r>
                  <a:rPr lang="en-US" dirty="0">
                    <a:latin typeface="Arial"/>
                    <a:cs typeface="Arial"/>
                  </a:rPr>
                  <a:t> de </a:t>
                </a:r>
                <a:r>
                  <a:rPr lang="en-US" dirty="0" err="1">
                    <a:latin typeface="Arial"/>
                    <a:cs typeface="Arial"/>
                  </a:rPr>
                  <a:t>elementos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finitos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r>
                  <a:rPr lang="en-US" sz="2800" dirty="0" err="1">
                    <a:latin typeface="Arial"/>
                    <a:cs typeface="Arial"/>
                  </a:rPr>
                  <a:t>Assim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citado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introdução</a:t>
                </a:r>
                <a:r>
                  <a:rPr lang="en-US" sz="2800" dirty="0">
                    <a:latin typeface="Arial"/>
                    <a:cs typeface="Arial"/>
                  </a:rPr>
                  <a:t>, o </a:t>
                </a:r>
                <a:r>
                  <a:rPr lang="en-US" sz="2800" dirty="0" err="1">
                    <a:latin typeface="Arial"/>
                    <a:cs typeface="Arial"/>
                  </a:rPr>
                  <a:t>modelo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matemático</a:t>
                </a:r>
                <a:r>
                  <a:rPr lang="en-US" sz="2800" dirty="0">
                    <a:latin typeface="Arial"/>
                    <a:cs typeface="Arial"/>
                  </a:rPr>
                  <a:t> para o </a:t>
                </a:r>
                <a:r>
                  <a:rPr lang="en-US" sz="2800" dirty="0" err="1">
                    <a:latin typeface="Arial"/>
                    <a:cs typeface="Arial"/>
                  </a:rPr>
                  <a:t>cálculo</a:t>
                </a:r>
                <a:r>
                  <a:rPr lang="en-US" sz="2800" dirty="0">
                    <a:latin typeface="Arial"/>
                    <a:cs typeface="Arial"/>
                  </a:rPr>
                  <a:t> que </a:t>
                </a:r>
                <a:r>
                  <a:rPr lang="en-US" sz="2800" dirty="0" err="1">
                    <a:latin typeface="Arial"/>
                    <a:cs typeface="Arial"/>
                  </a:rPr>
                  <a:t>será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feito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python </a:t>
                </a:r>
                <a:r>
                  <a:rPr lang="en-US" sz="2800" dirty="0" err="1">
                    <a:latin typeface="Arial"/>
                    <a:cs typeface="Arial"/>
                  </a:rPr>
                  <a:t>favorece</a:t>
                </a:r>
                <a:r>
                  <a:rPr lang="en-US" sz="2800" dirty="0">
                    <a:latin typeface="Arial"/>
                    <a:cs typeface="Arial"/>
                  </a:rPr>
                  <a:t> um </a:t>
                </a:r>
                <a:r>
                  <a:rPr lang="en-US" sz="2800" dirty="0" err="1">
                    <a:latin typeface="Arial"/>
                    <a:cs typeface="Arial"/>
                  </a:rPr>
                  <a:t>baixo</a:t>
                </a:r>
                <a:r>
                  <a:rPr lang="en-US" sz="2800" dirty="0">
                    <a:latin typeface="Arial"/>
                    <a:cs typeface="Arial"/>
                  </a:rPr>
                  <a:t> consume de </a:t>
                </a:r>
                <a:r>
                  <a:rPr lang="en-US" sz="2800" dirty="0" err="1">
                    <a:latin typeface="Arial"/>
                    <a:cs typeface="Arial"/>
                  </a:rPr>
                  <a:t>memória</a:t>
                </a:r>
                <a:r>
                  <a:rPr lang="en-US" sz="2800" dirty="0">
                    <a:latin typeface="Arial"/>
                    <a:cs typeface="Arial"/>
                  </a:rPr>
                  <a:t>. As </a:t>
                </a:r>
                <a:r>
                  <a:rPr lang="en-US" sz="2800" dirty="0" err="1">
                    <a:latin typeface="Arial"/>
                    <a:cs typeface="Arial"/>
                  </a:rPr>
                  <a:t>treliças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sofrer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deslocamentos</a:t>
                </a:r>
                <a:r>
                  <a:rPr lang="en-US" sz="2800" dirty="0">
                    <a:latin typeface="Arial"/>
                    <a:cs typeface="Arial"/>
                  </a:rPr>
                  <a:t> se </a:t>
                </a:r>
                <a:r>
                  <a:rPr lang="en-US" sz="2800" dirty="0" err="1">
                    <a:latin typeface="Arial"/>
                    <a:cs typeface="Arial"/>
                  </a:rPr>
                  <a:t>aplicada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e, </a:t>
                </a:r>
                <a:r>
                  <a:rPr lang="en-US" sz="2800" dirty="0" err="1">
                    <a:latin typeface="Arial"/>
                    <a:cs typeface="Arial"/>
                  </a:rPr>
                  <a:t>portanto</a:t>
                </a:r>
                <a:r>
                  <a:rPr lang="en-US" sz="2800" dirty="0">
                    <a:latin typeface="Arial"/>
                    <a:cs typeface="Arial"/>
                  </a:rPr>
                  <a:t>, no </a:t>
                </a:r>
                <a:r>
                  <a:rPr lang="en-US" sz="2800" dirty="0" err="1">
                    <a:latin typeface="Arial"/>
                    <a:cs typeface="Arial"/>
                  </a:rPr>
                  <a:t>âmbito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física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podem</a:t>
                </a:r>
                <a:r>
                  <a:rPr lang="en-US" sz="2800" dirty="0">
                    <a:latin typeface="Arial"/>
                    <a:cs typeface="Arial"/>
                  </a:rPr>
                  <a:t> ser </a:t>
                </a:r>
                <a:r>
                  <a:rPr lang="en-US" sz="2800" dirty="0" err="1">
                    <a:latin typeface="Arial"/>
                    <a:cs typeface="Arial"/>
                  </a:rPr>
                  <a:t>tratadas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molas, </a:t>
                </a:r>
                <a:r>
                  <a:rPr lang="en-US" sz="2800" dirty="0" err="1">
                    <a:latin typeface="Arial"/>
                    <a:cs typeface="Arial"/>
                  </a:rPr>
                  <a:t>tal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é o </a:t>
                </a:r>
                <a:r>
                  <a:rPr lang="en-US" sz="2800" dirty="0" err="1">
                    <a:latin typeface="Arial"/>
                    <a:cs typeface="Arial"/>
                  </a:rPr>
                  <a:t>resultado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multiplicação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pt-BR" sz="2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pt-BR" sz="2800" b="0" dirty="0">
                    <a:effectLst/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 No entanto, como é um sistema com mais de uma treliç</a:t>
                </a:r>
                <a:r>
                  <a:rPr lang="pt-BR" sz="2800" dirty="0">
                    <a:latin typeface="Arial"/>
                    <a:ea typeface="Cambria Math" panose="02040503050406030204" pitchFamily="18" charset="0"/>
                    <a:cs typeface="Arial" panose="020B0604020202020204" pitchFamily="34" charset="0"/>
                  </a:rPr>
                  <a:t>a e que existe interação entre as treliças, apoios, forças externas e internas, o jeito certo de tratar o problema é considerar uma matriz para cada nó da estrutura. Em outras palavras, a equação verdadeira que rege o sistema é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situação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hipotética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se sabe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estrutura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necessário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isolar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deslocamento.Em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regime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matricial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certo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dividir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pela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rigidez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mas sim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multiplicar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[K]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pelas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No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entanto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grandes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custoso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memória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formar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transposta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 que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recomendado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o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aplicado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projeto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foi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iterativo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sistema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ideia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fazer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várias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 valor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matriz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Existem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dois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diferentes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O de Gauss-Seidel,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prevê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K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próximos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o de Jacobi que resolve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todas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aproximações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última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fornecendo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resultados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dentro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mesma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métodos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pequena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software (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podem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resumidos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função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python),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porém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são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importantes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supondo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que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uma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obra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vida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real é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muito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complexa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com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elementos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e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por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deve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ser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eficiente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esse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caso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MATERIAIS E MÉTODOS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Para </a:t>
                </a:r>
                <a:r>
                  <a:rPr lang="en-US" sz="2800" dirty="0" err="1">
                    <a:latin typeface="Arial"/>
                    <a:cs typeface="Arial"/>
                  </a:rPr>
                  <a:t>iniciar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transcrever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informações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figura</a:t>
                </a:r>
                <a:r>
                  <a:rPr lang="en-US" sz="2800" dirty="0">
                    <a:latin typeface="Arial"/>
                    <a:cs typeface="Arial"/>
                  </a:rPr>
                  <a:t> 1 para um Excel, </a:t>
                </a:r>
                <a:r>
                  <a:rPr lang="en-US" sz="2800" dirty="0" err="1">
                    <a:latin typeface="Arial"/>
                    <a:cs typeface="Arial"/>
                  </a:rPr>
                  <a:t>já</a:t>
                </a:r>
                <a:r>
                  <a:rPr lang="en-US" sz="2800" dirty="0">
                    <a:latin typeface="Arial"/>
                    <a:cs typeface="Arial"/>
                  </a:rPr>
                  <a:t> que </a:t>
                </a:r>
                <a:r>
                  <a:rPr lang="en-US" sz="2800" dirty="0" err="1">
                    <a:latin typeface="Arial"/>
                    <a:cs typeface="Arial"/>
                  </a:rPr>
                  <a:t>facilita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importação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código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>
                    <a:latin typeface="Arial"/>
                    <a:cs typeface="Arial"/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20282" y="10340994"/>
                <a:ext cx="14318118" cy="31458394"/>
              </a:xfrm>
              <a:blipFill>
                <a:blip r:embed="rId2"/>
                <a:stretch>
                  <a:fillRect l="-553" t="-97" r="-4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3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16461616" y="10340994"/>
                <a:ext cx="14323742" cy="31458394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A ferramenta </a:t>
                </a:r>
                <a:r>
                  <a:rPr lang="en-US" sz="2800" dirty="0" err="1">
                    <a:latin typeface="Arial"/>
                    <a:cs typeface="Arial"/>
                  </a:rPr>
                  <a:t>utilizada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implementar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Método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finitos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Jupyter</a:t>
                </a:r>
                <a:r>
                  <a:rPr lang="en-US" sz="2800" dirty="0">
                    <a:latin typeface="Arial"/>
                    <a:cs typeface="Arial"/>
                  </a:rPr>
                  <a:t> Notebook, pela </a:t>
                </a:r>
                <a:r>
                  <a:rPr lang="en-US" sz="2800" dirty="0" err="1">
                    <a:latin typeface="Arial"/>
                    <a:cs typeface="Arial"/>
                  </a:rPr>
                  <a:t>facilidade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organizar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etapas</a:t>
                </a:r>
                <a:r>
                  <a:rPr lang="en-US" sz="2800" dirty="0">
                    <a:latin typeface="Arial"/>
                    <a:cs typeface="Arial"/>
                  </a:rPr>
                  <a:t> com Markdown. Antes de </a:t>
                </a:r>
                <a:r>
                  <a:rPr lang="en-US" sz="2800" dirty="0" err="1">
                    <a:latin typeface="Arial"/>
                    <a:cs typeface="Arial"/>
                  </a:rPr>
                  <a:t>começar</a:t>
                </a:r>
                <a:r>
                  <a:rPr lang="en-US" sz="2800" dirty="0">
                    <a:latin typeface="Arial"/>
                    <a:cs typeface="Arial"/>
                  </a:rPr>
                  <a:t> MEF, </a:t>
                </a:r>
                <a:r>
                  <a:rPr lang="en-US" sz="2800" dirty="0" err="1">
                    <a:latin typeface="Arial"/>
                    <a:cs typeface="Arial"/>
                  </a:rPr>
                  <a:t>foram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implementadas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funções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aproximação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sistema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equações</a:t>
                </a:r>
                <a:r>
                  <a:rPr lang="en-US" sz="2800" dirty="0">
                    <a:latin typeface="Arial"/>
                    <a:cs typeface="Arial"/>
                  </a:rPr>
                  <a:t>, tanto o Jacobi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o Gauss-Seidel. A </a:t>
                </a:r>
                <a:r>
                  <a:rPr lang="en-US" sz="2800" dirty="0" err="1">
                    <a:latin typeface="Arial"/>
                    <a:cs typeface="Arial"/>
                  </a:rPr>
                  <a:t>diferença</a:t>
                </a:r>
                <a:r>
                  <a:rPr lang="en-US" sz="2800" dirty="0">
                    <a:latin typeface="Arial"/>
                    <a:cs typeface="Arial"/>
                  </a:rPr>
                  <a:t> entre </a:t>
                </a:r>
                <a:r>
                  <a:rPr lang="en-US" sz="2800" dirty="0" err="1">
                    <a:latin typeface="Arial"/>
                    <a:cs typeface="Arial"/>
                  </a:rPr>
                  <a:t>eles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já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explicada</a:t>
                </a:r>
                <a:r>
                  <a:rPr lang="en-US" sz="2800" dirty="0">
                    <a:latin typeface="Arial"/>
                    <a:cs typeface="Arial"/>
                  </a:rPr>
                  <a:t>, mas vale </a:t>
                </a:r>
                <a:r>
                  <a:rPr lang="en-US" sz="2800" dirty="0" err="1">
                    <a:latin typeface="Arial"/>
                    <a:cs typeface="Arial"/>
                  </a:rPr>
                  <a:t>ressaltar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procedimento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bem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parecido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Primeiro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declarar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vazia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tamanho</a:t>
                </a:r>
                <a:r>
                  <a:rPr lang="en-US" sz="2800" dirty="0">
                    <a:latin typeface="Arial"/>
                    <a:cs typeface="Arial"/>
                  </a:rPr>
                  <a:t> da original. </a:t>
                </a:r>
                <a:r>
                  <a:rPr lang="en-US" sz="2800" dirty="0" err="1">
                    <a:latin typeface="Arial"/>
                    <a:cs typeface="Arial"/>
                  </a:rPr>
                  <a:t>Depois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dentro</a:t>
                </a:r>
                <a:r>
                  <a:rPr lang="en-US" sz="2800" dirty="0">
                    <a:latin typeface="Arial"/>
                    <a:cs typeface="Arial"/>
                  </a:rPr>
                  <a:t> de um looping das </a:t>
                </a:r>
                <a:r>
                  <a:rPr lang="en-US" sz="2800" dirty="0" err="1">
                    <a:latin typeface="Arial"/>
                    <a:cs typeface="Arial"/>
                  </a:rPr>
                  <a:t>iterações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enquanto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passar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parâmetro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iterações</a:t>
                </a:r>
                <a:r>
                  <a:rPr lang="en-US" sz="2800" dirty="0">
                    <a:latin typeface="Arial"/>
                    <a:cs typeface="Arial"/>
                  </a:rPr>
                  <a:t>, passer </a:t>
                </a:r>
                <a:r>
                  <a:rPr lang="en-US" sz="2800" dirty="0" err="1">
                    <a:latin typeface="Arial"/>
                    <a:cs typeface="Arial"/>
                  </a:rPr>
                  <a:t>por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todas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linhas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colunas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preencher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cópia</a:t>
                </a:r>
                <a:r>
                  <a:rPr lang="en-US" sz="2800" dirty="0">
                    <a:latin typeface="Arial"/>
                    <a:cs typeface="Arial"/>
                  </a:rPr>
                  <a:t> com o valor </a:t>
                </a:r>
                <a:r>
                  <a:rPr lang="en-US" sz="2800" dirty="0" err="1">
                    <a:latin typeface="Arial"/>
                    <a:cs typeface="Arial"/>
                  </a:rPr>
                  <a:t>aproximado</a:t>
                </a:r>
                <a:r>
                  <a:rPr lang="en-US" sz="2800" dirty="0">
                    <a:latin typeface="Arial"/>
                    <a:cs typeface="Arial"/>
                  </a:rPr>
                  <a:t>. Se o </a:t>
                </a:r>
                <a:r>
                  <a:rPr lang="en-US" sz="2800" dirty="0" err="1">
                    <a:latin typeface="Arial"/>
                    <a:cs typeface="Arial"/>
                  </a:rPr>
                  <a:t>erro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ficar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menor</a:t>
                </a:r>
                <a:r>
                  <a:rPr lang="en-US" sz="2800" dirty="0">
                    <a:latin typeface="Arial"/>
                    <a:cs typeface="Arial"/>
                  </a:rPr>
                  <a:t> que a </a:t>
                </a:r>
                <a:r>
                  <a:rPr lang="en-US" sz="2800" dirty="0" err="1">
                    <a:latin typeface="Arial"/>
                    <a:cs typeface="Arial"/>
                  </a:rPr>
                  <a:t>tolerância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parar</a:t>
                </a:r>
                <a:r>
                  <a:rPr lang="en-US" sz="2800" dirty="0">
                    <a:latin typeface="Arial"/>
                    <a:cs typeface="Arial"/>
                  </a:rPr>
                  <a:t> o looping.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A </a:t>
                </a:r>
                <a:r>
                  <a:rPr lang="en-US" sz="2800" dirty="0" err="1">
                    <a:latin typeface="Arial"/>
                    <a:cs typeface="Arial"/>
                  </a:rPr>
                  <a:t>próxima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etapa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montar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 global,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. Para </a:t>
                </a:r>
                <a:r>
                  <a:rPr lang="en-US" sz="2800" dirty="0" err="1">
                    <a:latin typeface="Arial"/>
                    <a:cs typeface="Arial"/>
                  </a:rPr>
                  <a:t>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montar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conectividade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nó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usando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os</a:t>
                </a:r>
                <a:r>
                  <a:rPr lang="en-US" sz="2800" dirty="0">
                    <a:latin typeface="Arial"/>
                    <a:cs typeface="Arial"/>
                  </a:rPr>
                  <a:t> dados de </a:t>
                </a:r>
                <a:r>
                  <a:rPr lang="en-US" sz="2800" dirty="0" err="1">
                    <a:latin typeface="Arial"/>
                    <a:cs typeface="Arial"/>
                  </a:rPr>
                  <a:t>suas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posições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Depois</a:t>
                </a:r>
                <a:r>
                  <a:rPr lang="en-US" sz="2800" dirty="0">
                    <a:latin typeface="Arial"/>
                    <a:cs typeface="Arial"/>
                  </a:rPr>
                  <a:t>, para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calculado</a:t>
                </a:r>
                <a:r>
                  <a:rPr lang="en-US" sz="2800" dirty="0">
                    <a:latin typeface="Arial"/>
                    <a:cs typeface="Arial"/>
                  </a:rPr>
                  <a:t> o valor da </a:t>
                </a:r>
                <a:r>
                  <a:rPr lang="en-US" sz="2800" dirty="0" err="1">
                    <a:latin typeface="Arial"/>
                    <a:cs typeface="Arial"/>
                  </a:rPr>
                  <a:t>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usando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fórmula</a:t>
                </a:r>
                <a:r>
                  <a:rPr lang="en-US" sz="2800" dirty="0">
                    <a:latin typeface="Arial"/>
                    <a:cs typeface="Arial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pt-BR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pt-BR" sz="2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num>
                      <m:den>
                        <m:r>
                          <a:rPr lang="pt-BR" sz="2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/>
                    <a:cs typeface="Arial"/>
                  </a:rPr>
                  <a:t> (</a:t>
                </a:r>
                <a:r>
                  <a:rPr lang="en-US" sz="2800" dirty="0" err="1">
                    <a:latin typeface="Arial"/>
                    <a:cs typeface="Arial"/>
                  </a:rPr>
                  <a:t>sendo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área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seção</a:t>
                </a:r>
                <a:r>
                  <a:rPr lang="en-US" sz="2800" dirty="0">
                    <a:latin typeface="Arial"/>
                    <a:cs typeface="Arial"/>
                  </a:rPr>
                  <a:t> transversal, E a </a:t>
                </a:r>
                <a:r>
                  <a:rPr lang="en-US" sz="2800" dirty="0" err="1">
                    <a:latin typeface="Arial"/>
                    <a:cs typeface="Arial"/>
                  </a:rPr>
                  <a:t>constante</a:t>
                </a:r>
                <a:r>
                  <a:rPr lang="en-US" sz="2800" dirty="0">
                    <a:latin typeface="Arial"/>
                    <a:cs typeface="Arial"/>
                  </a:rPr>
                  <a:t> de Young e L o </a:t>
                </a:r>
                <a:r>
                  <a:rPr lang="en-US" sz="2800" dirty="0" err="1">
                    <a:latin typeface="Arial"/>
                    <a:cs typeface="Arial"/>
                  </a:rPr>
                  <a:t>comprimento</a:t>
                </a:r>
                <a:r>
                  <a:rPr lang="en-US" sz="2800" dirty="0">
                    <a:latin typeface="Arial"/>
                    <a:cs typeface="Arial"/>
                  </a:rPr>
                  <a:t> da barra, </a:t>
                </a:r>
                <a:r>
                  <a:rPr lang="en-US" sz="2800" dirty="0" err="1">
                    <a:latin typeface="Arial"/>
                    <a:cs typeface="Arial"/>
                  </a:rPr>
                  <a:t>calculado</a:t>
                </a:r>
                <a:r>
                  <a:rPr lang="en-US" sz="2800" dirty="0">
                    <a:latin typeface="Arial"/>
                    <a:cs typeface="Arial"/>
                  </a:rPr>
                  <a:t> com o </a:t>
                </a:r>
                <a:r>
                  <a:rPr lang="en-US" sz="2800" dirty="0" err="1">
                    <a:latin typeface="Arial"/>
                    <a:cs typeface="Arial"/>
                  </a:rPr>
                  <a:t>teorema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Pitágoras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posição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nós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Associando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conectividade</a:t>
                </a:r>
                <a:r>
                  <a:rPr lang="en-US" sz="2800" dirty="0">
                    <a:latin typeface="Arial"/>
                    <a:cs typeface="Arial"/>
                  </a:rPr>
                  <a:t> e o valor de k,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possível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preencher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global de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r>
                  <a:rPr lang="en-US" sz="2800" dirty="0" err="1">
                    <a:latin typeface="Arial"/>
                    <a:cs typeface="Arial"/>
                  </a:rPr>
                  <a:t>Depois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bastou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aplicar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condições</a:t>
                </a:r>
                <a:r>
                  <a:rPr lang="en-US" sz="2800" dirty="0">
                    <a:latin typeface="Arial"/>
                    <a:cs typeface="Arial"/>
                  </a:rPr>
                  <a:t> de contorno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, tanto </a:t>
                </a:r>
                <a:r>
                  <a:rPr lang="en-US" sz="2800" dirty="0" err="1">
                    <a:latin typeface="Arial"/>
                    <a:cs typeface="Arial"/>
                  </a:rPr>
                  <a:t>nas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forças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 global. </a:t>
                </a:r>
                <a:r>
                  <a:rPr lang="en-US" sz="2800" dirty="0" err="1">
                    <a:latin typeface="Arial"/>
                    <a:cs typeface="Arial"/>
                  </a:rPr>
                  <a:t>Utilizou</a:t>
                </a:r>
                <a:r>
                  <a:rPr lang="en-US" sz="2800" dirty="0">
                    <a:latin typeface="Arial"/>
                    <a:cs typeface="Arial"/>
                  </a:rPr>
                  <a:t>-se a </a:t>
                </a:r>
                <a:r>
                  <a:rPr lang="en-US" sz="2800" dirty="0" err="1">
                    <a:latin typeface="Arial"/>
                    <a:cs typeface="Arial"/>
                  </a:rPr>
                  <a:t>função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i="1" dirty="0">
                    <a:latin typeface="Arial"/>
                    <a:cs typeface="Arial"/>
                  </a:rPr>
                  <a:t>delete </a:t>
                </a:r>
                <a:r>
                  <a:rPr lang="en-US" sz="2800" dirty="0">
                    <a:latin typeface="Arial"/>
                    <a:cs typeface="Arial"/>
                  </a:rPr>
                  <a:t>do</a:t>
                </a:r>
                <a:r>
                  <a:rPr lang="en-US" sz="2800" i="1" dirty="0">
                    <a:latin typeface="Arial"/>
                    <a:cs typeface="Arial"/>
                  </a:rPr>
                  <a:t> </a:t>
                </a:r>
                <a:r>
                  <a:rPr lang="en-US" sz="2800" i="1" dirty="0" err="1">
                    <a:latin typeface="Arial"/>
                    <a:cs typeface="Arial"/>
                  </a:rPr>
                  <a:t>numpy</a:t>
                </a:r>
                <a:r>
                  <a:rPr lang="en-US" sz="2800" i="1" dirty="0">
                    <a:latin typeface="Arial"/>
                    <a:cs typeface="Arial"/>
                  </a:rPr>
                  <a:t>, </a:t>
                </a:r>
                <a:r>
                  <a:rPr lang="en-US" sz="2800" dirty="0">
                    <a:latin typeface="Arial"/>
                    <a:cs typeface="Arial"/>
                  </a:rPr>
                  <a:t>pois é </a:t>
                </a:r>
                <a:r>
                  <a:rPr lang="en-US" sz="2800" dirty="0" err="1">
                    <a:latin typeface="Arial"/>
                    <a:cs typeface="Arial"/>
                  </a:rPr>
                  <a:t>possível</a:t>
                </a:r>
                <a:r>
                  <a:rPr lang="en-US" sz="2800" dirty="0">
                    <a:latin typeface="Arial"/>
                    <a:cs typeface="Arial"/>
                  </a:rPr>
                  <a:t> determiner qual </a:t>
                </a:r>
                <a:r>
                  <a:rPr lang="en-US" sz="2800" dirty="0" err="1">
                    <a:latin typeface="Arial"/>
                    <a:cs typeface="Arial"/>
                  </a:rPr>
                  <a:t>eixo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deletar</a:t>
                </a:r>
                <a:r>
                  <a:rPr lang="en-US" sz="2800" dirty="0">
                    <a:latin typeface="Arial"/>
                    <a:cs typeface="Arial"/>
                  </a:rPr>
                  <a:t>. Com a </a:t>
                </a:r>
                <a:r>
                  <a:rPr lang="en-US" sz="2800" dirty="0" err="1">
                    <a:latin typeface="Arial"/>
                    <a:cs typeface="Arial"/>
                  </a:rPr>
                  <a:t>matriz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rigidez</a:t>
                </a:r>
                <a:r>
                  <a:rPr lang="en-US" sz="2800" dirty="0">
                    <a:latin typeface="Arial"/>
                    <a:cs typeface="Arial"/>
                  </a:rPr>
                  <a:t> global </a:t>
                </a:r>
                <a:r>
                  <a:rPr lang="en-US" sz="2800" dirty="0" err="1">
                    <a:latin typeface="Arial"/>
                    <a:cs typeface="Arial"/>
                  </a:rPr>
                  <a:t>pronta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iteramos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Jacobi e Gauss-Seidel </a:t>
                </a:r>
                <a:r>
                  <a:rPr lang="en-US" sz="2800" dirty="0" err="1">
                    <a:latin typeface="Arial"/>
                    <a:cs typeface="Arial"/>
                  </a:rPr>
                  <a:t>passando</a:t>
                </a:r>
                <a:r>
                  <a:rPr lang="en-US" sz="2800" dirty="0">
                    <a:latin typeface="Arial"/>
                    <a:cs typeface="Arial"/>
                  </a:rPr>
                  <a:t> 1000 </a:t>
                </a:r>
                <a:r>
                  <a:rPr lang="en-US" sz="2800" dirty="0" err="1">
                    <a:latin typeface="Arial"/>
                    <a:cs typeface="Arial"/>
                  </a:rPr>
                  <a:t>como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máximo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iterações</a:t>
                </a:r>
                <a:r>
                  <a:rPr lang="en-US" sz="2800" dirty="0">
                    <a:latin typeface="Arial"/>
                    <a:cs typeface="Arial"/>
                  </a:rPr>
                  <a:t> e 0.00001 de </a:t>
                </a:r>
                <a:r>
                  <a:rPr lang="en-US" sz="2800" dirty="0" err="1">
                    <a:latin typeface="Arial"/>
                    <a:cs typeface="Arial"/>
                  </a:rPr>
                  <a:t>tolerância</a:t>
                </a:r>
                <a:r>
                  <a:rPr lang="en-US" sz="2800" dirty="0">
                    <a:latin typeface="Arial"/>
                    <a:cs typeface="Arial"/>
                  </a:rPr>
                  <a:t>.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do </a:t>
                </a:r>
                <a:r>
                  <a:rPr lang="en-US" sz="2800" dirty="0" err="1">
                    <a:latin typeface="Arial"/>
                    <a:cs typeface="Arial"/>
                  </a:rPr>
                  <a:t>deslocamento</a:t>
                </a:r>
                <a:r>
                  <a:rPr lang="en-US" sz="2800" dirty="0">
                    <a:latin typeface="Arial"/>
                    <a:cs typeface="Arial"/>
                  </a:rPr>
                  <a:t>, as </a:t>
                </a:r>
                <a:r>
                  <a:rPr lang="en-US" sz="2800" dirty="0" err="1">
                    <a:latin typeface="Arial"/>
                    <a:cs typeface="Arial"/>
                  </a:rPr>
                  <a:t>deformações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tensões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forças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internas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são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calculadas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considerando</a:t>
                </a:r>
                <a:r>
                  <a:rPr lang="en-US" sz="2800" dirty="0">
                    <a:latin typeface="Arial"/>
                    <a:cs typeface="Arial"/>
                  </a:rPr>
                  <a:t> o </a:t>
                </a:r>
                <a:r>
                  <a:rPr lang="en-US" sz="2800" dirty="0" err="1">
                    <a:latin typeface="Arial"/>
                    <a:cs typeface="Arial"/>
                  </a:rPr>
                  <a:t>ângulo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inclinação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elementos</a:t>
                </a:r>
                <a:r>
                  <a:rPr lang="en-US" sz="2800" dirty="0">
                    <a:latin typeface="Arial"/>
                    <a:cs typeface="Arial"/>
                  </a:rPr>
                  <a:t>.   Para </a:t>
                </a:r>
                <a:r>
                  <a:rPr lang="en-US" sz="2800" dirty="0" err="1">
                    <a:latin typeface="Arial"/>
                    <a:cs typeface="Arial"/>
                  </a:rPr>
                  <a:t>isso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foram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consideradas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deduções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seno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cosseno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catetos</a:t>
                </a:r>
                <a:r>
                  <a:rPr lang="en-US" sz="2800" dirty="0">
                    <a:latin typeface="Arial"/>
                    <a:cs typeface="Arial"/>
                  </a:rPr>
                  <a:t> e </a:t>
                </a:r>
                <a:r>
                  <a:rPr lang="en-US" sz="2800" dirty="0" err="1">
                    <a:latin typeface="Arial"/>
                    <a:cs typeface="Arial"/>
                  </a:rPr>
                  <a:t>hipotenusas</a:t>
                </a:r>
                <a:r>
                  <a:rPr lang="en-US" sz="2800" dirty="0">
                    <a:latin typeface="Arial"/>
                    <a:cs typeface="Arial"/>
                  </a:rPr>
                  <a:t>. A </a:t>
                </a:r>
                <a:r>
                  <a:rPr lang="en-US" sz="2800" dirty="0" err="1">
                    <a:latin typeface="Arial"/>
                    <a:cs typeface="Arial"/>
                  </a:rPr>
                  <a:t>tensão</a:t>
                </a:r>
                <a:r>
                  <a:rPr lang="en-US" sz="2800" dirty="0">
                    <a:latin typeface="Arial"/>
                    <a:cs typeface="Arial"/>
                  </a:rPr>
                  <a:t> interna é a </a:t>
                </a:r>
                <a:r>
                  <a:rPr lang="en-US" sz="2800" dirty="0" err="1">
                    <a:latin typeface="Arial"/>
                    <a:cs typeface="Arial"/>
                  </a:rPr>
                  <a:t>multiplicação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deformação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pelo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módulo</a:t>
                </a:r>
                <a:r>
                  <a:rPr lang="en-US" sz="2800" dirty="0">
                    <a:latin typeface="Arial"/>
                    <a:cs typeface="Arial"/>
                  </a:rPr>
                  <a:t> de </a:t>
                </a:r>
                <a:r>
                  <a:rPr lang="en-US" sz="2800" dirty="0" err="1">
                    <a:latin typeface="Arial"/>
                    <a:cs typeface="Arial"/>
                  </a:rPr>
                  <a:t>elasticidade</a:t>
                </a:r>
                <a:r>
                  <a:rPr lang="en-US" sz="2800" dirty="0">
                    <a:latin typeface="Arial"/>
                    <a:cs typeface="Arial"/>
                  </a:rPr>
                  <a:t> e a </a:t>
                </a:r>
                <a:r>
                  <a:rPr lang="en-US" sz="2800" dirty="0" err="1">
                    <a:latin typeface="Arial"/>
                    <a:cs typeface="Arial"/>
                  </a:rPr>
                  <a:t>força</a:t>
                </a:r>
                <a:r>
                  <a:rPr lang="en-US" sz="2800" dirty="0">
                    <a:latin typeface="Arial"/>
                    <a:cs typeface="Arial"/>
                  </a:rPr>
                  <a:t> interna, </a:t>
                </a:r>
                <a:r>
                  <a:rPr lang="en-US" sz="2800" dirty="0" err="1">
                    <a:latin typeface="Arial"/>
                    <a:cs typeface="Arial"/>
                  </a:rPr>
                  <a:t>multiplicação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tensão</a:t>
                </a:r>
                <a:r>
                  <a:rPr lang="en-US" sz="2800" dirty="0">
                    <a:latin typeface="Arial"/>
                    <a:cs typeface="Arial"/>
                  </a:rPr>
                  <a:t> pela </a:t>
                </a:r>
                <a:r>
                  <a:rPr lang="en-US" sz="2800" dirty="0" err="1">
                    <a:latin typeface="Arial"/>
                    <a:cs typeface="Arial"/>
                  </a:rPr>
                  <a:t>área</a:t>
                </a:r>
                <a:r>
                  <a:rPr lang="en-US" sz="2800" dirty="0">
                    <a:latin typeface="Arial"/>
                    <a:cs typeface="Arial"/>
                  </a:rPr>
                  <a:t> da </a:t>
                </a:r>
                <a:r>
                  <a:rPr lang="en-US" sz="2800" dirty="0" err="1">
                    <a:latin typeface="Arial"/>
                    <a:cs typeface="Arial"/>
                  </a:rPr>
                  <a:t>seção</a:t>
                </a:r>
                <a:r>
                  <a:rPr lang="en-US" sz="2800" dirty="0">
                    <a:latin typeface="Arial"/>
                    <a:cs typeface="Arial"/>
                  </a:rPr>
                  <a:t> transversal. </a:t>
                </a:r>
                <a:r>
                  <a:rPr lang="en-US" sz="2800" dirty="0" err="1">
                    <a:latin typeface="Arial"/>
                    <a:cs typeface="Arial"/>
                  </a:rPr>
                  <a:t>Fazendo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esse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procedimento</a:t>
                </a:r>
                <a:r>
                  <a:rPr lang="en-US" sz="2800" dirty="0">
                    <a:latin typeface="Arial"/>
                    <a:cs typeface="Arial"/>
                  </a:rPr>
                  <a:t> para </a:t>
                </a:r>
                <a:r>
                  <a:rPr lang="en-US" sz="2800" dirty="0" err="1">
                    <a:latin typeface="Arial"/>
                    <a:cs typeface="Arial"/>
                  </a:rPr>
                  <a:t>cada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elemento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possível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chegar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em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todos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resultados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finais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RESULTADOS E DISCUSSÃO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A principal forma de </a:t>
                </a:r>
                <a:r>
                  <a:rPr lang="en-US" sz="2800" dirty="0" err="1">
                    <a:latin typeface="Arial"/>
                    <a:cs typeface="Arial"/>
                  </a:rPr>
                  <a:t>validação</a:t>
                </a:r>
                <a:r>
                  <a:rPr lang="en-US" sz="2800" dirty="0">
                    <a:latin typeface="Arial"/>
                    <a:cs typeface="Arial"/>
                  </a:rPr>
                  <a:t> dos </a:t>
                </a:r>
                <a:r>
                  <a:rPr lang="en-US" sz="2800" dirty="0" err="1">
                    <a:latin typeface="Arial"/>
                    <a:cs typeface="Arial"/>
                  </a:rPr>
                  <a:t>resultados</a:t>
                </a:r>
                <a:r>
                  <a:rPr lang="en-US" sz="2800" dirty="0">
                    <a:latin typeface="Arial"/>
                    <a:cs typeface="Arial"/>
                  </a:rPr>
                  <a:t> é </a:t>
                </a:r>
                <a:r>
                  <a:rPr lang="en-US" sz="2800" dirty="0" err="1">
                    <a:latin typeface="Arial"/>
                    <a:cs typeface="Arial"/>
                  </a:rPr>
                  <a:t>comparar</a:t>
                </a:r>
                <a:r>
                  <a:rPr lang="en-US" sz="2800" dirty="0">
                    <a:latin typeface="Arial"/>
                    <a:cs typeface="Arial"/>
                  </a:rPr>
                  <a:t> com </a:t>
                </a:r>
                <a:r>
                  <a:rPr lang="en-US" sz="2800" dirty="0" err="1">
                    <a:latin typeface="Arial"/>
                    <a:cs typeface="Arial"/>
                  </a:rPr>
                  <a:t>uma</a:t>
                </a:r>
                <a:r>
                  <a:rPr lang="en-US" sz="2800" dirty="0">
                    <a:latin typeface="Arial"/>
                    <a:cs typeface="Arial"/>
                  </a:rPr>
                  <a:t> ferramenta que </a:t>
                </a:r>
                <a:r>
                  <a:rPr lang="en-US" sz="2800" dirty="0" err="1">
                    <a:latin typeface="Arial"/>
                    <a:cs typeface="Arial"/>
                  </a:rPr>
                  <a:t>também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calcula</a:t>
                </a:r>
                <a:r>
                  <a:rPr lang="en-US" sz="2800" dirty="0">
                    <a:latin typeface="Arial"/>
                    <a:cs typeface="Arial"/>
                  </a:rPr>
                  <a:t> as </a:t>
                </a:r>
                <a:r>
                  <a:rPr lang="en-US" sz="2800" dirty="0" err="1">
                    <a:latin typeface="Arial"/>
                    <a:cs typeface="Arial"/>
                  </a:rPr>
                  <a:t>propriedades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partir</a:t>
                </a:r>
                <a:r>
                  <a:rPr lang="en-US" sz="2800" dirty="0">
                    <a:latin typeface="Arial"/>
                    <a:cs typeface="Arial"/>
                  </a:rPr>
                  <a:t> de um </a:t>
                </a:r>
                <a:r>
                  <a:rPr lang="en-US" sz="2800" dirty="0" err="1">
                    <a:latin typeface="Arial"/>
                    <a:cs typeface="Arial"/>
                  </a:rPr>
                  <a:t>arquivo</a:t>
                </a:r>
                <a:r>
                  <a:rPr lang="en-US" sz="2800" dirty="0">
                    <a:latin typeface="Arial"/>
                    <a:cs typeface="Arial"/>
                  </a:rPr>
                  <a:t> de entrada. Para </a:t>
                </a:r>
                <a:r>
                  <a:rPr lang="en-US" sz="2800" dirty="0" err="1">
                    <a:latin typeface="Arial"/>
                    <a:cs typeface="Arial"/>
                  </a:rPr>
                  <a:t>este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projeto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utilizado</a:t>
                </a:r>
                <a:r>
                  <a:rPr lang="en-US" sz="2800" dirty="0">
                    <a:latin typeface="Arial"/>
                    <a:cs typeface="Arial"/>
                  </a:rPr>
                  <a:t> o LISA. </a:t>
                </a:r>
                <a:r>
                  <a:rPr lang="en-US" sz="2800" dirty="0" err="1">
                    <a:latin typeface="Arial"/>
                    <a:cs typeface="Arial"/>
                  </a:rPr>
                  <a:t>Foi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necessário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replicar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totalmente</a:t>
                </a:r>
                <a:r>
                  <a:rPr lang="en-US" sz="2800" dirty="0">
                    <a:latin typeface="Arial"/>
                    <a:cs typeface="Arial"/>
                  </a:rPr>
                  <a:t> a </a:t>
                </a:r>
                <a:r>
                  <a:rPr lang="en-US" sz="2800" dirty="0" err="1">
                    <a:latin typeface="Arial"/>
                    <a:cs typeface="Arial"/>
                  </a:rPr>
                  <a:t>estrutura</a:t>
                </a:r>
                <a:r>
                  <a:rPr lang="en-US" sz="2800" dirty="0">
                    <a:latin typeface="Arial"/>
                    <a:cs typeface="Arial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err="1">
                    <a:latin typeface="Arial"/>
                    <a:cs typeface="Arial"/>
                  </a:rPr>
                  <a:t>Figura</a:t>
                </a:r>
                <a:r>
                  <a:rPr lang="en-US" dirty="0">
                    <a:latin typeface="Arial"/>
                    <a:cs typeface="Arial"/>
                  </a:rPr>
                  <a:t> 4: </a:t>
                </a:r>
                <a:r>
                  <a:rPr lang="en-US" dirty="0" err="1">
                    <a:latin typeface="Arial"/>
                    <a:cs typeface="Arial"/>
                  </a:rPr>
                  <a:t>Estrutura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inicial</a:t>
                </a:r>
                <a:r>
                  <a:rPr lang="en-US" dirty="0">
                    <a:latin typeface="Arial"/>
                    <a:cs typeface="Arial"/>
                  </a:rPr>
                  <a:t> </a:t>
                </a:r>
                <a:r>
                  <a:rPr lang="en-US" dirty="0" err="1">
                    <a:latin typeface="Arial"/>
                    <a:cs typeface="Arial"/>
                  </a:rPr>
                  <a:t>refeita</a:t>
                </a:r>
                <a:r>
                  <a:rPr lang="en-US" dirty="0">
                    <a:latin typeface="Arial"/>
                    <a:cs typeface="Arial"/>
                  </a:rPr>
                  <a:t> no Lisa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b="0" dirty="0">
                    <a:latin typeface="Arial"/>
                    <a:cs typeface="Arial"/>
                  </a:rPr>
                  <a:t>	Dessa forma, </a:t>
                </a:r>
                <a:r>
                  <a:rPr lang="en-US" sz="2800" b="0" dirty="0" err="1">
                    <a:latin typeface="Arial"/>
                    <a:cs typeface="Arial"/>
                  </a:rPr>
                  <a:t>foi</a:t>
                </a:r>
                <a:r>
                  <a:rPr lang="en-US" sz="2800" b="0" dirty="0">
                    <a:latin typeface="Arial"/>
                    <a:cs typeface="Arial"/>
                  </a:rPr>
                  <a:t> </a:t>
                </a:r>
                <a:r>
                  <a:rPr lang="en-US" sz="2800" b="0" dirty="0" err="1">
                    <a:latin typeface="Arial"/>
                    <a:cs typeface="Arial"/>
                  </a:rPr>
                  <a:t>possível</a:t>
                </a:r>
                <a:r>
                  <a:rPr lang="en-US" sz="2800" b="0" dirty="0">
                    <a:latin typeface="Arial"/>
                    <a:cs typeface="Arial"/>
                  </a:rPr>
                  <a:t> comparer </a:t>
                </a:r>
                <a:r>
                  <a:rPr lang="en-US" sz="2800" b="0" dirty="0" err="1">
                    <a:latin typeface="Arial"/>
                    <a:cs typeface="Arial"/>
                  </a:rPr>
                  <a:t>os</a:t>
                </a:r>
                <a:r>
                  <a:rPr lang="en-US" sz="2800" b="0" dirty="0">
                    <a:latin typeface="Arial"/>
                    <a:cs typeface="Arial"/>
                  </a:rPr>
                  <a:t> </a:t>
                </a:r>
                <a:r>
                  <a:rPr lang="en-US" sz="2800" b="0" dirty="0" err="1">
                    <a:latin typeface="Arial"/>
                    <a:cs typeface="Arial"/>
                  </a:rPr>
                  <a:t>valores</a:t>
                </a:r>
                <a:r>
                  <a:rPr lang="en-US" sz="2800" dirty="0">
                    <a:latin typeface="Arial"/>
                    <a:cs typeface="Arial"/>
                  </a:rPr>
                  <a:t>. </a:t>
                </a:r>
                <a:r>
                  <a:rPr lang="en-US" sz="2800" dirty="0" err="1">
                    <a:latin typeface="Arial"/>
                    <a:cs typeface="Arial"/>
                  </a:rPr>
                  <a:t>Além</a:t>
                </a:r>
                <a:r>
                  <a:rPr lang="en-US" sz="2800" dirty="0">
                    <a:latin typeface="Arial"/>
                    <a:cs typeface="Arial"/>
                  </a:rPr>
                  <a:t> das </a:t>
                </a:r>
                <a:r>
                  <a:rPr lang="en-US" sz="2800" dirty="0" err="1">
                    <a:latin typeface="Arial"/>
                    <a:cs typeface="Arial"/>
                  </a:rPr>
                  <a:t>tabelas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montadas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foram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construídos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também</a:t>
                </a:r>
                <a:r>
                  <a:rPr lang="en-US" sz="2800" dirty="0">
                    <a:latin typeface="Arial"/>
                    <a:cs typeface="Arial"/>
                  </a:rPr>
                  <a:t> 3 </a:t>
                </a:r>
                <a:r>
                  <a:rPr lang="en-US" sz="2800" dirty="0" err="1">
                    <a:latin typeface="Arial"/>
                    <a:cs typeface="Arial"/>
                  </a:rPr>
                  <a:t>gráficos</a:t>
                </a:r>
                <a:r>
                  <a:rPr lang="en-US" sz="2800" dirty="0">
                    <a:latin typeface="Arial"/>
                    <a:cs typeface="Arial"/>
                  </a:rPr>
                  <a:t>, </a:t>
                </a:r>
                <a:r>
                  <a:rPr lang="en-US" sz="2800" dirty="0" err="1">
                    <a:latin typeface="Arial"/>
                    <a:cs typeface="Arial"/>
                  </a:rPr>
                  <a:t>comparando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os</a:t>
                </a:r>
                <a:r>
                  <a:rPr lang="en-US" sz="2800" dirty="0">
                    <a:latin typeface="Arial"/>
                    <a:cs typeface="Arial"/>
                  </a:rPr>
                  <a:t> dados do LISA com </a:t>
                </a:r>
                <a:r>
                  <a:rPr lang="en-US" sz="2800" dirty="0" err="1">
                    <a:latin typeface="Arial"/>
                    <a:cs typeface="Arial"/>
                  </a:rPr>
                  <a:t>os</a:t>
                </a:r>
                <a:r>
                  <a:rPr lang="en-US" sz="2800" dirty="0">
                    <a:latin typeface="Arial"/>
                    <a:cs typeface="Arial"/>
                  </a:rPr>
                  <a:t> </a:t>
                </a:r>
                <a:r>
                  <a:rPr lang="en-US" sz="2800" dirty="0" err="1">
                    <a:latin typeface="Arial"/>
                    <a:cs typeface="Arial"/>
                  </a:rPr>
                  <a:t>coletados</a:t>
                </a:r>
                <a:r>
                  <a:rPr lang="en-US" sz="2800" dirty="0">
                    <a:latin typeface="Arial"/>
                    <a:cs typeface="Arial"/>
                  </a:rPr>
                  <a:t> no Python. O ideal </a:t>
                </a:r>
                <a:r>
                  <a:rPr lang="en-US" sz="2800" dirty="0" err="1">
                    <a:latin typeface="Arial"/>
                    <a:cs typeface="Arial"/>
                  </a:rPr>
                  <a:t>seria</a:t>
                </a:r>
                <a:r>
                  <a:rPr lang="en-US" sz="2800" dirty="0">
                    <a:latin typeface="Arial"/>
                    <a:cs typeface="Arial"/>
                  </a:rPr>
                  <a:t> que o </a:t>
                </a:r>
                <a:r>
                  <a:rPr lang="en-US" sz="2800" dirty="0" err="1">
                    <a:latin typeface="Arial"/>
                    <a:cs typeface="Arial"/>
                  </a:rPr>
                  <a:t>gráfico</a:t>
                </a:r>
                <a:r>
                  <a:rPr lang="en-US" sz="2800" dirty="0">
                    <a:latin typeface="Arial"/>
                    <a:cs typeface="Arial"/>
                  </a:rPr>
                  <a:t> se </a:t>
                </a:r>
                <a:r>
                  <a:rPr lang="en-US" sz="2800" dirty="0" err="1">
                    <a:latin typeface="Arial"/>
                    <a:cs typeface="Arial"/>
                  </a:rPr>
                  <a:t>assemelhasse</a:t>
                </a:r>
                <a:r>
                  <a:rPr lang="en-US" sz="2800" dirty="0">
                    <a:latin typeface="Arial"/>
                    <a:cs typeface="Arial"/>
                  </a:rPr>
                  <a:t> com a </a:t>
                </a:r>
                <a:r>
                  <a:rPr lang="en-US" sz="2800" dirty="0" err="1">
                    <a:latin typeface="Arial"/>
                    <a:cs typeface="Arial"/>
                  </a:rPr>
                  <a:t>reta</a:t>
                </a:r>
                <a:r>
                  <a:rPr lang="en-US" sz="2800" dirty="0">
                    <a:latin typeface="Arial"/>
                    <a:cs typeface="Arial"/>
                  </a:rPr>
                  <a:t> y = x.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914400" lvl="2" indent="0" algn="just">
                  <a:lnSpc>
                    <a:spcPct val="120000"/>
                  </a:lnSpc>
                  <a:buNone/>
                </a:pPr>
                <a:endParaRPr lang="en-US" sz="280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	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CONCLUSÃO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pt-BR" sz="2800" b="0" dirty="0">
                    <a:latin typeface="Arial"/>
                    <a:cs typeface="Arial"/>
                  </a:rPr>
                  <a:t>	Portanto, pode-se observar que foi possível realizar a implementação do sistema mecânico com sucesso no Python. Pela verificação no Lisa, conseguiu-se averiguar que a modelagem física do Python muito se assemelha aos valores simulados na plataforma, confirmando a acurácia e precisão das nossas estimativas. Sendo assim, o programa poderia ser utilizado para calcular as tensões, deformações, deslocamentos, forças e reações de apoio em diferentes sistemas. Tendo isso em vista, uma forma de possivelmente melhorar a funcionalidade do programa seria automatizar cálculos que são feitos no Excel para o Python, como o dos nós, a incidência, o carregamento e as restrições. Além disso, como limitações, pode-se considerar que o programa apenas aceita entradas em x e em y, desconsiderando o eixo z. No mundo real, desprezar uma dimensão poderia acarretar em erros mais graves de cálculo e possíveis problemas em construções civis.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3200" b="1" dirty="0">
                  <a:solidFill>
                    <a:srgbClr val="C00000"/>
                  </a:solidFill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3200" b="1" dirty="0">
                    <a:solidFill>
                      <a:srgbClr val="C00000"/>
                    </a:solidFill>
                    <a:latin typeface="Arial"/>
                    <a:cs typeface="Arial"/>
                  </a:rPr>
                  <a:t>REFERÊNCIAS BIBLIOGRÁFICAS</a:t>
                </a:r>
              </a:p>
              <a:p>
                <a:pPr algn="just">
                  <a:lnSpc>
                    <a:spcPct val="120000"/>
                  </a:lnSpc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b="0" dirty="0">
                    <a:latin typeface="Arial"/>
                    <a:cs typeface="Arial"/>
                  </a:rPr>
                  <a:t>[1]		</a:t>
                </a:r>
                <a:r>
                  <a:rPr lang="pt-BR" sz="2800" b="0" dirty="0">
                    <a:latin typeface="Arial"/>
                    <a:cs typeface="Arial"/>
                  </a:rPr>
                  <a:t> CAVALCANTI, Jorge. </a:t>
                </a:r>
                <a:r>
                  <a:rPr lang="pt-BR" sz="2800" b="1" dirty="0">
                    <a:latin typeface="Arial"/>
                    <a:cs typeface="Arial"/>
                  </a:rPr>
                  <a:t>Cálculo Numérico Resolução Numérica de Sistemas Lineares -Parte II</a:t>
                </a:r>
                <a:r>
                  <a:rPr lang="pt-BR" sz="2800" b="0" dirty="0">
                    <a:latin typeface="Arial"/>
                    <a:cs typeface="Arial"/>
                  </a:rPr>
                  <a:t>. [</a:t>
                </a:r>
                <a:r>
                  <a:rPr lang="pt-BR" sz="2800" b="0" dirty="0" err="1">
                    <a:latin typeface="Arial"/>
                    <a:cs typeface="Arial"/>
                  </a:rPr>
                  <a:t>s.l</a:t>
                </a:r>
                <a:r>
                  <a:rPr lang="pt-BR" sz="2800" b="0" dirty="0">
                    <a:latin typeface="Arial"/>
                    <a:cs typeface="Arial"/>
                  </a:rPr>
                  <a:t>.: s.n., s.d.]. Disponível em: &lt;http://www.univasf.edu.br/~</a:t>
                </a:r>
                <a:r>
                  <a:rPr lang="pt-BR" sz="2800" b="0" dirty="0" err="1">
                    <a:latin typeface="Arial"/>
                    <a:cs typeface="Arial"/>
                  </a:rPr>
                  <a:t>jorge.cavalcanti</a:t>
                </a:r>
                <a:r>
                  <a:rPr lang="pt-BR" sz="2800" b="0" dirty="0">
                    <a:latin typeface="Arial"/>
                    <a:cs typeface="Arial"/>
                  </a:rPr>
                  <a:t>/6CN_Sistemas_Parte2.pdf&gt;. Acesso em: 5 jun. 2022;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b="0" dirty="0">
                    <a:latin typeface="Arial"/>
                    <a:cs typeface="Arial"/>
                  </a:rPr>
                  <a:t>[2]		</a:t>
                </a:r>
                <a:r>
                  <a:rPr lang="pt-BR" sz="2800" b="0" dirty="0">
                    <a:latin typeface="Arial"/>
                    <a:cs typeface="Arial"/>
                  </a:rPr>
                  <a:t> DOS, Contribuidores. </a:t>
                </a:r>
                <a:r>
                  <a:rPr lang="pt-BR" sz="2800" b="1" dirty="0">
                    <a:latin typeface="Arial"/>
                    <a:cs typeface="Arial"/>
                  </a:rPr>
                  <a:t>Treliça</a:t>
                </a:r>
                <a:r>
                  <a:rPr lang="pt-BR" sz="2800" b="0" dirty="0">
                    <a:latin typeface="Arial"/>
                    <a:cs typeface="Arial"/>
                  </a:rPr>
                  <a:t>. Wikipedia.org. Disponível em: &lt;https://pt.wikipedia.org/wiki/Treli%C3%A7a&gt;. Acesso em: 6 jun. 2022.</a:t>
                </a:r>
                <a:r>
                  <a:rPr lang="en-US" sz="2800" b="0" dirty="0">
                    <a:latin typeface="Arial"/>
                    <a:cs typeface="Arial"/>
                  </a:rPr>
                  <a:t>[3]		NONO. </a:t>
                </a:r>
                <a:r>
                  <a:rPr lang="en-US" sz="2800" b="0" dirty="0" err="1">
                    <a:latin typeface="Arial"/>
                    <a:cs typeface="Arial"/>
                  </a:rPr>
                  <a:t>Nononono</a:t>
                </a:r>
                <a:r>
                  <a:rPr lang="en-US" sz="2800" b="0" dirty="0">
                    <a:latin typeface="Arial"/>
                    <a:cs typeface="Arial"/>
                  </a:rPr>
                  <a:t>. </a:t>
                </a:r>
                <a:r>
                  <a:rPr lang="en-US" sz="2800" b="0" dirty="0" err="1">
                    <a:latin typeface="Arial"/>
                    <a:cs typeface="Arial"/>
                  </a:rPr>
                  <a:t>Nonono</a:t>
                </a:r>
                <a:r>
                  <a:rPr lang="en-US" sz="2800" b="0" dirty="0">
                    <a:latin typeface="Arial"/>
                    <a:cs typeface="Arial"/>
                  </a:rPr>
                  <a:t>. XXZX.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2800" dirty="0">
                    <a:latin typeface="Arial"/>
                    <a:cs typeface="Arial"/>
                  </a:rPr>
                  <a:t>[3] 		https://github.com/carolina-hirschheimer/mecsol-aps-4</a:t>
                </a:r>
                <a:endParaRPr lang="en-US" sz="2800" b="0" dirty="0">
                  <a:latin typeface="Arial"/>
                  <a:cs typeface="Arial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sz="2800" b="0" dirty="0">
                  <a:latin typeface="Arial"/>
                  <a:cs typeface="Arial"/>
                </a:endParaRPr>
              </a:p>
              <a:p>
                <a:pPr>
                  <a:lnSpc>
                    <a:spcPct val="120000"/>
                  </a:lnSpc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16461616" y="10340994"/>
                <a:ext cx="14323742" cy="31458394"/>
              </a:xfrm>
              <a:blipFill>
                <a:blip r:embed="rId3"/>
                <a:stretch>
                  <a:fillRect l="-553" r="-4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5A54881-2565-4229-8C97-3469D7AB1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212" y="2337346"/>
            <a:ext cx="4888012" cy="17232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9DE7E9-9EDD-4D1D-D97F-7680CC40A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285" y="15363615"/>
            <a:ext cx="4023832" cy="30434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759C27-5696-788A-B5F0-BBAD5AA03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390" y="22480464"/>
            <a:ext cx="8247911" cy="300386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8F4703D-83BC-31E7-D575-B02B3E1C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9065"/>
              </p:ext>
            </p:extLst>
          </p:nvPr>
        </p:nvGraphicFramePr>
        <p:xfrm>
          <a:off x="17982956" y="22990663"/>
          <a:ext cx="3804299" cy="3888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580">
                  <a:extLst>
                    <a:ext uri="{9D8B030D-6E8A-4147-A177-3AD203B41FA5}">
                      <a16:colId xmlns:a16="http://schemas.microsoft.com/office/drawing/2014/main" val="3645512321"/>
                    </a:ext>
                  </a:extLst>
                </a:gridCol>
                <a:gridCol w="2131719">
                  <a:extLst>
                    <a:ext uri="{9D8B030D-6E8A-4147-A177-3AD203B41FA5}">
                      <a16:colId xmlns:a16="http://schemas.microsoft.com/office/drawing/2014/main" val="1956419463"/>
                    </a:ext>
                  </a:extLst>
                </a:gridCol>
              </a:tblGrid>
              <a:tr h="2991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Tensões internas (</a:t>
                      </a:r>
                      <a:r>
                        <a:rPr lang="pt-BR" sz="1400" u="none" strike="noStrike" dirty="0" err="1">
                          <a:effectLst/>
                        </a:rPr>
                        <a:t>Pa</a:t>
                      </a:r>
                      <a:r>
                        <a:rPr lang="pt-BR" sz="1400" u="none" strike="noStrike" dirty="0">
                          <a:effectLst/>
                        </a:rPr>
                        <a:t>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55991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Dados do Lisa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Dados do Python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9762059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-1235958271,97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-1235161360,00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634836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-145676244,74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-145938980,00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822751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361698334,75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361904762,00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6537660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-868264809,99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-867807334,00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849805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145490530,71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145938980,00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6330230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200334541,39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200000000,00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6902580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368852639,16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369139773,00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0638519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-729634487,92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-729384078,00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384068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-369106461,53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-369139773,00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9407600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609634740,34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609523810,00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46639"/>
                  </a:ext>
                </a:extLst>
              </a:tr>
              <a:tr h="299146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-681687103,41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-681468336,00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446240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0E9AE59-1440-794A-0FA7-7513DDF72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0392"/>
              </p:ext>
            </p:extLst>
          </p:nvPr>
        </p:nvGraphicFramePr>
        <p:xfrm>
          <a:off x="22048862" y="23003004"/>
          <a:ext cx="3473891" cy="387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2958">
                  <a:extLst>
                    <a:ext uri="{9D8B030D-6E8A-4147-A177-3AD203B41FA5}">
                      <a16:colId xmlns:a16="http://schemas.microsoft.com/office/drawing/2014/main" val="4188181907"/>
                    </a:ext>
                  </a:extLst>
                </a:gridCol>
                <a:gridCol w="1690933">
                  <a:extLst>
                    <a:ext uri="{9D8B030D-6E8A-4147-A177-3AD203B41FA5}">
                      <a16:colId xmlns:a16="http://schemas.microsoft.com/office/drawing/2014/main" val="263223882"/>
                    </a:ext>
                  </a:extLst>
                </a:gridCol>
              </a:tblGrid>
              <a:tr h="24241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Deslocamentos (m)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99309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Dados do Lisa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Dados do Python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1632469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627745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46468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0,00097028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5188191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-0,004165004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-0,00416384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711638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0,00034723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0,00034743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4487769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-0,004504525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-0,00450318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33782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0,000250595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0,00025083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0449212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-0,004288791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-0,00428701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213326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0,000539552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0,00053943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509639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-0,00447976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-0,00447852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126506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-0,000313258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-0,00031315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200072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-0,004103155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-0,00410209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109834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0,001124801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0,00112457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983649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94060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382190B-3F04-9F57-BB33-44AF414D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05690"/>
              </p:ext>
            </p:extLst>
          </p:nvPr>
        </p:nvGraphicFramePr>
        <p:xfrm>
          <a:off x="25784360" y="23003004"/>
          <a:ext cx="3417727" cy="389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085">
                  <a:extLst>
                    <a:ext uri="{9D8B030D-6E8A-4147-A177-3AD203B41FA5}">
                      <a16:colId xmlns:a16="http://schemas.microsoft.com/office/drawing/2014/main" val="2171335955"/>
                    </a:ext>
                  </a:extLst>
                </a:gridCol>
                <a:gridCol w="1885642">
                  <a:extLst>
                    <a:ext uri="{9D8B030D-6E8A-4147-A177-3AD203B41FA5}">
                      <a16:colId xmlns:a16="http://schemas.microsoft.com/office/drawing/2014/main" val="2345402114"/>
                    </a:ext>
                  </a:extLst>
                </a:gridCol>
              </a:tblGrid>
              <a:tr h="2999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Forças internas (N)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9778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Dados do Lisa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Dados do Python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1071487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-6481,49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-6484,597135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7266718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-763,94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-766,179646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749994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1896,78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1900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3598360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-4553,27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-455.598.850.416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59733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762,97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76.617.964.604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045375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1050,57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1050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014412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1934,30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1937,983811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8634776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-3826,28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-3829,266411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03796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-1935,63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-1937,983811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077734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3196,99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</a:rPr>
                        <a:t>3200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522640"/>
                  </a:ext>
                </a:extLst>
              </a:tr>
              <a:tr h="29994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-3574,84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</a:rPr>
                        <a:t>-3577,708764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386274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BE7DE545-3528-B084-3BF6-DC48699E9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185" y="35796339"/>
            <a:ext cx="2535347" cy="255904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EBAE78-DAC2-CBD5-2B78-9A79DD112813}"/>
              </a:ext>
            </a:extLst>
          </p:cNvPr>
          <p:cNvSpPr txBox="1"/>
          <p:nvPr/>
        </p:nvSpPr>
        <p:spPr>
          <a:xfrm>
            <a:off x="3751176" y="35163752"/>
            <a:ext cx="31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Posição inicial de cada nó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D4447D4-3D31-882D-51AA-A68B5F416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031" y="35627867"/>
            <a:ext cx="4038600" cy="295275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7A9CBD0-7D09-DC41-4D74-C142F0EB625E}"/>
              </a:ext>
            </a:extLst>
          </p:cNvPr>
          <p:cNvSpPr txBox="1"/>
          <p:nvPr/>
        </p:nvSpPr>
        <p:spPr>
          <a:xfrm>
            <a:off x="9419648" y="34919981"/>
            <a:ext cx="319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Módulo de Young e Área da seção transversal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B00A5CE-8F74-1440-3E07-65E1303BEF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7967" y="40646385"/>
            <a:ext cx="3486150" cy="184785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2360E93C-7105-E9EA-D33D-57441732D75C}"/>
              </a:ext>
            </a:extLst>
          </p:cNvPr>
          <p:cNvSpPr txBox="1"/>
          <p:nvPr/>
        </p:nvSpPr>
        <p:spPr>
          <a:xfrm>
            <a:off x="3924359" y="39879210"/>
            <a:ext cx="319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Força aplicada em cada nó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04C96DEA-41FF-12EA-1AFA-35732066C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0887" y="40665913"/>
            <a:ext cx="2676525" cy="113347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2C617B-13C4-36D3-3F67-969E9A32AFC9}"/>
              </a:ext>
            </a:extLst>
          </p:cNvPr>
          <p:cNvSpPr txBox="1"/>
          <p:nvPr/>
        </p:nvSpPr>
        <p:spPr>
          <a:xfrm>
            <a:off x="9419648" y="39879210"/>
            <a:ext cx="3193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Restrições de apoio em cada nó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BBAD1A1F-4F09-4925-0B3E-EDDB05DFE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0887" y="15590227"/>
            <a:ext cx="4293888" cy="2605185"/>
          </a:xfrm>
          <a:prstGeom prst="rect">
            <a:avLst/>
          </a:prstGeom>
        </p:spPr>
      </p:pic>
      <p:pic>
        <p:nvPicPr>
          <p:cNvPr id="39" name="Imagem 38" descr="Gráfico, Gráfico de linhas&#10;&#10;Descrição gerada automaticamente">
            <a:extLst>
              <a:ext uri="{FF2B5EF4-FFF2-40B4-BE49-F238E27FC236}">
                <a16:creationId xmlns:a16="http://schemas.microsoft.com/office/drawing/2014/main" id="{B54BF48E-DCAC-43B1-58F1-F33A6FD2C3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98136" y="18407021"/>
            <a:ext cx="6718141" cy="2519303"/>
          </a:xfrm>
          <a:prstGeom prst="rect">
            <a:avLst/>
          </a:prstGeom>
        </p:spPr>
      </p:pic>
      <p:graphicFrame>
        <p:nvGraphicFramePr>
          <p:cNvPr id="40" name="Chart 1">
            <a:extLst>
              <a:ext uri="{FF2B5EF4-FFF2-40B4-BE49-F238E27FC236}">
                <a16:creationId xmlns:a16="http://schemas.microsoft.com/office/drawing/2014/main" id="{6238C146-0812-BCE4-7156-273427D4C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378572"/>
              </p:ext>
            </p:extLst>
          </p:nvPr>
        </p:nvGraphicFramePr>
        <p:xfrm>
          <a:off x="21281352" y="31045753"/>
          <a:ext cx="5074920" cy="315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1" name="Chart 2">
            <a:extLst>
              <a:ext uri="{FF2B5EF4-FFF2-40B4-BE49-F238E27FC236}">
                <a16:creationId xmlns:a16="http://schemas.microsoft.com/office/drawing/2014/main" id="{8DB15D5F-A46D-50A3-CA89-DCAEBE9DF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162036"/>
              </p:ext>
            </p:extLst>
          </p:nvPr>
        </p:nvGraphicFramePr>
        <p:xfrm>
          <a:off x="18563334" y="27421427"/>
          <a:ext cx="5074920" cy="3152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2" name="Chart 3">
            <a:extLst>
              <a:ext uri="{FF2B5EF4-FFF2-40B4-BE49-F238E27FC236}">
                <a16:creationId xmlns:a16="http://schemas.microsoft.com/office/drawing/2014/main" id="{DE39C8D9-C435-FC18-EC86-931827375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122024"/>
              </p:ext>
            </p:extLst>
          </p:nvPr>
        </p:nvGraphicFramePr>
        <p:xfrm>
          <a:off x="24227748" y="27411105"/>
          <a:ext cx="5074920" cy="3162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25606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250C500BAC1B46AC41240C24270096" ma:contentTypeVersion="10" ma:contentTypeDescription="Crie um novo documento." ma:contentTypeScope="" ma:versionID="dfd0de5ce359992df0bb77cb8c5a7000">
  <xsd:schema xmlns:xsd="http://www.w3.org/2001/XMLSchema" xmlns:xs="http://www.w3.org/2001/XMLSchema" xmlns:p="http://schemas.microsoft.com/office/2006/metadata/properties" xmlns:ns2="7d8c83be-5809-4c03-b567-860ae42f8436" xmlns:ns3="0863f6b2-499e-42d6-a5ab-4a8c99ae9227" targetNamespace="http://schemas.microsoft.com/office/2006/metadata/properties" ma:root="true" ma:fieldsID="5b90d85f49c6edd77204350c0db667d9" ns2:_="" ns3:_="">
    <xsd:import namespace="7d8c83be-5809-4c03-b567-860ae42f8436"/>
    <xsd:import namespace="0863f6b2-499e-42d6-a5ab-4a8c99ae9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c83be-5809-4c03-b567-860ae42f8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f6b2-499e-42d6-a5ab-4a8c99ae9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DC39A2-4E6E-4D3E-9653-355A24FE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c83be-5809-4c03-b567-860ae42f8436"/>
    <ds:schemaRef ds:uri="0863f6b2-499e-42d6-a5ab-4a8c99ae9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97B880-9F42-4075-B0BD-79E600900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EEA7E3-678C-4BCA-B233-86E1043B0D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1773</Words>
  <Application>Microsoft Office PowerPoint</Application>
  <PresentationFormat>Personalizar</PresentationFormat>
  <Paragraphs>225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Thiago</cp:lastModifiedBy>
  <cp:revision>15</cp:revision>
  <dcterms:created xsi:type="dcterms:W3CDTF">2019-02-18T13:30:59Z</dcterms:created>
  <dcterms:modified xsi:type="dcterms:W3CDTF">2022-06-06T01:14:54Z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0x01010044250C500BAC1B46AC41240C24270096</vt:lpwstr>
  </property>
</Properties>
</file>