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32405638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DFDA-A498-4127-BF87-DBFCF3998321}" v="23" dt="2019-11-14T12:25:28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763" y="-4474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nando Rodrigues dos Santos" userId="710cffa4-02db-4589-b095-47b5d67d97a2" providerId="ADAL" clId="{8F09C876-96B9-4121-9DE4-1B8EC6474C21}"/>
    <pc:docChg chg="modSld">
      <pc:chgData name="Caio Fernando Rodrigues dos Santos" userId="710cffa4-02db-4589-b095-47b5d67d97a2" providerId="ADAL" clId="{8F09C876-96B9-4121-9DE4-1B8EC6474C21}" dt="2019-11-14T14:33:03.856" v="12" actId="14100"/>
      <pc:docMkLst>
        <pc:docMk/>
      </pc:docMkLst>
      <pc:sldChg chg="modSp">
        <pc:chgData name="Caio Fernando Rodrigues dos Santos" userId="710cffa4-02db-4589-b095-47b5d67d97a2" providerId="ADAL" clId="{8F09C876-96B9-4121-9DE4-1B8EC6474C21}" dt="2019-11-14T14:33:03.856" v="12" actId="14100"/>
        <pc:sldMkLst>
          <pc:docMk/>
          <pc:sldMk cId="2560634164" sldId="256"/>
        </pc:sldMkLst>
        <pc:spChg chg="mod">
          <ac:chgData name="Caio Fernando Rodrigues dos Santos" userId="710cffa4-02db-4589-b095-47b5d67d97a2" providerId="ADAL" clId="{8F09C876-96B9-4121-9DE4-1B8EC6474C21}" dt="2019-11-14T13:00:11.890" v="11" actId="20577"/>
          <ac:spMkLst>
            <pc:docMk/>
            <pc:sldMk cId="2560634164" sldId="256"/>
            <ac:spMk id="14" creationId="{00000000-0000-0000-0000-000000000000}"/>
          </ac:spMkLst>
        </pc:spChg>
        <pc:picChg chg="mod">
          <ac:chgData name="Caio Fernando Rodrigues dos Santos" userId="710cffa4-02db-4589-b095-47b5d67d97a2" providerId="ADAL" clId="{8F09C876-96B9-4121-9DE4-1B8EC6474C21}" dt="2019-11-14T14:33:03.856" v="12" actId="14100"/>
          <ac:picMkLst>
            <pc:docMk/>
            <pc:sldMk cId="2560634164" sldId="256"/>
            <ac:picMk id="10" creationId="{75A54881-2565-4229-8C97-3469D7AB1B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8-4573-AA46-251879596FF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C8-4573-AA46-251879596FF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C8-4573-AA46-251879596FFD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129431040"/>
        <c:axId val="129432576"/>
        <c:axId val="319846592"/>
      </c:surface3DChart>
      <c:catAx>
        <c:axId val="1294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  <c:auto val="1"/>
        <c:lblAlgn val="ctr"/>
        <c:lblOffset val="100"/>
        <c:noMultiLvlLbl val="0"/>
      </c:catAx>
      <c:valAx>
        <c:axId val="1294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1040"/>
        <c:crosses val="autoZero"/>
        <c:crossBetween val="midCat"/>
      </c:valAx>
      <c:serAx>
        <c:axId val="319846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99"/>
            <a:ext cx="27544792" cy="92611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51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91" y="1730241"/>
            <a:ext cx="25834495" cy="368646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730241"/>
            <a:ext cx="76980266" cy="368646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92"/>
            <a:ext cx="27544792" cy="8581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33" y="10081282"/>
            <a:ext cx="51404567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10081282"/>
            <a:ext cx="51410194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24"/>
            <a:ext cx="18115652" cy="36874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1152"/>
            <a:ext cx="10661232" cy="29553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7" y="30243780"/>
            <a:ext cx="19443383" cy="3570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7" y="3860483"/>
            <a:ext cx="19443383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7" y="33814229"/>
            <a:ext cx="19443383" cy="50706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82"/>
            <a:ext cx="29165074" cy="28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32" y="40045014"/>
            <a:ext cx="10261785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 txBox="1">
            <a:spLocks/>
          </p:cNvSpPr>
          <p:nvPr/>
        </p:nvSpPr>
        <p:spPr>
          <a:xfrm>
            <a:off x="1620284" y="4060631"/>
            <a:ext cx="29165074" cy="5046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br>
              <a:rPr lang="en-US" sz="4000" b="1" dirty="0">
                <a:latin typeface="Arial"/>
                <a:cs typeface="Arial"/>
              </a:rPr>
            </a:br>
            <a:r>
              <a:rPr lang="en-US" sz="4300" b="1" dirty="0">
                <a:latin typeface="Arial"/>
                <a:cs typeface="Arial"/>
              </a:rPr>
              <a:t>TÍTULO</a:t>
            </a:r>
            <a:endParaRPr lang="pt-BR" sz="4300" b="1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br>
              <a:rPr lang="en-US" sz="40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1,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2,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3,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4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Insper</a:t>
            </a:r>
            <a:r>
              <a:rPr lang="en-US" sz="3200" dirty="0">
                <a:latin typeface="Arial"/>
                <a:cs typeface="Arial"/>
              </a:rPr>
              <a:t> – Instituto de Ensino e </a:t>
            </a:r>
            <a:r>
              <a:rPr lang="en-US" sz="3200" dirty="0" err="1">
                <a:latin typeface="Arial"/>
                <a:cs typeface="Arial"/>
              </a:rPr>
              <a:t>Pesquisa</a:t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0284" y="9687879"/>
            <a:ext cx="29165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INTRODUÇÃO</a:t>
                </a:r>
              </a:p>
              <a:p>
                <a:pPr algn="just">
                  <a:lnSpc>
                    <a:spcPct val="120000"/>
                  </a:lnSpc>
                </a:pPr>
                <a:endParaRPr lang="en-US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b="0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O </a:t>
                </a:r>
                <a:r>
                  <a:rPr lang="en-US" sz="2800" dirty="0" err="1">
                    <a:latin typeface="Arial"/>
                    <a:cs typeface="Arial"/>
                  </a:rPr>
                  <a:t>objetivo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desenvolver</a:t>
                </a:r>
                <a:r>
                  <a:rPr lang="en-US" sz="2800" dirty="0">
                    <a:latin typeface="Arial"/>
                    <a:cs typeface="Arial"/>
                  </a:rPr>
                  <a:t> um Software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</a:t>
                </a:r>
                <a:r>
                  <a:rPr lang="en-US" sz="2800" dirty="0" err="1">
                    <a:latin typeface="Arial"/>
                    <a:cs typeface="Arial"/>
                  </a:rPr>
                  <a:t>formada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Dentro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contexto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essenciais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civil pela </a:t>
                </a:r>
                <a:r>
                  <a:rPr lang="en-US" sz="2800" dirty="0" err="1">
                    <a:latin typeface="Arial"/>
                    <a:cs typeface="Arial"/>
                  </a:rPr>
                  <a:t>sua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alta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capacidade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absorver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esforços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flexão</a:t>
                </a:r>
                <a:r>
                  <a:rPr lang="en-US" sz="2800" dirty="0">
                    <a:latin typeface="Arial"/>
                    <a:cs typeface="Arial"/>
                  </a:rPr>
                  <a:t>. São </a:t>
                </a:r>
                <a:r>
                  <a:rPr lang="en-US" sz="2800" dirty="0" err="1">
                    <a:latin typeface="Arial"/>
                    <a:cs typeface="Arial"/>
                  </a:rPr>
                  <a:t>usualmente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conjunto para </a:t>
                </a:r>
                <a:r>
                  <a:rPr lang="en-US" sz="2800" dirty="0" err="1">
                    <a:latin typeface="Arial"/>
                    <a:cs typeface="Arial"/>
                  </a:rPr>
                  <a:t>formar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unidades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triângulares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muito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também</a:t>
                </a:r>
                <a:r>
                  <a:rPr lang="en-US" sz="2800" dirty="0">
                    <a:latin typeface="Arial"/>
                    <a:cs typeface="Arial"/>
                  </a:rPr>
                  <a:t> pela </a:t>
                </a:r>
                <a:r>
                  <a:rPr lang="en-US" sz="2800" dirty="0" err="1">
                    <a:latin typeface="Arial"/>
                    <a:cs typeface="Arial"/>
                  </a:rPr>
                  <a:t>facilidade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trabalhadores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obras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manejarem</a:t>
                </a:r>
                <a:r>
                  <a:rPr lang="en-US" sz="2800" dirty="0">
                    <a:latin typeface="Arial"/>
                    <a:cs typeface="Arial"/>
                  </a:rPr>
                  <a:t> o material, pois a </a:t>
                </a:r>
                <a:r>
                  <a:rPr lang="en-US" sz="2800" dirty="0" err="1">
                    <a:latin typeface="Arial"/>
                    <a:cs typeface="Arial"/>
                  </a:rPr>
                  <a:t>verdade</a:t>
                </a:r>
                <a:r>
                  <a:rPr lang="en-US" sz="2800" dirty="0">
                    <a:latin typeface="Arial"/>
                    <a:cs typeface="Arial"/>
                  </a:rPr>
                  <a:t> é que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complexas</a:t>
                </a:r>
                <a:r>
                  <a:rPr lang="en-US" sz="2800" dirty="0">
                    <a:latin typeface="Arial"/>
                    <a:cs typeface="Arial"/>
                  </a:rPr>
                  <a:t>. O que </a:t>
                </a:r>
                <a:r>
                  <a:rPr lang="pt-BR" sz="2800" dirty="0">
                    <a:latin typeface="Arial"/>
                    <a:cs typeface="Arial"/>
                  </a:rPr>
                  <a:t>realmente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viável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planejamento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prévio</a:t>
                </a:r>
                <a:r>
                  <a:rPr lang="en-US" sz="2800" dirty="0">
                    <a:latin typeface="Arial"/>
                    <a:cs typeface="Arial"/>
                  </a:rPr>
                  <a:t>. Saber qual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arranjo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inicial</a:t>
                </a:r>
                <a:r>
                  <a:rPr lang="en-US" sz="2800" dirty="0">
                    <a:latin typeface="Arial"/>
                    <a:cs typeface="Arial"/>
                  </a:rPr>
                  <a:t>, qual o peso </a:t>
                </a:r>
                <a:r>
                  <a:rPr lang="en-US" sz="2800" dirty="0" err="1">
                    <a:latin typeface="Arial"/>
                    <a:cs typeface="Arial"/>
                  </a:rPr>
                  <a:t>máximo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, se o </a:t>
                </a:r>
                <a:r>
                  <a:rPr lang="en-US" sz="2800" dirty="0" err="1">
                    <a:latin typeface="Arial"/>
                    <a:cs typeface="Arial"/>
                  </a:rPr>
                  <a:t>deslocamento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membros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ponto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colapsar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quantos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necessários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outras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importantes</a:t>
                </a:r>
                <a:r>
                  <a:rPr lang="en-US" sz="2800" dirty="0">
                    <a:latin typeface="Arial"/>
                    <a:cs typeface="Arial"/>
                  </a:rPr>
                  <a:t>. Dessa forma, é de </a:t>
                </a:r>
                <a:r>
                  <a:rPr lang="en-US" sz="2800" dirty="0" err="1">
                    <a:latin typeface="Arial"/>
                    <a:cs typeface="Arial"/>
                  </a:rPr>
                  <a:t>suma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importância</a:t>
                </a:r>
                <a:r>
                  <a:rPr lang="en-US" sz="2800" dirty="0">
                    <a:latin typeface="Arial"/>
                    <a:cs typeface="Arial"/>
                  </a:rPr>
                  <a:t> que um </a:t>
                </a:r>
                <a:r>
                  <a:rPr lang="en-US" sz="2800" dirty="0" err="1">
                    <a:latin typeface="Arial"/>
                    <a:cs typeface="Arial"/>
                  </a:rPr>
                  <a:t>engenheiro</a:t>
                </a:r>
                <a:r>
                  <a:rPr lang="en-US" sz="2800" dirty="0">
                    <a:latin typeface="Arial"/>
                    <a:cs typeface="Arial"/>
                  </a:rPr>
                  <a:t> civil </a:t>
                </a:r>
                <a:r>
                  <a:rPr lang="en-US" sz="2800" dirty="0" err="1">
                    <a:latin typeface="Arial"/>
                    <a:cs typeface="Arial"/>
                  </a:rPr>
                  <a:t>tenha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mãos</a:t>
                </a:r>
                <a:r>
                  <a:rPr lang="en-US" sz="2800" dirty="0">
                    <a:latin typeface="Arial"/>
                    <a:cs typeface="Arial"/>
                  </a:rPr>
                  <a:t> sempre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ferramenta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responder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viabiilidade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seu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. O Software </a:t>
                </a:r>
                <a:r>
                  <a:rPr lang="en-US" sz="2800" dirty="0" err="1">
                    <a:latin typeface="Arial"/>
                    <a:cs typeface="Arial"/>
                  </a:rPr>
                  <a:t>desenvolvido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busca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automatizar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alguns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cálculos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utilizando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consumo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computacional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eles</a:t>
                </a:r>
                <a:r>
                  <a:rPr lang="en-US" sz="2800" dirty="0">
                    <a:latin typeface="Arial"/>
                    <a:cs typeface="Arial"/>
                  </a:rPr>
                  <a:t>: </a:t>
                </a:r>
                <a:r>
                  <a:rPr lang="en-US" sz="2800" dirty="0" err="1">
                    <a:latin typeface="Arial"/>
                    <a:cs typeface="Arial"/>
                  </a:rPr>
                  <a:t>reações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apoio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deformações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forças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tensões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validação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fornecer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resultados</a:t>
                </a:r>
                <a:r>
                  <a:rPr lang="en-US" sz="2800" dirty="0">
                    <a:latin typeface="Arial"/>
                    <a:cs typeface="Arial"/>
                  </a:rPr>
                  <a:t> é a da </a:t>
                </a:r>
                <a:r>
                  <a:rPr lang="en-US" sz="2800" dirty="0" err="1">
                    <a:latin typeface="Arial"/>
                    <a:cs typeface="Arial"/>
                  </a:rPr>
                  <a:t>imagem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abaixo</a:t>
                </a:r>
                <a:r>
                  <a:rPr lang="en-US" sz="2800" dirty="0">
                    <a:latin typeface="Arial"/>
                    <a:cs typeface="Arial"/>
                  </a:rPr>
                  <a:t>. Ela </a:t>
                </a:r>
                <a:r>
                  <a:rPr lang="en-US" sz="2800" dirty="0" err="1">
                    <a:latin typeface="Arial"/>
                    <a:cs typeface="Arial"/>
                  </a:rPr>
                  <a:t>possui</a:t>
                </a:r>
                <a:r>
                  <a:rPr lang="en-US" sz="2800" dirty="0">
                    <a:latin typeface="Arial"/>
                    <a:cs typeface="Arial"/>
                  </a:rPr>
                  <a:t> 7 </a:t>
                </a:r>
                <a:r>
                  <a:rPr lang="en-US" sz="2800" dirty="0" err="1">
                    <a:latin typeface="Arial"/>
                    <a:cs typeface="Arial"/>
                  </a:rPr>
                  <a:t>nós</a:t>
                </a:r>
                <a:r>
                  <a:rPr lang="en-US" sz="2800" dirty="0">
                    <a:latin typeface="Arial"/>
                    <a:cs typeface="Arial"/>
                  </a:rPr>
                  <a:t> e 11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de um </a:t>
                </a:r>
                <a:r>
                  <a:rPr lang="en-US" sz="2800" dirty="0" err="1">
                    <a:latin typeface="Arial"/>
                    <a:cs typeface="Arial"/>
                  </a:rPr>
                  <a:t>pino</a:t>
                </a:r>
                <a:r>
                  <a:rPr lang="en-US" sz="2800" dirty="0">
                    <a:latin typeface="Arial"/>
                    <a:cs typeface="Arial"/>
                  </a:rPr>
                  <a:t> e um </a:t>
                </a:r>
                <a:r>
                  <a:rPr lang="en-US" sz="2800" dirty="0" err="1">
                    <a:latin typeface="Arial"/>
                    <a:cs typeface="Arial"/>
                  </a:rPr>
                  <a:t>rolete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laterais</a:t>
                </a:r>
                <a:r>
                  <a:rPr lang="en-US" sz="2800" dirty="0">
                    <a:latin typeface="Arial"/>
                    <a:cs typeface="Arial"/>
                  </a:rPr>
                  <a:t>. É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se </a:t>
                </a:r>
                <a:r>
                  <a:rPr lang="en-US" sz="2800" dirty="0" err="1">
                    <a:latin typeface="Arial"/>
                    <a:cs typeface="Arial"/>
                  </a:rPr>
                  <a:t>encaixa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análise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1: </a:t>
                </a:r>
                <a:r>
                  <a:rPr lang="en-US" dirty="0" err="1">
                    <a:latin typeface="Arial"/>
                    <a:cs typeface="Arial"/>
                  </a:rPr>
                  <a:t>Esquema</a:t>
                </a:r>
                <a:r>
                  <a:rPr lang="en-US" dirty="0">
                    <a:latin typeface="Arial"/>
                    <a:cs typeface="Arial"/>
                  </a:rPr>
                  <a:t> da </a:t>
                </a:r>
                <a:r>
                  <a:rPr lang="en-US" dirty="0" err="1">
                    <a:latin typeface="Arial"/>
                    <a:cs typeface="Arial"/>
                  </a:rPr>
                  <a:t>estrutura</a:t>
                </a:r>
                <a:r>
                  <a:rPr lang="en-US" dirty="0">
                    <a:latin typeface="Arial"/>
                    <a:cs typeface="Arial"/>
                  </a:rPr>
                  <a:t> a ser </a:t>
                </a:r>
                <a:r>
                  <a:rPr lang="en-US" dirty="0" err="1">
                    <a:latin typeface="Arial"/>
                    <a:cs typeface="Arial"/>
                  </a:rPr>
                  <a:t>utilizada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na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validação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u="sng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REVISÃO BIBLIOGRÁFICA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b="1" dirty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Antes de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implementação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código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algumas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coisas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devem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endereçadas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um element </a:t>
                </a:r>
                <a:r>
                  <a:rPr lang="en-US" sz="2800" dirty="0" err="1">
                    <a:latin typeface="Arial"/>
                    <a:cs typeface="Arial"/>
                  </a:rPr>
                  <a:t>diferente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parte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Finitos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Ele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importante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grandes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separando</a:t>
                </a:r>
                <a:r>
                  <a:rPr lang="en-US" sz="2800" dirty="0">
                    <a:latin typeface="Arial"/>
                    <a:cs typeface="Arial"/>
                  </a:rPr>
                  <a:t>-a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, e </a:t>
                </a:r>
                <a:r>
                  <a:rPr lang="en-US" sz="2800" dirty="0" err="1">
                    <a:latin typeface="Arial"/>
                    <a:cs typeface="Arial"/>
                  </a:rPr>
                  <a:t>adotando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início</a:t>
                </a:r>
                <a:r>
                  <a:rPr lang="en-US" sz="2800" dirty="0">
                    <a:latin typeface="Arial"/>
                    <a:cs typeface="Arial"/>
                  </a:rPr>
                  <a:t> de um é o final do outro. É </a:t>
                </a:r>
                <a:r>
                  <a:rPr lang="en-US" sz="2800" dirty="0" err="1">
                    <a:latin typeface="Arial"/>
                    <a:cs typeface="Arial"/>
                  </a:rPr>
                  <a:t>bem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parecido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aproximações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derivadas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delta x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tende</a:t>
                </a:r>
                <a:r>
                  <a:rPr lang="en-US" sz="2800" dirty="0">
                    <a:latin typeface="Arial"/>
                    <a:cs typeface="Arial"/>
                  </a:rPr>
                  <a:t> a zero. </a:t>
                </a:r>
                <a:r>
                  <a:rPr lang="en-US" sz="2800" dirty="0" err="1">
                    <a:latin typeface="Arial"/>
                    <a:cs typeface="Arial"/>
                  </a:rPr>
                  <a:t>Basicamente</a:t>
                </a:r>
                <a:r>
                  <a:rPr lang="en-US" sz="2800" dirty="0">
                    <a:latin typeface="Arial"/>
                    <a:cs typeface="Arial"/>
                  </a:rPr>
                  <a:t>, é </a:t>
                </a:r>
                <a:r>
                  <a:rPr lang="en-US" sz="2800" dirty="0" err="1">
                    <a:latin typeface="Arial"/>
                    <a:cs typeface="Arial"/>
                  </a:rPr>
                  <a:t>definir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intervalos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calcular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variável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2:Exemplo de um </a:t>
                </a:r>
                <a:r>
                  <a:rPr lang="en-US" dirty="0" err="1">
                    <a:latin typeface="Arial"/>
                    <a:cs typeface="Arial"/>
                  </a:rPr>
                  <a:t>Modelo</a:t>
                </a:r>
                <a:r>
                  <a:rPr lang="en-US" dirty="0">
                    <a:latin typeface="Arial"/>
                    <a:cs typeface="Arial"/>
                  </a:rPr>
                  <a:t> de </a:t>
                </a:r>
                <a:r>
                  <a:rPr lang="en-US" dirty="0" err="1">
                    <a:latin typeface="Arial"/>
                    <a:cs typeface="Arial"/>
                  </a:rPr>
                  <a:t>elementos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finitos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r>
                  <a:rPr lang="en-US" sz="2800" dirty="0" err="1">
                    <a:latin typeface="Arial"/>
                    <a:cs typeface="Arial"/>
                  </a:rPr>
                  <a:t>Assim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citado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introdução</a:t>
                </a:r>
                <a:r>
                  <a:rPr lang="en-US" sz="2800" dirty="0">
                    <a:latin typeface="Arial"/>
                    <a:cs typeface="Arial"/>
                  </a:rPr>
                  <a:t>, 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matemático</a:t>
                </a:r>
                <a:r>
                  <a:rPr lang="en-US" sz="2800" dirty="0">
                    <a:latin typeface="Arial"/>
                    <a:cs typeface="Arial"/>
                  </a:rPr>
                  <a:t> para o </a:t>
                </a:r>
                <a:r>
                  <a:rPr lang="en-US" sz="2800" dirty="0" err="1">
                    <a:latin typeface="Arial"/>
                    <a:cs typeface="Arial"/>
                  </a:rPr>
                  <a:t>cálculo</a:t>
                </a:r>
                <a:r>
                  <a:rPr lang="en-US" sz="2800" dirty="0">
                    <a:latin typeface="Arial"/>
                    <a:cs typeface="Arial"/>
                  </a:rPr>
                  <a:t> que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feito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favorece</a:t>
                </a:r>
                <a:r>
                  <a:rPr lang="en-US" sz="2800" dirty="0">
                    <a:latin typeface="Arial"/>
                    <a:cs typeface="Arial"/>
                  </a:rPr>
                  <a:t> um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consume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. As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sofrer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 se </a:t>
                </a:r>
                <a:r>
                  <a:rPr lang="en-US" sz="2800" dirty="0" err="1">
                    <a:latin typeface="Arial"/>
                    <a:cs typeface="Arial"/>
                  </a:rPr>
                  <a:t>aplicada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no </a:t>
                </a:r>
                <a:r>
                  <a:rPr lang="en-US" sz="2800" dirty="0" err="1">
                    <a:latin typeface="Arial"/>
                    <a:cs typeface="Arial"/>
                  </a:rPr>
                  <a:t>âmbito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física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tratadas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molas, </a:t>
                </a:r>
                <a:r>
                  <a:rPr lang="en-US" sz="2800" dirty="0" err="1">
                    <a:latin typeface="Arial"/>
                    <a:cs typeface="Arial"/>
                  </a:rPr>
                  <a:t>tal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resultado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multiplicação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pt-BR" sz="2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pt-BR" sz="2800" b="0" dirty="0">
                    <a:effectLst/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 No entanto, como é um sistema com mais de uma treliç</a:t>
                </a:r>
                <a:r>
                  <a:rPr lang="pt-BR" sz="2800" dirty="0"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a e que existe interação entre as treliças, apoios, forças externas e internas, o jeito certo de tratar o problema é considerar uma matriz para cada nó da estrutura. Em outras palavras, a equação verdadeira que rege o sistema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situação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hipotética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se sabe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estrutura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necessário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isolar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deslocamento.Em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regime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matricial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certo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dividir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pela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mas sim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multiplicar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[K]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pelas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No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entanto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grandes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memória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formar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que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recomendado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o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aplicado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projeto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iterativo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fazer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várias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valor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Existem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diferentes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O de Gauss-Seidel,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prevê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próximos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o de Jacobi que resolve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todas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última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resultados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dentro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mesma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pequena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software (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resumidos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python),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porém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importantes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supondo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real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muito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complexa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eficiente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MATERIAIS E MÉTODOS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endParaRPr lang="en-US" b="0" dirty="0">
                  <a:latin typeface="Arial"/>
                  <a:cs typeface="Arial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XY: </a:t>
                </a:r>
                <a:r>
                  <a:rPr lang="en-US" dirty="0" err="1">
                    <a:latin typeface="Arial"/>
                    <a:cs typeface="Arial"/>
                  </a:rPr>
                  <a:t>Nonnoon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nonoon</a:t>
                </a:r>
                <a:r>
                  <a:rPr lang="en-US" dirty="0">
                    <a:latin typeface="Arial"/>
                    <a:cs typeface="Arial"/>
                  </a:rPr>
                  <a:t> no </a:t>
                </a:r>
                <a:r>
                  <a:rPr lang="en-US" dirty="0" err="1">
                    <a:latin typeface="Arial"/>
                    <a:cs typeface="Arial"/>
                  </a:rPr>
                  <a:t>onnonono</a:t>
                </a:r>
                <a:r>
                  <a:rPr lang="en-US" dirty="0">
                    <a:latin typeface="Arial"/>
                    <a:cs typeface="Arial"/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  <a:blipFill>
                <a:blip r:embed="rId2"/>
                <a:stretch>
                  <a:fillRect l="-553" t="-97" r="-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16461616" y="10340994"/>
            <a:ext cx="14323742" cy="3145839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RESULTADOS E DISCUSSÃO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Noonon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XY.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onnon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nonoonnono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XY: Noon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>
                <a:latin typeface="Arial"/>
                <a:cs typeface="Arial"/>
              </a:rPr>
              <a:t>On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Ono </a:t>
            </a:r>
            <a:r>
              <a:rPr lang="en-US" sz="2800" dirty="0" err="1">
                <a:latin typeface="Arial"/>
                <a:cs typeface="Arial"/>
              </a:rPr>
              <a:t>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nonononoo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(NONO)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ononoon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nonoononon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CONCLUSÃO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REFERÊNCIAS BIBLIOGRÁFICAS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[1]		NONONO. </a:t>
            </a:r>
            <a:r>
              <a:rPr lang="en-US" sz="2800" b="0" dirty="0" err="1">
                <a:latin typeface="Arial"/>
                <a:cs typeface="Arial"/>
              </a:rPr>
              <a:t>Nononoononoo</a:t>
            </a:r>
            <a:r>
              <a:rPr lang="en-US" sz="2800" b="0" dirty="0">
                <a:latin typeface="Arial"/>
                <a:cs typeface="Arial"/>
              </a:rPr>
              <a:t>. XXXX;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[2]		ONO.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XXYZ;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[3]		NONO.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XXZX.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0D6B921-C931-444F-9A6F-9B5DC46C5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275191"/>
              </p:ext>
            </p:extLst>
          </p:nvPr>
        </p:nvGraphicFramePr>
        <p:xfrm>
          <a:off x="19348725" y="19712940"/>
          <a:ext cx="8549523" cy="60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5A54881-2565-4229-8C97-3469D7AB1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12" y="2337346"/>
            <a:ext cx="4888012" cy="1723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9DE7E9-9EDD-4D1D-D97F-7680CC40A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25" y="15452906"/>
            <a:ext cx="4023832" cy="30434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759C27-5696-788A-B5F0-BBAD5AA03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390" y="22480464"/>
            <a:ext cx="8247911" cy="300386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8F4703D-83BC-31E7-D575-B02B3E1C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15691"/>
              </p:ext>
            </p:extLst>
          </p:nvPr>
        </p:nvGraphicFramePr>
        <p:xfrm>
          <a:off x="1381125" y="34053463"/>
          <a:ext cx="22098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6455123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95641946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Tensões internas (Pa)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55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Lisa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Python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9762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-1235958271,97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-1235161360,00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634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-145676244,74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-145938980,00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822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361698334,75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361904762,00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6537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-868264809,99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-867807334,00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849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145490530,71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145938980,00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6330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200334541,39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200000000,00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6902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368852639,16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369139773,00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0638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-729634487,92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-729384078,00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3840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-369106461,53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-369139773,00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9407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609634740,34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609523810,00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46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-681687103,41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-681468336,00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44624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0E9AE59-1440-794A-0FA7-7513DDF72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06378"/>
              </p:ext>
            </p:extLst>
          </p:nvPr>
        </p:nvGraphicFramePr>
        <p:xfrm>
          <a:off x="4045634" y="34032825"/>
          <a:ext cx="28702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116">
                  <a:extLst>
                    <a:ext uri="{9D8B030D-6E8A-4147-A177-3AD203B41FA5}">
                      <a16:colId xmlns:a16="http://schemas.microsoft.com/office/drawing/2014/main" val="4188181907"/>
                    </a:ext>
                  </a:extLst>
                </a:gridCol>
                <a:gridCol w="1397084">
                  <a:extLst>
                    <a:ext uri="{9D8B030D-6E8A-4147-A177-3AD203B41FA5}">
                      <a16:colId xmlns:a16="http://schemas.microsoft.com/office/drawing/2014/main" val="2632238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Deslocamentos (m)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9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Lisa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Python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1632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627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46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0,00097014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0,00097028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188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-0,004165004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-0,00416384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711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0,00034723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0,00034743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487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-0,004504525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-0,00450318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337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0,000250595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0,00025083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0449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-0,004288791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-0,00428701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213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0,000539552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0,00053943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509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-0,00447976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-0,00447852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126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-0,000313258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-0,00031315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200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-0,004103155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-0,00410209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109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0,001124801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0,00112457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983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94060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382190B-3F04-9F57-BB33-44AF414D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4048"/>
              </p:ext>
            </p:extLst>
          </p:nvPr>
        </p:nvGraphicFramePr>
        <p:xfrm>
          <a:off x="7814141" y="34053463"/>
          <a:ext cx="19304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352">
                  <a:extLst>
                    <a:ext uri="{9D8B030D-6E8A-4147-A177-3AD203B41FA5}">
                      <a16:colId xmlns:a16="http://schemas.microsoft.com/office/drawing/2014/main" val="2171335955"/>
                    </a:ext>
                  </a:extLst>
                </a:gridCol>
                <a:gridCol w="1065048">
                  <a:extLst>
                    <a:ext uri="{9D8B030D-6E8A-4147-A177-3AD203B41FA5}">
                      <a16:colId xmlns:a16="http://schemas.microsoft.com/office/drawing/2014/main" val="2345402114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Forças internas (N)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9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Lisa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Python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071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-6481,49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-6484,597135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7266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-763,94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-766,179646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749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1896,78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3598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-4553,27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-455.598.850.416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59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762,97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76.617.964.604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0453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1050,57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014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1934,30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1937,983811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8634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-3826,28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-3829,266411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037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-1935,63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-1937,983811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077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3196,99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522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-3574,84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-3577,708764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38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6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250C500BAC1B46AC41240C24270096" ma:contentTypeVersion="10" ma:contentTypeDescription="Crie um novo documento." ma:contentTypeScope="" ma:versionID="dfd0de5ce359992df0bb77cb8c5a7000">
  <xsd:schema xmlns:xsd="http://www.w3.org/2001/XMLSchema" xmlns:xs="http://www.w3.org/2001/XMLSchema" xmlns:p="http://schemas.microsoft.com/office/2006/metadata/properties" xmlns:ns2="7d8c83be-5809-4c03-b567-860ae42f8436" xmlns:ns3="0863f6b2-499e-42d6-a5ab-4a8c99ae9227" targetNamespace="http://schemas.microsoft.com/office/2006/metadata/properties" ma:root="true" ma:fieldsID="5b90d85f49c6edd77204350c0db667d9" ns2:_="" ns3:_="">
    <xsd:import namespace="7d8c83be-5809-4c03-b567-860ae42f8436"/>
    <xsd:import namespace="0863f6b2-499e-42d6-a5ab-4a8c99ae9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c83be-5809-4c03-b567-860ae42f8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f6b2-499e-42d6-a5ab-4a8c99ae9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EEA7E3-678C-4BCA-B233-86E1043B0D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7B880-9F42-4075-B0BD-79E600900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DC39A2-4E6E-4D3E-9653-355A24FE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c83be-5809-4c03-b567-860ae42f8436"/>
    <ds:schemaRef ds:uri="0863f6b2-499e-42d6-a5ab-4a8c99ae9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1616</Words>
  <Application>Microsoft Office PowerPoint</Application>
  <PresentationFormat>Personalizar</PresentationFormat>
  <Paragraphs>203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Natália Carreras</cp:lastModifiedBy>
  <cp:revision>14</cp:revision>
  <dcterms:created xsi:type="dcterms:W3CDTF">2019-02-18T13:30:59Z</dcterms:created>
  <dcterms:modified xsi:type="dcterms:W3CDTF">2022-06-05T22:38:12Z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0x01010044250C500BAC1B46AC41240C24270096</vt:lpwstr>
  </property>
</Properties>
</file>