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2" r:id="rId4"/>
    <p:sldId id="265" r:id="rId5"/>
    <p:sldId id="267" r:id="rId6"/>
    <p:sldId id="268" r:id="rId7"/>
    <p:sldId id="264" r:id="rId8"/>
    <p:sldId id="261" r:id="rId9"/>
    <p:sldId id="270" r:id="rId10"/>
    <p:sldId id="271" r:id="rId11"/>
    <p:sldId id="273" r:id="rId12"/>
    <p:sldId id="272" r:id="rId13"/>
    <p:sldId id="26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C83E1-109D-4D19-A204-56BDD010667D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1B932CBD-5D5D-42B6-ACE0-9C7F823D4050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pt-BR" dirty="0" err="1">
              <a:solidFill>
                <a:schemeClr val="tx1">
                  <a:lumMod val="65000"/>
                  <a:lumOff val="35000"/>
                </a:schemeClr>
              </a:solidFill>
            </a:rPr>
            <a:t>Portugol</a:t>
          </a:r>
          <a:r>
            <a:rPr lang="pt-BR" dirty="0">
              <a:solidFill>
                <a:schemeClr val="tx1">
                  <a:lumMod val="65000"/>
                  <a:lumOff val="35000"/>
                </a:schemeClr>
              </a:solidFill>
            </a:rPr>
            <a:t> que fizeram alguns interpretadores (</a:t>
          </a:r>
          <a:r>
            <a:rPr lang="pt-BR" dirty="0" err="1">
              <a:solidFill>
                <a:schemeClr val="tx1">
                  <a:lumMod val="65000"/>
                  <a:lumOff val="35000"/>
                </a:schemeClr>
              </a:solidFill>
            </a:rPr>
            <a:t>Portugol</a:t>
          </a:r>
          <a:r>
            <a:rPr lang="pt-BR" dirty="0">
              <a:solidFill>
                <a:schemeClr val="tx1">
                  <a:lumMod val="65000"/>
                  <a:lumOff val="35000"/>
                </a:schemeClr>
              </a:solidFill>
            </a:rPr>
            <a:t> IDE, </a:t>
          </a:r>
          <a:r>
            <a:rPr lang="pt-BR" dirty="0" err="1">
              <a:solidFill>
                <a:schemeClr val="tx1">
                  <a:lumMod val="65000"/>
                  <a:lumOff val="35000"/>
                </a:schemeClr>
              </a:solidFill>
            </a:rPr>
            <a:t>VisualG</a:t>
          </a:r>
          <a:r>
            <a:rPr lang="pt-BR" dirty="0">
              <a:solidFill>
                <a:schemeClr val="tx1">
                  <a:lumMod val="65000"/>
                  <a:lumOff val="35000"/>
                </a:schemeClr>
              </a:solidFill>
            </a:rPr>
            <a:t>, </a:t>
          </a:r>
          <a:r>
            <a:rPr lang="pt-BR" dirty="0" err="1">
              <a:solidFill>
                <a:schemeClr val="tx1">
                  <a:lumMod val="65000"/>
                  <a:lumOff val="35000"/>
                </a:schemeClr>
              </a:solidFill>
            </a:rPr>
            <a:t>Portugol</a:t>
          </a:r>
          <a:r>
            <a:rPr lang="pt-BR" dirty="0">
              <a:solidFill>
                <a:schemeClr val="tx1">
                  <a:lumMod val="65000"/>
                  <a:lumOff val="35000"/>
                </a:schemeClr>
              </a:solidFill>
            </a:rPr>
            <a:t> Studio), mas é só para aprendizado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209A8D0-EA27-4B3B-BB9D-0FC03609F307}" type="parTrans" cxnId="{B39FAAF7-E029-467D-9A1D-9A526A096437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6F45E70-BCA6-4B7D-8B5E-180AD04AA60F}" type="sibTrans" cxnId="{B39FAAF7-E029-467D-9A1D-9A526A096437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2CAD62B-7E8D-47F6-8BFD-1DC2BBC9912A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pt-BR" dirty="0">
              <a:solidFill>
                <a:schemeClr val="tx1">
                  <a:lumMod val="65000"/>
                  <a:lumOff val="35000"/>
                </a:schemeClr>
              </a:solidFill>
            </a:rPr>
            <a:t>Ambientes </a:t>
          </a:r>
          <a:r>
            <a:rPr lang="pt-BR" dirty="0" err="1">
              <a:solidFill>
                <a:schemeClr val="tx1">
                  <a:lumMod val="65000"/>
                  <a:lumOff val="35000"/>
                </a:schemeClr>
              </a:solidFill>
            </a:rPr>
            <a:t>multi-línguas</a:t>
          </a:r>
          <a:r>
            <a:rPr lang="pt-BR" dirty="0">
              <a:solidFill>
                <a:schemeClr val="tx1">
                  <a:lumMod val="65000"/>
                  <a:lumOff val="35000"/>
                </a:schemeClr>
              </a:solidFill>
            </a:rPr>
            <a:t>, como o </a:t>
          </a:r>
          <a:r>
            <a:rPr lang="pt-BR" dirty="0" err="1">
              <a:solidFill>
                <a:schemeClr val="tx1">
                  <a:lumMod val="65000"/>
                  <a:lumOff val="35000"/>
                </a:schemeClr>
              </a:solidFill>
            </a:rPr>
            <a:t>RoboMind</a:t>
          </a:r>
          <a:r>
            <a:rPr lang="pt-BR" dirty="0">
              <a:solidFill>
                <a:schemeClr val="tx1">
                  <a:lumMod val="65000"/>
                  <a:lumOff val="35000"/>
                </a:schemeClr>
              </a:solidFill>
            </a:rPr>
            <a:t> que possuem diferentes idiomas, incluindo português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90BC287-2359-4E09-AB97-E194A8593876}" type="parTrans" cxnId="{8F845659-461E-4483-8D1E-B05B127F059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7F81996-26AB-4D27-B6B7-11D6A15773CD}" type="sibTrans" cxnId="{8F845659-461E-4483-8D1E-B05B127F059E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F9FE6C71-E2DE-4A6B-A7DA-20F4E63F17E0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pt-BR" dirty="0">
              <a:solidFill>
                <a:schemeClr val="tx1">
                  <a:lumMod val="65000"/>
                  <a:lumOff val="35000"/>
                </a:schemeClr>
              </a:solidFill>
            </a:rPr>
            <a:t>Já existiu um clone do </a:t>
          </a:r>
          <a:r>
            <a:rPr lang="pt-BR" dirty="0" err="1">
              <a:solidFill>
                <a:schemeClr val="tx1">
                  <a:lumMod val="65000"/>
                  <a:lumOff val="35000"/>
                </a:schemeClr>
              </a:solidFill>
            </a:rPr>
            <a:t>dBase</a:t>
          </a:r>
          <a:r>
            <a:rPr lang="pt-BR" dirty="0">
              <a:solidFill>
                <a:schemeClr val="tx1">
                  <a:lumMod val="65000"/>
                  <a:lumOff val="35000"/>
                </a:schemeClr>
              </a:solidFill>
            </a:rPr>
            <a:t> chamado </a:t>
          </a:r>
          <a:r>
            <a:rPr lang="pt-BR" dirty="0" err="1">
              <a:solidFill>
                <a:schemeClr val="tx1">
                  <a:lumMod val="65000"/>
                  <a:lumOff val="35000"/>
                </a:schemeClr>
              </a:solidFill>
            </a:rPr>
            <a:t>Dialog</a:t>
          </a:r>
          <a:r>
            <a:rPr lang="pt-BR" dirty="0">
              <a:solidFill>
                <a:schemeClr val="tx1">
                  <a:lumMod val="65000"/>
                  <a:lumOff val="35000"/>
                </a:schemeClr>
              </a:solidFill>
            </a:rPr>
            <a:t> que tinha todos os comandos em português na época da Lei de Informática que criou enormes distorções e atrasos para o país.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B5DD64E4-4976-4500-8B8E-5AED9A8EC5CA}" type="parTrans" cxnId="{905CAD67-B751-40F3-AD9D-FDE340B10B67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4384DB1-9C1A-4418-9EE0-F5D1C4705234}" type="sibTrans" cxnId="{905CAD67-B751-40F3-AD9D-FDE340B10B67}">
      <dgm:prSet/>
      <dgm:spPr/>
      <dgm:t>
        <a:bodyPr/>
        <a:lstStyle/>
        <a:p>
          <a:endParaRPr lang="en-US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965B980-D855-4B87-8BD5-3BDFECD601B4}" type="pres">
      <dgm:prSet presAssocID="{A24C83E1-109D-4D19-A204-56BDD010667D}" presName="linearFlow" presStyleCnt="0">
        <dgm:presLayoutVars>
          <dgm:dir/>
          <dgm:resizeHandles val="exact"/>
        </dgm:presLayoutVars>
      </dgm:prSet>
      <dgm:spPr/>
    </dgm:pt>
    <dgm:pt modelId="{039EFCC5-B6BE-48AB-9909-960A5869DEA6}" type="pres">
      <dgm:prSet presAssocID="{1B932CBD-5D5D-42B6-ACE0-9C7F823D4050}" presName="composite" presStyleCnt="0"/>
      <dgm:spPr/>
    </dgm:pt>
    <dgm:pt modelId="{6CB09CA5-4F1C-4FCE-B102-FD49C5CFC362}" type="pres">
      <dgm:prSet presAssocID="{1B932CBD-5D5D-42B6-ACE0-9C7F823D4050}" presName="imgShp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  <a:effectLst>
          <a:glow rad="63500">
            <a:schemeClr val="accent5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57C0143B-3536-4299-8162-DDFD2253DFAB}" type="pres">
      <dgm:prSet presAssocID="{1B932CBD-5D5D-42B6-ACE0-9C7F823D4050}" presName="txShp" presStyleLbl="node1" presStyleIdx="0" presStyleCnt="3">
        <dgm:presLayoutVars>
          <dgm:bulletEnabled val="1"/>
        </dgm:presLayoutVars>
      </dgm:prSet>
      <dgm:spPr/>
    </dgm:pt>
    <dgm:pt modelId="{C0062F17-ADBF-480F-80E2-97823BD8BFA1}" type="pres">
      <dgm:prSet presAssocID="{96F45E70-BCA6-4B7D-8B5E-180AD04AA60F}" presName="spacing" presStyleCnt="0"/>
      <dgm:spPr/>
    </dgm:pt>
    <dgm:pt modelId="{5F96160B-BE73-46AB-9CBB-2B819A0FAD6E}" type="pres">
      <dgm:prSet presAssocID="{52CAD62B-7E8D-47F6-8BFD-1DC2BBC9912A}" presName="composite" presStyleCnt="0"/>
      <dgm:spPr/>
    </dgm:pt>
    <dgm:pt modelId="{7D697028-AD04-45FD-81A3-6D6FF7C318C1}" type="pres">
      <dgm:prSet presAssocID="{52CAD62B-7E8D-47F6-8BFD-1DC2BBC9912A}" presName="imgShp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effectLst>
          <a:glow rad="63500">
            <a:schemeClr val="accent5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FCC73233-7318-45CF-AD59-6B1884F7AAB3}" type="pres">
      <dgm:prSet presAssocID="{52CAD62B-7E8D-47F6-8BFD-1DC2BBC9912A}" presName="txShp" presStyleLbl="node1" presStyleIdx="1" presStyleCnt="3">
        <dgm:presLayoutVars>
          <dgm:bulletEnabled val="1"/>
        </dgm:presLayoutVars>
      </dgm:prSet>
      <dgm:spPr/>
    </dgm:pt>
    <dgm:pt modelId="{989E44D4-00AA-4E53-8052-E75B38711148}" type="pres">
      <dgm:prSet presAssocID="{67F81996-26AB-4D27-B6B7-11D6A15773CD}" presName="spacing" presStyleCnt="0"/>
      <dgm:spPr/>
    </dgm:pt>
    <dgm:pt modelId="{F593191D-E4D1-4C76-B5EF-5C9928C7D9FE}" type="pres">
      <dgm:prSet presAssocID="{F9FE6C71-E2DE-4A6B-A7DA-20F4E63F17E0}" presName="composite" presStyleCnt="0"/>
      <dgm:spPr/>
    </dgm:pt>
    <dgm:pt modelId="{3BEC7856-8C6D-4A82-A7E9-BA9476D78B6C}" type="pres">
      <dgm:prSet presAssocID="{F9FE6C71-E2DE-4A6B-A7DA-20F4E63F17E0}" presName="imgShp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  <a:effectLst>
          <a:glow rad="63500">
            <a:schemeClr val="accent5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3831CC2C-6CD5-4D10-B963-908DD8561C87}" type="pres">
      <dgm:prSet presAssocID="{F9FE6C71-E2DE-4A6B-A7DA-20F4E63F17E0}" presName="txShp" presStyleLbl="node1" presStyleIdx="2" presStyleCnt="3">
        <dgm:presLayoutVars>
          <dgm:bulletEnabled val="1"/>
        </dgm:presLayoutVars>
      </dgm:prSet>
      <dgm:spPr/>
    </dgm:pt>
  </dgm:ptLst>
  <dgm:cxnLst>
    <dgm:cxn modelId="{99268C12-420B-40F6-A122-955E1FF6DC64}" type="presOf" srcId="{A24C83E1-109D-4D19-A204-56BDD010667D}" destId="{7965B980-D855-4B87-8BD5-3BDFECD601B4}" srcOrd="0" destOrd="0" presId="urn:microsoft.com/office/officeart/2005/8/layout/vList3"/>
    <dgm:cxn modelId="{69FFC428-4F3E-42B9-A054-83D430683786}" type="presOf" srcId="{52CAD62B-7E8D-47F6-8BFD-1DC2BBC9912A}" destId="{FCC73233-7318-45CF-AD59-6B1884F7AAB3}" srcOrd="0" destOrd="0" presId="urn:microsoft.com/office/officeart/2005/8/layout/vList3"/>
    <dgm:cxn modelId="{905CAD67-B751-40F3-AD9D-FDE340B10B67}" srcId="{A24C83E1-109D-4D19-A204-56BDD010667D}" destId="{F9FE6C71-E2DE-4A6B-A7DA-20F4E63F17E0}" srcOrd="2" destOrd="0" parTransId="{B5DD64E4-4976-4500-8B8E-5AED9A8EC5CA}" sibTransId="{24384DB1-9C1A-4418-9EE0-F5D1C4705234}"/>
    <dgm:cxn modelId="{E720A476-8300-4B9E-9A52-450A66416B79}" type="presOf" srcId="{1B932CBD-5D5D-42B6-ACE0-9C7F823D4050}" destId="{57C0143B-3536-4299-8162-DDFD2253DFAB}" srcOrd="0" destOrd="0" presId="urn:microsoft.com/office/officeart/2005/8/layout/vList3"/>
    <dgm:cxn modelId="{8F845659-461E-4483-8D1E-B05B127F059E}" srcId="{A24C83E1-109D-4D19-A204-56BDD010667D}" destId="{52CAD62B-7E8D-47F6-8BFD-1DC2BBC9912A}" srcOrd="1" destOrd="0" parTransId="{490BC287-2359-4E09-AB97-E194A8593876}" sibTransId="{67F81996-26AB-4D27-B6B7-11D6A15773CD}"/>
    <dgm:cxn modelId="{D7A06CCC-D6C5-4688-8279-4B6DDD329ED1}" type="presOf" srcId="{F9FE6C71-E2DE-4A6B-A7DA-20F4E63F17E0}" destId="{3831CC2C-6CD5-4D10-B963-908DD8561C87}" srcOrd="0" destOrd="0" presId="urn:microsoft.com/office/officeart/2005/8/layout/vList3"/>
    <dgm:cxn modelId="{B39FAAF7-E029-467D-9A1D-9A526A096437}" srcId="{A24C83E1-109D-4D19-A204-56BDD010667D}" destId="{1B932CBD-5D5D-42B6-ACE0-9C7F823D4050}" srcOrd="0" destOrd="0" parTransId="{B209A8D0-EA27-4B3B-BB9D-0FC03609F307}" sibTransId="{96F45E70-BCA6-4B7D-8B5E-180AD04AA60F}"/>
    <dgm:cxn modelId="{D754DACD-C928-41CC-A219-9BE9E60BFF37}" type="presParOf" srcId="{7965B980-D855-4B87-8BD5-3BDFECD601B4}" destId="{039EFCC5-B6BE-48AB-9909-960A5869DEA6}" srcOrd="0" destOrd="0" presId="urn:microsoft.com/office/officeart/2005/8/layout/vList3"/>
    <dgm:cxn modelId="{613FE8A9-9613-4C13-92D6-90AC2E3CCB71}" type="presParOf" srcId="{039EFCC5-B6BE-48AB-9909-960A5869DEA6}" destId="{6CB09CA5-4F1C-4FCE-B102-FD49C5CFC362}" srcOrd="0" destOrd="0" presId="urn:microsoft.com/office/officeart/2005/8/layout/vList3"/>
    <dgm:cxn modelId="{F0FE5541-4937-40F9-9F94-2EB4CE2052D7}" type="presParOf" srcId="{039EFCC5-B6BE-48AB-9909-960A5869DEA6}" destId="{57C0143B-3536-4299-8162-DDFD2253DFAB}" srcOrd="1" destOrd="0" presId="urn:microsoft.com/office/officeart/2005/8/layout/vList3"/>
    <dgm:cxn modelId="{9DCB97E1-51C7-4DE2-A211-7859B037C201}" type="presParOf" srcId="{7965B980-D855-4B87-8BD5-3BDFECD601B4}" destId="{C0062F17-ADBF-480F-80E2-97823BD8BFA1}" srcOrd="1" destOrd="0" presId="urn:microsoft.com/office/officeart/2005/8/layout/vList3"/>
    <dgm:cxn modelId="{08E970E9-047A-41A1-85C5-250BBC7EBB94}" type="presParOf" srcId="{7965B980-D855-4B87-8BD5-3BDFECD601B4}" destId="{5F96160B-BE73-46AB-9CBB-2B819A0FAD6E}" srcOrd="2" destOrd="0" presId="urn:microsoft.com/office/officeart/2005/8/layout/vList3"/>
    <dgm:cxn modelId="{8DDFC2EC-4AC4-4F27-B73E-CD4EF85C1B61}" type="presParOf" srcId="{5F96160B-BE73-46AB-9CBB-2B819A0FAD6E}" destId="{7D697028-AD04-45FD-81A3-6D6FF7C318C1}" srcOrd="0" destOrd="0" presId="urn:microsoft.com/office/officeart/2005/8/layout/vList3"/>
    <dgm:cxn modelId="{A4328972-2759-4ED1-9A0B-9F3E6526457F}" type="presParOf" srcId="{5F96160B-BE73-46AB-9CBB-2B819A0FAD6E}" destId="{FCC73233-7318-45CF-AD59-6B1884F7AAB3}" srcOrd="1" destOrd="0" presId="urn:microsoft.com/office/officeart/2005/8/layout/vList3"/>
    <dgm:cxn modelId="{41E5245F-9DDF-4989-AC29-8C04AFFB0282}" type="presParOf" srcId="{7965B980-D855-4B87-8BD5-3BDFECD601B4}" destId="{989E44D4-00AA-4E53-8052-E75B38711148}" srcOrd="3" destOrd="0" presId="urn:microsoft.com/office/officeart/2005/8/layout/vList3"/>
    <dgm:cxn modelId="{02C5AEAF-E07E-45FC-9CED-DEEAEA883E0F}" type="presParOf" srcId="{7965B980-D855-4B87-8BD5-3BDFECD601B4}" destId="{F593191D-E4D1-4C76-B5EF-5C9928C7D9FE}" srcOrd="4" destOrd="0" presId="urn:microsoft.com/office/officeart/2005/8/layout/vList3"/>
    <dgm:cxn modelId="{56437177-5BEA-47CA-948C-57166FA7CE8E}" type="presParOf" srcId="{F593191D-E4D1-4C76-B5EF-5C9928C7D9FE}" destId="{3BEC7856-8C6D-4A82-A7E9-BA9476D78B6C}" srcOrd="0" destOrd="0" presId="urn:microsoft.com/office/officeart/2005/8/layout/vList3"/>
    <dgm:cxn modelId="{B53879EB-C9FD-42EF-A187-13D8E5ACF749}" type="presParOf" srcId="{F593191D-E4D1-4C76-B5EF-5C9928C7D9FE}" destId="{3831CC2C-6CD5-4D10-B963-908DD8561C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0143B-3536-4299-8162-DDFD2253DFAB}">
      <dsp:nvSpPr>
        <dsp:cNvPr id="0" name=""/>
        <dsp:cNvSpPr/>
      </dsp:nvSpPr>
      <dsp:spPr>
        <a:xfrm rot="10800000">
          <a:off x="2686801" y="376"/>
          <a:ext cx="9791896" cy="881687"/>
        </a:xfrm>
        <a:prstGeom prst="homePlat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800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Portugol</a:t>
          </a:r>
          <a:r>
            <a:rPr lang="pt-BR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 que fizeram alguns interpretadores (</a:t>
          </a:r>
          <a:r>
            <a:rPr lang="pt-BR" sz="1900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Portugol</a:t>
          </a:r>
          <a:r>
            <a:rPr lang="pt-BR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 IDE, </a:t>
          </a:r>
          <a:r>
            <a:rPr lang="pt-BR" sz="1900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VisualG</a:t>
          </a:r>
          <a:r>
            <a:rPr lang="pt-BR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, </a:t>
          </a:r>
          <a:r>
            <a:rPr lang="pt-BR" sz="1900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Portugol</a:t>
          </a:r>
          <a:r>
            <a:rPr lang="pt-BR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 Studio), mas é só para aprendizado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 rot="10800000">
        <a:off x="2907223" y="376"/>
        <a:ext cx="9571474" cy="881687"/>
      </dsp:txXfrm>
    </dsp:sp>
    <dsp:sp modelId="{6CB09CA5-4F1C-4FCE-B102-FD49C5CFC362}">
      <dsp:nvSpPr>
        <dsp:cNvPr id="0" name=""/>
        <dsp:cNvSpPr/>
      </dsp:nvSpPr>
      <dsp:spPr>
        <a:xfrm>
          <a:off x="2245957" y="376"/>
          <a:ext cx="881687" cy="88168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5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73233-7318-45CF-AD59-6B1884F7AAB3}">
      <dsp:nvSpPr>
        <dsp:cNvPr id="0" name=""/>
        <dsp:cNvSpPr/>
      </dsp:nvSpPr>
      <dsp:spPr>
        <a:xfrm rot="10800000">
          <a:off x="2686801" y="1102486"/>
          <a:ext cx="9791896" cy="881687"/>
        </a:xfrm>
        <a:prstGeom prst="homePlat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800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Ambientes </a:t>
          </a:r>
          <a:r>
            <a:rPr lang="pt-BR" sz="1900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multi-línguas</a:t>
          </a:r>
          <a:r>
            <a:rPr lang="pt-BR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, como o </a:t>
          </a:r>
          <a:r>
            <a:rPr lang="pt-BR" sz="1900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RoboMind</a:t>
          </a:r>
          <a:r>
            <a:rPr lang="pt-BR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 que possuem diferentes idiomas, incluindo português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 rot="10800000">
        <a:off x="2907223" y="1102486"/>
        <a:ext cx="9571474" cy="881687"/>
      </dsp:txXfrm>
    </dsp:sp>
    <dsp:sp modelId="{7D697028-AD04-45FD-81A3-6D6FF7C318C1}">
      <dsp:nvSpPr>
        <dsp:cNvPr id="0" name=""/>
        <dsp:cNvSpPr/>
      </dsp:nvSpPr>
      <dsp:spPr>
        <a:xfrm>
          <a:off x="2245957" y="1102486"/>
          <a:ext cx="881687" cy="88168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5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1CC2C-6CD5-4D10-B963-908DD8561C87}">
      <dsp:nvSpPr>
        <dsp:cNvPr id="0" name=""/>
        <dsp:cNvSpPr/>
      </dsp:nvSpPr>
      <dsp:spPr>
        <a:xfrm rot="10800000">
          <a:off x="2686801" y="2204596"/>
          <a:ext cx="9791896" cy="881687"/>
        </a:xfrm>
        <a:prstGeom prst="homePlat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8800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Já existiu um clone do </a:t>
          </a:r>
          <a:r>
            <a:rPr lang="pt-BR" sz="1900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dBase</a:t>
          </a:r>
          <a:r>
            <a:rPr lang="pt-BR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 chamado </a:t>
          </a:r>
          <a:r>
            <a:rPr lang="pt-BR" sz="1900" kern="1200" dirty="0" err="1">
              <a:solidFill>
                <a:schemeClr val="tx1">
                  <a:lumMod val="65000"/>
                  <a:lumOff val="35000"/>
                </a:schemeClr>
              </a:solidFill>
            </a:rPr>
            <a:t>Dialog</a:t>
          </a:r>
          <a:r>
            <a:rPr lang="pt-BR" sz="1900" kern="1200" dirty="0">
              <a:solidFill>
                <a:schemeClr val="tx1">
                  <a:lumMod val="65000"/>
                  <a:lumOff val="35000"/>
                </a:schemeClr>
              </a:solidFill>
            </a:rPr>
            <a:t> que tinha todos os comandos em português na época da Lei de Informática que criou enormes distorções e atrasos para o país.</a:t>
          </a:r>
          <a:endParaRPr lang="en-US" sz="1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 rot="10800000">
        <a:off x="2907223" y="2204596"/>
        <a:ext cx="9571474" cy="881687"/>
      </dsp:txXfrm>
    </dsp:sp>
    <dsp:sp modelId="{3BEC7856-8C6D-4A82-A7E9-BA9476D78B6C}">
      <dsp:nvSpPr>
        <dsp:cNvPr id="0" name=""/>
        <dsp:cNvSpPr/>
      </dsp:nvSpPr>
      <dsp:spPr>
        <a:xfrm>
          <a:off x="2245957" y="2204596"/>
          <a:ext cx="881687" cy="88168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63500">
            <a:schemeClr val="accent5">
              <a:satMod val="175000"/>
              <a:alpha val="40000"/>
            </a:schemeClr>
          </a:glow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1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3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4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3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8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2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June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June 12,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0914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88894A8C-4B48-D279-921C-BCCABEACA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97" r="2317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F9022-9038-9E3B-BFE9-4188EC87E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56" y="2950387"/>
            <a:ext cx="3309515" cy="3531403"/>
          </a:xfrm>
        </p:spPr>
        <p:txBody>
          <a:bodyPr anchor="t">
            <a:normAutofit/>
          </a:bodyPr>
          <a:lstStyle/>
          <a:p>
            <a:pPr algn="r"/>
            <a:r>
              <a:rPr lang="pt-BR" sz="2000" dirty="0">
                <a:solidFill>
                  <a:schemeClr val="bg1"/>
                </a:solidFill>
              </a:rPr>
              <a:t>APS: Uma Linguagem de Programação</a:t>
            </a:r>
            <a:br>
              <a:rPr lang="pt-BR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8C703-CB1C-BD98-FA21-C8D1DAA7C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128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</a:rPr>
              <a:t>Lógica da Computação</a:t>
            </a:r>
          </a:p>
          <a:p>
            <a:pPr algn="r"/>
            <a:r>
              <a:rPr lang="pt-BR" sz="1200" dirty="0">
                <a:solidFill>
                  <a:schemeClr val="bg1"/>
                </a:solidFill>
              </a:rPr>
              <a:t>2023/1</a:t>
            </a:r>
          </a:p>
          <a:p>
            <a:pPr algn="r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85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9A66-9F90-488B-0555-DC3FA7B7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52" y="132588"/>
            <a:ext cx="11330848" cy="1234440"/>
          </a:xfrm>
        </p:spPr>
        <p:txBody>
          <a:bodyPr/>
          <a:lstStyle/>
          <a:p>
            <a:r>
              <a:rPr lang="en-US" dirty="0"/>
              <a:t>EXEMPLOS: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Linha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C78EA-5964-3376-62E8-B81C6F4298FB}"/>
              </a:ext>
            </a:extLst>
          </p:cNvPr>
          <p:cNvSpPr txBox="1"/>
          <p:nvPr/>
        </p:nvSpPr>
        <p:spPr>
          <a:xfrm>
            <a:off x="534318" y="1620874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Entrada arquivo </a:t>
            </a:r>
            <a:r>
              <a:rPr lang="pt-BR" sz="1800" i="1" dirty="0"/>
              <a:t>teste.br</a:t>
            </a:r>
            <a:r>
              <a:rPr lang="pt-BR" sz="1800" dirty="0"/>
              <a:t>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B199F-0A7F-865E-D61C-F79B92968287}"/>
              </a:ext>
            </a:extLst>
          </p:cNvPr>
          <p:cNvSpPr txBox="1"/>
          <p:nvPr/>
        </p:nvSpPr>
        <p:spPr>
          <a:xfrm>
            <a:off x="556352" y="4055169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Saída: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07D08-81F8-B583-319E-8E173816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66" y="4577595"/>
            <a:ext cx="9106368" cy="1162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4336E0-A821-FC39-6F4B-9DD2A3FA0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916"/>
          <a:stretch/>
        </p:blipFill>
        <p:spPr>
          <a:xfrm>
            <a:off x="661466" y="2080724"/>
            <a:ext cx="3431464" cy="16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0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9A66-9F90-488B-0555-DC3FA7B7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52" y="132588"/>
            <a:ext cx="11330848" cy="1234440"/>
          </a:xfrm>
        </p:spPr>
        <p:txBody>
          <a:bodyPr/>
          <a:lstStyle/>
          <a:p>
            <a:r>
              <a:rPr lang="en-US" dirty="0"/>
              <a:t>EXEMPLOS: </a:t>
            </a:r>
            <a:r>
              <a:rPr lang="en-US" dirty="0" err="1"/>
              <a:t>operações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C78EA-5964-3376-62E8-B81C6F4298FB}"/>
              </a:ext>
            </a:extLst>
          </p:cNvPr>
          <p:cNvSpPr txBox="1"/>
          <p:nvPr/>
        </p:nvSpPr>
        <p:spPr>
          <a:xfrm>
            <a:off x="534318" y="1620874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Entrada arquivo </a:t>
            </a:r>
            <a:r>
              <a:rPr lang="pt-BR" sz="1800" i="1" dirty="0"/>
              <a:t>teste.br</a:t>
            </a:r>
            <a:r>
              <a:rPr lang="pt-BR" sz="1800" dirty="0"/>
              <a:t>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B199F-0A7F-865E-D61C-F79B92968287}"/>
              </a:ext>
            </a:extLst>
          </p:cNvPr>
          <p:cNvSpPr txBox="1"/>
          <p:nvPr/>
        </p:nvSpPr>
        <p:spPr>
          <a:xfrm>
            <a:off x="534318" y="4301835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Saída: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01ACE-E0A6-E7F2-B795-F0BA4DC03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52" y="2026011"/>
            <a:ext cx="5079171" cy="2033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98924-0BB0-8985-3E3D-6A6D7654E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2" y="4867795"/>
            <a:ext cx="8630094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3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9A66-9F90-488B-0555-DC3FA7B7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52" y="132588"/>
            <a:ext cx="11330848" cy="1234440"/>
          </a:xfrm>
        </p:spPr>
        <p:txBody>
          <a:bodyPr/>
          <a:lstStyle/>
          <a:p>
            <a:r>
              <a:rPr lang="en-US" dirty="0"/>
              <a:t>EXEMPLOS: </a:t>
            </a:r>
            <a:r>
              <a:rPr lang="en-US" dirty="0" err="1"/>
              <a:t>condicionais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C78EA-5964-3376-62E8-B81C6F4298FB}"/>
              </a:ext>
            </a:extLst>
          </p:cNvPr>
          <p:cNvSpPr txBox="1"/>
          <p:nvPr/>
        </p:nvSpPr>
        <p:spPr>
          <a:xfrm>
            <a:off x="534318" y="1620874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Entrada arquivo </a:t>
            </a:r>
            <a:r>
              <a:rPr lang="pt-BR" sz="1800" i="1" dirty="0"/>
              <a:t>teste.br</a:t>
            </a:r>
            <a:r>
              <a:rPr lang="pt-BR" sz="1800" dirty="0"/>
              <a:t>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B199F-0A7F-865E-D61C-F79B92968287}"/>
              </a:ext>
            </a:extLst>
          </p:cNvPr>
          <p:cNvSpPr txBox="1"/>
          <p:nvPr/>
        </p:nvSpPr>
        <p:spPr>
          <a:xfrm>
            <a:off x="556352" y="436363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Saída: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48D1D4-A024-65F2-F9E7-4BFC98556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03" y="2174871"/>
            <a:ext cx="3663109" cy="19231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8D8C75-0C07-A91F-EF37-A501B2178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03" y="4917634"/>
            <a:ext cx="10659988" cy="6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2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9A66-9F90-488B-0555-DC3FA7B7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52" y="132588"/>
            <a:ext cx="11330848" cy="1234440"/>
          </a:xfrm>
        </p:spPr>
        <p:txBody>
          <a:bodyPr/>
          <a:lstStyle/>
          <a:p>
            <a:r>
              <a:rPr lang="en-US" dirty="0"/>
              <a:t>EXEMPLOS: </a:t>
            </a:r>
            <a:r>
              <a:rPr lang="en-US" dirty="0" err="1"/>
              <a:t>Funções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C78EA-5964-3376-62E8-B81C6F4298FB}"/>
              </a:ext>
            </a:extLst>
          </p:cNvPr>
          <p:cNvSpPr txBox="1"/>
          <p:nvPr/>
        </p:nvSpPr>
        <p:spPr>
          <a:xfrm>
            <a:off x="534318" y="1620874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Entrada arquivo </a:t>
            </a:r>
            <a:r>
              <a:rPr lang="pt-BR" sz="1800" i="1" dirty="0"/>
              <a:t>teste.br</a:t>
            </a:r>
            <a:r>
              <a:rPr lang="pt-BR" sz="1800" dirty="0"/>
              <a:t>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B199F-0A7F-865E-D61C-F79B92968287}"/>
              </a:ext>
            </a:extLst>
          </p:cNvPr>
          <p:cNvSpPr txBox="1"/>
          <p:nvPr/>
        </p:nvSpPr>
        <p:spPr>
          <a:xfrm>
            <a:off x="642267" y="4430701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Saída: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3DD4E-5B7D-FAB2-30D1-CE2ABA2F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67" y="2110631"/>
            <a:ext cx="3289477" cy="1949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2FE33D-5D24-B1D1-EE0D-5E24F9992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7" y="5053878"/>
            <a:ext cx="10966744" cy="5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1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9A66-9F90-488B-0555-DC3FA7B7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52" y="132588"/>
            <a:ext cx="11330848" cy="1234440"/>
          </a:xfrm>
        </p:spPr>
        <p:txBody>
          <a:bodyPr/>
          <a:lstStyle/>
          <a:p>
            <a:r>
              <a:rPr lang="en-US" dirty="0" err="1"/>
              <a:t>rEFERÊNCIAS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6016-C906-A559-9743-E40DEF22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52" y="1449324"/>
            <a:ext cx="11330848" cy="3959352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HUANG, Edward.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Everyone Can Learn Programming Easily - If they Know English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Edward Huang.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Disponível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&lt;https://edward-huang.com/ideas/life-lesson/2021/02/23/everyone-can-learn-programming-easily-if-they-know-english/&gt;.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Acesso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12 jun. 2023.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MCCULLOCH, Gretchen.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Coding Is for Everyone—as Long as You Speak English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WIRED.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Disponível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&lt;https://www.wired.com/story/coding-is-for-everyoneas-long-as-you-speak-english/&gt;.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Acesso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12 jun. 2023.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DE. </a:t>
            </a:r>
            <a: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Existe alguma linguagem de programação em português? Se sim, em que são aplicadas?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Stack Overflow em Português. Disponível em: &lt;https://pt.stackoverflow.com/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questions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/248079/existe-alguma-linguagem-de-programa%C3%A7%C3%A3o-em-portugu%C3%AAs-se-sim-em-que-s%C3%A3o-aplicada&gt;. Acesso em: 12 jun. 2023.</a:t>
            </a:r>
          </a:p>
          <a:p>
            <a:pPr algn="l"/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4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9A66-9F90-488B-0555-DC3FA7B7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52" y="132588"/>
            <a:ext cx="11330848" cy="1234440"/>
          </a:xfrm>
        </p:spPr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6016-C906-A559-9743-E40DEF22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53" y="1449324"/>
            <a:ext cx="5723262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/>
              <a:t>Imagine que a </a:t>
            </a: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popular para </a:t>
            </a:r>
            <a:r>
              <a:rPr lang="en-US" dirty="0" err="1"/>
              <a:t>criar</a:t>
            </a:r>
            <a:r>
              <a:rPr lang="en-US" dirty="0"/>
              <a:t> um website, o HTML,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 err="1"/>
              <a:t>Inglês</a:t>
            </a:r>
            <a:r>
              <a:rPr lang="en-US" dirty="0"/>
              <a:t>, mas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 err="1"/>
              <a:t>Chinês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Kanji.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invês</a:t>
            </a:r>
            <a:r>
              <a:rPr lang="en-US" dirty="0"/>
              <a:t> de </a:t>
            </a:r>
            <a:r>
              <a:rPr lang="en-US" dirty="0" err="1"/>
              <a:t>ter</a:t>
            </a:r>
            <a:r>
              <a:rPr lang="en-US" dirty="0"/>
              <a:t> um </a:t>
            </a:r>
            <a:r>
              <a:rPr lang="en-US" b="1" dirty="0"/>
              <a:t>&lt;title&gt;</a:t>
            </a:r>
            <a:r>
              <a:rPr lang="en-US" dirty="0"/>
              <a:t> tag,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um tag </a:t>
            </a:r>
            <a:r>
              <a:rPr lang="en-US" b="1" dirty="0"/>
              <a:t>&lt;</a:t>
            </a:r>
            <a:r>
              <a:rPr lang="ja-JP" altLang="en-US" b="1" dirty="0"/>
              <a:t>稱號</a:t>
            </a:r>
            <a:r>
              <a:rPr lang="en-US" altLang="ja-JP" b="1" dirty="0"/>
              <a:t>&gt;</a:t>
            </a:r>
            <a:r>
              <a:rPr lang="en-US" dirty="0"/>
              <a:t>. 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invés</a:t>
            </a:r>
            <a:r>
              <a:rPr lang="en-US" dirty="0"/>
              <a:t> de </a:t>
            </a:r>
            <a:r>
              <a:rPr lang="en-US" dirty="0" err="1"/>
              <a:t>ter</a:t>
            </a:r>
            <a:r>
              <a:rPr lang="en-US" dirty="0"/>
              <a:t> um tag </a:t>
            </a:r>
            <a:r>
              <a:rPr lang="en-US" b="1" dirty="0"/>
              <a:t>&lt;article&gt;</a:t>
            </a:r>
            <a:r>
              <a:rPr lang="en-US" dirty="0"/>
              <a:t>, </a:t>
            </a:r>
            <a:r>
              <a:rPr lang="en-US" dirty="0" err="1"/>
              <a:t>ela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um tag </a:t>
            </a:r>
            <a:r>
              <a:rPr lang="en-US" b="1" dirty="0"/>
              <a:t>&lt;</a:t>
            </a:r>
            <a:r>
              <a:rPr lang="ja-JP" altLang="en-US" b="1" dirty="0"/>
              <a:t>文章</a:t>
            </a:r>
            <a:r>
              <a:rPr lang="en-US" altLang="ja-JP" b="1" dirty="0"/>
              <a:t>&gt;</a:t>
            </a:r>
            <a:r>
              <a:rPr lang="en-US" altLang="ja-JP" dirty="0"/>
              <a:t>.</a:t>
            </a:r>
            <a:endParaRPr lang="en-US" dirty="0"/>
          </a:p>
        </p:txBody>
      </p:sp>
      <p:pic>
        <p:nvPicPr>
          <p:cNvPr id="1026" name="Picture 2" descr="World's First Classical Chinese Programming Language - IEEE Spectrum">
            <a:extLst>
              <a:ext uri="{FF2B5EF4-FFF2-40B4-BE49-F238E27FC236}">
                <a16:creationId xmlns:a16="http://schemas.microsoft.com/office/drawing/2014/main" id="{CF1927F0-8945-04A2-22CA-E60585C2D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3" r="47708" b="11080"/>
          <a:stretch/>
        </p:blipFill>
        <p:spPr bwMode="auto">
          <a:xfrm>
            <a:off x="7555420" y="1541733"/>
            <a:ext cx="3450430" cy="377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1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9A66-9F90-488B-0555-DC3FA7B7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52" y="132588"/>
            <a:ext cx="11330848" cy="1234440"/>
          </a:xfrm>
        </p:spPr>
        <p:txBody>
          <a:bodyPr/>
          <a:lstStyle/>
          <a:p>
            <a:r>
              <a:rPr lang="en-US" dirty="0" err="1"/>
              <a:t>Motivação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6016-C906-A559-9743-E40DEF22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52" y="1449324"/>
            <a:ext cx="10846105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Considerando essa dificuldade análoga de pessoas que não sabem falar inglês possuem para aprender linguagens de programação, decidi fazer uma </a:t>
            </a:r>
            <a:r>
              <a:rPr lang="pt-BR" b="1"/>
              <a:t>Linguagem em Português</a:t>
            </a:r>
            <a:r>
              <a:rPr lang="pt-BR"/>
              <a:t>, para auxiliar brasileiros e pessoas de outras regiões nativas na língua na aprendizagem de programação. </a:t>
            </a:r>
          </a:p>
          <a:p>
            <a:pPr marL="0" indent="0">
              <a:buNone/>
            </a:pPr>
            <a:r>
              <a:rPr lang="pt-BR"/>
              <a:t> </a:t>
            </a:r>
          </a:p>
          <a:p>
            <a:pPr marL="0" indent="0">
              <a:buNone/>
            </a:pPr>
            <a:r>
              <a:rPr lang="pt-BR"/>
              <a:t>Lembre-se que na prática, poderíamos programar tudo em 0’s e 1’s. As linguagens servem justamente para auxiliar em criar essa interface mais fácil de interpretação e redação. 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504C91-D43D-DCC0-CE44-F356E030086F}"/>
              </a:ext>
            </a:extLst>
          </p:cNvPr>
          <p:cNvGrpSpPr/>
          <p:nvPr/>
        </p:nvGrpSpPr>
        <p:grpSpPr>
          <a:xfrm>
            <a:off x="468217" y="4748270"/>
            <a:ext cx="10934240" cy="919605"/>
            <a:chOff x="556352" y="4891015"/>
            <a:chExt cx="9717291" cy="776860"/>
          </a:xfrm>
        </p:grpSpPr>
        <p:pic>
          <p:nvPicPr>
            <p:cNvPr id="2050" name="Picture 2" descr="Shopping Aricanduva - Sabe o que todos esses países têm em comum? O  português! Você sabia que a Língua Portuguesa é falada, oficialmente, em 9  países ao redor do mundo? 🇧🇷 | Facebook">
              <a:extLst>
                <a:ext uri="{FF2B5EF4-FFF2-40B4-BE49-F238E27FC236}">
                  <a16:creationId xmlns:a16="http://schemas.microsoft.com/office/drawing/2014/main" id="{8CC2CCE2-D9E0-1DD3-1974-B4EBE0B46B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296" b="26482"/>
            <a:stretch/>
          </p:blipFill>
          <p:spPr bwMode="auto">
            <a:xfrm>
              <a:off x="6796099" y="4929877"/>
              <a:ext cx="3477544" cy="699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Shopping Aricanduva - Sabe o que todos esses países têm em comum? O  português! Você sabia que a Língua Portuguesa é falada, oficialmente, em 9  países ao redor do mundo? 🇧🇷 | Facebook">
              <a:extLst>
                <a:ext uri="{FF2B5EF4-FFF2-40B4-BE49-F238E27FC236}">
                  <a16:creationId xmlns:a16="http://schemas.microsoft.com/office/drawing/2014/main" id="{7421EDF1-1473-4D25-A382-BE25A23EA1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11" b="51585"/>
            <a:stretch/>
          </p:blipFill>
          <p:spPr bwMode="auto">
            <a:xfrm>
              <a:off x="3707402" y="4929877"/>
              <a:ext cx="3162881" cy="699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Shopping Aricanduva - Sabe o que todos esses países têm em comum? O  português! Você sabia que a Língua Portuguesa é falada, oficialmente, em 9  países ao redor do mundo? 🇧🇷 | Facebook">
              <a:extLst>
                <a:ext uri="{FF2B5EF4-FFF2-40B4-BE49-F238E27FC236}">
                  <a16:creationId xmlns:a16="http://schemas.microsoft.com/office/drawing/2014/main" id="{EDF0DB59-4718-4F7A-AF11-B574B661B8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088"/>
            <a:stretch/>
          </p:blipFill>
          <p:spPr bwMode="auto">
            <a:xfrm>
              <a:off x="556352" y="4891015"/>
              <a:ext cx="3248880" cy="776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720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9A66-9F90-488B-0555-DC3FA7B7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52" y="132588"/>
            <a:ext cx="11330848" cy="1234440"/>
          </a:xfrm>
        </p:spPr>
        <p:txBody>
          <a:bodyPr/>
          <a:lstStyle/>
          <a:p>
            <a:r>
              <a:rPr lang="en-US" dirty="0"/>
              <a:t>CURIOSIDADEs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6016-C906-A559-9743-E40DEF22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52" y="1449324"/>
            <a:ext cx="11330848" cy="3959352"/>
          </a:xfrm>
        </p:spPr>
        <p:txBody>
          <a:bodyPr>
            <a:normAutofit/>
          </a:bodyPr>
          <a:lstStyle/>
          <a:p>
            <a:r>
              <a:rPr lang="pt-BR" dirty="0"/>
              <a:t>Hoje não há </a:t>
            </a:r>
            <a:r>
              <a:rPr lang="pt-BR" b="1" dirty="0"/>
              <a:t>nenhuma linguagem </a:t>
            </a:r>
            <a:r>
              <a:rPr lang="pt-BR" dirty="0"/>
              <a:t>de programação </a:t>
            </a:r>
            <a:r>
              <a:rPr lang="pt-BR" b="1" dirty="0"/>
              <a:t>em Português </a:t>
            </a:r>
            <a:r>
              <a:rPr lang="pt-BR" dirty="0"/>
              <a:t>de uso real</a:t>
            </a:r>
          </a:p>
          <a:p>
            <a:r>
              <a:rPr lang="pt-BR" dirty="0"/>
              <a:t>Algumas </a:t>
            </a:r>
            <a:r>
              <a:rPr lang="pt-BR" b="1" dirty="0"/>
              <a:t>alternativas</a:t>
            </a:r>
            <a:r>
              <a:rPr lang="pt-BR" dirty="0"/>
              <a:t> são: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9BE06D-B840-B359-6EA1-E41F620F3E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615845"/>
              </p:ext>
            </p:extLst>
          </p:nvPr>
        </p:nvGraphicFramePr>
        <p:xfrm>
          <a:off x="-1625601" y="2633032"/>
          <a:ext cx="14724656" cy="3086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881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9A66-9F90-488B-0555-DC3FA7B7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52" y="132588"/>
            <a:ext cx="11330848" cy="1234440"/>
          </a:xfrm>
        </p:spPr>
        <p:txBody>
          <a:bodyPr/>
          <a:lstStyle/>
          <a:p>
            <a:r>
              <a:rPr lang="en-US" dirty="0"/>
              <a:t>CARACTERÍSTICAs: </a:t>
            </a:r>
            <a:r>
              <a:rPr lang="en-US" dirty="0" err="1"/>
              <a:t>operadores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1DD5171-0AB3-FF77-EE62-836626569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7898"/>
              </p:ext>
            </p:extLst>
          </p:nvPr>
        </p:nvGraphicFramePr>
        <p:xfrm>
          <a:off x="556352" y="2085758"/>
          <a:ext cx="10945257" cy="326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419">
                  <a:extLst>
                    <a:ext uri="{9D8B030D-6E8A-4147-A177-3AD203B41FA5}">
                      <a16:colId xmlns:a16="http://schemas.microsoft.com/office/drawing/2014/main" val="3920880813"/>
                    </a:ext>
                  </a:extLst>
                </a:gridCol>
                <a:gridCol w="3648419">
                  <a:extLst>
                    <a:ext uri="{9D8B030D-6E8A-4147-A177-3AD203B41FA5}">
                      <a16:colId xmlns:a16="http://schemas.microsoft.com/office/drawing/2014/main" val="3583822434"/>
                    </a:ext>
                  </a:extLst>
                </a:gridCol>
                <a:gridCol w="3648419">
                  <a:extLst>
                    <a:ext uri="{9D8B030D-6E8A-4147-A177-3AD203B41FA5}">
                      <a16:colId xmlns:a16="http://schemas.microsoft.com/office/drawing/2014/main" val="3242695567"/>
                    </a:ext>
                  </a:extLst>
                </a:gridCol>
              </a:tblGrid>
              <a:tr h="408555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Equivalente em 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79147"/>
                  </a:ext>
                </a:extLst>
              </a:tr>
              <a:tr h="408555">
                <a:tc>
                  <a:txBody>
                    <a:bodyPr/>
                    <a:lstStyle/>
                    <a:p>
                      <a:r>
                        <a:rPr lang="pt-BR" dirty="0"/>
                        <a:t>imprimir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Imprime output no terminal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57576"/>
                  </a:ext>
                </a:extLst>
              </a:tr>
              <a:tr h="408555">
                <a:tc>
                  <a:txBody>
                    <a:bodyPr/>
                    <a:lstStyle/>
                    <a:p>
                      <a:r>
                        <a:rPr lang="pt-BR" dirty="0" err="1"/>
                        <a:t>le_linha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Lê linha de input no terminal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input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6666"/>
                  </a:ext>
                </a:extLst>
              </a:tr>
              <a:tr h="408555"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Declaração variável inteira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n.a</a:t>
                      </a:r>
                      <a:r>
                        <a:rPr lang="pt-BR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092258"/>
                  </a:ext>
                </a:extLst>
              </a:tr>
              <a:tr h="408555">
                <a:tc>
                  <a:txBody>
                    <a:bodyPr/>
                    <a:lstStyle/>
                    <a:p>
                      <a:r>
                        <a:rPr lang="pt-BR" dirty="0"/>
                        <a:t>texto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Declaração de variável string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n.a</a:t>
                      </a:r>
                      <a:r>
                        <a:rPr lang="pt-BR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69065"/>
                  </a:ext>
                </a:extLst>
              </a:tr>
              <a:tr h="408555">
                <a:tc>
                  <a:txBody>
                    <a:bodyPr/>
                    <a:lstStyle/>
                    <a:p>
                      <a:r>
                        <a:rPr lang="pt-BR" dirty="0"/>
                        <a:t>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Operador 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75054"/>
                  </a:ext>
                </a:extLst>
              </a:tr>
              <a:tr h="408555">
                <a:tc>
                  <a:txBody>
                    <a:bodyPr/>
                    <a:lstStyle/>
                    <a:p>
                      <a:r>
                        <a:rPr lang="pt-BR" dirty="0"/>
                        <a:t>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Operador 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92305"/>
                  </a:ext>
                </a:extLst>
              </a:tr>
              <a:tr h="408555">
                <a:tc>
                  <a:txBody>
                    <a:bodyPr/>
                    <a:lstStyle/>
                    <a:p>
                      <a:r>
                        <a:rPr lang="pt-BR" dirty="0"/>
                        <a:t>enquanto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Típico </a:t>
                      </a:r>
                      <a:r>
                        <a:rPr lang="pt-BR" sz="1800" dirty="0" err="1"/>
                        <a:t>while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while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8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82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9A66-9F90-488B-0555-DC3FA7B7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52" y="132588"/>
            <a:ext cx="11330848" cy="1234440"/>
          </a:xfrm>
        </p:spPr>
        <p:txBody>
          <a:bodyPr/>
          <a:lstStyle/>
          <a:p>
            <a:r>
              <a:rPr lang="en-US" dirty="0"/>
              <a:t>CARACTERÍSTICAs: </a:t>
            </a:r>
            <a:r>
              <a:rPr lang="en-US" dirty="0" err="1"/>
              <a:t>operadores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1DD5171-0AB3-FF77-EE62-836626569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51731"/>
              </p:ext>
            </p:extLst>
          </p:nvPr>
        </p:nvGraphicFramePr>
        <p:xfrm>
          <a:off x="556352" y="2085758"/>
          <a:ext cx="10945257" cy="326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419">
                  <a:extLst>
                    <a:ext uri="{9D8B030D-6E8A-4147-A177-3AD203B41FA5}">
                      <a16:colId xmlns:a16="http://schemas.microsoft.com/office/drawing/2014/main" val="3920880813"/>
                    </a:ext>
                  </a:extLst>
                </a:gridCol>
                <a:gridCol w="3648419">
                  <a:extLst>
                    <a:ext uri="{9D8B030D-6E8A-4147-A177-3AD203B41FA5}">
                      <a16:colId xmlns:a16="http://schemas.microsoft.com/office/drawing/2014/main" val="3583822434"/>
                    </a:ext>
                  </a:extLst>
                </a:gridCol>
                <a:gridCol w="3648419">
                  <a:extLst>
                    <a:ext uri="{9D8B030D-6E8A-4147-A177-3AD203B41FA5}">
                      <a16:colId xmlns:a16="http://schemas.microsoft.com/office/drawing/2014/main" val="3242695567"/>
                    </a:ext>
                  </a:extLst>
                </a:gridCol>
              </a:tblGrid>
              <a:tr h="408555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Equivalente em 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79147"/>
                  </a:ext>
                </a:extLst>
              </a:tr>
              <a:tr h="408555">
                <a:tc>
                  <a:txBody>
                    <a:bodyPr/>
                    <a:lstStyle/>
                    <a:p>
                      <a:r>
                        <a:rPr lang="pt-BR" dirty="0"/>
                        <a:t>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BR" sz="1800" dirty="0"/>
                        <a:t>Típico </a:t>
                      </a:r>
                      <a:r>
                        <a:rPr lang="pt-BR" sz="1800" dirty="0" err="1"/>
                        <a:t>if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57576"/>
                  </a:ext>
                </a:extLst>
              </a:tr>
              <a:tr h="408555">
                <a:tc>
                  <a:txBody>
                    <a:bodyPr/>
                    <a:lstStyle/>
                    <a:p>
                      <a:r>
                        <a:rPr lang="pt-BR" dirty="0" err="1"/>
                        <a:t>senao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BR" sz="1800" dirty="0"/>
                        <a:t>Típico </a:t>
                      </a:r>
                      <a:r>
                        <a:rPr lang="pt-BR" sz="1800" dirty="0" err="1"/>
                        <a:t>else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6666"/>
                  </a:ext>
                </a:extLst>
              </a:tr>
              <a:tr h="408555">
                <a:tc>
                  <a:txBody>
                    <a:bodyPr/>
                    <a:lstStyle/>
                    <a:p>
                      <a:r>
                        <a:rPr lang="pt-BR" dirty="0"/>
                        <a:t>definir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BR" sz="1800" dirty="0"/>
                        <a:t>Inicia declaração da função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def</a:t>
                      </a:r>
                      <a:r>
                        <a:rPr lang="pt-BR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092258"/>
                  </a:ext>
                </a:extLst>
              </a:tr>
              <a:tr h="408555">
                <a:tc>
                  <a:txBody>
                    <a:bodyPr/>
                    <a:lstStyle/>
                    <a:p>
                      <a:r>
                        <a:rPr lang="pt-BR" dirty="0"/>
                        <a:t>retorna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BR" dirty="0"/>
                        <a:t>Retorna expressão da função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return</a:t>
                      </a:r>
                      <a:r>
                        <a:rPr lang="pt-BR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69065"/>
                  </a:ext>
                </a:extLst>
              </a:tr>
              <a:tr h="408555">
                <a:tc>
                  <a:txBody>
                    <a:bodyPr/>
                    <a:lstStyle/>
                    <a:p>
                      <a:r>
                        <a:rPr lang="pt-BR" dirty="0" err="1"/>
                        <a:t>maior_que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Operador 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75054"/>
                  </a:ext>
                </a:extLst>
              </a:tr>
              <a:tr h="408555">
                <a:tc>
                  <a:txBody>
                    <a:bodyPr/>
                    <a:lstStyle/>
                    <a:p>
                      <a:r>
                        <a:rPr lang="pt-BR" dirty="0" err="1"/>
                        <a:t>menor_que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Operador 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92305"/>
                  </a:ext>
                </a:extLst>
              </a:tr>
              <a:tr h="408555">
                <a:tc>
                  <a:txBody>
                    <a:bodyPr/>
                    <a:lstStyle/>
                    <a:p>
                      <a:r>
                        <a:rPr lang="pt-BR" dirty="0" err="1"/>
                        <a:t>igual_a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Operador ==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8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38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9A66-9F90-488B-0555-DC3FA7B7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52" y="132588"/>
            <a:ext cx="11330848" cy="1234440"/>
          </a:xfrm>
        </p:spPr>
        <p:txBody>
          <a:bodyPr/>
          <a:lstStyle/>
          <a:p>
            <a:r>
              <a:rPr lang="en-US" dirty="0"/>
              <a:t>CARACTERÍSTICAs: EBNF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E410C-B53A-B8CB-85BF-0E34FC20B8D0}"/>
              </a:ext>
            </a:extLst>
          </p:cNvPr>
          <p:cNvSpPr txBox="1"/>
          <p:nvPr/>
        </p:nvSpPr>
        <p:spPr>
          <a:xfrm>
            <a:off x="556352" y="1555129"/>
            <a:ext cx="10096960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BLOCK = { STATEMENT };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STATEMENT = ( </a:t>
            </a:r>
            <a:r>
              <a:rPr lang="el-GR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λ | 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ASSIGNMENT | PRINT | WHILE | IF | FUNCTION | CALL_FUNCTION), "\n" 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ASSIGNMENT = TYPE, IDENTIFIER | TYPE, IDENTIFIER, "=", EXPRESSION ;</a:t>
            </a:r>
          </a:p>
          <a:p>
            <a:b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PRINT = "</a:t>
            </a:r>
            <a:r>
              <a:rPr lang="en-US" sz="105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imprimir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", "(", OR_EXPRESSION, ")" 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READLN = "</a:t>
            </a:r>
            <a:r>
              <a:rPr lang="en-US" sz="105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le_linha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", "(", ")" ;  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WHILE = "</a:t>
            </a:r>
            <a:r>
              <a:rPr lang="en-US" sz="105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enquanto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", "(",  OR_EXPRESSION, ")", "{", STATEMENT, "}" 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IF = "se", EXPRESSION, "{", STATEMENT, "}" | "se", EXPRESSION, "{", STATEMENT, "}", "</a:t>
            </a:r>
            <a:r>
              <a:rPr lang="en-US" sz="105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senao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", "{", STATEMENT, "}" ;</a:t>
            </a:r>
          </a:p>
          <a:p>
            <a:b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FUNCTION = "</a:t>
            </a:r>
            <a:r>
              <a:rPr lang="en-US" sz="105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definir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", TYPE, IDENTIFIER, "(", [ IDENTIFIER, { ",", IDENTIFIER } ], ")",  "{", { STATEMENT }, RETURN, OR_EXPRESSION, "}";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RETURN = "</a:t>
            </a:r>
            <a:r>
              <a:rPr lang="en-US" sz="105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retorna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" OR_EXPRESSION;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CALL_FUNCTION = IDENTIFIER, "(", [ IDENTIFIER, { ",", IDENTIFIER } ], ")";</a:t>
            </a:r>
          </a:p>
          <a:p>
            <a:b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OR_EXPRESSION = AND_EXPRESSION, {"</a:t>
            </a:r>
            <a:r>
              <a:rPr lang="en-US" sz="105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ou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", AND_EXPRESSION};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AND_EXPRESSION = EQUAL_EXPRESSION, {"e", EQUAL_EXPRESSION};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EQUAL_EXPRESSION = COMPARE_EXPRESSION, {"</a:t>
            </a:r>
            <a:r>
              <a:rPr lang="en-US" sz="105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igual_a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", COMPARE_EXPRESSION};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COMPARE_EXPRESSION = EXPRESSION, {("maior_que"|"</a:t>
            </a:r>
            <a:r>
              <a:rPr lang="en-US" sz="105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menor_que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"), EXPRESSION};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EXPRESSION = TERM, {("+" | "-"), TERM};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TERM = FACTOR, {("*" | "/"), FACTOR};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FACTOR = ("+" | "-", "!"), FACTOR | "(", OR_EXPRESSION, ")" | NUMBER | IDENTIFIER | STRING | BOOLEAN;</a:t>
            </a:r>
          </a:p>
          <a:p>
            <a:b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IDENTIFIER = TYPE, LETTER, {LETTER | DIGIT | "_"};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NUMBER = DIGIT, {DIGIT};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LETTER = (A | ... | Z | a | ... | z);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DIGIT = (1 | 2 | 3 | 4 | 5 | 6 | 7 | 8 | 9 | 0);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STRING = """, { {LETTER | DIGIT | "_"} | SPACE }, """;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SPACE = " ";</a:t>
            </a:r>
          </a:p>
          <a:p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TYPE = "int" | "</a:t>
            </a:r>
            <a:r>
              <a:rPr lang="en-US" sz="105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9564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9A66-9F90-488B-0555-DC3FA7B7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52" y="132588"/>
            <a:ext cx="11330848" cy="1234440"/>
          </a:xfrm>
        </p:spPr>
        <p:txBody>
          <a:bodyPr/>
          <a:lstStyle/>
          <a:p>
            <a:r>
              <a:rPr lang="en-US" dirty="0"/>
              <a:t>EXEMPLOS: </a:t>
            </a:r>
            <a:r>
              <a:rPr lang="en-US" dirty="0" err="1"/>
              <a:t>imprimir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C78EA-5964-3376-62E8-B81C6F4298FB}"/>
              </a:ext>
            </a:extLst>
          </p:cNvPr>
          <p:cNvSpPr txBox="1"/>
          <p:nvPr/>
        </p:nvSpPr>
        <p:spPr>
          <a:xfrm>
            <a:off x="534318" y="1852231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Entrada arquivo </a:t>
            </a:r>
            <a:r>
              <a:rPr lang="pt-BR" sz="1800" i="1" dirty="0"/>
              <a:t>teste.br</a:t>
            </a:r>
            <a:r>
              <a:rPr lang="pt-BR" sz="1800" dirty="0"/>
              <a:t>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B199F-0A7F-865E-D61C-F79B92968287}"/>
              </a:ext>
            </a:extLst>
          </p:cNvPr>
          <p:cNvSpPr txBox="1"/>
          <p:nvPr/>
        </p:nvSpPr>
        <p:spPr>
          <a:xfrm>
            <a:off x="556352" y="3654271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Saída: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70BCA4-3FE1-0394-343A-81949954D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5" t="134"/>
          <a:stretch/>
        </p:blipFill>
        <p:spPr>
          <a:xfrm>
            <a:off x="622452" y="2412694"/>
            <a:ext cx="2610998" cy="6728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D5EE38-9204-F8D6-6B5F-1F410EA9E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52" y="4321667"/>
            <a:ext cx="10571347" cy="6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0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9A66-9F90-488B-0555-DC3FA7B7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52" y="132588"/>
            <a:ext cx="11330848" cy="1234440"/>
          </a:xfrm>
        </p:spPr>
        <p:txBody>
          <a:bodyPr/>
          <a:lstStyle/>
          <a:p>
            <a:r>
              <a:rPr lang="en-US" dirty="0"/>
              <a:t>EXEMPLOS: </a:t>
            </a:r>
            <a:r>
              <a:rPr lang="en-US" dirty="0" err="1"/>
              <a:t>variáveis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C78EA-5964-3376-62E8-B81C6F4298FB}"/>
              </a:ext>
            </a:extLst>
          </p:cNvPr>
          <p:cNvSpPr txBox="1"/>
          <p:nvPr/>
        </p:nvSpPr>
        <p:spPr>
          <a:xfrm>
            <a:off x="534318" y="1620874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Entrada arquivo </a:t>
            </a:r>
            <a:r>
              <a:rPr lang="pt-BR" sz="1800" i="1" dirty="0"/>
              <a:t>teste.br</a:t>
            </a:r>
            <a:r>
              <a:rPr lang="pt-BR" sz="1800" dirty="0"/>
              <a:t>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B199F-0A7F-865E-D61C-F79B92968287}"/>
              </a:ext>
            </a:extLst>
          </p:cNvPr>
          <p:cNvSpPr txBox="1"/>
          <p:nvPr/>
        </p:nvSpPr>
        <p:spPr>
          <a:xfrm>
            <a:off x="556352" y="4385672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Saída: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F1592-1F5F-2E27-0480-CA3ED058F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62"/>
          <a:stretch/>
        </p:blipFill>
        <p:spPr>
          <a:xfrm>
            <a:off x="666520" y="2081228"/>
            <a:ext cx="2469801" cy="2069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A2BB81-286F-B20A-D0AF-839E5D3B6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20" y="4865173"/>
            <a:ext cx="10761690" cy="105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4354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909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Gill Sans Nova</vt:lpstr>
      <vt:lpstr>Times New Roman</vt:lpstr>
      <vt:lpstr>GradientRiseVTI</vt:lpstr>
      <vt:lpstr>APS: Uma Linguagem de Programação </vt:lpstr>
      <vt:lpstr>Motivação</vt:lpstr>
      <vt:lpstr>Motivação</vt:lpstr>
      <vt:lpstr>CURIOSIDADEs</vt:lpstr>
      <vt:lpstr>CARACTERÍSTICAs: operadores</vt:lpstr>
      <vt:lpstr>CARACTERÍSTICAs: operadores</vt:lpstr>
      <vt:lpstr>CARACTERÍSTICAs: EBNF</vt:lpstr>
      <vt:lpstr>EXEMPLOS: imprimir</vt:lpstr>
      <vt:lpstr>EXEMPLOS: variáveis</vt:lpstr>
      <vt:lpstr>EXEMPLOS: lê Linha</vt:lpstr>
      <vt:lpstr>EXEMPLOS: operações</vt:lpstr>
      <vt:lpstr>EXEMPLOS: condicionais</vt:lpstr>
      <vt:lpstr>EXEMPLOS: Funções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APS: Uma Linguagem de Programação </dc:title>
  <dc:creator>Carolina Hirschheimer</dc:creator>
  <cp:lastModifiedBy>Carolina Hirschheimer</cp:lastModifiedBy>
  <cp:revision>5</cp:revision>
  <dcterms:created xsi:type="dcterms:W3CDTF">2023-06-12T03:47:24Z</dcterms:created>
  <dcterms:modified xsi:type="dcterms:W3CDTF">2023-06-12T05:53:21Z</dcterms:modified>
</cp:coreProperties>
</file>