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1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42421-BAA1-49CE-A160-8B5821AF3898}"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8D424-1995-456F-9061-7641B22B7674}" type="slidenum">
              <a:rPr lang="en-US" smtClean="0"/>
              <a:t>‹#›</a:t>
            </a:fld>
            <a:endParaRPr lang="en-US"/>
          </a:p>
        </p:txBody>
      </p:sp>
    </p:spTree>
    <p:extLst>
      <p:ext uri="{BB962C8B-B14F-4D97-AF65-F5344CB8AC3E}">
        <p14:creationId xmlns:p14="http://schemas.microsoft.com/office/powerpoint/2010/main" val="378180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1</a:t>
            </a:fld>
            <a:endParaRPr lang="en-US"/>
          </a:p>
        </p:txBody>
      </p:sp>
    </p:spTree>
    <p:extLst>
      <p:ext uri="{BB962C8B-B14F-4D97-AF65-F5344CB8AC3E}">
        <p14:creationId xmlns:p14="http://schemas.microsoft.com/office/powerpoint/2010/main" val="36872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10</a:t>
            </a:fld>
            <a:endParaRPr lang="en-US"/>
          </a:p>
        </p:txBody>
      </p:sp>
    </p:spTree>
    <p:extLst>
      <p:ext uri="{BB962C8B-B14F-4D97-AF65-F5344CB8AC3E}">
        <p14:creationId xmlns:p14="http://schemas.microsoft.com/office/powerpoint/2010/main" val="465634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C7CA5E-1C09-3A45-95A3-51BA12AE00EE}" type="slidenum">
              <a:rPr lang="en-US" smtClean="0"/>
              <a:pPr>
                <a:defRPr/>
              </a:pPr>
              <a:t>11</a:t>
            </a:fld>
            <a:endParaRPr lang="en-US"/>
          </a:p>
        </p:txBody>
      </p:sp>
    </p:spTree>
    <p:extLst>
      <p:ext uri="{BB962C8B-B14F-4D97-AF65-F5344CB8AC3E}">
        <p14:creationId xmlns:p14="http://schemas.microsoft.com/office/powerpoint/2010/main" val="938597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2</a:t>
            </a:fld>
            <a:endParaRPr lang="en-US"/>
          </a:p>
        </p:txBody>
      </p:sp>
    </p:spTree>
    <p:extLst>
      <p:ext uri="{BB962C8B-B14F-4D97-AF65-F5344CB8AC3E}">
        <p14:creationId xmlns:p14="http://schemas.microsoft.com/office/powerpoint/2010/main" val="367058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3</a:t>
            </a:fld>
            <a:endParaRPr lang="en-US"/>
          </a:p>
        </p:txBody>
      </p:sp>
    </p:spTree>
    <p:extLst>
      <p:ext uri="{BB962C8B-B14F-4D97-AF65-F5344CB8AC3E}">
        <p14:creationId xmlns:p14="http://schemas.microsoft.com/office/powerpoint/2010/main" val="75969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4</a:t>
            </a:fld>
            <a:endParaRPr lang="en-US"/>
          </a:p>
        </p:txBody>
      </p:sp>
    </p:spTree>
    <p:extLst>
      <p:ext uri="{BB962C8B-B14F-4D97-AF65-F5344CB8AC3E}">
        <p14:creationId xmlns:p14="http://schemas.microsoft.com/office/powerpoint/2010/main" val="163881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5</a:t>
            </a:fld>
            <a:endParaRPr lang="en-US"/>
          </a:p>
        </p:txBody>
      </p:sp>
    </p:spTree>
    <p:extLst>
      <p:ext uri="{BB962C8B-B14F-4D97-AF65-F5344CB8AC3E}">
        <p14:creationId xmlns:p14="http://schemas.microsoft.com/office/powerpoint/2010/main" val="23860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C7CA5E-1C09-3A45-95A3-51BA12AE00EE}" type="slidenum">
              <a:rPr lang="en-US" smtClean="0"/>
              <a:pPr>
                <a:defRPr/>
              </a:pPr>
              <a:t>6</a:t>
            </a:fld>
            <a:endParaRPr lang="en-US"/>
          </a:p>
        </p:txBody>
      </p:sp>
    </p:spTree>
    <p:extLst>
      <p:ext uri="{BB962C8B-B14F-4D97-AF65-F5344CB8AC3E}">
        <p14:creationId xmlns:p14="http://schemas.microsoft.com/office/powerpoint/2010/main" val="297508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7</a:t>
            </a:fld>
            <a:endParaRPr lang="en-US"/>
          </a:p>
        </p:txBody>
      </p:sp>
    </p:spTree>
    <p:extLst>
      <p:ext uri="{BB962C8B-B14F-4D97-AF65-F5344CB8AC3E}">
        <p14:creationId xmlns:p14="http://schemas.microsoft.com/office/powerpoint/2010/main" val="106529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8</a:t>
            </a:fld>
            <a:endParaRPr lang="en-US"/>
          </a:p>
        </p:txBody>
      </p:sp>
    </p:spTree>
    <p:extLst>
      <p:ext uri="{BB962C8B-B14F-4D97-AF65-F5344CB8AC3E}">
        <p14:creationId xmlns:p14="http://schemas.microsoft.com/office/powerpoint/2010/main" val="1421909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FC7CA5E-1C09-3A45-95A3-51BA12AE00EE}" type="slidenum">
              <a:rPr lang="en-US" smtClean="0"/>
              <a:pPr>
                <a:defRPr/>
              </a:pPr>
              <a:t>9</a:t>
            </a:fld>
            <a:endParaRPr lang="en-US"/>
          </a:p>
        </p:txBody>
      </p:sp>
    </p:spTree>
    <p:extLst>
      <p:ext uri="{BB962C8B-B14F-4D97-AF65-F5344CB8AC3E}">
        <p14:creationId xmlns:p14="http://schemas.microsoft.com/office/powerpoint/2010/main" val="72959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A632AC-BD0B-4509-8FC5-665D2937C3F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121340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632AC-BD0B-4509-8FC5-665D2937C3F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161264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632AC-BD0B-4509-8FC5-665D2937C3F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421584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632AC-BD0B-4509-8FC5-665D2937C3F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362372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A632AC-BD0B-4509-8FC5-665D2937C3F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427495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A632AC-BD0B-4509-8FC5-665D2937C3F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621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A632AC-BD0B-4509-8FC5-665D2937C3F4}"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162145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A632AC-BD0B-4509-8FC5-665D2937C3F4}"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47915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632AC-BD0B-4509-8FC5-665D2937C3F4}"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377374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632AC-BD0B-4509-8FC5-665D2937C3F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148240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632AC-BD0B-4509-8FC5-665D2937C3F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3D21C-BD93-4B6F-999B-755102CEDDBE}" type="slidenum">
              <a:rPr lang="en-US" smtClean="0"/>
              <a:t>‹#›</a:t>
            </a:fld>
            <a:endParaRPr lang="en-US"/>
          </a:p>
        </p:txBody>
      </p:sp>
    </p:spTree>
    <p:extLst>
      <p:ext uri="{BB962C8B-B14F-4D97-AF65-F5344CB8AC3E}">
        <p14:creationId xmlns:p14="http://schemas.microsoft.com/office/powerpoint/2010/main" val="169680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632AC-BD0B-4509-8FC5-665D2937C3F4}" type="datetimeFigureOut">
              <a:rPr lang="en-US" smtClean="0"/>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3D21C-BD93-4B6F-999B-755102CEDDBE}" type="slidenum">
              <a:rPr lang="en-US" smtClean="0"/>
              <a:t>‹#›</a:t>
            </a:fld>
            <a:endParaRPr lang="en-US"/>
          </a:p>
        </p:txBody>
      </p:sp>
    </p:spTree>
    <p:extLst>
      <p:ext uri="{BB962C8B-B14F-4D97-AF65-F5344CB8AC3E}">
        <p14:creationId xmlns:p14="http://schemas.microsoft.com/office/powerpoint/2010/main" val="747019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3.132.224.162/data/NYCBiking.xls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isel.aisnet.org/cais/vol1/iss1/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3.132.224.162/data/manheim.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4772B-4FEF-BE48-BB42-C66F59BBFD9F}"/>
              </a:ext>
            </a:extLst>
          </p:cNvPr>
          <p:cNvSpPr>
            <a:spLocks noGrp="1"/>
          </p:cNvSpPr>
          <p:nvPr>
            <p:ph type="title"/>
          </p:nvPr>
        </p:nvSpPr>
        <p:spPr/>
        <p:txBody>
          <a:bodyPr/>
          <a:lstStyle/>
          <a:p>
            <a:r>
              <a:rPr lang="en-US" dirty="0"/>
              <a:t>Explanatory analytics</a:t>
            </a:r>
          </a:p>
        </p:txBody>
      </p:sp>
      <p:sp>
        <p:nvSpPr>
          <p:cNvPr id="3" name="Content Placeholder 2">
            <a:extLst>
              <a:ext uri="{FF2B5EF4-FFF2-40B4-BE49-F238E27FC236}">
                <a16:creationId xmlns:a16="http://schemas.microsoft.com/office/drawing/2014/main" xmlns="" id="{5DCFC195-B6C4-C34E-A7C9-3B5C3797E236}"/>
              </a:ext>
            </a:extLst>
          </p:cNvPr>
          <p:cNvSpPr>
            <a:spLocks noGrp="1"/>
          </p:cNvSpPr>
          <p:nvPr>
            <p:ph idx="1"/>
          </p:nvPr>
        </p:nvSpPr>
        <p:spPr/>
        <p:txBody>
          <a:bodyPr/>
          <a:lstStyle/>
          <a:p>
            <a:r>
              <a:rPr lang="en-US" dirty="0"/>
              <a:t>Data wrangling for multiple regression</a:t>
            </a:r>
          </a:p>
          <a:p>
            <a:r>
              <a:rPr lang="en-US" dirty="0"/>
              <a:t>Specifying a model</a:t>
            </a:r>
          </a:p>
          <a:p>
            <a:r>
              <a:rPr lang="en-US" dirty="0"/>
              <a:t>Visualizing the explanation</a:t>
            </a:r>
          </a:p>
          <a:p>
            <a:r>
              <a:rPr lang="en-US" dirty="0"/>
              <a:t>Checking the model</a:t>
            </a:r>
          </a:p>
        </p:txBody>
      </p:sp>
    </p:spTree>
    <p:extLst>
      <p:ext uri="{BB962C8B-B14F-4D97-AF65-F5344CB8AC3E}">
        <p14:creationId xmlns:p14="http://schemas.microsoft.com/office/powerpoint/2010/main" val="211139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7AED49C-70C3-6B48-9602-76C3076DE78D}"/>
              </a:ext>
            </a:extLst>
          </p:cNvPr>
          <p:cNvSpPr>
            <a:spLocks noGrp="1"/>
          </p:cNvSpPr>
          <p:nvPr>
            <p:ph type="title"/>
          </p:nvPr>
        </p:nvSpPr>
        <p:spPr/>
        <p:txBody>
          <a:bodyPr/>
          <a:lstStyle/>
          <a:p>
            <a:r>
              <a:rPr lang="en-US" dirty="0"/>
              <a:t>Class assignment #2</a:t>
            </a:r>
          </a:p>
        </p:txBody>
      </p:sp>
      <p:sp>
        <p:nvSpPr>
          <p:cNvPr id="4" name="Text Placeholder 3">
            <a:extLst>
              <a:ext uri="{FF2B5EF4-FFF2-40B4-BE49-F238E27FC236}">
                <a16:creationId xmlns:a16="http://schemas.microsoft.com/office/drawing/2014/main" xmlns="" id="{4B0A7323-2205-E940-AB5A-791A93587B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958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CD941-A81D-0947-91B4-7F5BFD71D732}"/>
              </a:ext>
            </a:extLst>
          </p:cNvPr>
          <p:cNvSpPr>
            <a:spLocks noGrp="1"/>
          </p:cNvSpPr>
          <p:nvPr>
            <p:ph type="title"/>
          </p:nvPr>
        </p:nvSpPr>
        <p:spPr/>
        <p:txBody>
          <a:bodyPr/>
          <a:lstStyle/>
          <a:p>
            <a:r>
              <a:rPr lang="en-US" dirty="0"/>
              <a:t>New York City bike counts</a:t>
            </a:r>
          </a:p>
        </p:txBody>
      </p:sp>
      <p:sp>
        <p:nvSpPr>
          <p:cNvPr id="3" name="Content Placeholder 2">
            <a:extLst>
              <a:ext uri="{FF2B5EF4-FFF2-40B4-BE49-F238E27FC236}">
                <a16:creationId xmlns:a16="http://schemas.microsoft.com/office/drawing/2014/main" xmlns="" id="{0F0EC3C9-9735-6045-8FC2-CFBD27E2ECD0}"/>
              </a:ext>
            </a:extLst>
          </p:cNvPr>
          <p:cNvSpPr>
            <a:spLocks noGrp="1"/>
          </p:cNvSpPr>
          <p:nvPr>
            <p:ph idx="1"/>
          </p:nvPr>
        </p:nvSpPr>
        <p:spPr/>
        <p:txBody>
          <a:bodyPr>
            <a:normAutofit/>
          </a:bodyPr>
          <a:lstStyle/>
          <a:p>
            <a:r>
              <a:rPr lang="en-US" dirty="0"/>
              <a:t>New York City Department of Transportation (DOT) conducts regular bike counts on the East River bridges. DOT installed automated counters, which provide continuous 24 hour data every day of the year. The dataset also contains temperature and precipitation data.</a:t>
            </a:r>
          </a:p>
          <a:p>
            <a:r>
              <a:rPr lang="en-US" dirty="0">
                <a:hlinkClick r:id="rId3"/>
              </a:rPr>
              <a:t>NYCBiking.xlsx</a:t>
            </a:r>
            <a:endParaRPr lang="en-US" dirty="0"/>
          </a:p>
          <a:p>
            <a:endParaRPr lang="en-US" dirty="0"/>
          </a:p>
          <a:p>
            <a:endParaRPr lang="en-US" dirty="0"/>
          </a:p>
        </p:txBody>
      </p:sp>
    </p:spTree>
    <p:extLst>
      <p:ext uri="{BB962C8B-B14F-4D97-AF65-F5344CB8AC3E}">
        <p14:creationId xmlns:p14="http://schemas.microsoft.com/office/powerpoint/2010/main" val="28297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CD941-A81D-0947-91B4-7F5BFD71D732}"/>
              </a:ext>
            </a:extLst>
          </p:cNvPr>
          <p:cNvSpPr>
            <a:spLocks noGrp="1"/>
          </p:cNvSpPr>
          <p:nvPr>
            <p:ph type="title"/>
          </p:nvPr>
        </p:nvSpPr>
        <p:spPr/>
        <p:txBody>
          <a:bodyPr/>
          <a:lstStyle/>
          <a:p>
            <a:r>
              <a:rPr lang="en-US" dirty="0"/>
              <a:t>New York City bike counts</a:t>
            </a:r>
          </a:p>
        </p:txBody>
      </p:sp>
      <p:sp>
        <p:nvSpPr>
          <p:cNvPr id="3" name="Content Placeholder 2">
            <a:extLst>
              <a:ext uri="{FF2B5EF4-FFF2-40B4-BE49-F238E27FC236}">
                <a16:creationId xmlns:a16="http://schemas.microsoft.com/office/drawing/2014/main" xmlns="" id="{0F0EC3C9-9735-6045-8FC2-CFBD27E2ECD0}"/>
              </a:ext>
            </a:extLst>
          </p:cNvPr>
          <p:cNvSpPr>
            <a:spLocks noGrp="1"/>
          </p:cNvSpPr>
          <p:nvPr>
            <p:ph idx="1"/>
          </p:nvPr>
        </p:nvSpPr>
        <p:spPr/>
        <p:txBody>
          <a:bodyPr>
            <a:normAutofit/>
          </a:bodyPr>
          <a:lstStyle/>
          <a:p>
            <a:pPr fontAlgn="base"/>
            <a:r>
              <a:rPr lang="en-US" dirty="0"/>
              <a:t>Prepare the file for analysis</a:t>
            </a:r>
          </a:p>
          <a:p>
            <a:pPr fontAlgn="base"/>
            <a:r>
              <a:rPr lang="en-US" dirty="0"/>
              <a:t>Report trips into and out of Manhattan by bridge and day of the week? </a:t>
            </a:r>
            <a:r>
              <a:rPr lang="en-US"/>
              <a:t>(Pivot table)</a:t>
            </a:r>
            <a:endParaRPr lang="en-US" dirty="0"/>
          </a:p>
          <a:p>
            <a:pPr fontAlgn="base"/>
            <a:r>
              <a:rPr lang="en-US" dirty="0"/>
              <a:t>Develop a linear regression model to predict trips each day of the week for each bridge. Variable determination should result depicted in residual plot in the following slides.</a:t>
            </a:r>
          </a:p>
          <a:p>
            <a:pPr fontAlgn="base"/>
            <a:r>
              <a:rPr lang="en-US" dirty="0"/>
              <a:t>Do you have any concerns with the model?</a:t>
            </a:r>
          </a:p>
          <a:p>
            <a:pPr lvl="2" fontAlgn="base"/>
            <a:endParaRPr lang="en-US" dirty="0"/>
          </a:p>
          <a:p>
            <a:endParaRPr lang="en-US" dirty="0"/>
          </a:p>
        </p:txBody>
      </p:sp>
    </p:spTree>
    <p:extLst>
      <p:ext uri="{BB962C8B-B14F-4D97-AF65-F5344CB8AC3E}">
        <p14:creationId xmlns:p14="http://schemas.microsoft.com/office/powerpoint/2010/main" val="302192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9D7A8-6105-C449-83D9-B4ACA92BB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D80D78A-0392-3E46-8BEF-B258A3FA94B9}"/>
              </a:ext>
            </a:extLst>
          </p:cNvPr>
          <p:cNvSpPr>
            <a:spLocks noGrp="1"/>
          </p:cNvSpPr>
          <p:nvPr>
            <p:ph idx="1"/>
          </p:nvPr>
        </p:nvSpPr>
        <p:spPr/>
        <p:txBody>
          <a:bodyPr/>
          <a:lstStyle/>
          <a:p>
            <a:r>
              <a:rPr lang="en-US" dirty="0"/>
              <a:t>Submission – Publish your tables and charts on Exploratory. Screenshot the images and upload 1 Word file with the names of the 2 people who worked on it. Turn in the following</a:t>
            </a:r>
          </a:p>
          <a:p>
            <a:pPr lvl="1" fontAlgn="base"/>
            <a:r>
              <a:rPr lang="en-US" dirty="0"/>
              <a:t>Trips Analysis -  Bridge by Day of Week</a:t>
            </a:r>
          </a:p>
          <a:p>
            <a:pPr lvl="1" fontAlgn="base"/>
            <a:r>
              <a:rPr lang="en-US" dirty="0"/>
              <a:t>Linear Regression analysis and interpretation (sig + estimate)</a:t>
            </a:r>
          </a:p>
          <a:p>
            <a:pPr lvl="1" fontAlgn="base"/>
            <a:r>
              <a:rPr lang="en-US" dirty="0"/>
              <a:t>Residuals Analysis (graph)</a:t>
            </a:r>
          </a:p>
          <a:p>
            <a:pPr marL="0" indent="0">
              <a:buNone/>
            </a:pPr>
            <a:endParaRPr lang="en-US" dirty="0"/>
          </a:p>
        </p:txBody>
      </p:sp>
    </p:spTree>
    <p:extLst>
      <p:ext uri="{BB962C8B-B14F-4D97-AF65-F5344CB8AC3E}">
        <p14:creationId xmlns:p14="http://schemas.microsoft.com/office/powerpoint/2010/main" val="126796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CD07E-8EC3-F04A-8E43-5659D9C0F097}"/>
              </a:ext>
            </a:extLst>
          </p:cNvPr>
          <p:cNvSpPr>
            <a:spLocks noGrp="1"/>
          </p:cNvSpPr>
          <p:nvPr>
            <p:ph type="title"/>
          </p:nvPr>
        </p:nvSpPr>
        <p:spPr/>
        <p:txBody>
          <a:bodyPr/>
          <a:lstStyle/>
          <a:p>
            <a:r>
              <a:rPr lang="en-US" dirty="0"/>
              <a:t>Trips analysis</a:t>
            </a:r>
          </a:p>
        </p:txBody>
      </p:sp>
      <p:graphicFrame>
        <p:nvGraphicFramePr>
          <p:cNvPr id="4" name="Content Placeholder 3">
            <a:extLst>
              <a:ext uri="{FF2B5EF4-FFF2-40B4-BE49-F238E27FC236}">
                <a16:creationId xmlns:a16="http://schemas.microsoft.com/office/drawing/2014/main" xmlns="" id="{73634F4F-C741-184F-B832-C9BE82698731}"/>
              </a:ext>
            </a:extLst>
          </p:cNvPr>
          <p:cNvGraphicFramePr>
            <a:graphicFrameLocks noGrp="1"/>
          </p:cNvGraphicFramePr>
          <p:nvPr>
            <p:ph idx="1"/>
            <p:extLst/>
          </p:nvPr>
        </p:nvGraphicFramePr>
        <p:xfrm>
          <a:off x="2152650" y="1825625"/>
          <a:ext cx="7886696" cy="1854200"/>
        </p:xfrm>
        <a:graphic>
          <a:graphicData uri="http://schemas.openxmlformats.org/drawingml/2006/table">
            <a:tbl>
              <a:tblPr firstRow="1" bandRow="1">
                <a:tableStyleId>{5C22544A-7EE6-4342-B048-85BDC9FD1C3A}</a:tableStyleId>
              </a:tblPr>
              <a:tblGrid>
                <a:gridCol w="985837">
                  <a:extLst>
                    <a:ext uri="{9D8B030D-6E8A-4147-A177-3AD203B41FA5}">
                      <a16:colId xmlns:a16="http://schemas.microsoft.com/office/drawing/2014/main" xmlns="" val="2757602610"/>
                    </a:ext>
                  </a:extLst>
                </a:gridCol>
                <a:gridCol w="985837">
                  <a:extLst>
                    <a:ext uri="{9D8B030D-6E8A-4147-A177-3AD203B41FA5}">
                      <a16:colId xmlns:a16="http://schemas.microsoft.com/office/drawing/2014/main" xmlns="" val="2721056383"/>
                    </a:ext>
                  </a:extLst>
                </a:gridCol>
                <a:gridCol w="985837">
                  <a:extLst>
                    <a:ext uri="{9D8B030D-6E8A-4147-A177-3AD203B41FA5}">
                      <a16:colId xmlns:a16="http://schemas.microsoft.com/office/drawing/2014/main" xmlns="" val="917130797"/>
                    </a:ext>
                  </a:extLst>
                </a:gridCol>
                <a:gridCol w="985837">
                  <a:extLst>
                    <a:ext uri="{9D8B030D-6E8A-4147-A177-3AD203B41FA5}">
                      <a16:colId xmlns:a16="http://schemas.microsoft.com/office/drawing/2014/main" xmlns="" val="3399907840"/>
                    </a:ext>
                  </a:extLst>
                </a:gridCol>
                <a:gridCol w="985837">
                  <a:extLst>
                    <a:ext uri="{9D8B030D-6E8A-4147-A177-3AD203B41FA5}">
                      <a16:colId xmlns:a16="http://schemas.microsoft.com/office/drawing/2014/main" xmlns="" val="3920148530"/>
                    </a:ext>
                  </a:extLst>
                </a:gridCol>
                <a:gridCol w="985837">
                  <a:extLst>
                    <a:ext uri="{9D8B030D-6E8A-4147-A177-3AD203B41FA5}">
                      <a16:colId xmlns:a16="http://schemas.microsoft.com/office/drawing/2014/main" xmlns="" val="866402694"/>
                    </a:ext>
                  </a:extLst>
                </a:gridCol>
                <a:gridCol w="985837">
                  <a:extLst>
                    <a:ext uri="{9D8B030D-6E8A-4147-A177-3AD203B41FA5}">
                      <a16:colId xmlns:a16="http://schemas.microsoft.com/office/drawing/2014/main" xmlns="" val="3850966937"/>
                    </a:ext>
                  </a:extLst>
                </a:gridCol>
                <a:gridCol w="985837">
                  <a:extLst>
                    <a:ext uri="{9D8B030D-6E8A-4147-A177-3AD203B41FA5}">
                      <a16:colId xmlns:a16="http://schemas.microsoft.com/office/drawing/2014/main" xmlns="" val="198408108"/>
                    </a:ext>
                  </a:extLst>
                </a:gridCol>
              </a:tblGrid>
              <a:tr h="370840">
                <a:tc>
                  <a:txBody>
                    <a:bodyPr/>
                    <a:lstStyle/>
                    <a:p>
                      <a:pPr algn="l" fontAlgn="b"/>
                      <a:r>
                        <a:rPr lang="en-US" sz="1200" u="none" strike="noStrike" dirty="0">
                          <a:effectLst/>
                        </a:rPr>
                        <a:t> Bridge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2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3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4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5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6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7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482429909"/>
                  </a:ext>
                </a:extLst>
              </a:tr>
              <a:tr h="370840">
                <a:tc>
                  <a:txBody>
                    <a:bodyPr/>
                    <a:lstStyle/>
                    <a:p>
                      <a:pPr algn="l" fontAlgn="b"/>
                      <a:r>
                        <a:rPr lang="en-US" sz="1200" u="none" strike="noStrike">
                          <a:effectLst/>
                        </a:rPr>
                        <a:t> Brooklyn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74,976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98,293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96,882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105,796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99,524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90,949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82,150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006886686"/>
                  </a:ext>
                </a:extLst>
              </a:tr>
              <a:tr h="370840">
                <a:tc>
                  <a:txBody>
                    <a:bodyPr/>
                    <a:lstStyle/>
                    <a:p>
                      <a:pPr algn="l" fontAlgn="b"/>
                      <a:r>
                        <a:rPr lang="en-US" sz="1200" u="none" strike="noStrike">
                          <a:effectLst/>
                        </a:rPr>
                        <a:t> Manhattan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119,802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167,072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172,546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182,564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167,546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148,612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123,036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221728825"/>
                  </a:ext>
                </a:extLst>
              </a:tr>
              <a:tr h="370840">
                <a:tc>
                  <a:txBody>
                    <a:bodyPr/>
                    <a:lstStyle/>
                    <a:p>
                      <a:pPr algn="l" fontAlgn="b"/>
                      <a:r>
                        <a:rPr lang="en-US" sz="1200" u="none" strike="noStrike">
                          <a:effectLst/>
                        </a:rPr>
                        <a:t> Queensboro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95,959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137,135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142,701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156,830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146,057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131,761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109,912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24238217"/>
                  </a:ext>
                </a:extLst>
              </a:tr>
              <a:tr h="370840">
                <a:tc>
                  <a:txBody>
                    <a:bodyPr/>
                    <a:lstStyle/>
                    <a:p>
                      <a:pPr algn="l" fontAlgn="b"/>
                      <a:r>
                        <a:rPr lang="en-US" sz="1200" u="none" strike="noStrike">
                          <a:effectLst/>
                        </a:rPr>
                        <a:t> Williamsburg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134,471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198,705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211,339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227,478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210,312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186,200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149,922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570644960"/>
                  </a:ext>
                </a:extLst>
              </a:tr>
            </a:tbl>
          </a:graphicData>
        </a:graphic>
      </p:graphicFrame>
    </p:spTree>
    <p:extLst>
      <p:ext uri="{BB962C8B-B14F-4D97-AF65-F5344CB8AC3E}">
        <p14:creationId xmlns:p14="http://schemas.microsoft.com/office/powerpoint/2010/main" val="391081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5F31A-A7B2-FF43-A065-C01A3166DF7C}"/>
              </a:ext>
            </a:extLst>
          </p:cNvPr>
          <p:cNvSpPr>
            <a:spLocks noGrp="1"/>
          </p:cNvSpPr>
          <p:nvPr>
            <p:ph type="title"/>
          </p:nvPr>
        </p:nvSpPr>
        <p:spPr/>
        <p:txBody>
          <a:bodyPr/>
          <a:lstStyle/>
          <a:p>
            <a:r>
              <a:rPr lang="en-US" dirty="0"/>
              <a:t>Residuals analysis</a:t>
            </a:r>
          </a:p>
        </p:txBody>
      </p:sp>
      <p:pic>
        <p:nvPicPr>
          <p:cNvPr id="5" name="Content Placeholder 4">
            <a:extLst>
              <a:ext uri="{FF2B5EF4-FFF2-40B4-BE49-F238E27FC236}">
                <a16:creationId xmlns:a16="http://schemas.microsoft.com/office/drawing/2014/main" xmlns="" id="{BAB0722B-5998-D44B-8680-25756DA77A02}"/>
              </a:ext>
            </a:extLst>
          </p:cNvPr>
          <p:cNvPicPr>
            <a:picLocks noGrp="1" noChangeAspect="1"/>
          </p:cNvPicPr>
          <p:nvPr>
            <p:ph idx="1"/>
          </p:nvPr>
        </p:nvPicPr>
        <p:blipFill>
          <a:blip r:embed="rId2"/>
          <a:stretch>
            <a:fillRect/>
          </a:stretch>
        </p:blipFill>
        <p:spPr>
          <a:xfrm>
            <a:off x="2832497" y="1825625"/>
            <a:ext cx="6527007" cy="4351338"/>
          </a:xfrm>
        </p:spPr>
      </p:pic>
    </p:spTree>
    <p:extLst>
      <p:ext uri="{BB962C8B-B14F-4D97-AF65-F5344CB8AC3E}">
        <p14:creationId xmlns:p14="http://schemas.microsoft.com/office/powerpoint/2010/main" val="242864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CF8CF-EA0C-314D-A9A4-6721277AEAB1}"/>
              </a:ext>
            </a:extLst>
          </p:cNvPr>
          <p:cNvSpPr>
            <a:spLocks noGrp="1"/>
          </p:cNvSpPr>
          <p:nvPr>
            <p:ph type="title"/>
          </p:nvPr>
        </p:nvSpPr>
        <p:spPr/>
        <p:txBody>
          <a:bodyPr/>
          <a:lstStyle/>
          <a:p>
            <a:r>
              <a:rPr lang="en-US" dirty="0"/>
              <a:t>Ex2: Class walk through (</a:t>
            </a:r>
            <a:r>
              <a:rPr lang="en-US" dirty="0" err="1"/>
              <a:t>cont</a:t>
            </a:r>
            <a:r>
              <a:rPr lang="en-US" dirty="0"/>
              <a:t>)</a:t>
            </a:r>
          </a:p>
        </p:txBody>
      </p:sp>
      <p:sp>
        <p:nvSpPr>
          <p:cNvPr id="3" name="Content Placeholder 2">
            <a:extLst>
              <a:ext uri="{FF2B5EF4-FFF2-40B4-BE49-F238E27FC236}">
                <a16:creationId xmlns:a16="http://schemas.microsoft.com/office/drawing/2014/main" xmlns="" id="{124E9360-6C4B-3344-AD4F-DEA46B75F542}"/>
              </a:ext>
            </a:extLst>
          </p:cNvPr>
          <p:cNvSpPr>
            <a:spLocks noGrp="1"/>
          </p:cNvSpPr>
          <p:nvPr>
            <p:ph idx="1"/>
          </p:nvPr>
        </p:nvSpPr>
        <p:spPr>
          <a:xfrm>
            <a:off x="2152650" y="1825625"/>
            <a:ext cx="7886700" cy="4351338"/>
          </a:xfrm>
        </p:spPr>
        <p:txBody>
          <a:bodyPr>
            <a:normAutofit/>
          </a:bodyPr>
          <a:lstStyle/>
          <a:p>
            <a:r>
              <a:rPr lang="en-US" dirty="0"/>
              <a:t>Based on the Manheim case</a:t>
            </a:r>
          </a:p>
          <a:p>
            <a:pPr lvl="1"/>
            <a:r>
              <a:rPr lang="en-US" dirty="0">
                <a:hlinkClick r:id="rId3"/>
              </a:rPr>
              <a:t>http://aisel.aisnet.org/cais/vol1/iss1/20/</a:t>
            </a:r>
            <a:endParaRPr lang="en-US" dirty="0"/>
          </a:p>
          <a:p>
            <a:r>
              <a:rPr lang="en-US" dirty="0"/>
              <a:t>Use Manheim car sales data</a:t>
            </a:r>
          </a:p>
          <a:p>
            <a:pPr lvl="1"/>
            <a:r>
              <a:rPr lang="en-US" dirty="0">
                <a:hlinkClick r:id="rId4"/>
              </a:rPr>
              <a:t>manheim.csv</a:t>
            </a:r>
            <a:endParaRPr lang="en-US" dirty="0"/>
          </a:p>
          <a:p>
            <a:pPr lvl="1"/>
            <a:r>
              <a:rPr lang="en-US" dirty="0"/>
              <a:t>Visualize price, miles, and model</a:t>
            </a:r>
          </a:p>
          <a:p>
            <a:pPr lvl="1"/>
            <a:r>
              <a:rPr lang="en-US" dirty="0" err="1"/>
              <a:t>Viz</a:t>
            </a:r>
            <a:r>
              <a:rPr lang="en-US" dirty="0"/>
              <a:t> - scatter</a:t>
            </a:r>
          </a:p>
        </p:txBody>
      </p:sp>
    </p:spTree>
    <p:extLst>
      <p:ext uri="{BB962C8B-B14F-4D97-AF65-F5344CB8AC3E}">
        <p14:creationId xmlns:p14="http://schemas.microsoft.com/office/powerpoint/2010/main" val="133780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773F8-EBBE-5F4D-B7B9-B21AEA58873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8C4A34E0-84B5-BC4A-86B5-2AF66FBC8BC7}"/>
              </a:ext>
            </a:extLst>
          </p:cNvPr>
          <p:cNvPicPr>
            <a:picLocks noGrp="1" noChangeAspect="1"/>
          </p:cNvPicPr>
          <p:nvPr>
            <p:ph idx="1"/>
          </p:nvPr>
        </p:nvPicPr>
        <p:blipFill>
          <a:blip r:embed="rId3"/>
          <a:stretch>
            <a:fillRect/>
          </a:stretch>
        </p:blipFill>
        <p:spPr>
          <a:xfrm>
            <a:off x="2832497" y="1825625"/>
            <a:ext cx="6527007" cy="4351338"/>
          </a:xfrm>
        </p:spPr>
      </p:pic>
    </p:spTree>
    <p:extLst>
      <p:ext uri="{BB962C8B-B14F-4D97-AF65-F5344CB8AC3E}">
        <p14:creationId xmlns:p14="http://schemas.microsoft.com/office/powerpoint/2010/main" val="417350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CF8CF-EA0C-314D-A9A4-6721277AEAB1}"/>
              </a:ext>
            </a:extLst>
          </p:cNvPr>
          <p:cNvSpPr>
            <a:spLocks noGrp="1"/>
          </p:cNvSpPr>
          <p:nvPr>
            <p:ph type="title"/>
          </p:nvPr>
        </p:nvSpPr>
        <p:spPr/>
        <p:txBody>
          <a:bodyPr/>
          <a:lstStyle/>
          <a:p>
            <a:r>
              <a:rPr lang="en-US" dirty="0"/>
              <a:t>Ex2: Class walk through</a:t>
            </a:r>
          </a:p>
        </p:txBody>
      </p:sp>
      <p:sp>
        <p:nvSpPr>
          <p:cNvPr id="3" name="Content Placeholder 2">
            <a:extLst>
              <a:ext uri="{FF2B5EF4-FFF2-40B4-BE49-F238E27FC236}">
                <a16:creationId xmlns:a16="http://schemas.microsoft.com/office/drawing/2014/main" xmlns="" id="{124E9360-6C4B-3344-AD4F-DEA46B75F542}"/>
              </a:ext>
            </a:extLst>
          </p:cNvPr>
          <p:cNvSpPr>
            <a:spLocks noGrp="1"/>
          </p:cNvSpPr>
          <p:nvPr>
            <p:ph idx="1"/>
          </p:nvPr>
        </p:nvSpPr>
        <p:spPr/>
        <p:txBody>
          <a:bodyPr>
            <a:normAutofit/>
          </a:bodyPr>
          <a:lstStyle/>
          <a:p>
            <a:r>
              <a:rPr lang="en-US" dirty="0"/>
              <a:t>Visualize price, miles, and sale</a:t>
            </a:r>
          </a:p>
          <a:p>
            <a:pPr lvl="1"/>
            <a:r>
              <a:rPr lang="en-US" dirty="0" err="1"/>
              <a:t>Viz</a:t>
            </a:r>
            <a:r>
              <a:rPr lang="en-US" dirty="0"/>
              <a:t> - scatter</a:t>
            </a:r>
          </a:p>
        </p:txBody>
      </p:sp>
    </p:spTree>
    <p:extLst>
      <p:ext uri="{BB962C8B-B14F-4D97-AF65-F5344CB8AC3E}">
        <p14:creationId xmlns:p14="http://schemas.microsoft.com/office/powerpoint/2010/main" val="155745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8173D-7425-7840-B153-32670026C46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2F13574A-4053-5644-AD6F-2C511DD1AC00}"/>
              </a:ext>
            </a:extLst>
          </p:cNvPr>
          <p:cNvPicPr>
            <a:picLocks noGrp="1" noChangeAspect="1"/>
          </p:cNvPicPr>
          <p:nvPr>
            <p:ph idx="1"/>
          </p:nvPr>
        </p:nvPicPr>
        <p:blipFill>
          <a:blip r:embed="rId3"/>
          <a:stretch>
            <a:fillRect/>
          </a:stretch>
        </p:blipFill>
        <p:spPr>
          <a:xfrm>
            <a:off x="2832497" y="1825625"/>
            <a:ext cx="6527007" cy="4351338"/>
          </a:xfrm>
        </p:spPr>
      </p:pic>
    </p:spTree>
    <p:extLst>
      <p:ext uri="{BB962C8B-B14F-4D97-AF65-F5344CB8AC3E}">
        <p14:creationId xmlns:p14="http://schemas.microsoft.com/office/powerpoint/2010/main" val="414058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CF8CF-EA0C-314D-A9A4-6721277AEAB1}"/>
              </a:ext>
            </a:extLst>
          </p:cNvPr>
          <p:cNvSpPr>
            <a:spLocks noGrp="1"/>
          </p:cNvSpPr>
          <p:nvPr>
            <p:ph type="title"/>
          </p:nvPr>
        </p:nvSpPr>
        <p:spPr/>
        <p:txBody>
          <a:bodyPr/>
          <a:lstStyle/>
          <a:p>
            <a:r>
              <a:rPr lang="en-US" dirty="0"/>
              <a:t>Ex2: Class walk through</a:t>
            </a:r>
          </a:p>
        </p:txBody>
      </p:sp>
      <p:sp>
        <p:nvSpPr>
          <p:cNvPr id="3" name="Content Placeholder 2">
            <a:extLst>
              <a:ext uri="{FF2B5EF4-FFF2-40B4-BE49-F238E27FC236}">
                <a16:creationId xmlns:a16="http://schemas.microsoft.com/office/drawing/2014/main" xmlns="" id="{124E9360-6C4B-3344-AD4F-DEA46B75F542}"/>
              </a:ext>
            </a:extLst>
          </p:cNvPr>
          <p:cNvSpPr>
            <a:spLocks noGrp="1"/>
          </p:cNvSpPr>
          <p:nvPr>
            <p:ph idx="1"/>
          </p:nvPr>
        </p:nvSpPr>
        <p:spPr/>
        <p:txBody>
          <a:bodyPr>
            <a:normAutofit/>
          </a:bodyPr>
          <a:lstStyle/>
          <a:p>
            <a:r>
              <a:rPr lang="en-US" dirty="0"/>
              <a:t>Create a model of the form</a:t>
            </a:r>
          </a:p>
          <a:p>
            <a:pPr lvl="1"/>
            <a:r>
              <a:rPr lang="en-US" dirty="0"/>
              <a:t>price = f(miles, model, sale)</a:t>
            </a:r>
          </a:p>
          <a:p>
            <a:pPr lvl="2"/>
            <a:r>
              <a:rPr lang="en-US" dirty="0"/>
              <a:t>Build model – Build GLM</a:t>
            </a:r>
          </a:p>
          <a:p>
            <a:pPr lvl="1"/>
            <a:r>
              <a:rPr lang="en-US" dirty="0"/>
              <a:t>Explain the difference in the prices of cars</a:t>
            </a:r>
          </a:p>
          <a:p>
            <a:pPr marL="457200" lvl="1" indent="0">
              <a:buNone/>
            </a:pPr>
            <a:endParaRPr lang="en-US" dirty="0"/>
          </a:p>
        </p:txBody>
      </p:sp>
      <p:graphicFrame>
        <p:nvGraphicFramePr>
          <p:cNvPr id="4" name="Table 3">
            <a:extLst>
              <a:ext uri="{FF2B5EF4-FFF2-40B4-BE49-F238E27FC236}">
                <a16:creationId xmlns:a16="http://schemas.microsoft.com/office/drawing/2014/main" xmlns="" id="{5DDB5544-0AD6-3B44-9249-DA412F4FCA23}"/>
              </a:ext>
            </a:extLst>
          </p:cNvPr>
          <p:cNvGraphicFramePr>
            <a:graphicFrameLocks noGrp="1"/>
          </p:cNvGraphicFramePr>
          <p:nvPr>
            <p:extLst/>
          </p:nvPr>
        </p:nvGraphicFramePr>
        <p:xfrm>
          <a:off x="2971800" y="3673712"/>
          <a:ext cx="3379050" cy="2514600"/>
        </p:xfrm>
        <a:graphic>
          <a:graphicData uri="http://schemas.openxmlformats.org/drawingml/2006/table">
            <a:tbl>
              <a:tblPr firstRow="1" firstCol="1" bandRow="1">
                <a:tableStyleId>{21E4AEA4-8DFA-4A89-87EB-49C32662AFE0}</a:tableStyleId>
              </a:tblPr>
              <a:tblGrid>
                <a:gridCol w="1126069">
                  <a:extLst>
                    <a:ext uri="{9D8B030D-6E8A-4147-A177-3AD203B41FA5}">
                      <a16:colId xmlns:a16="http://schemas.microsoft.com/office/drawing/2014/main" xmlns="" val="28942864"/>
                    </a:ext>
                  </a:extLst>
                </a:gridCol>
                <a:gridCol w="1126069">
                  <a:extLst>
                    <a:ext uri="{9D8B030D-6E8A-4147-A177-3AD203B41FA5}">
                      <a16:colId xmlns:a16="http://schemas.microsoft.com/office/drawing/2014/main" xmlns="" val="3324125868"/>
                    </a:ext>
                  </a:extLst>
                </a:gridCol>
                <a:gridCol w="1126912">
                  <a:extLst>
                    <a:ext uri="{9D8B030D-6E8A-4147-A177-3AD203B41FA5}">
                      <a16:colId xmlns:a16="http://schemas.microsoft.com/office/drawing/2014/main" xmlns="" val="256262741"/>
                    </a:ext>
                  </a:extLst>
                </a:gridCol>
              </a:tblGrid>
              <a:tr h="335280">
                <a:tc>
                  <a:txBody>
                    <a:bodyPr/>
                    <a:lstStyle/>
                    <a:p>
                      <a:pPr algn="l" fontAlgn="ctr"/>
                      <a:r>
                        <a:rPr lang="en-US" sz="1200" b="0" i="0" u="none" strike="noStrike" dirty="0">
                          <a:solidFill>
                            <a:srgbClr val="000000"/>
                          </a:solidFill>
                          <a:effectLst/>
                          <a:latin typeface="Calibri" panose="020F0502020204030204" pitchFamily="34" charset="0"/>
                        </a:rPr>
                        <a:t>Term</a:t>
                      </a:r>
                    </a:p>
                  </a:txBody>
                  <a:tcPr marL="9525" marR="9525" marT="9525" marB="0" anchor="ctr"/>
                </a:tc>
                <a:tc>
                  <a:txBody>
                    <a:bodyPr/>
                    <a:lstStyle/>
                    <a:p>
                      <a:pPr algn="r" fontAlgn="ctr"/>
                      <a:r>
                        <a:rPr lang="en-US" sz="1200" b="0" i="0" u="none" strike="noStrike" dirty="0">
                          <a:solidFill>
                            <a:srgbClr val="000000"/>
                          </a:solidFill>
                          <a:effectLst/>
                          <a:latin typeface="Calibri" panose="020F0502020204030204" pitchFamily="34" charset="0"/>
                        </a:rPr>
                        <a:t>Estimate</a:t>
                      </a:r>
                    </a:p>
                  </a:txBody>
                  <a:tcPr marL="9525" marR="9525" marT="9525" marB="0" anchor="ctr"/>
                </a:tc>
                <a:tc>
                  <a:txBody>
                    <a:bodyPr/>
                    <a:lstStyle/>
                    <a:p>
                      <a:pPr algn="r" fontAlgn="ctr"/>
                      <a:r>
                        <a:rPr lang="en-US" sz="1200" b="0" i="0" u="none" strike="noStrike" dirty="0">
                          <a:solidFill>
                            <a:srgbClr val="000000"/>
                          </a:solidFill>
                          <a:effectLst/>
                          <a:latin typeface="Calibri" panose="020F0502020204030204" pitchFamily="34" charset="0"/>
                        </a:rPr>
                        <a:t>P-value</a:t>
                      </a:r>
                    </a:p>
                  </a:txBody>
                  <a:tcPr marL="9525" marR="9525" marT="9525" marB="0" anchor="ctr"/>
                </a:tc>
                <a:extLst>
                  <a:ext uri="{0D108BD9-81ED-4DB2-BD59-A6C34878D82A}">
                    <a16:rowId xmlns:a16="http://schemas.microsoft.com/office/drawing/2014/main" xmlns="" val="1908374748"/>
                  </a:ext>
                </a:extLst>
              </a:tr>
              <a:tr h="335280">
                <a:tc>
                  <a:txBody>
                    <a:bodyPr/>
                    <a:lstStyle/>
                    <a:p>
                      <a:pPr algn="l" fontAlgn="ctr"/>
                      <a:r>
                        <a:rPr lang="en-US" sz="1200" u="none" strike="noStrike">
                          <a:effectLst/>
                        </a:rPr>
                        <a:t>(Intercept)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22887.74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020121802"/>
                  </a:ext>
                </a:extLst>
              </a:tr>
              <a:tr h="502920">
                <a:tc>
                  <a:txBody>
                    <a:bodyPr/>
                    <a:lstStyle/>
                    <a:p>
                      <a:pPr algn="l" fontAlgn="ctr"/>
                      <a:r>
                        <a:rPr lang="en-US" sz="1200" u="none" strike="noStrike">
                          <a:effectLst/>
                        </a:rPr>
                        <a:t>miles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-0.13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601610207"/>
                  </a:ext>
                </a:extLst>
              </a:tr>
              <a:tr h="335280">
                <a:tc>
                  <a:txBody>
                    <a:bodyPr/>
                    <a:lstStyle/>
                    <a:p>
                      <a:pPr algn="l" fontAlgn="ctr"/>
                      <a:r>
                        <a:rPr lang="en-US" sz="1200" u="none" strike="noStrike">
                          <a:effectLst/>
                        </a:rPr>
                        <a:t>modelZ</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12240.00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046780261"/>
                  </a:ext>
                </a:extLst>
              </a:tr>
              <a:tr h="502920">
                <a:tc>
                  <a:txBody>
                    <a:bodyPr/>
                    <a:lstStyle/>
                    <a:p>
                      <a:pPr algn="l" fontAlgn="ctr"/>
                      <a:r>
                        <a:rPr lang="en-US" sz="1200" u="none" strike="noStrike">
                          <a:effectLst/>
                        </a:rPr>
                        <a:t>modelY</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5616.91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658945695"/>
                  </a:ext>
                </a:extLst>
              </a:tr>
              <a:tr h="502920">
                <a:tc>
                  <a:txBody>
                    <a:bodyPr/>
                    <a:lstStyle/>
                    <a:p>
                      <a:pPr algn="l" fontAlgn="ctr"/>
                      <a:r>
                        <a:rPr lang="en-US" sz="1200" u="none" strike="noStrike" dirty="0" err="1">
                          <a:effectLst/>
                        </a:rPr>
                        <a:t>saleOnline</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a:effectLst/>
                        </a:rPr>
                        <a:t>591.75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200" u="none" strike="noStrike" dirty="0">
                          <a:effectLst/>
                        </a:rPr>
                        <a:t>0.00</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63185578"/>
                  </a:ext>
                </a:extLst>
              </a:tr>
            </a:tbl>
          </a:graphicData>
        </a:graphic>
      </p:graphicFrame>
    </p:spTree>
    <p:extLst>
      <p:ext uri="{BB962C8B-B14F-4D97-AF65-F5344CB8AC3E}">
        <p14:creationId xmlns:p14="http://schemas.microsoft.com/office/powerpoint/2010/main" val="377343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CF8CF-EA0C-314D-A9A4-6721277AEAB1}"/>
              </a:ext>
            </a:extLst>
          </p:cNvPr>
          <p:cNvSpPr>
            <a:spLocks noGrp="1"/>
          </p:cNvSpPr>
          <p:nvPr>
            <p:ph type="title"/>
          </p:nvPr>
        </p:nvSpPr>
        <p:spPr/>
        <p:txBody>
          <a:bodyPr/>
          <a:lstStyle/>
          <a:p>
            <a:r>
              <a:rPr lang="en-US" dirty="0"/>
              <a:t>Ex2: Class walk through</a:t>
            </a:r>
          </a:p>
        </p:txBody>
      </p:sp>
      <p:sp>
        <p:nvSpPr>
          <p:cNvPr id="3" name="Content Placeholder 2">
            <a:extLst>
              <a:ext uri="{FF2B5EF4-FFF2-40B4-BE49-F238E27FC236}">
                <a16:creationId xmlns:a16="http://schemas.microsoft.com/office/drawing/2014/main" xmlns="" id="{124E9360-6C4B-3344-AD4F-DEA46B75F542}"/>
              </a:ext>
            </a:extLst>
          </p:cNvPr>
          <p:cNvSpPr>
            <a:spLocks noGrp="1"/>
          </p:cNvSpPr>
          <p:nvPr>
            <p:ph idx="1"/>
          </p:nvPr>
        </p:nvSpPr>
        <p:spPr/>
        <p:txBody>
          <a:bodyPr>
            <a:normAutofit/>
          </a:bodyPr>
          <a:lstStyle/>
          <a:p>
            <a:r>
              <a:rPr lang="en-US" dirty="0"/>
              <a:t>Create a model of the form</a:t>
            </a:r>
          </a:p>
          <a:p>
            <a:pPr lvl="1"/>
            <a:r>
              <a:rPr lang="en-US" dirty="0"/>
              <a:t>price = f(miles, model, sale)</a:t>
            </a:r>
          </a:p>
          <a:p>
            <a:pPr lvl="2"/>
            <a:r>
              <a:rPr lang="en-US" dirty="0"/>
              <a:t>Build model – Build GLM</a:t>
            </a:r>
          </a:p>
          <a:p>
            <a:pPr lvl="1"/>
            <a:r>
              <a:rPr lang="en-US" dirty="0"/>
              <a:t>Explain the difference in the prices of cars</a:t>
            </a:r>
          </a:p>
          <a:p>
            <a:pPr marL="914400" lvl="2" indent="0">
              <a:buNone/>
            </a:pPr>
            <a:endParaRPr lang="en-US" dirty="0"/>
          </a:p>
          <a:p>
            <a:pPr lvl="1"/>
            <a:r>
              <a:rPr lang="en-US" dirty="0"/>
              <a:t>Graph residuals</a:t>
            </a:r>
          </a:p>
          <a:p>
            <a:pPr lvl="2"/>
            <a:r>
              <a:rPr lang="en-US" dirty="0"/>
              <a:t>price vs residuals</a:t>
            </a:r>
          </a:p>
          <a:p>
            <a:pPr lvl="2"/>
            <a:r>
              <a:rPr lang="en-US" dirty="0" err="1"/>
              <a:t>Viz</a:t>
            </a:r>
            <a:r>
              <a:rPr lang="en-US" dirty="0"/>
              <a:t> – Scatter</a:t>
            </a:r>
          </a:p>
          <a:p>
            <a:pPr lvl="2"/>
            <a:r>
              <a:rPr lang="en-US" dirty="0"/>
              <a:t>Are there any problems?</a:t>
            </a:r>
          </a:p>
        </p:txBody>
      </p:sp>
    </p:spTree>
    <p:extLst>
      <p:ext uri="{BB962C8B-B14F-4D97-AF65-F5344CB8AC3E}">
        <p14:creationId xmlns:p14="http://schemas.microsoft.com/office/powerpoint/2010/main" val="256084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F9F0F2E-D5FA-3D4D-AE99-95A681CFC196}"/>
              </a:ext>
            </a:extLst>
          </p:cNvPr>
          <p:cNvPicPr>
            <a:picLocks noChangeAspect="1"/>
          </p:cNvPicPr>
          <p:nvPr/>
        </p:nvPicPr>
        <p:blipFill>
          <a:blip r:embed="rId3"/>
          <a:stretch>
            <a:fillRect/>
          </a:stretch>
        </p:blipFill>
        <p:spPr>
          <a:xfrm>
            <a:off x="2286000" y="889000"/>
            <a:ext cx="7620000" cy="5080000"/>
          </a:xfrm>
          <a:prstGeom prst="rect">
            <a:avLst/>
          </a:prstGeom>
        </p:spPr>
      </p:pic>
    </p:spTree>
    <p:extLst>
      <p:ext uri="{BB962C8B-B14F-4D97-AF65-F5344CB8AC3E}">
        <p14:creationId xmlns:p14="http://schemas.microsoft.com/office/powerpoint/2010/main" val="14783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7058B-62A9-5647-9E6C-4937123AB6E0}"/>
              </a:ext>
            </a:extLst>
          </p:cNvPr>
          <p:cNvSpPr>
            <a:spLocks noGrp="1"/>
          </p:cNvSpPr>
          <p:nvPr>
            <p:ph type="title"/>
          </p:nvPr>
        </p:nvSpPr>
        <p:spPr/>
        <p:txBody>
          <a:bodyPr/>
          <a:lstStyle/>
          <a:p>
            <a:r>
              <a:rPr lang="en-US" dirty="0"/>
              <a:t>Predicting or setting price</a:t>
            </a:r>
          </a:p>
        </p:txBody>
      </p:sp>
      <p:sp>
        <p:nvSpPr>
          <p:cNvPr id="3" name="Content Placeholder 2">
            <a:extLst>
              <a:ext uri="{FF2B5EF4-FFF2-40B4-BE49-F238E27FC236}">
                <a16:creationId xmlns:a16="http://schemas.microsoft.com/office/drawing/2014/main" xmlns="" id="{877506E6-F9C5-874B-9CD2-2A2F44C7265F}"/>
              </a:ext>
            </a:extLst>
          </p:cNvPr>
          <p:cNvSpPr>
            <a:spLocks noGrp="1"/>
          </p:cNvSpPr>
          <p:nvPr>
            <p:ph idx="1"/>
          </p:nvPr>
        </p:nvSpPr>
        <p:spPr/>
        <p:txBody>
          <a:bodyPr/>
          <a:lstStyle/>
          <a:p>
            <a:r>
              <a:rPr lang="en-US" dirty="0"/>
              <a:t>Price = 22888 + -.13*miles + </a:t>
            </a:r>
            <a:r>
              <a:rPr lang="en-US" dirty="0" err="1"/>
              <a:t>modelType</a:t>
            </a:r>
            <a:r>
              <a:rPr lang="en-US" dirty="0"/>
              <a:t> + </a:t>
            </a:r>
            <a:r>
              <a:rPr lang="en-US" dirty="0" err="1"/>
              <a:t>saleType</a:t>
            </a:r>
            <a:endParaRPr lang="en-US" dirty="0"/>
          </a:p>
        </p:txBody>
      </p:sp>
    </p:spTree>
    <p:extLst>
      <p:ext uri="{BB962C8B-B14F-4D97-AF65-F5344CB8AC3E}">
        <p14:creationId xmlns:p14="http://schemas.microsoft.com/office/powerpoint/2010/main" val="496457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Widescreen</PresentationFormat>
  <Paragraphs>116</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Explanatory analytics</vt:lpstr>
      <vt:lpstr>Ex2: Class walk through (cont)</vt:lpstr>
      <vt:lpstr>PowerPoint Presentation</vt:lpstr>
      <vt:lpstr>Ex2: Class walk through</vt:lpstr>
      <vt:lpstr>PowerPoint Presentation</vt:lpstr>
      <vt:lpstr>Ex2: Class walk through</vt:lpstr>
      <vt:lpstr>Ex2: Class walk through</vt:lpstr>
      <vt:lpstr>PowerPoint Presentation</vt:lpstr>
      <vt:lpstr>Predicting or setting price</vt:lpstr>
      <vt:lpstr>Class assignment #2</vt:lpstr>
      <vt:lpstr>New York City bike counts</vt:lpstr>
      <vt:lpstr>New York City bike counts</vt:lpstr>
      <vt:lpstr>PowerPoint Presentation</vt:lpstr>
      <vt:lpstr>Trips analysis</vt:lpstr>
      <vt:lpstr>Residuals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Explanatory analytics</dc:title>
  <dc:creator>Salge, Carolina A.</dc:creator>
  <cp:lastModifiedBy>Salge, Carolina A.</cp:lastModifiedBy>
  <cp:revision>1</cp:revision>
  <dcterms:created xsi:type="dcterms:W3CDTF">2020-06-02T20:05:41Z</dcterms:created>
  <dcterms:modified xsi:type="dcterms:W3CDTF">2020-06-02T20:06:14Z</dcterms:modified>
</cp:coreProperties>
</file>