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0668-E993-4CD9-80C2-33F5AED418A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D074D-323B-4871-9241-D847EFF2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3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E637-4123-41CE-83B4-2036BDF244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3.132.224.162/data/carbon-1651-present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3.132.224.162/data/OnlineRetail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EA5D6-2875-FB49-9F33-AA864FE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B530B9-3E21-764B-A075-DC11881B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to create a time series 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Time series visualization</a:t>
            </a:r>
          </a:p>
          <a:p>
            <a:r>
              <a:rPr lang="en-US" dirty="0"/>
              <a:t>Time series prediction</a:t>
            </a:r>
          </a:p>
        </p:txBody>
      </p:sp>
    </p:spTree>
    <p:extLst>
      <p:ext uri="{BB962C8B-B14F-4D97-AF65-F5344CB8AC3E}">
        <p14:creationId xmlns:p14="http://schemas.microsoft.com/office/powerpoint/2010/main" val="123590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DD4F7-E13B-1242-ACF8-FC5E1712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51DF44-699A-8B4B-A5A4-50ECE584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Basket of goods analysis on </a:t>
            </a:r>
            <a:r>
              <a:rPr lang="en-US" dirty="0" err="1"/>
              <a:t>ClassicModels</a:t>
            </a:r>
            <a:endParaRPr lang="en-US" dirty="0"/>
          </a:p>
          <a:p>
            <a:pPr lvl="1"/>
            <a:r>
              <a:rPr lang="en-US" dirty="0"/>
              <a:t>Extract order Id and product name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library(DBI)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RMySQL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conn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RMySQL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::MySQL(),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richardtwatson.com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ClassicModels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user=”student", password="student")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dbGetQuery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(conn, 'SELECT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Products JOIN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Products.productCode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OrderDetails.productCode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;’)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http://3.132.224.162/data/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ClassicModels_source.csv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0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ED30C-5DBC-1F4C-B22C-329B4288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mining: </a:t>
            </a:r>
            <a:br>
              <a:rPr lang="en-US" dirty="0"/>
            </a:br>
            <a:r>
              <a:rPr lang="en-US" dirty="0"/>
              <a:t>basket of goods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95251-5F59-6C48-AB5A-10EC11BD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</a:t>
            </a:r>
          </a:p>
          <a:p>
            <a:pPr lvl="1"/>
            <a:r>
              <a:rPr lang="en-US" dirty="0"/>
              <a:t>The proportion of the times an </a:t>
            </a:r>
            <a:r>
              <a:rPr lang="en-US" dirty="0" err="1"/>
              <a:t>itemset</a:t>
            </a:r>
            <a:r>
              <a:rPr lang="en-US"/>
              <a:t> occurs </a:t>
            </a:r>
            <a:r>
              <a:rPr lang="en-US" dirty="0"/>
              <a:t>in the dataset</a:t>
            </a:r>
          </a:p>
          <a:p>
            <a:pPr lvl="2"/>
            <a:r>
              <a:rPr lang="en-US" dirty="0"/>
              <a:t>Vary until you get a response in a reasonable time</a:t>
            </a:r>
          </a:p>
          <a:p>
            <a:r>
              <a:rPr lang="en-US" dirty="0"/>
              <a:t>Confidence</a:t>
            </a:r>
          </a:p>
          <a:p>
            <a:pPr lvl="1"/>
            <a:r>
              <a:rPr lang="en-US" dirty="0"/>
              <a:t>Probability that a rule is correct</a:t>
            </a:r>
          </a:p>
          <a:p>
            <a:r>
              <a:rPr lang="en-US" dirty="0"/>
              <a:t>Lift</a:t>
            </a:r>
          </a:p>
          <a:p>
            <a:pPr lvl="1"/>
            <a:r>
              <a:rPr lang="en-US" dirty="0"/>
              <a:t>The ratio by which the confidence of a rule exceeds the expected confidence</a:t>
            </a:r>
          </a:p>
          <a:p>
            <a:pPr lvl="2"/>
            <a:r>
              <a:rPr lang="en-US" dirty="0"/>
              <a:t>1 indicates items are independent and there is no relationship</a:t>
            </a:r>
          </a:p>
          <a:p>
            <a:pPr lvl="2"/>
            <a:r>
              <a:rPr lang="en-US" dirty="0"/>
              <a:t>Look for lift &gt; 1</a:t>
            </a:r>
          </a:p>
        </p:txBody>
      </p:sp>
    </p:spTree>
    <p:extLst>
      <p:ext uri="{BB962C8B-B14F-4D97-AF65-F5344CB8AC3E}">
        <p14:creationId xmlns:p14="http://schemas.microsoft.com/office/powerpoint/2010/main" val="137221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DD4F7-E13B-1242-ACF8-FC5E1712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walk through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51DF44-699A-8B4B-A5A4-50ECE584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analytics &gt; Run Association Rules</a:t>
            </a:r>
          </a:p>
          <a:p>
            <a:pPr lvl="1"/>
            <a:r>
              <a:rPr lang="en-US" dirty="0"/>
              <a:t>Adjust </a:t>
            </a:r>
            <a:r>
              <a:rPr lang="en-US" dirty="0" err="1"/>
              <a:t>min_support</a:t>
            </a:r>
            <a:r>
              <a:rPr lang="en-US" dirty="0"/>
              <a:t> until you get rid of the error.</a:t>
            </a:r>
          </a:p>
          <a:p>
            <a:pPr lvl="1"/>
            <a:r>
              <a:rPr lang="en-US" dirty="0"/>
              <a:t>Show support with 4 decimals</a:t>
            </a:r>
          </a:p>
          <a:p>
            <a:pPr lvl="1"/>
            <a:r>
              <a:rPr lang="en-US" dirty="0"/>
              <a:t>Show confidence and lift with 2 decimals</a:t>
            </a:r>
          </a:p>
          <a:p>
            <a:pPr lvl="1"/>
            <a:r>
              <a:rPr lang="en-US" dirty="0"/>
              <a:t>Compute the number of transactions for each pair</a:t>
            </a:r>
          </a:p>
          <a:p>
            <a:pPr lvl="2"/>
            <a:r>
              <a:rPr lang="en-US" dirty="0"/>
              <a:t>Hint there are 326 orders in </a:t>
            </a:r>
            <a:r>
              <a:rPr lang="en-US" dirty="0" err="1"/>
              <a:t>ClassicModels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1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3B815-3167-0D49-85AA-6F04334C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through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900E2A-F0FF-384B-BE10-4790039A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too many rules</a:t>
            </a:r>
          </a:p>
          <a:p>
            <a:pPr lvl="1"/>
            <a:r>
              <a:rPr lang="en-US" dirty="0"/>
              <a:t>Filter to all those above 25 transactions</a:t>
            </a:r>
          </a:p>
          <a:p>
            <a:r>
              <a:rPr lang="en-US" dirty="0"/>
              <a:t>What would you prescribe?</a:t>
            </a:r>
          </a:p>
        </p:txBody>
      </p:sp>
    </p:spTree>
    <p:extLst>
      <p:ext uri="{BB962C8B-B14F-4D97-AF65-F5344CB8AC3E}">
        <p14:creationId xmlns:p14="http://schemas.microsoft.com/office/powerpoint/2010/main" val="236867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7AED49C-70C3-6B48-9602-76C3076D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 #4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0A7323-2205-E940-AB5A-791A93587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0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0780C-7B72-2B4F-91BA-F1ACC30B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9345B3-BE2E-8645-8E4D-679FBF0F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 bit over a year’s worth of retail data for an EU online store</a:t>
            </a:r>
          </a:p>
          <a:p>
            <a:pPr lvl="1"/>
            <a:r>
              <a:rPr lang="en-US" dirty="0"/>
              <a:t>http://3.132.224.162/data/</a:t>
            </a:r>
            <a:r>
              <a:rPr lang="en-US" dirty="0" err="1"/>
              <a:t>OnlineRetail.csv</a:t>
            </a:r>
            <a:endParaRPr lang="en-US" dirty="0"/>
          </a:p>
          <a:p>
            <a:r>
              <a:rPr lang="en-US" dirty="0"/>
              <a:t>Do an association analysis</a:t>
            </a:r>
          </a:p>
          <a:p>
            <a:pPr lvl="1"/>
            <a:r>
              <a:rPr lang="en-US" dirty="0"/>
              <a:t>What variables should you use?</a:t>
            </a:r>
          </a:p>
          <a:p>
            <a:pPr lvl="1"/>
            <a:r>
              <a:rPr lang="en-US" dirty="0"/>
              <a:t>Should you filter the data?</a:t>
            </a:r>
          </a:p>
          <a:p>
            <a:r>
              <a:rPr lang="en-US" dirty="0"/>
              <a:t>What do the results reveal?</a:t>
            </a:r>
          </a:p>
          <a:p>
            <a:pPr lvl="1"/>
            <a:r>
              <a:rPr lang="en-US" dirty="0"/>
              <a:t>Interpret the measures of support, confidence and lift for 3 rules (hint – </a:t>
            </a:r>
            <a:r>
              <a:rPr lang="en-US" dirty="0" err="1"/>
              <a:t>caculate</a:t>
            </a:r>
            <a:r>
              <a:rPr lang="en-US" dirty="0"/>
              <a:t> </a:t>
            </a:r>
            <a:r>
              <a:rPr lang="en-US" dirty="0" err="1"/>
              <a:t>NosOfSupportingTransactions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41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21C7F-DC05-1F49-939F-7B41FA0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4B017-496B-3B41-A552-493BA63A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 – Publish your rule table on Exploratory. Screenshot the images and upload 1 Word file with the names of the 2 people who worked on it. Turn in the following</a:t>
            </a:r>
          </a:p>
          <a:p>
            <a:pPr lvl="1" fontAlgn="base"/>
            <a:r>
              <a:rPr lang="en-US" dirty="0"/>
              <a:t>Rule table</a:t>
            </a:r>
          </a:p>
          <a:p>
            <a:pPr lvl="1" fontAlgn="base"/>
            <a:r>
              <a:rPr lang="en-US" dirty="0"/>
              <a:t>Interpretation of 3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8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5D5AC-D322-5A42-B290-5B829B1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3: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BF9E2-F503-6A4D-A877-B056A96D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carbon emissions</a:t>
            </a:r>
          </a:p>
          <a:p>
            <a:pPr lvl="1"/>
            <a:r>
              <a:rPr lang="en-US">
                <a:hlinkClick r:id="rId2"/>
              </a:rPr>
              <a:t>carbon-1651-present</a:t>
            </a:r>
            <a:r>
              <a:rPr lang="en-US" dirty="0">
                <a:hlinkClick r:id="rId2"/>
              </a:rPr>
              <a:t>.csv</a:t>
            </a:r>
            <a:endParaRPr lang="en-US" dirty="0"/>
          </a:p>
          <a:p>
            <a:pPr lvl="1"/>
            <a:r>
              <a:rPr lang="en-US" dirty="0"/>
              <a:t>Discard before 1958</a:t>
            </a:r>
          </a:p>
          <a:p>
            <a:r>
              <a:rPr lang="en-US" dirty="0"/>
              <a:t>Create a new column, timestamp, of the form </a:t>
            </a:r>
          </a:p>
          <a:p>
            <a:pPr marL="0" indent="0">
              <a:buNone/>
            </a:pPr>
            <a:r>
              <a:rPr lang="en-US" dirty="0"/>
              <a:t>	year-7-1 00:00:00</a:t>
            </a:r>
          </a:p>
          <a:p>
            <a:pPr lvl="1"/>
            <a:r>
              <a:rPr lang="en-US" dirty="0"/>
              <a:t>Mutate (Create Calculation) &gt; paste(year,’-7-1 00:00:00’)</a:t>
            </a:r>
          </a:p>
          <a:p>
            <a:pPr lvl="1"/>
            <a:r>
              <a:rPr lang="en-US" dirty="0"/>
              <a:t>Convert character string to timestamp</a:t>
            </a:r>
          </a:p>
          <a:p>
            <a:pPr lvl="2"/>
            <a:r>
              <a:rPr lang="en-US" dirty="0"/>
              <a:t>Change Data Type to year, month, day, hour, minute, second</a:t>
            </a:r>
          </a:p>
        </p:txBody>
      </p:sp>
    </p:spTree>
    <p:extLst>
      <p:ext uri="{BB962C8B-B14F-4D97-AF65-F5344CB8AC3E}">
        <p14:creationId xmlns:p14="http://schemas.microsoft.com/office/powerpoint/2010/main" val="328936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5D5AC-D322-5A42-B290-5B829B1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3: Class walk through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BF9E2-F503-6A4D-A877-B056A96D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forecast</a:t>
            </a:r>
          </a:p>
          <a:p>
            <a:pPr lvl="1"/>
            <a:r>
              <a:rPr lang="en-US" dirty="0"/>
              <a:t>Run Analytics &gt; Run Time Series Forecast</a:t>
            </a:r>
          </a:p>
          <a:p>
            <a:pPr lvl="2"/>
            <a:r>
              <a:rPr lang="en-US" dirty="0"/>
              <a:t>Aggregate to year</a:t>
            </a:r>
          </a:p>
          <a:p>
            <a:pPr lvl="2"/>
            <a:r>
              <a:rPr lang="en-US" dirty="0"/>
              <a:t>Forecast CO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Plot year by forecast and actual</a:t>
            </a:r>
          </a:p>
          <a:p>
            <a:pPr lvl="1"/>
            <a:r>
              <a:rPr lang="en-US" dirty="0"/>
              <a:t>What do you conclude about the accuracy of the forecast and its meaning?</a:t>
            </a:r>
          </a:p>
        </p:txBody>
      </p:sp>
    </p:spTree>
    <p:extLst>
      <p:ext uri="{BB962C8B-B14F-4D97-AF65-F5344CB8AC3E}">
        <p14:creationId xmlns:p14="http://schemas.microsoft.com/office/powerpoint/2010/main" val="377686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F18694-8EA3-BB4C-A85F-59EA080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7AED49C-70C3-6B48-9602-76C3076D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 #3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0A7323-2205-E940-AB5A-791A93587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0780C-7B72-2B4F-91BA-F1ACC30B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9345B3-BE2E-8645-8E4D-679FBF0F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bit over a year’s worth of retail data for a EU online store</a:t>
            </a:r>
          </a:p>
          <a:p>
            <a:pPr lvl="1"/>
            <a:r>
              <a:rPr lang="en-US" dirty="0">
                <a:hlinkClick r:id="rId2"/>
              </a:rPr>
              <a:t>OnlineRetail.csv</a:t>
            </a:r>
            <a:endParaRPr lang="en-US" dirty="0"/>
          </a:p>
          <a:p>
            <a:pPr lvl="1"/>
            <a:r>
              <a:rPr lang="en-US" dirty="0"/>
              <a:t>Compute the revenue of each sale</a:t>
            </a:r>
          </a:p>
          <a:p>
            <a:r>
              <a:rPr lang="en-US" dirty="0"/>
              <a:t>Forecast total weekly revenue for the next 10 weeks</a:t>
            </a:r>
          </a:p>
          <a:p>
            <a:pPr lvl="1"/>
            <a:r>
              <a:rPr lang="en-US" dirty="0"/>
              <a:t>Should you consider seasonality?</a:t>
            </a:r>
          </a:p>
          <a:p>
            <a:r>
              <a:rPr lang="en-US" dirty="0"/>
              <a:t>Create a visualization showing actual and trend</a:t>
            </a:r>
          </a:p>
        </p:txBody>
      </p:sp>
    </p:spTree>
    <p:extLst>
      <p:ext uri="{BB962C8B-B14F-4D97-AF65-F5344CB8AC3E}">
        <p14:creationId xmlns:p14="http://schemas.microsoft.com/office/powerpoint/2010/main" val="162090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9D7A8-6105-C449-83D9-B4ACA92B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80D78A-0392-3E46-8BEF-B258A3FA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 – Publish your tables and charts on Exploratory. Screenshot the images and upload 1 Word file with the names of the 2 people who worked on it. Turn in the following</a:t>
            </a:r>
          </a:p>
          <a:p>
            <a:pPr lvl="1" fontAlgn="base"/>
            <a:r>
              <a:rPr lang="en-US" dirty="0"/>
              <a:t>Forecast for the next 10 weeks</a:t>
            </a:r>
          </a:p>
          <a:p>
            <a:pPr lvl="1" fontAlgn="base"/>
            <a:r>
              <a:rPr lang="en-US" dirty="0"/>
              <a:t>Visualization showing actual and trend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2564F-9B06-5F46-B565-CA276C19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sales forecast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42600C7-7493-FE42-A941-73CF11BED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7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7404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DC9B4-91EE-3E47-AC59-C643B526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472127-43DA-8049-B928-B5D75F4F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from a database</a:t>
            </a:r>
          </a:p>
          <a:p>
            <a:r>
              <a:rPr lang="en-US" dirty="0"/>
              <a:t>Data wrangling for basket of good analysis</a:t>
            </a:r>
          </a:p>
          <a:p>
            <a:r>
              <a:rPr lang="en-US" dirty="0"/>
              <a:t>Basket of goods analysis using association</a:t>
            </a:r>
          </a:p>
          <a:p>
            <a:r>
              <a:rPr lang="en-US" dirty="0"/>
              <a:t>Prescribe rules</a:t>
            </a:r>
          </a:p>
        </p:txBody>
      </p:sp>
    </p:spTree>
    <p:extLst>
      <p:ext uri="{BB962C8B-B14F-4D97-AF65-F5344CB8AC3E}">
        <p14:creationId xmlns:p14="http://schemas.microsoft.com/office/powerpoint/2010/main" val="77890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Widescreen</PresentationFormat>
  <Paragraphs>82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Predictive analytics</vt:lpstr>
      <vt:lpstr>Ex 3: Class walk through</vt:lpstr>
      <vt:lpstr>Ex 3: Class walk through (cont)</vt:lpstr>
      <vt:lpstr>PowerPoint Presentation</vt:lpstr>
      <vt:lpstr>Class assignment #3</vt:lpstr>
      <vt:lpstr>PowerPoint Presentation</vt:lpstr>
      <vt:lpstr>PowerPoint Presentation</vt:lpstr>
      <vt:lpstr>Weekly sales forecast</vt:lpstr>
      <vt:lpstr>Prescriptive analytics</vt:lpstr>
      <vt:lpstr>Class walk through</vt:lpstr>
      <vt:lpstr>Association rule mining:  basket of goods analysis</vt:lpstr>
      <vt:lpstr>Class walk through (cont)</vt:lpstr>
      <vt:lpstr>Class work through (cont)</vt:lpstr>
      <vt:lpstr>Class assignment #4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dc:creator>Salge, Carolina A.</dc:creator>
  <cp:lastModifiedBy>Salge, Carolina A.</cp:lastModifiedBy>
  <cp:revision>1</cp:revision>
  <dcterms:created xsi:type="dcterms:W3CDTF">2020-06-02T20:07:17Z</dcterms:created>
  <dcterms:modified xsi:type="dcterms:W3CDTF">2020-06-02T20:07:33Z</dcterms:modified>
</cp:coreProperties>
</file>