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81" r:id="rId3"/>
    <p:sldId id="503" r:id="rId4"/>
    <p:sldId id="496" r:id="rId5"/>
    <p:sldId id="497" r:id="rId6"/>
    <p:sldId id="306" r:id="rId7"/>
    <p:sldId id="261" r:id="rId8"/>
    <p:sldId id="498" r:id="rId9"/>
    <p:sldId id="299" r:id="rId10"/>
    <p:sldId id="311" r:id="rId11"/>
    <p:sldId id="264" r:id="rId12"/>
    <p:sldId id="268" r:id="rId13"/>
    <p:sldId id="266" r:id="rId14"/>
    <p:sldId id="499" r:id="rId15"/>
    <p:sldId id="300" r:id="rId16"/>
    <p:sldId id="307" r:id="rId17"/>
    <p:sldId id="270" r:id="rId18"/>
    <p:sldId id="271" r:id="rId19"/>
    <p:sldId id="272" r:id="rId20"/>
    <p:sldId id="500" r:id="rId21"/>
    <p:sldId id="501" r:id="rId22"/>
    <p:sldId id="502" r:id="rId23"/>
    <p:sldId id="308" r:id="rId24"/>
    <p:sldId id="323" r:id="rId25"/>
    <p:sldId id="278" r:id="rId26"/>
    <p:sldId id="504" r:id="rId27"/>
    <p:sldId id="505" r:id="rId28"/>
    <p:sldId id="506" r:id="rId29"/>
    <p:sldId id="507" r:id="rId30"/>
    <p:sldId id="282" r:id="rId31"/>
    <p:sldId id="508" r:id="rId32"/>
    <p:sldId id="309" r:id="rId33"/>
    <p:sldId id="286" r:id="rId34"/>
    <p:sldId id="287" r:id="rId35"/>
    <p:sldId id="302" r:id="rId36"/>
    <p:sldId id="303" r:id="rId37"/>
    <p:sldId id="304" r:id="rId38"/>
    <p:sldId id="310" r:id="rId39"/>
    <p:sldId id="290" r:id="rId40"/>
    <p:sldId id="291" r:id="rId41"/>
    <p:sldId id="292" r:id="rId42"/>
    <p:sldId id="316" r:id="rId43"/>
    <p:sldId id="298" r:id="rId44"/>
    <p:sldId id="418" r:id="rId4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44422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oefler Text" charset="0"/>
        <a:ea typeface="ヒラギノ明朝 ProN W3" charset="-128"/>
        <a:cs typeface="+mn-cs"/>
        <a:sym typeface="Hoefler Text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rgbClr val="44422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oefler Text" charset="0"/>
        <a:ea typeface="ヒラギノ明朝 ProN W3" charset="-128"/>
        <a:cs typeface="+mn-cs"/>
        <a:sym typeface="Hoefler Text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rgbClr val="44422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oefler Text" charset="0"/>
        <a:ea typeface="ヒラギノ明朝 ProN W3" charset="-128"/>
        <a:cs typeface="+mn-cs"/>
        <a:sym typeface="Hoefler Text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rgbClr val="44422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oefler Text" charset="0"/>
        <a:ea typeface="ヒラギノ明朝 ProN W3" charset="-128"/>
        <a:cs typeface="+mn-cs"/>
        <a:sym typeface="Hoefler Text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rgbClr val="44422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oefler Text" charset="0"/>
        <a:ea typeface="ヒラギノ明朝 ProN W3" charset="-128"/>
        <a:cs typeface="+mn-cs"/>
        <a:sym typeface="Hoefler Text" charset="0"/>
      </a:defRPr>
    </a:lvl5pPr>
    <a:lvl6pPr marL="2286000" algn="l" defTabSz="914400" rtl="0" eaLnBrk="1" latinLnBrk="0" hangingPunct="1">
      <a:defRPr sz="2400" kern="1200">
        <a:solidFill>
          <a:srgbClr val="44422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oefler Text" charset="0"/>
        <a:ea typeface="ヒラギノ明朝 ProN W3" charset="-128"/>
        <a:cs typeface="+mn-cs"/>
        <a:sym typeface="Hoefler Text" charset="0"/>
      </a:defRPr>
    </a:lvl6pPr>
    <a:lvl7pPr marL="2743200" algn="l" defTabSz="914400" rtl="0" eaLnBrk="1" latinLnBrk="0" hangingPunct="1">
      <a:defRPr sz="2400" kern="1200">
        <a:solidFill>
          <a:srgbClr val="44422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oefler Text" charset="0"/>
        <a:ea typeface="ヒラギノ明朝 ProN W3" charset="-128"/>
        <a:cs typeface="+mn-cs"/>
        <a:sym typeface="Hoefler Text" charset="0"/>
      </a:defRPr>
    </a:lvl7pPr>
    <a:lvl8pPr marL="3200400" algn="l" defTabSz="914400" rtl="0" eaLnBrk="1" latinLnBrk="0" hangingPunct="1">
      <a:defRPr sz="2400" kern="1200">
        <a:solidFill>
          <a:srgbClr val="44422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oefler Text" charset="0"/>
        <a:ea typeface="ヒラギノ明朝 ProN W3" charset="-128"/>
        <a:cs typeface="+mn-cs"/>
        <a:sym typeface="Hoefler Text" charset="0"/>
      </a:defRPr>
    </a:lvl8pPr>
    <a:lvl9pPr marL="3657600" algn="l" defTabSz="914400" rtl="0" eaLnBrk="1" latinLnBrk="0" hangingPunct="1">
      <a:defRPr sz="2400" kern="1200">
        <a:solidFill>
          <a:srgbClr val="44422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oefler Text" charset="0"/>
        <a:ea typeface="ヒラギノ明朝 ProN W3" charset="-128"/>
        <a:cs typeface="+mn-cs"/>
        <a:sym typeface="Hoefler Tex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023"/>
    <a:srgbClr val="335980"/>
    <a:srgbClr val="CBA4BC"/>
    <a:srgbClr val="A13F36"/>
    <a:srgbClr val="75AAB6"/>
    <a:srgbClr val="006FBE"/>
    <a:srgbClr val="E9E9E8"/>
    <a:srgbClr val="F2F2F2"/>
    <a:srgbClr val="094B67"/>
    <a:srgbClr val="164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7"/>
    <p:restoredTop sz="92846"/>
  </p:normalViewPr>
  <p:slideViewPr>
    <p:cSldViewPr>
      <p:cViewPr varScale="1">
        <p:scale>
          <a:sx n="107" d="100"/>
          <a:sy n="107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A2CC-BAEE-904E-BBC5-92D6DA6192E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D6653-E6E1-FA41-89D6-B0ED6B453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38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2BF20-C81C-0740-8EE2-B552972A2247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42EC0-104A-9E42-962B-E6BDE8D4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8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F637BE-F2D2-2B42-88C0-CC4CC6A4C4AB}" type="slidenum">
              <a:rPr lang="en-US">
                <a:latin typeface="Times" pitchFamily="-109" charset="0"/>
              </a:rPr>
              <a:pPr/>
              <a:t>2</a:t>
            </a:fld>
            <a:endParaRPr lang="en-US">
              <a:latin typeface="Times" pitchFamily="-109" charset="0"/>
            </a:endParaRPr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37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9730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5399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5020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1050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7409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0575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2148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0529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4869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560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516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3295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6933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3902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2394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1556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5314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6763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634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315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571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8788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1239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3050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3209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3672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221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917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048184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279400"/>
            <a:ext cx="20256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100" y="279400"/>
            <a:ext cx="59245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80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66388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73405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689100"/>
            <a:ext cx="39751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89100"/>
            <a:ext cx="39751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472508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63317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713521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75905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519197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Helvetic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6538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279400"/>
            <a:ext cx="8102600" cy="1104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689100"/>
            <a:ext cx="8102600" cy="453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94B67"/>
          </a:solidFill>
          <a:latin typeface="+mj-lt"/>
          <a:ea typeface="+mj-ea"/>
          <a:cs typeface="+mj-cs"/>
          <a:sym typeface="Helvetica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94B67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94B67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94B67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94B67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094B67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094B67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094B67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094B67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9pPr>
    </p:titleStyle>
    <p:bodyStyle>
      <a:lvl1pPr marL="468313" indent="-295275" algn="l" rtl="0" eaLnBrk="0" fontAlgn="base" hangingPunct="0">
        <a:spcBef>
          <a:spcPts val="700"/>
        </a:spcBef>
        <a:spcAft>
          <a:spcPct val="0"/>
        </a:spcAft>
        <a:buClr>
          <a:srgbClr val="094B67"/>
        </a:buClr>
        <a:buSzPct val="125000"/>
        <a:buFont typeface="Helvetica" charset="0"/>
        <a:buChar char="•"/>
        <a:defRPr sz="3000">
          <a:solidFill>
            <a:srgbClr val="4C4C4C"/>
          </a:solidFill>
          <a:latin typeface="+mn-lt"/>
          <a:ea typeface="+mn-ea"/>
          <a:cs typeface="+mn-cs"/>
          <a:sym typeface="Helvetica" charset="0"/>
        </a:defRPr>
      </a:lvl1pPr>
      <a:lvl2pPr marL="865188" indent="-293688" algn="l" rtl="0" eaLnBrk="0" fontAlgn="base" hangingPunct="0">
        <a:spcBef>
          <a:spcPts val="700"/>
        </a:spcBef>
        <a:spcAft>
          <a:spcPct val="0"/>
        </a:spcAft>
        <a:buClr>
          <a:srgbClr val="094B67"/>
        </a:buClr>
        <a:buSzPct val="125000"/>
        <a:buFont typeface="Helvetica" charset="0"/>
        <a:buChar char="•"/>
        <a:defRPr sz="2600">
          <a:solidFill>
            <a:srgbClr val="4C4C4C"/>
          </a:solidFill>
          <a:latin typeface="+mn-lt"/>
          <a:ea typeface="+mn-ea"/>
          <a:cs typeface="+mn-cs"/>
          <a:sym typeface="Helvetica" charset="0"/>
        </a:defRPr>
      </a:lvl2pPr>
      <a:lvl3pPr marL="1271588" indent="-293688" algn="l" rtl="0" eaLnBrk="0" fontAlgn="base" hangingPunct="0">
        <a:spcBef>
          <a:spcPts val="700"/>
        </a:spcBef>
        <a:spcAft>
          <a:spcPct val="0"/>
        </a:spcAft>
        <a:buClr>
          <a:srgbClr val="094B67"/>
        </a:buClr>
        <a:buSzPct val="125000"/>
        <a:buFont typeface="Helvetica" charset="0"/>
        <a:buChar char="•"/>
        <a:defRPr sz="2400">
          <a:solidFill>
            <a:srgbClr val="4C4C4C"/>
          </a:solidFill>
          <a:latin typeface="+mn-lt"/>
          <a:ea typeface="+mn-ea"/>
          <a:cs typeface="+mn-cs"/>
          <a:sym typeface="Helvetica" charset="0"/>
        </a:defRPr>
      </a:lvl3pPr>
      <a:lvl4pPr marL="1677988" indent="-293688" algn="l" rtl="0" eaLnBrk="0" fontAlgn="base" hangingPunct="0">
        <a:spcBef>
          <a:spcPts val="700"/>
        </a:spcBef>
        <a:spcAft>
          <a:spcPct val="0"/>
        </a:spcAft>
        <a:buClr>
          <a:srgbClr val="094B67"/>
        </a:buClr>
        <a:buSzPct val="125000"/>
        <a:buFont typeface="Helvetica" charset="0"/>
        <a:buChar char="•"/>
        <a:defRPr sz="2000">
          <a:solidFill>
            <a:srgbClr val="4C4C4C"/>
          </a:solidFill>
          <a:latin typeface="+mn-lt"/>
          <a:ea typeface="+mn-ea"/>
          <a:cs typeface="+mn-cs"/>
          <a:sym typeface="Helvetica" charset="0"/>
        </a:defRPr>
      </a:lvl4pPr>
      <a:lvl5pPr marL="2084388" indent="-293688" algn="l" rtl="0" eaLnBrk="0" fontAlgn="base" hangingPunct="0">
        <a:spcBef>
          <a:spcPts val="700"/>
        </a:spcBef>
        <a:spcAft>
          <a:spcPct val="0"/>
        </a:spcAft>
        <a:buClr>
          <a:srgbClr val="094B67"/>
        </a:buClr>
        <a:buSzPct val="125000"/>
        <a:buFont typeface="Helvetica" charset="0"/>
        <a:buChar char="•"/>
        <a:defRPr sz="2000">
          <a:solidFill>
            <a:srgbClr val="4C4C4C"/>
          </a:solidFill>
          <a:latin typeface="+mn-lt"/>
          <a:ea typeface="+mn-ea"/>
          <a:cs typeface="+mn-cs"/>
          <a:sym typeface="Helvetica" charset="0"/>
        </a:defRPr>
      </a:lvl5pPr>
      <a:lvl6pPr marL="2541588" indent="-293688" algn="l" rtl="0" fontAlgn="base">
        <a:spcBef>
          <a:spcPts val="700"/>
        </a:spcBef>
        <a:spcAft>
          <a:spcPct val="0"/>
        </a:spcAft>
        <a:buClr>
          <a:srgbClr val="094B67"/>
        </a:buClr>
        <a:buSzPct val="125000"/>
        <a:buFont typeface="Helvetica" charset="0"/>
        <a:buChar char="•"/>
        <a:defRPr sz="2000">
          <a:solidFill>
            <a:srgbClr val="4C4C4C"/>
          </a:solidFill>
          <a:latin typeface="+mn-lt"/>
          <a:ea typeface="+mn-ea"/>
          <a:cs typeface="+mn-cs"/>
          <a:sym typeface="Helvetica" charset="0"/>
        </a:defRPr>
      </a:lvl6pPr>
      <a:lvl7pPr marL="2998788" indent="-293688" algn="l" rtl="0" fontAlgn="base">
        <a:spcBef>
          <a:spcPts val="700"/>
        </a:spcBef>
        <a:spcAft>
          <a:spcPct val="0"/>
        </a:spcAft>
        <a:buClr>
          <a:srgbClr val="094B67"/>
        </a:buClr>
        <a:buSzPct val="125000"/>
        <a:buFont typeface="Helvetica" charset="0"/>
        <a:buChar char="•"/>
        <a:defRPr sz="2000">
          <a:solidFill>
            <a:srgbClr val="4C4C4C"/>
          </a:solidFill>
          <a:latin typeface="+mn-lt"/>
          <a:ea typeface="+mn-ea"/>
          <a:cs typeface="+mn-cs"/>
          <a:sym typeface="Helvetica" charset="0"/>
        </a:defRPr>
      </a:lvl7pPr>
      <a:lvl8pPr marL="3455988" indent="-293688" algn="l" rtl="0" fontAlgn="base">
        <a:spcBef>
          <a:spcPts val="700"/>
        </a:spcBef>
        <a:spcAft>
          <a:spcPct val="0"/>
        </a:spcAft>
        <a:buClr>
          <a:srgbClr val="094B67"/>
        </a:buClr>
        <a:buSzPct val="125000"/>
        <a:buFont typeface="Helvetica" charset="0"/>
        <a:buChar char="•"/>
        <a:defRPr sz="2000">
          <a:solidFill>
            <a:srgbClr val="4C4C4C"/>
          </a:solidFill>
          <a:latin typeface="+mn-lt"/>
          <a:ea typeface="+mn-ea"/>
          <a:cs typeface="+mn-cs"/>
          <a:sym typeface="Helvetica" charset="0"/>
        </a:defRPr>
      </a:lvl8pPr>
      <a:lvl9pPr marL="3913188" indent="-293688" algn="l" rtl="0" fontAlgn="base">
        <a:spcBef>
          <a:spcPts val="700"/>
        </a:spcBef>
        <a:spcAft>
          <a:spcPct val="0"/>
        </a:spcAft>
        <a:buClr>
          <a:srgbClr val="094B67"/>
        </a:buClr>
        <a:buSzPct val="125000"/>
        <a:buFont typeface="Helvetica" charset="0"/>
        <a:buChar char="•"/>
        <a:defRPr sz="2000">
          <a:solidFill>
            <a:srgbClr val="4C4C4C"/>
          </a:solidFill>
          <a:latin typeface="+mn-lt"/>
          <a:ea typeface="+mn-ea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Olympic_Games_host_citi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44700"/>
            <a:ext cx="9144000" cy="16129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solidFill>
                  <a:schemeClr val="tx1"/>
                </a:solidFill>
              </a:rPr>
              <a:t>Single Entity</a:t>
            </a:r>
            <a:br>
              <a:rPr lang="en-US" sz="4400" b="1" dirty="0">
                <a:solidFill>
                  <a:schemeClr val="tx1"/>
                </a:solidFill>
              </a:rPr>
            </a:br>
            <a:r>
              <a:rPr lang="en-US" altLang="en-US" sz="44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ea typeface="ＭＳ Ｐゴシック" charset="-128"/>
                <a:sym typeface="Arial" charset="0"/>
              </a:rPr>
              <a:t>MSBA BAN 6020</a:t>
            </a:r>
            <a:br>
              <a:rPr lang="en-US" altLang="en-US" sz="2400" dirty="0">
                <a:solidFill>
                  <a:schemeClr val="tx1"/>
                </a:solidFill>
                <a:ea typeface="ＭＳ Ｐゴシック" charset="-128"/>
                <a:sym typeface="Arial" charset="0"/>
              </a:rPr>
            </a:br>
            <a:r>
              <a:rPr lang="en-US" altLang="en-US" sz="2400" dirty="0">
                <a:solidFill>
                  <a:schemeClr val="tx1"/>
                </a:solidFill>
                <a:ea typeface="ＭＳ Ｐゴシック" charset="-128"/>
                <a:sym typeface="Arial" charset="0"/>
              </a:rPr>
              <a:t>Data Management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0" y="4594217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rgbClr val="44422C"/>
                </a:solidFill>
                <a:latin typeface="Hoefler Text" charset="0"/>
                <a:ea typeface="ヒラギノ明朝 ProN W3" charset="-128"/>
                <a:sym typeface="Hoefler Text" charset="0"/>
              </a:defRPr>
            </a:lvl1pPr>
            <a:lvl2pPr marL="742950" indent="-285750" eaLnBrk="0" hangingPunct="0">
              <a:defRPr sz="2400">
                <a:solidFill>
                  <a:srgbClr val="44422C"/>
                </a:solidFill>
                <a:latin typeface="Hoefler Text" charset="0"/>
                <a:ea typeface="ヒラギノ明朝 ProN W3" charset="-128"/>
                <a:sym typeface="Hoefler Text" charset="0"/>
              </a:defRPr>
            </a:lvl2pPr>
            <a:lvl3pPr marL="1143000" indent="-228600" eaLnBrk="0" hangingPunct="0">
              <a:defRPr sz="2400">
                <a:solidFill>
                  <a:srgbClr val="44422C"/>
                </a:solidFill>
                <a:latin typeface="Hoefler Text" charset="0"/>
                <a:ea typeface="ヒラギノ明朝 ProN W3" charset="-128"/>
                <a:sym typeface="Hoefler Text" charset="0"/>
              </a:defRPr>
            </a:lvl3pPr>
            <a:lvl4pPr marL="1600200" indent="-228600" eaLnBrk="0" hangingPunct="0">
              <a:defRPr sz="2400">
                <a:solidFill>
                  <a:srgbClr val="44422C"/>
                </a:solidFill>
                <a:latin typeface="Hoefler Text" charset="0"/>
                <a:ea typeface="ヒラギノ明朝 ProN W3" charset="-128"/>
                <a:sym typeface="Hoefler Text" charset="0"/>
              </a:defRPr>
            </a:lvl4pPr>
            <a:lvl5pPr marL="2057400" indent="-228600" eaLnBrk="0" hangingPunct="0">
              <a:defRPr sz="2400">
                <a:solidFill>
                  <a:srgbClr val="44422C"/>
                </a:solidFill>
                <a:latin typeface="Hoefler Text" charset="0"/>
                <a:ea typeface="ヒラギノ明朝 ProN W3" charset="-128"/>
                <a:sym typeface="Hoefler Tex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4422C"/>
                </a:solidFill>
                <a:latin typeface="Hoefler Text" charset="0"/>
                <a:ea typeface="ヒラギノ明朝 ProN W3" charset="-128"/>
                <a:sym typeface="Hoefler Tex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4422C"/>
                </a:solidFill>
                <a:latin typeface="Hoefler Text" charset="0"/>
                <a:ea typeface="ヒラギノ明朝 ProN W3" charset="-128"/>
                <a:sym typeface="Hoefler Tex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4422C"/>
                </a:solidFill>
                <a:latin typeface="Hoefler Text" charset="0"/>
                <a:ea typeface="ヒラギノ明朝 ProN W3" charset="-128"/>
                <a:sym typeface="Hoefler Tex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4422C"/>
                </a:solidFill>
                <a:latin typeface="Hoefler Text" charset="0"/>
                <a:ea typeface="ヒラギノ明朝 ProN W3" charset="-128"/>
                <a:sym typeface="Hoefler Text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/>
                </a:solidFill>
                <a:effectLst/>
                <a:latin typeface="Helvetica" pitchFamily="2" charset="0"/>
                <a:ea typeface="ＭＳ Ｐゴシック" charset="-128"/>
                <a:sym typeface="Arial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effectLst/>
                <a:latin typeface="Helvetica" pitchFamily="2" charset="0"/>
                <a:ea typeface="ＭＳ Ｐゴシック" charset="-128"/>
                <a:sym typeface="Arial" charset="0"/>
              </a:rPr>
              <a:t>Carolina Salge</a:t>
            </a:r>
          </a:p>
        </p:txBody>
      </p:sp>
      <p:pic>
        <p:nvPicPr>
          <p:cNvPr id="7" name="officeArt object">
            <a:extLst>
              <a:ext uri="{FF2B5EF4-FFF2-40B4-BE49-F238E27FC236}">
                <a16:creationId xmlns:a16="http://schemas.microsoft.com/office/drawing/2014/main" id="{3E98A32C-D119-3045-B950-71AC3267146A}"/>
              </a:ext>
            </a:extLst>
          </p:cNvPr>
          <p:cNvPicPr/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6324600" y="5900166"/>
            <a:ext cx="2602230" cy="80264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EFC7A9-3959-ED4F-BBC9-4862F6CAA6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6200" y="1143000"/>
            <a:ext cx="8991600" cy="42100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MySQL Workbench Preferences</a:t>
            </a:r>
          </a:p>
        </p:txBody>
      </p:sp>
      <p:pic>
        <p:nvPicPr>
          <p:cNvPr id="8" name="Content Placeholder 7" descr="hiding column information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0" r="-15280"/>
          <a:stretch>
            <a:fillRect/>
          </a:stretch>
        </p:blipFill>
        <p:spPr>
          <a:xfrm>
            <a:off x="990600" y="1752600"/>
            <a:ext cx="7769225" cy="4113212"/>
          </a:xfrm>
          <a:prstGeom prst="wedgeRoundRectCallout">
            <a:avLst/>
          </a:prstGeom>
        </p:spPr>
      </p:pic>
      <p:sp>
        <p:nvSpPr>
          <p:cNvPr id="10" name="Rounded Rectangular Callout 9"/>
          <p:cNvSpPr/>
          <p:nvPr/>
        </p:nvSpPr>
        <p:spPr bwMode="auto">
          <a:xfrm>
            <a:off x="685800" y="2667000"/>
            <a:ext cx="1143000" cy="914400"/>
          </a:xfrm>
          <a:prstGeom prst="wedgeRoundRectCallout">
            <a:avLst>
              <a:gd name="adj1" fmla="val 74723"/>
              <a:gd name="adj2" fmla="val 37500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charset="-128"/>
                <a:cs typeface="Osaka" charset="-128"/>
              </a:rPr>
              <a:t>Hide column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charset="-128"/>
                <a:cs typeface="Osaka" charset="-128"/>
              </a:rPr>
              <a:t> type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 charset="-128"/>
              <a:cs typeface="Osaka" charset="-128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85800" y="4191000"/>
            <a:ext cx="1143000" cy="914400"/>
          </a:xfrm>
          <a:prstGeom prst="wedgeRoundRectCallout">
            <a:avLst>
              <a:gd name="adj1" fmla="val 73612"/>
              <a:gd name="adj2" fmla="val -79167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charset="-128"/>
                <a:cs typeface="Osaka" charset="-128"/>
              </a:rPr>
              <a:t>Hide column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charset="-128"/>
                <a:cs typeface="Osaka" charset="-128"/>
              </a:rPr>
              <a:t> flag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 charset="-128"/>
              <a:cs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831772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Data Types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9624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SQL standard</a:t>
            </a:r>
          </a:p>
        </p:txBody>
      </p:sp>
      <p:graphicFrame>
        <p:nvGraphicFramePr>
          <p:cNvPr id="12390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237376"/>
              </p:ext>
            </p:extLst>
          </p:nvPr>
        </p:nvGraphicFramePr>
        <p:xfrm>
          <a:off x="482600" y="2438400"/>
          <a:ext cx="8229600" cy="39493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Numeric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integer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A 31-bit signed binary value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200" kern="120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smallint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A 15-bit signed binary value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200" kern="120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float(p)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A scientific format number of p binary digits precision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200" kern="120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decimal(p,q)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A packed decimal number of p digits total length; q decimal places to the right of the decimal point may be specified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String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char(n)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A fixed length character string of n characters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200" kern="120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varchar(n)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A variable length character string up to n characters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200" kern="120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text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A variable-length character string of up to 65,535 characters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Date/time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date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Date in the form yyyymmdd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200" kern="120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time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Time in the form hhmmss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200" kern="120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timestamp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A combination of date and time to the nearest microsecond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200" kern="120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time with time zone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Same as time, with the addition of an offset from UTC of the specified time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2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timestamp with time zone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Same as timestamp, with the addition of an offset from UTC of the specified time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82894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The Share Table</a:t>
            </a:r>
          </a:p>
        </p:txBody>
      </p:sp>
      <p:graphicFrame>
        <p:nvGraphicFramePr>
          <p:cNvPr id="16804" name="Group 4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31859"/>
              </p:ext>
            </p:extLst>
          </p:nvPr>
        </p:nvGraphicFramePr>
        <p:xfrm>
          <a:off x="520700" y="1981200"/>
          <a:ext cx="8153400" cy="377825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share</a:t>
                      </a: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u="sng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shrcode</a:t>
                      </a:r>
                      <a:endParaRPr lang="en-US" sz="1400" u="sng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shrfirm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shrprice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shrqty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shrdiv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shrpe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FC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Freedonia Copper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27.50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10529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1.84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PT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Patagonian Tea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55.25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12635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2.50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Abyssinian Ruby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31.82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22010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1.32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SLG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Sri Lankan Gold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50.37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32868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2.68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ILZ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Indian Lead &amp; Zinc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37.75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6390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3.00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BE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Burmese Elephant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0.07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154713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0.01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BS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Bolivian Sheep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12.75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231678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1.78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NG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Nigerian Geese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35.00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12323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1.68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CS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Canadian Sugar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52.78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4716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2.50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ROF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Royal Ostrich Farms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33.75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1234923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3.00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30580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Insert Rows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32D0D06-1F29-BE45-A4EB-D8304FC6CA35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546100" y="1689100"/>
            <a:ext cx="8102600" cy="20447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468313" indent="-29527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3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1pPr>
            <a:lvl2pPr marL="8651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6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2pPr>
            <a:lvl3pPr marL="12715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4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3pPr>
            <a:lvl4pPr marL="16779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4pPr>
            <a:lvl5pPr marL="20843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5pPr>
            <a:lvl6pPr marL="25415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6pPr>
            <a:lvl7pPr marL="29987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7pPr>
            <a:lvl8pPr marL="34559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8pPr>
            <a:lvl9pPr marL="39131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insert into 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share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(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shrcode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shrprice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shrqty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shrdiv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shrpe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values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FC','Freedonia</a:t>
            </a:r>
            <a:r>
              <a:rPr lang="en-US" sz="2000" dirty="0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Copper'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27.5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10529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1.84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16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  <a:ea typeface="ＭＳ Ｐゴシック" pitchFamily="-109" charset="-128"/>
              <a:cs typeface="Consolas" panose="020B0609020204030204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insert into 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share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values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FC','Freedonia</a:t>
            </a:r>
            <a:r>
              <a:rPr lang="en-US" sz="2000" dirty="0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Copper'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27.5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10529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1.84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16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8387915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Import Data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32D0D06-1F29-BE45-A4EB-D8304FC6CA35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546100" y="1689100"/>
            <a:ext cx="8102600" cy="63881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468313" indent="-29527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3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1pPr>
            <a:lvl2pPr marL="8651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6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2pPr>
            <a:lvl3pPr marL="12715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4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3pPr>
            <a:lvl4pPr marL="16779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4pPr>
            <a:lvl5pPr marL="20843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5pPr>
            <a:lvl6pPr marL="25415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6pPr>
            <a:lvl7pPr marL="29987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7pPr>
            <a:lvl8pPr marL="34559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8pPr>
            <a:lvl9pPr marL="39131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9pPr>
          </a:lstStyle>
          <a:p>
            <a:pPr eaLnBrk="1" hangingPunct="1">
              <a:buNone/>
            </a:pPr>
            <a:r>
              <a:rPr lang="en-US" sz="20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load data local </a:t>
            </a:r>
            <a:r>
              <a:rPr lang="en-US" sz="2000" b="1" dirty="0" err="1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infile</a:t>
            </a:r>
            <a:r>
              <a:rPr lang="en-US" sz="20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</a:p>
          <a:p>
            <a:pPr eaLnBrk="1" hangingPunct="1"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'/Users/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rtw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/desktop/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share.txt</a:t>
            </a:r>
            <a:r>
              <a:rPr lang="fr-FR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  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into table 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share </a:t>
            </a:r>
          </a:p>
          <a:p>
            <a:pPr eaLnBrk="1" hangingPunct="1">
              <a:buNone/>
            </a:pPr>
            <a:r>
              <a:rPr lang="en-US" sz="20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fields terminated by </a:t>
            </a:r>
            <a:r>
              <a:rPr lang="en-US" sz="2000" dirty="0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','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</a:p>
          <a:p>
            <a:pPr eaLnBrk="1" hangingPunct="1">
              <a:buNone/>
            </a:pPr>
            <a:r>
              <a:rPr lang="en-US" sz="20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enclosed by </a:t>
            </a:r>
            <a:r>
              <a:rPr lang="en-US" sz="2000" dirty="0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"'"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</a:p>
          <a:p>
            <a:pPr eaLnBrk="1" hangingPunct="1">
              <a:buNone/>
            </a:pPr>
            <a:r>
              <a:rPr lang="en-US" sz="20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lines terminated by </a:t>
            </a:r>
            <a:r>
              <a:rPr lang="en-US" sz="2000" dirty="0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'\r'</a:t>
            </a:r>
          </a:p>
          <a:p>
            <a:pPr eaLnBrk="1" hangingPunct="1">
              <a:buNone/>
            </a:pPr>
            <a:endParaRPr lang="en-US" sz="2000" dirty="0">
              <a:latin typeface="Consolas" panose="020B0609020204030204" pitchFamily="49" charset="0"/>
              <a:ea typeface="ＭＳ Ｐゴシック" pitchFamily="-109" charset="-128"/>
              <a:cs typeface="Consolas" panose="020B0609020204030204" pitchFamily="49" charset="0"/>
            </a:endParaRPr>
          </a:p>
          <a:p>
            <a:pPr eaLnBrk="1" hangingPunct="1">
              <a:buNone/>
            </a:pPr>
            <a:r>
              <a:rPr lang="en-US" sz="2000" dirty="0" err="1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FC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'Freedonia</a:t>
            </a:r>
            <a:r>
              <a:rPr lang="en-US" sz="2000" dirty="0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Copper'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27.5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10529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1.84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16</a:t>
            </a:r>
          </a:p>
          <a:p>
            <a:pPr eaLnBrk="1" hangingPunct="1">
              <a:buNone/>
            </a:pPr>
            <a:r>
              <a:rPr lang="en-US" sz="2000" dirty="0" err="1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PT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'Patagonian</a:t>
            </a:r>
            <a:r>
              <a:rPr lang="en-US" sz="2000" dirty="0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Tea'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55.25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12635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2.5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10</a:t>
            </a:r>
          </a:p>
          <a:p>
            <a:pPr eaLnBrk="1" hangingPunct="1">
              <a:buNone/>
            </a:pPr>
            <a:r>
              <a:rPr lang="en-US" sz="2000" dirty="0" err="1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AR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'Abyssinian</a:t>
            </a:r>
            <a:r>
              <a:rPr lang="en-US" sz="2000" dirty="0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Ruby'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31.82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22010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1.32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13</a:t>
            </a:r>
          </a:p>
          <a:p>
            <a:pPr eaLnBrk="1" hangingPunct="1">
              <a:buNone/>
            </a:pPr>
            <a:r>
              <a:rPr lang="en-US" sz="2000" dirty="0" err="1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SLG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'Sri</a:t>
            </a:r>
            <a:r>
              <a:rPr lang="en-US" sz="2000" dirty="0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Lankan Gold'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50.37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32868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2.68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16</a:t>
            </a:r>
          </a:p>
          <a:p>
            <a:pPr eaLnBrk="1" hangingPunct="1">
              <a:buNone/>
            </a:pPr>
            <a:r>
              <a:rPr lang="en-US" sz="20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ILZ,</a:t>
            </a:r>
            <a:r>
              <a:rPr lang="en-US" sz="2000" dirty="0" err="1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'Indian</a:t>
            </a:r>
            <a:r>
              <a:rPr lang="en-US" sz="2000" dirty="0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Lead &amp; Zinc'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37.75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6390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12</a:t>
            </a:r>
          </a:p>
          <a:p>
            <a:pPr eaLnBrk="1" hangingPunct="1">
              <a:buNone/>
            </a:pPr>
            <a:r>
              <a:rPr lang="en-US" sz="2000" dirty="0" err="1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BE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'Burmese</a:t>
            </a:r>
            <a:r>
              <a:rPr lang="en-US" sz="2000" dirty="0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Elephant'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0.07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154713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0.01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3</a:t>
            </a:r>
          </a:p>
          <a:p>
            <a:pPr eaLnBrk="1" hangingPunct="1">
              <a:buNone/>
            </a:pPr>
            <a:r>
              <a:rPr lang="en-US" sz="2000" dirty="0" err="1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BS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'Bolivian</a:t>
            </a:r>
            <a:r>
              <a:rPr lang="en-US" sz="2000" dirty="0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Sheep'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12.75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231678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1.78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11</a:t>
            </a:r>
          </a:p>
          <a:p>
            <a:pPr eaLnBrk="1" hangingPunct="1">
              <a:buNone/>
            </a:pPr>
            <a:r>
              <a:rPr lang="en-US" sz="2000" dirty="0" err="1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NG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'Nigerian</a:t>
            </a:r>
            <a:r>
              <a:rPr lang="en-US" sz="2000" dirty="0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Geese'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35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12323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1.68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10</a:t>
            </a:r>
          </a:p>
          <a:p>
            <a:pPr eaLnBrk="1" hangingPunct="1">
              <a:buNone/>
            </a:pPr>
            <a:r>
              <a:rPr lang="en-US" sz="2000" dirty="0" err="1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CS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'Canadian</a:t>
            </a:r>
            <a:r>
              <a:rPr lang="en-US" sz="2000" dirty="0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Sugar'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52.78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4716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2.5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15</a:t>
            </a:r>
          </a:p>
          <a:p>
            <a:pPr eaLnBrk="1" hangingPunct="1">
              <a:buNone/>
            </a:pPr>
            <a:r>
              <a:rPr lang="en-US" sz="2000" dirty="0" err="1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ROF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'Royal</a:t>
            </a:r>
            <a:r>
              <a:rPr lang="en-US" sz="2000" dirty="0">
                <a:solidFill>
                  <a:srgbClr val="335980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Ostrich Farms'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33.75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1234923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084904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MySQL Workbench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14" y="2133600"/>
            <a:ext cx="719577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5666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D904D-4DBA-C241-9D2F-D9116C0F2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MySQL Workbench to design your data model for recording details of Olympic cities</a:t>
            </a:r>
          </a:p>
          <a:p>
            <a:r>
              <a:rPr lang="en-US" dirty="0"/>
              <a:t>Create a table and add rows for the first three Olympics</a:t>
            </a:r>
          </a:p>
          <a:p>
            <a:pPr marL="17303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6406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Querying a Table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List all data in the share table</a:t>
            </a:r>
            <a:endParaRPr lang="en-US" i="1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18799" name="Group 3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322532"/>
              </p:ext>
            </p:extLst>
          </p:nvPr>
        </p:nvGraphicFramePr>
        <p:xfrm>
          <a:off x="524132" y="3352800"/>
          <a:ext cx="8153400" cy="307131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6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u="sng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shrcode</a:t>
                      </a:r>
                      <a:endParaRPr lang="en-US" sz="1400" u="sng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shrfirm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shrprice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shrqty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shrdiv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shrpe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FC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Freedonia Copper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27.50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10529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1.84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PT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Patagonian Tea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55.25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12635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2.50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Abyssinian Ruby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31.82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22010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1.32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SLG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Sri Lankan Gold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50.37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32868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2.68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ILZ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Indian Lead &amp; Zinc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37.75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6390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3.00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BE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Burmese Elephant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0.07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154713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0.01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BS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Bolivian Sheep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12.75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231678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1.78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NG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Nigerian Geese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35.00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12323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1.68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CS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Canadian Sugar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52.78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4716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2.50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ROF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Royal Ostrich Farms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33.75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1234923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3.00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5B711B4-ECB1-9043-82E2-1B602481E0D5}"/>
              </a:ext>
            </a:extLst>
          </p:cNvPr>
          <p:cNvSpPr/>
          <p:nvPr/>
        </p:nvSpPr>
        <p:spPr>
          <a:xfrm>
            <a:off x="524132" y="2507903"/>
            <a:ext cx="8153400" cy="400110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*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share;</a:t>
            </a:r>
            <a:endParaRPr lang="en-US" dirty="0">
              <a:effectLst/>
              <a:latin typeface="Consolas" panose="020B0609020204030204" pitchFamily="49" charset="0"/>
              <a:ea typeface="ＭＳ Ｐゴシック" pitchFamily="-109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11733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Project</a:t>
            </a:r>
          </a:p>
        </p:txBody>
      </p:sp>
      <p:graphicFrame>
        <p:nvGraphicFramePr>
          <p:cNvPr id="19842" name="Group 3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56637"/>
              </p:ext>
            </p:extLst>
          </p:nvPr>
        </p:nvGraphicFramePr>
        <p:xfrm>
          <a:off x="762000" y="2819400"/>
          <a:ext cx="8153400" cy="377825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share</a:t>
                      </a: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u="sng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shrcode</a:t>
                      </a:r>
                      <a:endParaRPr lang="en-US" sz="1400" u="sng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shrfirm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shrprice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shrqty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shrdiv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shrpe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FC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Freedonia Copper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27.50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10529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1.84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PT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Patagonian Tea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55.25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12635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2.50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Abyssinian Ruby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31.82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22010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1.32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SLG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Sri Lankan Gold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50.37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32868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2.68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ILZ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Indian Lead &amp; Zinc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37.75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6390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3.00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BE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Burmese Elephant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0.07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154713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0.01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BS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Bolivian Sheep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12.75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231678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1.78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NG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Nigerian Geese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35.00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12323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1.68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CS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Canadian Sugar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52.78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4716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2.50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ROF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Royal Ostrich Farms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33.75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1234923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3.00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8847F86B-7D6C-5140-A0C7-B7EF09A89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1689100"/>
            <a:ext cx="8102600" cy="10541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468313" indent="-29527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3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1pPr>
            <a:lvl2pPr marL="8651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6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2pPr>
            <a:lvl3pPr marL="12715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4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3pPr>
            <a:lvl4pPr marL="16779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4pPr>
            <a:lvl5pPr marL="20843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5pPr>
            <a:lvl6pPr marL="25415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6pPr>
            <a:lvl7pPr marL="29987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7pPr>
            <a:lvl8pPr marL="34559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8pPr>
            <a:lvl9pPr marL="39131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9pPr>
          </a:lstStyle>
          <a:p>
            <a:pPr eaLnBrk="1" hangingPunct="1"/>
            <a:r>
              <a:rPr lang="en-US" kern="0" dirty="0">
                <a:effectLst/>
                <a:ea typeface="ＭＳ Ｐゴシック" pitchFamily="-109" charset="-128"/>
                <a:cs typeface="ＭＳ Ｐゴシック" pitchFamily="-109" charset="-128"/>
              </a:rPr>
              <a:t>Choosing columns</a:t>
            </a:r>
          </a:p>
          <a:p>
            <a:pPr eaLnBrk="1" hangingPunct="1"/>
            <a:r>
              <a:rPr lang="en-US" kern="0" dirty="0">
                <a:effectLst/>
                <a:ea typeface="ＭＳ Ｐゴシック" pitchFamily="-109" charset="-128"/>
                <a:cs typeface="ＭＳ Ｐゴシック" pitchFamily="-109" charset="-128"/>
              </a:rPr>
              <a:t>A vertical slice</a:t>
            </a:r>
          </a:p>
        </p:txBody>
      </p:sp>
    </p:spTree>
    <p:extLst>
      <p:ext uri="{BB962C8B-B14F-4D97-AF65-F5344CB8AC3E}">
        <p14:creationId xmlns:p14="http://schemas.microsoft.com/office/powerpoint/2010/main" val="2011328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Project</a:t>
            </a:r>
          </a:p>
        </p:txBody>
      </p:sp>
      <p:graphicFrame>
        <p:nvGraphicFramePr>
          <p:cNvPr id="20592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707163"/>
              </p:ext>
            </p:extLst>
          </p:nvPr>
        </p:nvGraphicFramePr>
        <p:xfrm>
          <a:off x="2806700" y="3233187"/>
          <a:ext cx="3581400" cy="30969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shrfirm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shrpe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Freedonia Copper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Patagonian Tea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Abyssinian Ruby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Sri Lankan Gold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Indian Lead &amp; Zinc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Burmese Elephant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Bolivian Sheep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Nigerian Geese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Canadian Sugar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Royal Ostrich Farms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17F1B8E-F680-B54D-8043-974F23839C7D}"/>
              </a:ext>
            </a:extLst>
          </p:cNvPr>
          <p:cNvSpPr/>
          <p:nvPr/>
        </p:nvSpPr>
        <p:spPr>
          <a:xfrm>
            <a:off x="524132" y="2507903"/>
            <a:ext cx="8153400" cy="400110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shrpe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share;</a:t>
            </a:r>
            <a:endParaRPr lang="en-US" dirty="0">
              <a:effectLst/>
              <a:latin typeface="Consolas" panose="020B0609020204030204" pitchFamily="49" charset="0"/>
              <a:ea typeface="ＭＳ Ｐゴシック" pitchFamily="-109" charset="-128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DCC2E-C504-6A47-9618-1ABE6DBB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89100"/>
            <a:ext cx="8102600" cy="749300"/>
          </a:xfrm>
        </p:spPr>
        <p:txBody>
          <a:bodyPr/>
          <a:lstStyle/>
          <a:p>
            <a:r>
              <a:rPr lang="en-US" dirty="0"/>
              <a:t>Report a firm’s name and PE ratio</a:t>
            </a:r>
          </a:p>
        </p:txBody>
      </p:sp>
    </p:spTree>
    <p:extLst>
      <p:ext uri="{BB962C8B-B14F-4D97-AF65-F5344CB8AC3E}">
        <p14:creationId xmlns:p14="http://schemas.microsoft.com/office/powerpoint/2010/main" val="1800331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Modeling Reality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database must mirror the real world if it is to answer questions about the real world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Data modeling is a design technique for capturing reality</a:t>
            </a:r>
          </a:p>
          <a:p>
            <a:pPr lvl="1" eaLnBrk="1" hangingPunct="1"/>
            <a:r>
              <a:rPr lang="en-US" sz="2400" dirty="0"/>
              <a:t>A relational database is a collection of relations, where </a:t>
            </a:r>
            <a:r>
              <a:rPr lang="en-US" sz="2400" b="1" dirty="0"/>
              <a:t>relation</a:t>
            </a:r>
            <a:r>
              <a:rPr lang="en-US" sz="2400" dirty="0"/>
              <a:t> is a mathematical term for a table</a:t>
            </a:r>
          </a:p>
        </p:txBody>
      </p:sp>
    </p:spTree>
    <p:extLst>
      <p:ext uri="{BB962C8B-B14F-4D97-AF65-F5344CB8AC3E}">
        <p14:creationId xmlns:p14="http://schemas.microsoft.com/office/powerpoint/2010/main" val="157168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Restrict</a:t>
            </a:r>
          </a:p>
        </p:txBody>
      </p:sp>
      <p:graphicFrame>
        <p:nvGraphicFramePr>
          <p:cNvPr id="19842" name="Group 3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26232"/>
              </p:ext>
            </p:extLst>
          </p:nvPr>
        </p:nvGraphicFramePr>
        <p:xfrm>
          <a:off x="762000" y="2819400"/>
          <a:ext cx="8153400" cy="377825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share</a:t>
                      </a: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shrcode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shrfirm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shrprice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shrqty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shrdiv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shrpe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FC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Freedonia Copper</a:t>
                      </a:r>
                    </a:p>
                  </a:txBody>
                  <a:tcPr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27.50</a:t>
                      </a:r>
                    </a:p>
                  </a:txBody>
                  <a:tcPr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10529</a:t>
                      </a:r>
                    </a:p>
                  </a:txBody>
                  <a:tcPr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1.84</a:t>
                      </a:r>
                    </a:p>
                  </a:txBody>
                  <a:tcPr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anchor="ctr" horzOverflow="overflow">
                    <a:solidFill>
                      <a:srgbClr val="E9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PT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Patagonian Tea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55.25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12635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2.50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Abyssinian Ruby</a:t>
                      </a:r>
                    </a:p>
                  </a:txBody>
                  <a:tcPr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31.82</a:t>
                      </a:r>
                    </a:p>
                  </a:txBody>
                  <a:tcPr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22010</a:t>
                      </a:r>
                    </a:p>
                  </a:txBody>
                  <a:tcPr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1.32</a:t>
                      </a:r>
                    </a:p>
                  </a:txBody>
                  <a:tcPr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 anchor="ctr" horzOverflow="overflow">
                    <a:solidFill>
                      <a:srgbClr val="E9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SLG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Sri Lankan Gold</a:t>
                      </a:r>
                    </a:p>
                  </a:txBody>
                  <a:tcPr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50.37</a:t>
                      </a:r>
                    </a:p>
                  </a:txBody>
                  <a:tcPr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32868</a:t>
                      </a:r>
                    </a:p>
                  </a:txBody>
                  <a:tcPr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2.68</a:t>
                      </a:r>
                    </a:p>
                  </a:txBody>
                  <a:tcPr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anchor="ctr" horzOverflow="overflow">
                    <a:solidFill>
                      <a:srgbClr val="E9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ILZ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Indian Lead &amp; Zinc</a:t>
                      </a:r>
                    </a:p>
                  </a:txBody>
                  <a:tcPr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37.75</a:t>
                      </a:r>
                    </a:p>
                  </a:txBody>
                  <a:tcPr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6390</a:t>
                      </a:r>
                    </a:p>
                  </a:txBody>
                  <a:tcPr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3.00</a:t>
                      </a:r>
                    </a:p>
                  </a:txBody>
                  <a:tcPr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anchor="ctr" horzOverflow="overflow">
                    <a:solidFill>
                      <a:srgbClr val="E9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BE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Burmese Elephant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0.07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154713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0.01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BS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Bolivian Sheep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12.75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231678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1.78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NG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Nigerian Geese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35.00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12323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1.68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CS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Canadian Sugar</a:t>
                      </a:r>
                    </a:p>
                  </a:txBody>
                  <a:tcPr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52.78</a:t>
                      </a:r>
                    </a:p>
                  </a:txBody>
                  <a:tcPr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4716</a:t>
                      </a:r>
                    </a:p>
                  </a:txBody>
                  <a:tcPr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2.50</a:t>
                      </a:r>
                    </a:p>
                  </a:txBody>
                  <a:tcPr anchor="ctr" horzOverflow="overflow">
                    <a:solidFill>
                      <a:srgbClr val="E9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anchor="ctr" horzOverflow="overflow">
                    <a:solidFill>
                      <a:srgbClr val="E9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ROF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Royal Ostrich Farms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33.75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1234923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3.00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8847F86B-7D6C-5140-A0C7-B7EF09A89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1689100"/>
            <a:ext cx="8102600" cy="10541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468313" indent="-29527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3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1pPr>
            <a:lvl2pPr marL="8651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6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2pPr>
            <a:lvl3pPr marL="12715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4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3pPr>
            <a:lvl4pPr marL="16779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4pPr>
            <a:lvl5pPr marL="20843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5pPr>
            <a:lvl6pPr marL="25415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6pPr>
            <a:lvl7pPr marL="29987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7pPr>
            <a:lvl8pPr marL="34559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8pPr>
            <a:lvl9pPr marL="39131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9pPr>
          </a:lstStyle>
          <a:p>
            <a:pPr eaLnBrk="1" hangingPunct="1"/>
            <a:r>
              <a:rPr lang="en-US" kern="0" dirty="0">
                <a:effectLst/>
                <a:ea typeface="ＭＳ Ｐゴシック" pitchFamily="-109" charset="-128"/>
                <a:cs typeface="ＭＳ Ｐゴシック" pitchFamily="-109" charset="-128"/>
              </a:rPr>
              <a:t>Choosing rows</a:t>
            </a:r>
          </a:p>
          <a:p>
            <a:pPr eaLnBrk="1" hangingPunct="1"/>
            <a:r>
              <a:rPr lang="en-US" kern="0" dirty="0">
                <a:effectLst/>
                <a:ea typeface="ＭＳ Ｐゴシック" pitchFamily="-109" charset="-128"/>
                <a:cs typeface="ＭＳ Ｐゴシック" pitchFamily="-109" charset="-128"/>
              </a:rPr>
              <a:t>A horizontal slice</a:t>
            </a:r>
          </a:p>
        </p:txBody>
      </p:sp>
    </p:spTree>
    <p:extLst>
      <p:ext uri="{BB962C8B-B14F-4D97-AF65-F5344CB8AC3E}">
        <p14:creationId xmlns:p14="http://schemas.microsoft.com/office/powerpoint/2010/main" val="183642553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Restrict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7F1B8E-F680-B54D-8043-974F23839C7D}"/>
              </a:ext>
            </a:extLst>
          </p:cNvPr>
          <p:cNvSpPr/>
          <p:nvPr/>
        </p:nvSpPr>
        <p:spPr>
          <a:xfrm>
            <a:off x="524132" y="2507903"/>
            <a:ext cx="8153400" cy="400110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*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shrpe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&lt; </a:t>
            </a:r>
            <a:r>
              <a:rPr lang="en-US" sz="2000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12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;</a:t>
            </a:r>
            <a:endParaRPr lang="en-US" dirty="0">
              <a:effectLst/>
              <a:latin typeface="Consolas" panose="020B0609020204030204" pitchFamily="49" charset="0"/>
              <a:ea typeface="ＭＳ Ｐゴシック" pitchFamily="-109" charset="-128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DCC2E-C504-6A47-9618-1ABE6DBB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89100"/>
            <a:ext cx="8102600" cy="673100"/>
          </a:xfrm>
        </p:spPr>
        <p:txBody>
          <a:bodyPr/>
          <a:lstStyle/>
          <a:p>
            <a:r>
              <a:rPr lang="en-US" dirty="0"/>
              <a:t>Report all firms with a PE less than 12</a:t>
            </a:r>
          </a:p>
        </p:txBody>
      </p:sp>
      <p:graphicFrame>
        <p:nvGraphicFramePr>
          <p:cNvPr id="7" name="Group 170">
            <a:extLst>
              <a:ext uri="{FF2B5EF4-FFF2-40B4-BE49-F238E27FC236}">
                <a16:creationId xmlns:a16="http://schemas.microsoft.com/office/drawing/2014/main" id="{1FF015C9-50DD-0147-8B5C-3C801D077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752261"/>
              </p:ext>
            </p:extLst>
          </p:nvPr>
        </p:nvGraphicFramePr>
        <p:xfrm>
          <a:off x="1016000" y="3473450"/>
          <a:ext cx="7162800" cy="221138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u="sng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shrcode</a:t>
                      </a:r>
                      <a:endParaRPr lang="en-US" sz="1400" u="sng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shrfirm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shrprice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shrqty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shrdiv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shrpe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marL="45720" marR="4572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PT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Patagonian Tea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55.25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12635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2.50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BE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Burmese Elephant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0.07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154713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0.01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BS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Bolivian Sheep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12.75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231678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1.78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NG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Nigerian Geese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35.00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12323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1.68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ROF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Royal Ostrich Farms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33.75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1234923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3.00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8414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Project and Restrict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7F1B8E-F680-B54D-8043-974F23839C7D}"/>
              </a:ext>
            </a:extLst>
          </p:cNvPr>
          <p:cNvSpPr/>
          <p:nvPr/>
        </p:nvSpPr>
        <p:spPr>
          <a:xfrm>
            <a:off x="524132" y="3300065"/>
            <a:ext cx="8153400" cy="707886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shrprice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shrqty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shrdiv</a:t>
            </a:r>
            <a:endParaRPr lang="en-US" sz="2000" dirty="0">
              <a:effectLst/>
              <a:latin typeface="Consolas" panose="020B0609020204030204" pitchFamily="49" charset="0"/>
              <a:ea typeface="ＭＳ Ｐゴシック" pitchFamily="-109" charset="-128"/>
              <a:cs typeface="Consolas" panose="020B0609020204030204" pitchFamily="49" charset="0"/>
            </a:endParaRPr>
          </a:p>
          <a:p>
            <a:pPr algn="l"/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  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shrqty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&gt;= </a:t>
            </a:r>
            <a:r>
              <a:rPr lang="en-US" sz="2000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100000</a:t>
            </a:r>
            <a:endParaRPr lang="en-US" dirty="0">
              <a:solidFill>
                <a:srgbClr val="337023"/>
              </a:solidFill>
              <a:effectLst/>
              <a:latin typeface="Consolas" panose="020B0609020204030204" pitchFamily="49" charset="0"/>
              <a:ea typeface="ＭＳ Ｐゴシック" pitchFamily="-109" charset="-128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DCC2E-C504-6A47-9618-1ABE6DBB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89100"/>
            <a:ext cx="8102600" cy="1511300"/>
          </a:xfrm>
        </p:spPr>
        <p:txBody>
          <a:bodyPr/>
          <a:lstStyle/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List the firm’s name, price, quantity, and dividend where share holding is at least 100,000</a:t>
            </a:r>
            <a:endParaRPr lang="en-US" dirty="0"/>
          </a:p>
        </p:txBody>
      </p:sp>
      <p:graphicFrame>
        <p:nvGraphicFramePr>
          <p:cNvPr id="8" name="Group 90">
            <a:extLst>
              <a:ext uri="{FF2B5EF4-FFF2-40B4-BE49-F238E27FC236}">
                <a16:creationId xmlns:a16="http://schemas.microsoft.com/office/drawing/2014/main" id="{2E68EB5E-7E84-3E4C-93F8-8561CEA9C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80102"/>
              </p:ext>
            </p:extLst>
          </p:nvPr>
        </p:nvGraphicFramePr>
        <p:xfrm>
          <a:off x="1244600" y="4532312"/>
          <a:ext cx="6705600" cy="145097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7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shrfirm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shrprice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marR="22860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shrqty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marR="22860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shrdiv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marR="22860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Burmese Elephant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0.07</a:t>
                      </a:r>
                    </a:p>
                  </a:txBody>
                  <a:tcPr marR="2286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154713</a:t>
                      </a:r>
                    </a:p>
                  </a:txBody>
                  <a:tcPr marR="2286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0.01</a:t>
                      </a:r>
                    </a:p>
                  </a:txBody>
                  <a:tcPr marR="2286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Bolivian Sheep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12.75</a:t>
                      </a:r>
                    </a:p>
                  </a:txBody>
                  <a:tcPr marR="2286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231678</a:t>
                      </a:r>
                    </a:p>
                  </a:txBody>
                  <a:tcPr marR="2286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1.78</a:t>
                      </a:r>
                    </a:p>
                  </a:txBody>
                  <a:tcPr marR="2286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Royal Ostrich Farms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33.75</a:t>
                      </a:r>
                    </a:p>
                  </a:txBody>
                  <a:tcPr marR="2286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1234923</a:t>
                      </a:r>
                    </a:p>
                  </a:txBody>
                  <a:tcPr marR="2286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3.00</a:t>
                      </a:r>
                    </a:p>
                  </a:txBody>
                  <a:tcPr marR="2286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42859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the name and price of those shares where the share price is greater than 10 </a:t>
            </a:r>
          </a:p>
        </p:txBody>
      </p:sp>
    </p:spTree>
    <p:extLst>
      <p:ext uri="{BB962C8B-B14F-4D97-AF65-F5344CB8AC3E}">
        <p14:creationId xmlns:p14="http://schemas.microsoft.com/office/powerpoint/2010/main" val="325577536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to Carolina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here! Finish chapter 3 next class</a:t>
            </a:r>
          </a:p>
        </p:txBody>
      </p:sp>
    </p:spTree>
    <p:extLst>
      <p:ext uri="{BB962C8B-B14F-4D97-AF65-F5344CB8AC3E}">
        <p14:creationId xmlns:p14="http://schemas.microsoft.com/office/powerpoint/2010/main" val="290043555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Primary Key Retrieval</a:t>
            </a:r>
          </a:p>
        </p:txBody>
      </p:sp>
      <p:graphicFrame>
        <p:nvGraphicFramePr>
          <p:cNvPr id="26712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06374"/>
              </p:ext>
            </p:extLst>
          </p:nvPr>
        </p:nvGraphicFramePr>
        <p:xfrm>
          <a:off x="1282700" y="3933527"/>
          <a:ext cx="6629400" cy="78263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17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u="sng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shrcode</a:t>
                      </a:r>
                      <a:endParaRPr lang="en-US" sz="1400" u="sng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shrfirm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shrprice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shrqty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shrdiv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shrpe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Abyssinian Ruby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31.82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22010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1.32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4B90-9E95-0249-B7BC-2FFB8FCF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PK query returns at most one row</a:t>
            </a:r>
          </a:p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Report firms who code is AR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6C21B4-F8AD-F04D-991D-81017A3E180F}"/>
              </a:ext>
            </a:extLst>
          </p:cNvPr>
          <p:cNvSpPr/>
          <p:nvPr/>
        </p:nvSpPr>
        <p:spPr>
          <a:xfrm>
            <a:off x="524132" y="3043535"/>
            <a:ext cx="8153400" cy="400110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*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shrcode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'AR'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;</a:t>
            </a:r>
            <a:endParaRPr lang="en-US" dirty="0">
              <a:effectLst/>
              <a:latin typeface="Consolas" panose="020B0609020204030204" pitchFamily="49" charset="0"/>
              <a:ea typeface="ＭＳ Ｐゴシック" pitchFamily="-109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9824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Primary Key Retrieval</a:t>
            </a:r>
          </a:p>
        </p:txBody>
      </p:sp>
      <p:graphicFrame>
        <p:nvGraphicFramePr>
          <p:cNvPr id="26712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14911"/>
              </p:ext>
            </p:extLst>
          </p:nvPr>
        </p:nvGraphicFramePr>
        <p:xfrm>
          <a:off x="1009650" y="3936097"/>
          <a:ext cx="7175500" cy="118427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01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86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u="sng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  <a:sym typeface="Hoefler Text" charset="0"/>
                        </a:rPr>
                        <a:t>shrcode</a:t>
                      </a:r>
                      <a:endParaRPr lang="en-US" sz="1400" u="sng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  <a:sym typeface="Hoefler Text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shrfirm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shrprice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marR="22860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shrqty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marR="22860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shrdiv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marR="22860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err="1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shrpe</a:t>
                      </a:r>
                      <a:endParaRPr lang="en-US" sz="1400" kern="1200" dirty="0">
                        <a:solidFill>
                          <a:srgbClr val="44422C"/>
                        </a:solidFill>
                        <a:effectLst/>
                        <a:latin typeface="Consolas" panose="020B0609020204030204" pitchFamily="49" charset="0"/>
                        <a:ea typeface="ＭＳ Ｐゴシック" pitchFamily="-109" charset="-128"/>
                        <a:cs typeface="Consolas" panose="020B0609020204030204" pitchFamily="49" charset="0"/>
                      </a:endParaRPr>
                    </a:p>
                  </a:txBody>
                  <a:tcPr marR="228600"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PT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Patagonian Tea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55.25</a:t>
                      </a:r>
                    </a:p>
                  </a:txBody>
                  <a:tcPr marR="2286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12635</a:t>
                      </a:r>
                    </a:p>
                  </a:txBody>
                  <a:tcPr marR="2286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2.50</a:t>
                      </a:r>
                    </a:p>
                  </a:txBody>
                  <a:tcPr marR="2286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R="2286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CS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Canadian Sugar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52.78</a:t>
                      </a:r>
                    </a:p>
                  </a:txBody>
                  <a:tcPr marR="2286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4716</a:t>
                      </a:r>
                    </a:p>
                  </a:txBody>
                  <a:tcPr marR="2286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2.50</a:t>
                      </a:r>
                    </a:p>
                  </a:txBody>
                  <a:tcPr marR="2286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rgbClr val="44422C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-109" charset="-128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R="228600" anchor="ctr" horzOverflow="overflow"/>
                </a:tc>
                <a:extLst>
                  <a:ext uri="{0D108BD9-81ED-4DB2-BD59-A6C34878D82A}">
                    <a16:rowId xmlns:a16="http://schemas.microsoft.com/office/drawing/2014/main" val="2892308263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4B90-9E95-0249-B7BC-2FFB8FCFA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89100"/>
            <a:ext cx="8102600" cy="1206500"/>
          </a:xfrm>
        </p:spPr>
        <p:txBody>
          <a:bodyPr/>
          <a:lstStyle/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non-PK query can return many rows</a:t>
            </a:r>
          </a:p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Report firms with a dividend of 2.5</a:t>
            </a:r>
          </a:p>
          <a:p>
            <a:endParaRPr lang="en-US" sz="2400" kern="1200" dirty="0">
              <a:solidFill>
                <a:srgbClr val="44422C"/>
              </a:solidFill>
              <a:latin typeface="Consolas" panose="020B0609020204030204" pitchFamily="49" charset="0"/>
              <a:ea typeface="ＭＳ Ｐゴシック" pitchFamily="-109" charset="-128"/>
              <a:cs typeface="Consolas" panose="020B0609020204030204" pitchFamily="49" charset="0"/>
              <a:sym typeface="Hoefler Text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570FF-98E5-B44C-A8E5-A97E089A1623}"/>
              </a:ext>
            </a:extLst>
          </p:cNvPr>
          <p:cNvSpPr/>
          <p:nvPr/>
        </p:nvSpPr>
        <p:spPr>
          <a:xfrm>
            <a:off x="520700" y="3043534"/>
            <a:ext cx="8153400" cy="400110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*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shrdiv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2.5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;</a:t>
            </a:r>
            <a:endParaRPr lang="en-US" dirty="0">
              <a:effectLst/>
              <a:latin typeface="Consolas" panose="020B0609020204030204" pitchFamily="49" charset="0"/>
              <a:ea typeface="ＭＳ Ｐゴシック" pitchFamily="-109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1512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In</a:t>
            </a:r>
          </a:p>
        </p:txBody>
      </p:sp>
      <p:graphicFrame>
        <p:nvGraphicFramePr>
          <p:cNvPr id="26712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12937"/>
              </p:ext>
            </p:extLst>
          </p:nvPr>
        </p:nvGraphicFramePr>
        <p:xfrm>
          <a:off x="1009650" y="4191000"/>
          <a:ext cx="7175500" cy="158591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01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86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shrcode</a:t>
                      </a:r>
                      <a:endParaRPr kumimoji="0" lang="en-US" sz="14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shrprice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shrqty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shrdiv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shrpe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Freedonia Copper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27.50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10529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1.84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Abyssinian Ruby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31.82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22010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1.32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89230826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SLG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Sri Lankan Gold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50.37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32868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2.68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292048794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4B90-9E95-0249-B7BC-2FFB8FCFA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89100"/>
            <a:ext cx="8102600" cy="1206500"/>
          </a:xfrm>
        </p:spPr>
        <p:txBody>
          <a:bodyPr/>
          <a:lstStyle/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Used with a list of values</a:t>
            </a:r>
          </a:p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Report firms with FC, AR, or SLG codes</a:t>
            </a:r>
          </a:p>
          <a:p>
            <a:endParaRPr lang="en-US" sz="2400" kern="1200" dirty="0">
              <a:solidFill>
                <a:srgbClr val="44422C"/>
              </a:solidFill>
              <a:latin typeface="Consolas" panose="020B0609020204030204" pitchFamily="49" charset="0"/>
              <a:ea typeface="ＭＳ Ｐゴシック" pitchFamily="-109" charset="-128"/>
              <a:cs typeface="Consolas" panose="020B0609020204030204" pitchFamily="49" charset="0"/>
              <a:sym typeface="Hoefler Text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626D61-2E33-1642-8868-4385BAEFF131}"/>
              </a:ext>
            </a:extLst>
          </p:cNvPr>
          <p:cNvSpPr/>
          <p:nvPr/>
        </p:nvSpPr>
        <p:spPr>
          <a:xfrm>
            <a:off x="520700" y="2895600"/>
            <a:ext cx="8153400" cy="1015663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*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shrcode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in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'FC'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'AR'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'SLG'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);</a:t>
            </a:r>
          </a:p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*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shrcode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'FC'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or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 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shrcode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'AR'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or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shrcode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'SLG'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4759769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Not In</a:t>
            </a:r>
          </a:p>
        </p:txBody>
      </p:sp>
      <p:graphicFrame>
        <p:nvGraphicFramePr>
          <p:cNvPr id="26712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934566"/>
              </p:ext>
            </p:extLst>
          </p:nvPr>
        </p:nvGraphicFramePr>
        <p:xfrm>
          <a:off x="1009650" y="4191000"/>
          <a:ext cx="7175500" cy="330898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01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86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shrcode</a:t>
                      </a:r>
                      <a:endParaRPr kumimoji="0" lang="en-US" sz="14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shrprice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shrqty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shrdiv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shrpe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Abyssinian Ruby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31.82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22010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1.32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SLG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Sri Lankan Gold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50.37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32868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2.68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89230826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ILZ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Indian Lead &amp; Zinc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37.75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6390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3.00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292048794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Burmese Elephant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0.07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154713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361527345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Bolivian Sheep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12.75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231678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1.78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302061799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NG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Nigerian Geese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35.00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12323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856544495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Royal Ostrich Farms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33.75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1234923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3.00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698012404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4B90-9E95-0249-B7BC-2FFB8FCFA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89100"/>
            <a:ext cx="8102600" cy="1206500"/>
          </a:xfrm>
        </p:spPr>
        <p:txBody>
          <a:bodyPr/>
          <a:lstStyle/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Not in a list of values</a:t>
            </a:r>
          </a:p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Report firms other than CS and PT</a:t>
            </a:r>
          </a:p>
          <a:p>
            <a:endParaRPr lang="en-US" sz="2400" kern="1200" dirty="0">
              <a:solidFill>
                <a:srgbClr val="44422C"/>
              </a:solidFill>
              <a:latin typeface="Consolas" panose="020B0609020204030204" pitchFamily="49" charset="0"/>
              <a:ea typeface="ＭＳ Ｐゴシック" pitchFamily="-109" charset="-128"/>
              <a:cs typeface="Consolas" panose="020B0609020204030204" pitchFamily="49" charset="0"/>
              <a:sym typeface="Hoefler Text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626D61-2E33-1642-8868-4385BAEFF131}"/>
              </a:ext>
            </a:extLst>
          </p:cNvPr>
          <p:cNvSpPr/>
          <p:nvPr/>
        </p:nvSpPr>
        <p:spPr>
          <a:xfrm>
            <a:off x="520700" y="2895600"/>
            <a:ext cx="8153400" cy="1015663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*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shrcode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not in 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'CS'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'PT'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);</a:t>
            </a:r>
          </a:p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*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shrcode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&lt;&gt; 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'CS'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and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 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shrcode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&lt;&gt; 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'PT'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9334281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Order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CE04C-1681-DD48-89CF-9F337B9F2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Columns</a:t>
            </a:r>
          </a:p>
          <a:p>
            <a:pPr lvl="1" eaLnBrk="1" hangingPunct="1"/>
            <a:r>
              <a:rPr lang="en-US" dirty="0"/>
              <a:t>Reported in the order specified in the query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65F12C-1BC2-EC43-8C37-436768F76EFD}"/>
              </a:ext>
            </a:extLst>
          </p:cNvPr>
          <p:cNvSpPr/>
          <p:nvPr/>
        </p:nvSpPr>
        <p:spPr>
          <a:xfrm>
            <a:off x="520700" y="2895600"/>
            <a:ext cx="8153400" cy="1631216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75AAB6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# left table</a:t>
            </a:r>
          </a:p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shrcode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shrpe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= 10; </a:t>
            </a:r>
          </a:p>
          <a:p>
            <a:pPr algn="l"/>
            <a:endParaRPr lang="en-US" sz="2000" dirty="0">
              <a:effectLst/>
              <a:latin typeface="Consolas" panose="020B0609020204030204" pitchFamily="49" charset="0"/>
              <a:ea typeface="ＭＳ Ｐゴシック" pitchFamily="-109" charset="-128"/>
              <a:cs typeface="Consolas" panose="020B0609020204030204" pitchFamily="49" charset="0"/>
            </a:endParaRPr>
          </a:p>
          <a:p>
            <a:pPr algn="l"/>
            <a:r>
              <a:rPr lang="en-US" sz="2000" b="1" dirty="0">
                <a:solidFill>
                  <a:srgbClr val="75AAB6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#right table</a:t>
            </a:r>
          </a:p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shrcode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shrcode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= 10; </a:t>
            </a:r>
          </a:p>
        </p:txBody>
      </p:sp>
      <p:graphicFrame>
        <p:nvGraphicFramePr>
          <p:cNvPr id="6" name="Group 88">
            <a:extLst>
              <a:ext uri="{FF2B5EF4-FFF2-40B4-BE49-F238E27FC236}">
                <a16:creationId xmlns:a16="http://schemas.microsoft.com/office/drawing/2014/main" id="{1B543452-2976-4942-8F08-FBF5D3834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992049"/>
              </p:ext>
            </p:extLst>
          </p:nvPr>
        </p:nvGraphicFramePr>
        <p:xfrm>
          <a:off x="1230411" y="4874435"/>
          <a:ext cx="3063678" cy="118427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01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shrcode</a:t>
                      </a:r>
                      <a:endParaRPr kumimoji="0" lang="en-US" sz="1400" b="0" i="0" u="sng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shrfirm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Patagonian Tea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Nigerian Geese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892308263"/>
                  </a:ext>
                </a:extLst>
              </a:tr>
            </a:tbl>
          </a:graphicData>
        </a:graphic>
      </p:graphicFrame>
      <p:graphicFrame>
        <p:nvGraphicFramePr>
          <p:cNvPr id="9" name="Group 88">
            <a:extLst>
              <a:ext uri="{FF2B5EF4-FFF2-40B4-BE49-F238E27FC236}">
                <a16:creationId xmlns:a16="http://schemas.microsoft.com/office/drawing/2014/main" id="{160D6091-6EB0-FF4C-9684-5C0D507D7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55830"/>
              </p:ext>
            </p:extLst>
          </p:nvPr>
        </p:nvGraphicFramePr>
        <p:xfrm>
          <a:off x="4876800" y="4853840"/>
          <a:ext cx="3063678" cy="118427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896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820">
                  <a:extLst>
                    <a:ext uri="{9D8B030D-6E8A-4147-A177-3AD203B41FA5}">
                      <a16:colId xmlns:a16="http://schemas.microsoft.com/office/drawing/2014/main" val="124592276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shrfirm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shrcode</a:t>
                      </a:r>
                      <a:endParaRPr kumimoji="0" lang="en-US" sz="1400" b="0" i="0" u="sng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Patagonian Tea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PT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Nigerian Geese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NG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89230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0054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383A-1CB9-B848-AFE5-4209782B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F809-C12C-C84D-9B55-0CFBCA2855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Something in the environment</a:t>
            </a:r>
          </a:p>
          <a:p>
            <a:pPr lvl="1"/>
            <a:r>
              <a:rPr lang="en-US" dirty="0"/>
              <a:t>Physical (student)</a:t>
            </a:r>
          </a:p>
          <a:p>
            <a:pPr lvl="1"/>
            <a:r>
              <a:rPr lang="en-US" dirty="0"/>
              <a:t>Conceptual (work assignment)</a:t>
            </a:r>
          </a:p>
          <a:p>
            <a:r>
              <a:rPr lang="en-US" dirty="0"/>
              <a:t>Represented by a rectangle</a:t>
            </a:r>
          </a:p>
        </p:txBody>
      </p:sp>
      <p:pic>
        <p:nvPicPr>
          <p:cNvPr id="5" name="Picture 8" descr="FireLite:Books:Data Management:6e:Art PNG:03-share.png">
            <a:extLst>
              <a:ext uri="{FF2B5EF4-FFF2-40B4-BE49-F238E27FC236}">
                <a16:creationId xmlns:a16="http://schemas.microsoft.com/office/drawing/2014/main" id="{3EC917DA-2290-A94D-959F-99305382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6406" y="1705576"/>
            <a:ext cx="2256824" cy="225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858618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Order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CE04C-1681-DD48-89CF-9F337B9F2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Rows</a:t>
            </a:r>
          </a:p>
          <a:p>
            <a:pPr lvl="1" eaLnBrk="1" hangingPunct="1"/>
            <a:r>
              <a:rPr lang="en-US" dirty="0"/>
              <a:t>Use the </a:t>
            </a:r>
            <a:r>
              <a:rPr lang="en-US" b="1" dirty="0">
                <a:solidFill>
                  <a:srgbClr val="3370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</a:t>
            </a:r>
            <a:r>
              <a:rPr lang="en-US" dirty="0">
                <a:solidFill>
                  <a:srgbClr val="337023"/>
                </a:solidFill>
              </a:rPr>
              <a:t> </a:t>
            </a:r>
            <a:r>
              <a:rPr lang="en-US" dirty="0"/>
              <a:t>clause</a:t>
            </a:r>
          </a:p>
          <a:p>
            <a:pPr lvl="1" eaLnBrk="1" hangingPunct="1"/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List firms with a PE of at least 12. Show results in descending order. For identical PE values, list firms in alphabetical order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65F12C-1BC2-EC43-8C37-436768F76EFD}"/>
              </a:ext>
            </a:extLst>
          </p:cNvPr>
          <p:cNvSpPr/>
          <p:nvPr/>
        </p:nvSpPr>
        <p:spPr>
          <a:xfrm>
            <a:off x="520700" y="4038600"/>
            <a:ext cx="8153400" cy="707886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*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shrpe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&gt;= </a:t>
            </a:r>
            <a:r>
              <a:rPr lang="en-US" sz="2000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12</a:t>
            </a:r>
          </a:p>
          <a:p>
            <a:pPr algn="l"/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order by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shrpe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desc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C747F6-49CE-DC4C-A197-A386F267D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1784"/>
              </p:ext>
            </p:extLst>
          </p:nvPr>
        </p:nvGraphicFramePr>
        <p:xfrm>
          <a:off x="1168400" y="4886186"/>
          <a:ext cx="6858000" cy="22098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125808258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216677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3794195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1796291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04322214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1903264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shrcode</a:t>
                      </a:r>
                      <a:endParaRPr kumimoji="0" lang="en-US" sz="1400" b="0" i="0" u="sng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shrfirm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shrprice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shrqty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shrdiv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shrpe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35691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Freedonia Copper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27.50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10529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1.84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1418580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SLG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Sri Lankan Gold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50.37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32868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2.68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80223322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Canadian Sugar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52.78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4716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2.50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00843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Abyssinian Ruby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31.82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22010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1.32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17187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ILZ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Indian Lead &amp; Zinc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37.75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6390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3.00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62728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90885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CE04C-1681-DD48-89CF-9F337B9F2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Get firm name, price, quantity, and firm yield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65F12C-1BC2-EC43-8C37-436768F76EFD}"/>
              </a:ext>
            </a:extLst>
          </p:cNvPr>
          <p:cNvSpPr/>
          <p:nvPr/>
        </p:nvSpPr>
        <p:spPr>
          <a:xfrm>
            <a:off x="520700" y="2514600"/>
            <a:ext cx="8153400" cy="707886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shrprice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shrqty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</a:p>
          <a:p>
            <a:pPr algn="l"/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shrdiv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/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shrprice</a:t>
            </a:r>
            <a:r>
              <a:rPr lang="en-US" sz="2000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*100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as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yield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share;</a:t>
            </a:r>
          </a:p>
        </p:txBody>
      </p:sp>
      <p:graphicFrame>
        <p:nvGraphicFramePr>
          <p:cNvPr id="6" name="Group 202">
            <a:extLst>
              <a:ext uri="{FF2B5EF4-FFF2-40B4-BE49-F238E27FC236}">
                <a16:creationId xmlns:a16="http://schemas.microsoft.com/office/drawing/2014/main" id="{620ED5A8-C86D-6041-8A9A-F665AED6C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57594"/>
              </p:ext>
            </p:extLst>
          </p:nvPr>
        </p:nvGraphicFramePr>
        <p:xfrm>
          <a:off x="1282700" y="3352800"/>
          <a:ext cx="6629400" cy="340265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19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shrfirm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shrprice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shrqty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yield</a:t>
                      </a: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Freedonia Copper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27.50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10,529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6.69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Patagonian Tea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55.25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12,635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4.52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9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Abyssinian Ruby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31.82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22,010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4.15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Sri Lankan Gold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50.37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32,868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5.32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Indian Lead &amp; Zinc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37.75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6,390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7.95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Burmese Elephant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0.07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154,713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14.29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Bolivian Sheep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12.75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231,678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13.96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Nigerian Geese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35.00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12,323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4.80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Canadian Sugar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52.78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4,716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4.74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Royal Ostrich Farms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33.75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1,234,923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8.89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31508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revenue earned by each share. Report the name of the firm and the revenue sorted from highest to lowest </a:t>
            </a:r>
          </a:p>
        </p:txBody>
      </p:sp>
    </p:spTree>
    <p:extLst>
      <p:ext uri="{BB962C8B-B14F-4D97-AF65-F5344CB8AC3E}">
        <p14:creationId xmlns:p14="http://schemas.microsoft.com/office/powerpoint/2010/main" val="251078783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Built-In Functions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avg</a:t>
            </a:r>
            <a:r>
              <a:rPr lang="en-US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sum</a:t>
            </a:r>
            <a:r>
              <a:rPr lang="en-US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and </a:t>
            </a:r>
            <a:r>
              <a:rPr lang="en-US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max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Find the average dividend</a:t>
            </a:r>
          </a:p>
          <a:p>
            <a:pPr eaLnBrk="1" hangingPunct="1">
              <a:lnSpc>
                <a:spcPct val="90000"/>
              </a:lnSpc>
            </a:pPr>
            <a:endParaRPr lang="en-US" sz="2400" i="1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i="1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i="1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i="1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What is the average yield for the portfolio?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endParaRPr lang="en-US" sz="24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34924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62086"/>
              </p:ext>
            </p:extLst>
          </p:nvPr>
        </p:nvGraphicFramePr>
        <p:xfrm>
          <a:off x="1524000" y="3316347"/>
          <a:ext cx="914400" cy="63976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avgdiv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2.03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B1E7BB6-AE32-D74B-8DD0-F5994D1A6963}"/>
              </a:ext>
            </a:extLst>
          </p:cNvPr>
          <p:cNvSpPr/>
          <p:nvPr/>
        </p:nvSpPr>
        <p:spPr>
          <a:xfrm>
            <a:off x="520700" y="2667000"/>
            <a:ext cx="8153400" cy="400110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 </a:t>
            </a:r>
            <a:r>
              <a:rPr lang="en-US" sz="2000" b="1" dirty="0" err="1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avg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shrdiv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as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avgdiv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489F1-B4C0-A542-95E4-D3E1F889E25F}"/>
              </a:ext>
            </a:extLst>
          </p:cNvPr>
          <p:cNvSpPr/>
          <p:nvPr/>
        </p:nvSpPr>
        <p:spPr>
          <a:xfrm>
            <a:off x="549532" y="4933890"/>
            <a:ext cx="8153400" cy="400110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 </a:t>
            </a:r>
            <a:r>
              <a:rPr lang="en-US" sz="2000" b="1" dirty="0" err="1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avg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shrdiv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/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shrprice</a:t>
            </a:r>
            <a:r>
              <a:rPr lang="en-US" sz="2000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*100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as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avgyield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share;</a:t>
            </a:r>
          </a:p>
        </p:txBody>
      </p:sp>
      <p:graphicFrame>
        <p:nvGraphicFramePr>
          <p:cNvPr id="10" name="Group 108">
            <a:extLst>
              <a:ext uri="{FF2B5EF4-FFF2-40B4-BE49-F238E27FC236}">
                <a16:creationId xmlns:a16="http://schemas.microsoft.com/office/drawing/2014/main" id="{02447FA8-5800-F044-93E6-F5D313481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303792"/>
              </p:ext>
            </p:extLst>
          </p:nvPr>
        </p:nvGraphicFramePr>
        <p:xfrm>
          <a:off x="1485900" y="5583237"/>
          <a:ext cx="990600" cy="63976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avgyield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7.53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94959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Subqueries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query within a query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Report all firms with a PE ratio greater than the average for the portfolio</a:t>
            </a:r>
          </a:p>
          <a:p>
            <a:pPr eaLnBrk="1" hangingPunct="1">
              <a:buFontTx/>
              <a:buNone/>
            </a:pPr>
            <a:endParaRPr lang="en-US" sz="12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35988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939894"/>
              </p:ext>
            </p:extLst>
          </p:nvPr>
        </p:nvGraphicFramePr>
        <p:xfrm>
          <a:off x="2959100" y="4419600"/>
          <a:ext cx="3276600" cy="183356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shrfirm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shrpe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Freedonia Copper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Abyssinian Ruby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Sri Lankan Gold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Indian Lead &amp; Zinc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Canadian Sugar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49EA55F-ED0C-0D4A-91AF-8DCEF7E07DBB}"/>
              </a:ext>
            </a:extLst>
          </p:cNvPr>
          <p:cNvSpPr/>
          <p:nvPr/>
        </p:nvSpPr>
        <p:spPr>
          <a:xfrm>
            <a:off x="520700" y="3406914"/>
            <a:ext cx="8153400" cy="707886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shrpe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shrpe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&gt; </a:t>
            </a:r>
          </a:p>
          <a:p>
            <a:pPr algn="l"/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(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 </a:t>
            </a:r>
            <a:r>
              <a:rPr lang="en-US" sz="2000" b="1" dirty="0" err="1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avg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shrpe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share);</a:t>
            </a:r>
          </a:p>
        </p:txBody>
      </p:sp>
    </p:spTree>
    <p:extLst>
      <p:ext uri="{BB962C8B-B14F-4D97-AF65-F5344CB8AC3E}">
        <p14:creationId xmlns:p14="http://schemas.microsoft.com/office/powerpoint/2010/main" val="139567262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/>
              <a:t>Search for alternative strings</a:t>
            </a:r>
          </a:p>
          <a:p>
            <a:pPr lvl="1"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b="1" dirty="0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b="1" dirty="0" err="1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a|b</a:t>
            </a:r>
            <a:r>
              <a:rPr lang="en-GB" b="1" dirty="0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dirty="0"/>
              <a:t> finds </a:t>
            </a:r>
            <a:r>
              <a:rPr lang="en-GB" b="1" dirty="0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GB" dirty="0"/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GB" dirty="0"/>
              <a:t> </a:t>
            </a:r>
            <a:r>
              <a:rPr lang="en-GB" b="1" dirty="0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</a:p>
          <a:p>
            <a:pPr lvl="1"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b="1" dirty="0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GB" dirty="0"/>
              <a:t> is the alternation symbol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endParaRPr lang="en-GB" i="1" dirty="0"/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/>
              <a:t>List the firms with gold or zinc in their name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EAE71A-2FE3-634E-AC26-7DC9DFF27CE4}"/>
              </a:ext>
            </a:extLst>
          </p:cNvPr>
          <p:cNvSpPr/>
          <p:nvPr/>
        </p:nvSpPr>
        <p:spPr>
          <a:xfrm>
            <a:off x="520700" y="4419600"/>
            <a:ext cx="8153400" cy="707886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*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 </a:t>
            </a:r>
          </a:p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regexp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gold|zinc|Gold|Zinc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908128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/>
              <a:t>Search for a beginning string</a:t>
            </a:r>
          </a:p>
          <a:p>
            <a:pPr lvl="1"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b="1" dirty="0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GB" dirty="0"/>
              <a:t> means at the start of the string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endParaRPr lang="en-GB" i="1" dirty="0"/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/>
              <a:t>List the firms whose name begins with Sri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15F70C-73C4-BD43-A408-3E998B0593E3}"/>
              </a:ext>
            </a:extLst>
          </p:cNvPr>
          <p:cNvSpPr/>
          <p:nvPr/>
        </p:nvSpPr>
        <p:spPr>
          <a:xfrm>
            <a:off x="520700" y="4038600"/>
            <a:ext cx="8153400" cy="400110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*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regexp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'^Sri'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5710310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689100"/>
            <a:ext cx="8102600" cy="2197100"/>
          </a:xfrm>
        </p:spPr>
        <p:txBody>
          <a:bodyPr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/>
              <a:t>Search for a ending string</a:t>
            </a:r>
          </a:p>
          <a:p>
            <a:pPr lvl="1"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b="1" dirty="0">
                <a:solidFill>
                  <a:srgbClr val="3359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dirty="0"/>
              <a:t> means at the end of the string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endParaRPr lang="en-GB" i="1" dirty="0"/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/>
              <a:t>List the firms whose name ends in Geese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C420CC-DBFC-2145-8871-66801FE626FE}"/>
              </a:ext>
            </a:extLst>
          </p:cNvPr>
          <p:cNvSpPr/>
          <p:nvPr/>
        </p:nvSpPr>
        <p:spPr>
          <a:xfrm>
            <a:off x="520700" y="4038600"/>
            <a:ext cx="8153400" cy="400110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regexp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'Geese$'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6492906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names of shares whose name contains sheep or geese</a:t>
            </a:r>
          </a:p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List all firms containing ‘Ruby’ in their name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36381815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Distinct</a:t>
            </a:r>
          </a:p>
        </p:txBody>
      </p:sp>
      <p:graphicFrame>
        <p:nvGraphicFramePr>
          <p:cNvPr id="88066" name="Object 2"/>
          <p:cNvGraphicFramePr>
            <a:graphicFrameLocks/>
          </p:cNvGraphicFramePr>
          <p:nvPr/>
        </p:nvGraphicFramePr>
        <p:xfrm>
          <a:off x="1155700" y="7616825"/>
          <a:ext cx="8699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Document" r:id="rId4" imgW="5626100" imgH="1358900" progId="Word.Document.8">
                  <p:embed/>
                </p:oleObj>
              </mc:Choice>
              <mc:Fallback>
                <p:oleObj name="Document" r:id="rId4" imgW="5626100" imgH="1358900" progId="Word.Document.8">
                  <p:embed/>
                  <p:pic>
                    <p:nvPicPr>
                      <p:cNvPr id="8806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337" t="24741" r="77203" b="32437"/>
                      <a:stretch>
                        <a:fillRect/>
                      </a:stretch>
                    </p:blipFill>
                    <p:spPr bwMode="auto">
                      <a:xfrm>
                        <a:off x="1155700" y="7616825"/>
                        <a:ext cx="8699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8" name="AutoShape 227"/>
          <p:cNvSpPr>
            <a:spLocks noChangeArrowheads="1"/>
          </p:cNvSpPr>
          <p:nvPr/>
        </p:nvSpPr>
        <p:spPr bwMode="auto">
          <a:xfrm>
            <a:off x="6781800" y="4952653"/>
            <a:ext cx="1905000" cy="122307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effectLst/>
                <a:latin typeface="+mn-lt"/>
              </a:rPr>
              <a:t>DISTINCT column-name is not implemented by all relational systems</a:t>
            </a:r>
            <a:endParaRPr lang="en-US" sz="1400" b="1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628C90-1BF8-6C4F-9A32-4F097F0A1A8E}"/>
              </a:ext>
            </a:extLst>
          </p:cNvPr>
          <p:cNvSpPr txBox="1">
            <a:spLocks/>
          </p:cNvSpPr>
          <p:nvPr/>
        </p:nvSpPr>
        <p:spPr bwMode="auto">
          <a:xfrm>
            <a:off x="546100" y="1689100"/>
            <a:ext cx="8102600" cy="128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468313" indent="-29527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3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1pPr>
            <a:lvl2pPr marL="8651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6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2pPr>
            <a:lvl3pPr marL="12715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4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3pPr>
            <a:lvl4pPr marL="16779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4pPr>
            <a:lvl5pPr marL="20843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5pPr>
            <a:lvl6pPr marL="25415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6pPr>
            <a:lvl7pPr marL="29987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7pPr>
            <a:lvl8pPr marL="34559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8pPr>
            <a:lvl9pPr marL="39131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9pPr>
          </a:lstStyle>
          <a:p>
            <a:r>
              <a:rPr lang="en-US" kern="0" dirty="0">
                <a:effectLst/>
              </a:rPr>
              <a:t>Eliminate duplicate rows</a:t>
            </a:r>
          </a:p>
          <a:p>
            <a:r>
              <a:rPr lang="en-US" kern="0" dirty="0">
                <a:effectLst/>
                <a:ea typeface="ＭＳ Ｐゴシック" pitchFamily="-109" charset="-128"/>
              </a:rPr>
              <a:t>Find the number of different PE ratios</a:t>
            </a:r>
            <a:endParaRPr lang="en-GB" kern="0" dirty="0"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AA8870-C9B7-654B-8BDC-7235E3A33EF4}"/>
              </a:ext>
            </a:extLst>
          </p:cNvPr>
          <p:cNvSpPr/>
          <p:nvPr/>
        </p:nvSpPr>
        <p:spPr>
          <a:xfrm>
            <a:off x="520700" y="2819400"/>
            <a:ext cx="8153400" cy="1015663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 count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(distinct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shrpe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as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'different PEs’ </a:t>
            </a:r>
          </a:p>
          <a:p>
            <a:pPr algn="l"/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share; </a:t>
            </a:r>
            <a:r>
              <a:rPr lang="en-US" sz="2000" b="1" dirty="0">
                <a:solidFill>
                  <a:srgbClr val="75AAB6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# left table</a:t>
            </a:r>
          </a:p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 distinct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shrpe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share; </a:t>
            </a:r>
            <a:r>
              <a:rPr lang="en-US" sz="2000" b="1" dirty="0">
                <a:solidFill>
                  <a:srgbClr val="75AAB6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# right table</a:t>
            </a:r>
          </a:p>
        </p:txBody>
      </p:sp>
      <p:graphicFrame>
        <p:nvGraphicFramePr>
          <p:cNvPr id="13" name="Group 108">
            <a:extLst>
              <a:ext uri="{FF2B5EF4-FFF2-40B4-BE49-F238E27FC236}">
                <a16:creationId xmlns:a16="http://schemas.microsoft.com/office/drawing/2014/main" id="{1E66808E-9DD5-4645-9B66-FCD6DF29E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810254"/>
              </p:ext>
            </p:extLst>
          </p:nvPr>
        </p:nvGraphicFramePr>
        <p:xfrm>
          <a:off x="1752600" y="3953468"/>
          <a:ext cx="1600200" cy="63976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different PEs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08">
            <a:extLst>
              <a:ext uri="{FF2B5EF4-FFF2-40B4-BE49-F238E27FC236}">
                <a16:creationId xmlns:a16="http://schemas.microsoft.com/office/drawing/2014/main" id="{7CBF92E6-5C87-8C44-8E3E-A6C9DD226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52231"/>
              </p:ext>
            </p:extLst>
          </p:nvPr>
        </p:nvGraphicFramePr>
        <p:xfrm>
          <a:off x="4038600" y="3949696"/>
          <a:ext cx="1600200" cy="298450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shrpe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8634122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81050954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25781728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61193488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81694252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88124797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63700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8450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383A-1CB9-B848-AFE5-4209782B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F809-C12C-C84D-9B55-0CFBCA2855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Discrete data element describing an entity</a:t>
            </a:r>
          </a:p>
          <a:p>
            <a:r>
              <a:rPr lang="en-US" dirty="0"/>
              <a:t>Names of attributes must be unique and meaningful</a:t>
            </a:r>
          </a:p>
        </p:txBody>
      </p:sp>
      <p:pic>
        <p:nvPicPr>
          <p:cNvPr id="6" name="Picture 5" descr="FireLite:Books:Data Management:6e:Art PNG:03-share with attributes.png">
            <a:extLst>
              <a:ext uri="{FF2B5EF4-FFF2-40B4-BE49-F238E27FC236}">
                <a16:creationId xmlns:a16="http://schemas.microsoft.com/office/drawing/2014/main" id="{D5D6BB34-FB70-FA46-82C8-19420CF9F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6406" y="1693219"/>
            <a:ext cx="224948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1694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Delete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E516D-8701-0544-9142-6534D69CE282}"/>
              </a:ext>
            </a:extLst>
          </p:cNvPr>
          <p:cNvSpPr/>
          <p:nvPr/>
        </p:nvSpPr>
        <p:spPr>
          <a:xfrm>
            <a:off x="520700" y="2895600"/>
            <a:ext cx="8153400" cy="400110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delete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'Burmese Elephant'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EF036-A6A2-F041-ADD6-1EE703C26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89100"/>
            <a:ext cx="8102600" cy="1282700"/>
          </a:xfrm>
        </p:spPr>
        <p:txBody>
          <a:bodyPr/>
          <a:lstStyle/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Erase the Burmese Elephant data since all shares were sold</a:t>
            </a:r>
          </a:p>
        </p:txBody>
      </p:sp>
    </p:spTree>
    <p:extLst>
      <p:ext uri="{BB962C8B-B14F-4D97-AF65-F5344CB8AC3E}">
        <p14:creationId xmlns:p14="http://schemas.microsoft.com/office/powerpoint/2010/main" val="383408395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Update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75AB23-4C3E-8044-9ED2-65AC03653CC6}"/>
              </a:ext>
            </a:extLst>
          </p:cNvPr>
          <p:cNvSpPr/>
          <p:nvPr/>
        </p:nvSpPr>
        <p:spPr>
          <a:xfrm>
            <a:off x="457200" y="2362200"/>
            <a:ext cx="8153400" cy="707886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update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shrprice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31.50</a:t>
            </a:r>
          </a:p>
          <a:p>
            <a:pPr algn="l"/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shrcode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'FC'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B148F7-397B-6D4B-8CD2-34A20FC1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89100"/>
            <a:ext cx="8102600" cy="673100"/>
          </a:xfrm>
        </p:spPr>
        <p:txBody>
          <a:bodyPr/>
          <a:lstStyle/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Change the share price of FC to 31.50</a:t>
            </a:r>
          </a:p>
          <a:p>
            <a:pPr marL="173038" indent="0">
              <a:buNone/>
            </a:pP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marL="173038" indent="0">
              <a:buNone/>
            </a:pP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Increase the total number of Nigerian Geese shares by 10% because of the bonus issue</a:t>
            </a:r>
          </a:p>
          <a:p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3A5156-5D7E-9D4E-88A6-C9AD3C7FF763}"/>
              </a:ext>
            </a:extLst>
          </p:cNvPr>
          <p:cNvSpPr/>
          <p:nvPr/>
        </p:nvSpPr>
        <p:spPr>
          <a:xfrm>
            <a:off x="520700" y="5007114"/>
            <a:ext cx="8153400" cy="707886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update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shrqty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=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shrqty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1.1</a:t>
            </a:r>
          </a:p>
          <a:p>
            <a:pPr algn="l"/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'Nigerian Geese'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1587126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kinds of quotes</a:t>
            </a:r>
          </a:p>
          <a:p>
            <a:pPr lvl="1"/>
            <a:r>
              <a:rPr lang="en-US" dirty="0"/>
              <a:t>Single </a:t>
            </a:r>
            <a:r>
              <a:rPr lang="fr-FR" dirty="0">
                <a:solidFill>
                  <a:srgbClr val="335980"/>
                </a:solidFill>
              </a:rPr>
              <a:t>'</a:t>
            </a:r>
            <a:r>
              <a:rPr lang="fr-FR" dirty="0"/>
              <a:t> </a:t>
            </a:r>
            <a:r>
              <a:rPr lang="en-US" dirty="0"/>
              <a:t>(must be straight not curly)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solidFill>
                  <a:srgbClr val="335980"/>
                </a:solidFill>
              </a:rPr>
              <a:t>"</a:t>
            </a:r>
            <a:r>
              <a:rPr lang="en-US" dirty="0"/>
              <a:t> (must be straight not curly)</a:t>
            </a:r>
          </a:p>
          <a:p>
            <a:pPr lvl="1"/>
            <a:r>
              <a:rPr lang="en-US" dirty="0"/>
              <a:t>Back </a:t>
            </a:r>
            <a:r>
              <a:rPr lang="en-US" dirty="0">
                <a:solidFill>
                  <a:srgbClr val="335980"/>
                </a:solidFill>
              </a:rPr>
              <a:t>`</a:t>
            </a:r>
            <a:r>
              <a:rPr lang="en-US" dirty="0"/>
              <a:t> ( left of 1 key)</a:t>
            </a:r>
          </a:p>
          <a:p>
            <a:r>
              <a:rPr lang="en-US" dirty="0"/>
              <a:t>In MySQL, the first two are equivalent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83F76-512E-3D45-A4F9-13928FB900BF}"/>
              </a:ext>
            </a:extLst>
          </p:cNvPr>
          <p:cNvSpPr/>
          <p:nvPr/>
        </p:nvSpPr>
        <p:spPr>
          <a:xfrm>
            <a:off x="520700" y="4495800"/>
            <a:ext cx="8153400" cy="707886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`person first` 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from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person </a:t>
            </a:r>
          </a:p>
          <a:p>
            <a:pPr algn="l"/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</a:t>
            </a:r>
            <a:r>
              <a:rPr lang="en-US" sz="2000" b="1" dirty="0">
                <a:solidFill>
                  <a:srgbClr val="337023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where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`person last` = </a:t>
            </a:r>
            <a:r>
              <a:rPr lang="en-US" sz="2000" dirty="0">
                <a:solidFill>
                  <a:srgbClr val="335980"/>
                </a:solidFill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"O'Hara"</a:t>
            </a:r>
            <a:r>
              <a:rPr lang="en-US" sz="2000" dirty="0">
                <a:effectLst/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7578431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Recap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Introduced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Entity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Identifier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SQL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create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insert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select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delete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update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>
              <a:ea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663661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6100" y="1689100"/>
            <a:ext cx="8102600" cy="453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468313" indent="-29527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3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1pPr>
            <a:lvl2pPr marL="8651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6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2pPr>
            <a:lvl3pPr marL="12715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4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3pPr>
            <a:lvl4pPr marL="16779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4pPr>
            <a:lvl5pPr marL="2084388" indent="-2936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5pPr>
            <a:lvl6pPr marL="25415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6pPr>
            <a:lvl7pPr marL="29987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7pPr>
            <a:lvl8pPr marL="34559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8pPr>
            <a:lvl9pPr marL="3913188" indent="-293688" algn="l" rtl="0" fontAlgn="base">
              <a:spcBef>
                <a:spcPts val="700"/>
              </a:spcBef>
              <a:spcAft>
                <a:spcPct val="0"/>
              </a:spcAft>
              <a:buClr>
                <a:srgbClr val="094B67"/>
              </a:buClr>
              <a:buSzPct val="125000"/>
              <a:buFont typeface="Helvetica" charset="0"/>
              <a:buChar char="•"/>
              <a:defRPr sz="2000">
                <a:solidFill>
                  <a:srgbClr val="4C4C4C"/>
                </a:solidFill>
                <a:latin typeface="+mn-lt"/>
                <a:ea typeface="+mn-ea"/>
                <a:cs typeface="+mn-cs"/>
                <a:sym typeface="Helvetica" charset="0"/>
              </a:defRPr>
            </a:lvl9pPr>
          </a:lstStyle>
          <a:p>
            <a:r>
              <a:rPr lang="en-US" dirty="0">
                <a:effectLst/>
              </a:rPr>
              <a:t>One-To-Many Relationship (4)</a:t>
            </a:r>
            <a:endParaRPr lang="en-US" sz="2400" dirty="0">
              <a:effectLst/>
            </a:endParaRPr>
          </a:p>
        </p:txBody>
      </p:sp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Next Class</a:t>
            </a:r>
          </a:p>
        </p:txBody>
      </p:sp>
      <p:pic>
        <p:nvPicPr>
          <p:cNvPr id="6" name="Picture 47" descr="FireLite:Books:Data Management:6e:Art PNG:04-nation-stock.png">
            <a:extLst>
              <a:ext uri="{FF2B5EF4-FFF2-40B4-BE49-F238E27FC236}">
                <a16:creationId xmlns:a16="http://schemas.microsoft.com/office/drawing/2014/main" id="{FEE168B4-463A-EB4E-AE00-B52EF0E2C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397907" y="3124200"/>
            <a:ext cx="4398986" cy="2227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112274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383A-1CB9-B848-AFE5-4209782B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F809-C12C-C84D-9B55-0CFBCA2855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Every instance of an entity must be uniquely identified</a:t>
            </a:r>
          </a:p>
          <a:p>
            <a:r>
              <a:rPr lang="en-US" dirty="0"/>
              <a:t>An identifier can be one or many attributes and is recognized by an asterisk </a:t>
            </a:r>
          </a:p>
          <a:p>
            <a:pPr marL="173038" indent="0">
              <a:buNone/>
            </a:pPr>
            <a:endParaRPr lang="en-US" dirty="0"/>
          </a:p>
        </p:txBody>
      </p:sp>
      <p:pic>
        <p:nvPicPr>
          <p:cNvPr id="8" name="Picture 5" descr="FireLite:Books:Data Management:6e:Art PNG:03-share with identifier.png">
            <a:extLst>
              <a:ext uri="{FF2B5EF4-FFF2-40B4-BE49-F238E27FC236}">
                <a16:creationId xmlns:a16="http://schemas.microsoft.com/office/drawing/2014/main" id="{C4E5E915-920B-E745-95C8-D0D57118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6406" y="1691159"/>
            <a:ext cx="2249488" cy="274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66604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data model for Olympic cities</a:t>
            </a:r>
          </a:p>
          <a:p>
            <a:pPr lvl="1"/>
            <a:r>
              <a:rPr lang="en-US" sz="1800" dirty="0">
                <a:hlinkClick r:id="rId2"/>
              </a:rPr>
              <a:t>http://en.wikipedia.org/wiki/List_of_Olympic_Games_host_cities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08836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5B87-ED12-B14B-9B3B-65BA9FF9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Each entity becomes a table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The entity name becomes the table name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Each attribute becomes a column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The identifier becomes the primary key</a:t>
            </a:r>
          </a:p>
        </p:txBody>
      </p:sp>
    </p:spTree>
    <p:extLst>
      <p:ext uri="{BB962C8B-B14F-4D97-AF65-F5344CB8AC3E}">
        <p14:creationId xmlns:p14="http://schemas.microsoft.com/office/powerpoint/2010/main" val="21024042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Define a Table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689100"/>
            <a:ext cx="8102600" cy="2654300"/>
          </a:xfrm>
          <a:solidFill>
            <a:srgbClr val="F2F2F2"/>
          </a:solidFill>
        </p:spPr>
        <p:txBody>
          <a:bodyPr lIns="90487" tIns="44450" rIns="90487" bIns="44450"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0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create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table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 share (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 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shrcode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A13F36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 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shrfirm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A13F36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varchar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20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not null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 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shrprice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A13F36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decimal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6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 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shrqty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A13F36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decimal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 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shrdiv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A13F36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decimal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 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shrpe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A13F36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decimal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		</a:t>
            </a:r>
            <a:r>
              <a:rPr lang="en-US" sz="2000" b="1" dirty="0">
                <a:solidFill>
                  <a:srgbClr val="337023"/>
                </a:solidFill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primary key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shrcode</a:t>
            </a:r>
            <a:r>
              <a:rPr lang="en-US" sz="2000" dirty="0">
                <a:latin typeface="Consolas" panose="020B0609020204030204" pitchFamily="49" charset="0"/>
                <a:ea typeface="ＭＳ Ｐゴシック" pitchFamily="-109" charset="-128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9664581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Table in MySQL Workbench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0" y="1600200"/>
            <a:ext cx="6578600" cy="47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32788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">
      <a:dk1>
        <a:srgbClr val="44422C"/>
      </a:dk1>
      <a:lt1>
        <a:srgbClr val="BBBDD3"/>
      </a:lt1>
      <a:dk2>
        <a:srgbClr val="000000"/>
      </a:dk2>
      <a:lt2>
        <a:srgbClr val="4C4C4C"/>
      </a:lt2>
      <a:accent1>
        <a:srgbClr val="094B67"/>
      </a:accent1>
      <a:accent2>
        <a:srgbClr val="333399"/>
      </a:accent2>
      <a:accent3>
        <a:srgbClr val="DADBE6"/>
      </a:accent3>
      <a:accent4>
        <a:srgbClr val="393724"/>
      </a:accent4>
      <a:accent5>
        <a:srgbClr val="AAB1B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"/>
        <a:ea typeface="ヒラギノ角ゴ ProN W3"/>
        <a:cs typeface="ヒラギノ角ゴ ProN W3"/>
      </a:majorFont>
      <a:minorFont>
        <a:latin typeface="Helvetic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44422C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44422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44422C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44422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12188</TotalTime>
  <Pages>0</Pages>
  <Words>1907</Words>
  <Characters>0</Characters>
  <Application>Microsoft Macintosh PowerPoint</Application>
  <PresentationFormat>On-screen Show (4:3)</PresentationFormat>
  <Lines>0</Lines>
  <Paragraphs>808</Paragraphs>
  <Slides>44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ＭＳ Ｐゴシック</vt:lpstr>
      <vt:lpstr>ヒラギノ明朝 ProN W3</vt:lpstr>
      <vt:lpstr>ヒラギノ角ゴ ProN W3</vt:lpstr>
      <vt:lpstr>Arial</vt:lpstr>
      <vt:lpstr>Calibri</vt:lpstr>
      <vt:lpstr>Consolas</vt:lpstr>
      <vt:lpstr>Courier New</vt:lpstr>
      <vt:lpstr>Helvetica</vt:lpstr>
      <vt:lpstr>Hoefler Text</vt:lpstr>
      <vt:lpstr>Osaka</vt:lpstr>
      <vt:lpstr>Times</vt:lpstr>
      <vt:lpstr>Title &amp; Bullets</vt:lpstr>
      <vt:lpstr>Document</vt:lpstr>
      <vt:lpstr>Single Entity  MSBA BAN 6020 Data Management</vt:lpstr>
      <vt:lpstr>Modeling Reality</vt:lpstr>
      <vt:lpstr>Entity</vt:lpstr>
      <vt:lpstr>Attribute</vt:lpstr>
      <vt:lpstr>Identifier</vt:lpstr>
      <vt:lpstr>Exercise</vt:lpstr>
      <vt:lpstr>Rules</vt:lpstr>
      <vt:lpstr>Define a Table</vt:lpstr>
      <vt:lpstr>Table in MySQL Workbench</vt:lpstr>
      <vt:lpstr>MySQL Workbench Preferences</vt:lpstr>
      <vt:lpstr>Data Types</vt:lpstr>
      <vt:lpstr>The Share Table</vt:lpstr>
      <vt:lpstr>Insert Rows</vt:lpstr>
      <vt:lpstr>Import Data</vt:lpstr>
      <vt:lpstr>MySQL Workbench</vt:lpstr>
      <vt:lpstr>Exercise</vt:lpstr>
      <vt:lpstr>Querying a Table</vt:lpstr>
      <vt:lpstr>Project</vt:lpstr>
      <vt:lpstr>Project</vt:lpstr>
      <vt:lpstr>Restrict</vt:lpstr>
      <vt:lpstr>Restrict</vt:lpstr>
      <vt:lpstr>Project and Restrict</vt:lpstr>
      <vt:lpstr>Exercise</vt:lpstr>
      <vt:lpstr>Note to Carolina</vt:lpstr>
      <vt:lpstr>Primary Key Retrieval</vt:lpstr>
      <vt:lpstr>Primary Key Retrieval</vt:lpstr>
      <vt:lpstr>In</vt:lpstr>
      <vt:lpstr>Not In</vt:lpstr>
      <vt:lpstr>Order Columns</vt:lpstr>
      <vt:lpstr>Order Rows</vt:lpstr>
      <vt:lpstr>Calculation</vt:lpstr>
      <vt:lpstr>Exercise</vt:lpstr>
      <vt:lpstr>Built-In Functions</vt:lpstr>
      <vt:lpstr>Subqueries</vt:lpstr>
      <vt:lpstr>Regular Expression</vt:lpstr>
      <vt:lpstr>Regular Expression</vt:lpstr>
      <vt:lpstr>Regular Expression</vt:lpstr>
      <vt:lpstr>Exercises</vt:lpstr>
      <vt:lpstr>Distinct</vt:lpstr>
      <vt:lpstr>Delete</vt:lpstr>
      <vt:lpstr>Update</vt:lpstr>
      <vt:lpstr>Quotes</vt:lpstr>
      <vt:lpstr>Recap</vt:lpstr>
      <vt:lpstr>Next Class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</dc:creator>
  <cp:keywords/>
  <dc:description/>
  <cp:lastModifiedBy>Carolina Salge</cp:lastModifiedBy>
  <cp:revision>531</cp:revision>
  <dcterms:modified xsi:type="dcterms:W3CDTF">2018-06-14T14:09:28Z</dcterms:modified>
</cp:coreProperties>
</file>