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1" r:id="rId3"/>
    <p:sldId id="306" r:id="rId4"/>
    <p:sldId id="261" r:id="rId5"/>
    <p:sldId id="509" r:id="rId6"/>
    <p:sldId id="498" r:id="rId7"/>
    <p:sldId id="512" r:id="rId8"/>
    <p:sldId id="513" r:id="rId9"/>
    <p:sldId id="511" r:id="rId10"/>
    <p:sldId id="299" r:id="rId11"/>
    <p:sldId id="510" r:id="rId12"/>
    <p:sldId id="268" r:id="rId13"/>
    <p:sldId id="514" r:id="rId14"/>
    <p:sldId id="515" r:id="rId15"/>
    <p:sldId id="516" r:id="rId16"/>
    <p:sldId id="307" r:id="rId17"/>
    <p:sldId id="323" r:id="rId18"/>
    <p:sldId id="302" r:id="rId19"/>
    <p:sldId id="303" r:id="rId20"/>
    <p:sldId id="304" r:id="rId21"/>
    <p:sldId id="517" r:id="rId22"/>
    <p:sldId id="518" r:id="rId23"/>
    <p:sldId id="310" r:id="rId24"/>
    <p:sldId id="287" r:id="rId25"/>
    <p:sldId id="519" r:id="rId26"/>
    <p:sldId id="520" r:id="rId27"/>
    <p:sldId id="522" r:id="rId28"/>
    <p:sldId id="521" r:id="rId29"/>
    <p:sldId id="298" r:id="rId30"/>
    <p:sldId id="418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5pPr>
    <a:lvl6pPr marL="2286000" algn="l" defTabSz="914400" rtl="0" eaLnBrk="1" latinLnBrk="0" hangingPunct="1"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6pPr>
    <a:lvl7pPr marL="2743200" algn="l" defTabSz="914400" rtl="0" eaLnBrk="1" latinLnBrk="0" hangingPunct="1"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7pPr>
    <a:lvl8pPr marL="3200400" algn="l" defTabSz="914400" rtl="0" eaLnBrk="1" latinLnBrk="0" hangingPunct="1"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8pPr>
    <a:lvl9pPr marL="3657600" algn="l" defTabSz="914400" rtl="0" eaLnBrk="1" latinLnBrk="0" hangingPunct="1"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023"/>
    <a:srgbClr val="335980"/>
    <a:srgbClr val="F2F2F2"/>
    <a:srgbClr val="CBA4BC"/>
    <a:srgbClr val="75AAB6"/>
    <a:srgbClr val="E9E9E8"/>
    <a:srgbClr val="A13F36"/>
    <a:srgbClr val="006FBE"/>
    <a:srgbClr val="094B67"/>
    <a:srgbClr val="164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0"/>
    <p:restoredTop sz="92846"/>
  </p:normalViewPr>
  <p:slideViewPr>
    <p:cSldViewPr>
      <p:cViewPr varScale="1">
        <p:scale>
          <a:sx n="107" d="100"/>
          <a:sy n="107" d="100"/>
        </p:scale>
        <p:origin x="1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A2CC-BAEE-904E-BBC5-92D6DA6192E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6653-E6E1-FA41-89D6-B0ED6B45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38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BF20-C81C-0740-8EE2-B552972A2247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42EC0-104A-9E42-962B-E6BDE8D4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637BE-F2D2-2B42-88C0-CC4CC6A4C4AB}" type="slidenum">
              <a:rPr lang="en-US">
                <a:latin typeface="Times" pitchFamily="-109" charset="0"/>
              </a:rPr>
              <a:pPr/>
              <a:t>2</a:t>
            </a:fld>
            <a:endParaRPr lang="en-US">
              <a:latin typeface="Times" pitchFamily="-109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37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229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69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155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830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694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984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15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1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77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71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21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82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78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050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45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917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4818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279400"/>
            <a:ext cx="2025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279400"/>
            <a:ext cx="5924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80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6388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73405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689100"/>
            <a:ext cx="39751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89100"/>
            <a:ext cx="39751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7250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3317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1352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7590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1919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65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279400"/>
            <a:ext cx="8102600" cy="1104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689100"/>
            <a:ext cx="8102600" cy="453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+mj-lt"/>
          <a:ea typeface="+mj-ea"/>
          <a:cs typeface="+mj-cs"/>
          <a:sym typeface="Helvetica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9pPr>
    </p:titleStyle>
    <p:bodyStyle>
      <a:lvl1pPr marL="468313" indent="-295275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3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1pPr>
      <a:lvl2pPr marL="865188" indent="-293688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6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2pPr>
      <a:lvl3pPr marL="1271588" indent="-293688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4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3pPr>
      <a:lvl4pPr marL="1677988" indent="-293688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4pPr>
      <a:lvl5pPr marL="2084388" indent="-293688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5pPr>
      <a:lvl6pPr marL="2541588" indent="-293688" algn="l" rtl="0" fontAlgn="base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6pPr>
      <a:lvl7pPr marL="2998788" indent="-293688" algn="l" rtl="0" fontAlgn="base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7pPr>
      <a:lvl8pPr marL="3455988" indent="-293688" algn="l" rtl="0" fontAlgn="base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8pPr>
      <a:lvl9pPr marL="3913188" indent="-293688" algn="l" rtl="0" fontAlgn="base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NU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44700"/>
            <a:ext cx="9144000" cy="16129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tx1"/>
                </a:solidFill>
              </a:rPr>
              <a:t>One to Many</a:t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altLang="en-US" sz="44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ea typeface="ＭＳ Ｐゴシック" charset="-128"/>
                <a:sym typeface="Arial" charset="0"/>
              </a:rPr>
              <a:t>MSBA BAN 6020</a:t>
            </a:r>
            <a:br>
              <a:rPr lang="en-US" altLang="en-US" sz="2400" dirty="0">
                <a:solidFill>
                  <a:schemeClr val="tx1"/>
                </a:solidFill>
                <a:ea typeface="ＭＳ Ｐゴシック" charset="-128"/>
                <a:sym typeface="Arial" charset="0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charset="-128"/>
                <a:sym typeface="Arial" charset="0"/>
              </a:rPr>
              <a:t>Data Management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0" y="4594217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1pPr>
            <a:lvl2pPr marL="742950" indent="-285750"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2pPr>
            <a:lvl3pPr marL="1143000" indent="-228600"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3pPr>
            <a:lvl4pPr marL="1600200" indent="-228600"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4pPr>
            <a:lvl5pPr marL="2057400" indent="-228600"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  <a:effectLst/>
                <a:latin typeface="Helvetica" pitchFamily="2" charset="0"/>
                <a:ea typeface="ＭＳ Ｐゴシック" charset="-128"/>
                <a:sym typeface="Arial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effectLst/>
                <a:latin typeface="Helvetica" pitchFamily="2" charset="0"/>
                <a:ea typeface="ＭＳ Ｐゴシック" charset="-128"/>
                <a:sym typeface="Arial" charset="0"/>
              </a:rPr>
              <a:t>Carolina Salge</a:t>
            </a:r>
          </a:p>
        </p:txBody>
      </p:sp>
      <p:pic>
        <p:nvPicPr>
          <p:cNvPr id="7" name="officeArt object">
            <a:extLst>
              <a:ext uri="{FF2B5EF4-FFF2-40B4-BE49-F238E27FC236}">
                <a16:creationId xmlns:a16="http://schemas.microsoft.com/office/drawing/2014/main" id="{3E98A32C-D119-3045-B950-71AC3267146A}"/>
              </a:ext>
            </a:extLst>
          </p:cNvPr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324600" y="5900166"/>
            <a:ext cx="2602230" cy="80264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044D75-27BC-064B-96B7-FF15CFB297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209800" y="-35972"/>
            <a:ext cx="13563600" cy="69755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MySQL Workbench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B01EB-5C41-234B-A643-4C6DA105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2209800"/>
            <a:ext cx="4254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27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D904D-4DBA-C241-9D2F-D9116C0F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data model to keep track of a athlete’s running performance (e.g., distance and time) over various lengths</a:t>
            </a:r>
          </a:p>
          <a:p>
            <a:pPr lvl="1"/>
            <a:r>
              <a:rPr lang="en-US" sz="2400" dirty="0"/>
              <a:t>Create database and add 3 rows for each athlete</a:t>
            </a:r>
          </a:p>
          <a:p>
            <a:pPr marL="17303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412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Join</a:t>
            </a:r>
          </a:p>
        </p:txBody>
      </p:sp>
      <p:graphicFrame>
        <p:nvGraphicFramePr>
          <p:cNvPr id="16804" name="Group 4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23312"/>
              </p:ext>
            </p:extLst>
          </p:nvPr>
        </p:nvGraphicFramePr>
        <p:xfrm>
          <a:off x="615948" y="3505200"/>
          <a:ext cx="7962904" cy="55927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5666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7034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7646398"/>
                    </a:ext>
                  </a:extLst>
                </a:gridCol>
                <a:gridCol w="876304">
                  <a:extLst>
                    <a:ext uri="{9D8B030D-6E8A-4147-A177-3AD203B41FA5}">
                      <a16:colId xmlns:a16="http://schemas.microsoft.com/office/drawing/2014/main" val="3860353972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sng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shrcode</a:t>
                      </a:r>
                      <a:endParaRPr lang="en-US" sz="1000" u="sng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natcode</a:t>
                      </a:r>
                      <a:endParaRPr kumimoji="0" 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natcode</a:t>
                      </a:r>
                      <a:endParaRPr kumimoji="0" lang="en-US" sz="1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exchrate</a:t>
                      </a:r>
                    </a:p>
                  </a:txBody>
                  <a:tcPr marL="45720" marR="45720" marT="0" marB="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Narembeen Emu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12.34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45619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0.46000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4986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Indooroopilly Ruby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15.92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56147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0.46000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050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QD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Queensland Diamond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6.73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89251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0.46000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6840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Bombay Duck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25.55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167382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0.02280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6563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ROF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1234923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978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52.78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4716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363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27.50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10529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1.84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231678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154713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ILZ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37.75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6390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SLG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32868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2.68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55.25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12635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35.00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12323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MG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Minnesota Gold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53.87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816122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0.67000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GP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Georgia Peach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2.35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387333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0.67000</a:t>
                      </a:r>
                    </a:p>
                  </a:txBody>
                  <a:tcPr marL="45720" marR="4572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A1C586C-A302-3941-AFFE-AB5C91C4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4533900"/>
          </a:xfrm>
        </p:spPr>
        <p:txBody>
          <a:bodyPr/>
          <a:lstStyle/>
          <a:p>
            <a:r>
              <a:rPr lang="en-US" dirty="0"/>
              <a:t>Create a new table from two existing tables</a:t>
            </a:r>
          </a:p>
          <a:p>
            <a:pPr marL="173038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12F39-E501-2B41-8D6B-A7BC3BDF5E43}"/>
              </a:ext>
            </a:extLst>
          </p:cNvPr>
          <p:cNvSpPr/>
          <p:nvPr/>
        </p:nvSpPr>
        <p:spPr>
          <a:xfrm>
            <a:off x="524132" y="2514600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stock, nation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stock.natcode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nation.natcode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  <a:endParaRPr lang="en-US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58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Join Template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A1C586C-A302-3941-AFFE-AB5C91C4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4533900"/>
          </a:xfrm>
        </p:spPr>
        <p:txBody>
          <a:bodyPr/>
          <a:lstStyle/>
          <a:p>
            <a:r>
              <a:rPr lang="en-US" dirty="0"/>
              <a:t>The new table is created by matching on a common column—</a:t>
            </a:r>
            <a:r>
              <a:rPr lang="en-GB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natcode</a:t>
            </a:r>
            <a:endParaRPr lang="en-US" i="1" dirty="0"/>
          </a:p>
          <a:p>
            <a:pPr marL="173038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12F39-E501-2B41-8D6B-A7BC3BDF5E43}"/>
              </a:ext>
            </a:extLst>
          </p:cNvPr>
          <p:cNvSpPr/>
          <p:nvPr/>
        </p:nvSpPr>
        <p:spPr>
          <a:xfrm>
            <a:off x="520700" y="3048000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&lt;COLUMNS&gt;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&lt;TABLE1, TABLE2&gt;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 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&lt;TABLE1.PK/FK&gt; = &lt;TABLE2.PK/FK&gt;;</a:t>
            </a:r>
            <a:endParaRPr lang="en-US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370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Group By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A1C586C-A302-3941-AFFE-AB5C91C4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4533900"/>
          </a:xfrm>
        </p:spPr>
        <p:txBody>
          <a:bodyPr/>
          <a:lstStyle/>
          <a:p>
            <a:r>
              <a:rPr lang="en-US" dirty="0"/>
              <a:t>List the total value of stockholdings by nation</a:t>
            </a:r>
            <a:endParaRPr lang="en-US" i="1" dirty="0"/>
          </a:p>
          <a:p>
            <a:pPr marL="173038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12F39-E501-2B41-8D6B-A7BC3BDF5E43}"/>
              </a:ext>
            </a:extLst>
          </p:cNvPr>
          <p:cNvSpPr/>
          <p:nvPr/>
        </p:nvSpPr>
        <p:spPr>
          <a:xfrm>
            <a:off x="520700" y="3048000"/>
            <a:ext cx="8153400" cy="13234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sum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stkprice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*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*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exchrate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as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stkvalue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stock, nation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stock.natcode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nation.natcode</a:t>
            </a:r>
            <a:endParaRPr lang="en-US" sz="2000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group by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  <a:endParaRPr lang="en-US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  <p:graphicFrame>
        <p:nvGraphicFramePr>
          <p:cNvPr id="6" name="Group 69">
            <a:extLst>
              <a:ext uri="{FF2B5EF4-FFF2-40B4-BE49-F238E27FC236}">
                <a16:creationId xmlns:a16="http://schemas.microsoft.com/office/drawing/2014/main" id="{3B47B7B4-8A3F-C640-A8EC-893B124E3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79355"/>
              </p:ext>
            </p:extLst>
          </p:nvPr>
        </p:nvGraphicFramePr>
        <p:xfrm>
          <a:off x="3030934" y="4764005"/>
          <a:ext cx="3132932" cy="16081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stkvalue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946430.65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97506.71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48908364.25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30066065.54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103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Having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A1C586C-A302-3941-AFFE-AB5C91C4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45339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3370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/>
              <a:t> clause of </a:t>
            </a:r>
            <a:r>
              <a:rPr lang="en-US" b="1" dirty="0">
                <a:solidFill>
                  <a:srgbClr val="3370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</a:t>
            </a:r>
          </a:p>
          <a:p>
            <a:r>
              <a:rPr lang="en-US" dirty="0"/>
              <a:t>List the total value of stocks for nations with two or more listed stocks</a:t>
            </a:r>
            <a:endParaRPr lang="en-US" i="1" dirty="0"/>
          </a:p>
          <a:p>
            <a:pPr marL="173038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12F39-E501-2B41-8D6B-A7BC3BDF5E43}"/>
              </a:ext>
            </a:extLst>
          </p:cNvPr>
          <p:cNvSpPr/>
          <p:nvPr/>
        </p:nvSpPr>
        <p:spPr>
          <a:xfrm>
            <a:off x="520700" y="3381457"/>
            <a:ext cx="8153400" cy="163121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sum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stkprice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*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*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exchrate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as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stkvalue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stock, nation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stock.natcode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nation.natcode</a:t>
            </a:r>
            <a:endParaRPr lang="en-US" sz="2000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group by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endParaRPr lang="en-US" sz="2000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having count(*) 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=&gt; </a:t>
            </a:r>
            <a:r>
              <a:rPr lang="en-US" sz="2000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  <a:endParaRPr lang="en-US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  <p:graphicFrame>
        <p:nvGraphicFramePr>
          <p:cNvPr id="6" name="Group 69">
            <a:extLst>
              <a:ext uri="{FF2B5EF4-FFF2-40B4-BE49-F238E27FC236}">
                <a16:creationId xmlns:a16="http://schemas.microsoft.com/office/drawing/2014/main" id="{3B47B7B4-8A3F-C640-A8EC-893B124E3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5705"/>
              </p:ext>
            </p:extLst>
          </p:nvPr>
        </p:nvGraphicFramePr>
        <p:xfrm>
          <a:off x="3030934" y="5249862"/>
          <a:ext cx="3132932" cy="13033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stkvalue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946430.65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48908364.25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30066065.54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2102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D904D-4DBA-C241-9D2F-D9116C0F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the nation name and total stock price for each country that has three or more stocks in the portfolio</a:t>
            </a:r>
          </a:p>
        </p:txBody>
      </p:sp>
    </p:spTree>
    <p:extLst>
      <p:ext uri="{BB962C8B-B14F-4D97-AF65-F5344CB8AC3E}">
        <p14:creationId xmlns:p14="http://schemas.microsoft.com/office/powerpoint/2010/main" val="27258640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to Carolina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here! Finish chapter 4 next class</a:t>
            </a:r>
          </a:p>
        </p:txBody>
      </p:sp>
    </p:spTree>
    <p:extLst>
      <p:ext uri="{BB962C8B-B14F-4D97-AF65-F5344CB8AC3E}">
        <p14:creationId xmlns:p14="http://schemas.microsoft.com/office/powerpoint/2010/main" val="29004355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strings without certain characters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</a:t>
            </a:r>
            <a:r>
              <a:rPr lang="en-US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a-f] </a:t>
            </a:r>
            <a:r>
              <a:rPr lang="en-US" dirty="0">
                <a:cs typeface="Courier New"/>
              </a:rPr>
              <a:t>means any character not in the set containing </a:t>
            </a:r>
            <a:r>
              <a:rPr lang="en-US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List the names of nations with non-alphabetic characters in their names</a:t>
            </a: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AE71A-2FE3-634E-AC26-7DC9DFF27CE4}"/>
              </a:ext>
            </a:extLst>
          </p:cNvPr>
          <p:cNvSpPr/>
          <p:nvPr/>
        </p:nvSpPr>
        <p:spPr>
          <a:xfrm>
            <a:off x="520700" y="4778514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nation 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regexp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'[^</a:t>
            </a:r>
            <a:r>
              <a:rPr lang="en-US" sz="2000" dirty="0" err="1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a-z|A-Z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]'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90812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for string repetition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r>
              <a:rPr lang="en-GB" dirty="0">
                <a:solidFill>
                  <a:srgbClr val="335980"/>
                </a:solidFill>
              </a:rPr>
              <a:t> </a:t>
            </a:r>
            <a:r>
              <a:rPr lang="en-GB" dirty="0"/>
              <a:t>means repeat the pattern </a:t>
            </a: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times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List the name of firms with a double ‘e’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5F70C-73C4-BD43-A408-3E998B0593E3}"/>
              </a:ext>
            </a:extLst>
          </p:cNvPr>
          <p:cNvSpPr/>
          <p:nvPr/>
        </p:nvSpPr>
        <p:spPr>
          <a:xfrm>
            <a:off x="520700" y="4038600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regexp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'[e]{2}'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71031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One to Many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Entities are related to other entities</a:t>
            </a:r>
          </a:p>
          <a:p>
            <a:r>
              <a:rPr lang="en-GB" dirty="0"/>
              <a:t>A 1:m relationship</a:t>
            </a:r>
          </a:p>
        </p:txBody>
      </p:sp>
      <p:pic>
        <p:nvPicPr>
          <p:cNvPr id="4" name="Picture 47" descr="FireLite:Books:Data Management:6e:Art PNG:04-nation-stock.png">
            <a:extLst>
              <a:ext uri="{FF2B5EF4-FFF2-40B4-BE49-F238E27FC236}">
                <a16:creationId xmlns:a16="http://schemas.microsoft.com/office/drawing/2014/main" id="{7BB57339-0DD7-124D-B45B-105998DD3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123281" y="3429000"/>
            <a:ext cx="4948237" cy="2505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16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2197100"/>
          </a:xfrm>
        </p:spPr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strings with many different strings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GB" dirty="0"/>
              <a:t> means alternation (or)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List the names of firms with a double ‘s’ or a double ‘n’ 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420CC-DBFC-2145-8871-66801FE626FE}"/>
              </a:ext>
            </a:extLst>
          </p:cNvPr>
          <p:cNvSpPr/>
          <p:nvPr/>
        </p:nvSpPr>
        <p:spPr>
          <a:xfrm>
            <a:off x="520700" y="4400490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regexp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'[s]{2}|[e]{2}'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49290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2197100"/>
          </a:xfrm>
        </p:spPr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for multiple versions of a string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2400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err="1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GB" sz="2400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400" dirty="0">
                <a:solidFill>
                  <a:srgbClr val="335980"/>
                </a:solidFill>
              </a:rPr>
              <a:t> </a:t>
            </a:r>
            <a:r>
              <a:rPr lang="en-GB" sz="2400" dirty="0"/>
              <a:t>means any character from the set with </a:t>
            </a:r>
            <a:r>
              <a:rPr lang="en-US" sz="24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GB" sz="2400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GB" sz="2400" dirty="0"/>
              <a:t> or </a:t>
            </a:r>
            <a:r>
              <a:rPr lang="en-US" sz="24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GB" sz="2400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GB" sz="2400" dirty="0"/>
              <a:t>—it will match for </a:t>
            </a:r>
            <a:r>
              <a:rPr lang="en-US" sz="24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GB" sz="2400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GB" sz="2400" dirty="0"/>
              <a:t> or </a:t>
            </a:r>
            <a:r>
              <a:rPr lang="en-US" sz="24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GB" sz="2400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List the names of firms with names that include ‘</a:t>
            </a:r>
            <a:r>
              <a:rPr lang="en-GB" dirty="0" err="1"/>
              <a:t>inia</a:t>
            </a:r>
            <a:r>
              <a:rPr lang="en-GB" dirty="0"/>
              <a:t>’ or ‘onia’ 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420CC-DBFC-2145-8871-66801FE626FE}"/>
              </a:ext>
            </a:extLst>
          </p:cNvPr>
          <p:cNvSpPr/>
          <p:nvPr/>
        </p:nvSpPr>
        <p:spPr>
          <a:xfrm>
            <a:off x="520700" y="4648200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regexp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'[</a:t>
            </a:r>
            <a:r>
              <a:rPr lang="en-US" sz="2000" dirty="0" err="1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io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]</a:t>
            </a:r>
            <a:r>
              <a:rPr lang="en-US" sz="2000" dirty="0" err="1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nia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56719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2197100"/>
          </a:xfrm>
        </p:spPr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Find firms with ‘t’ as the third name letter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Find firms not containing ‘s’ in their name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420CC-DBFC-2145-8871-66801FE626FE}"/>
              </a:ext>
            </a:extLst>
          </p:cNvPr>
          <p:cNvSpPr/>
          <p:nvPr/>
        </p:nvSpPr>
        <p:spPr>
          <a:xfrm>
            <a:off x="520700" y="5616714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not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regexp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s|S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987E8-B280-4B40-95B8-EB443979D574}"/>
              </a:ext>
            </a:extLst>
          </p:cNvPr>
          <p:cNvSpPr/>
          <p:nvPr/>
        </p:nvSpPr>
        <p:spPr>
          <a:xfrm>
            <a:off x="520700" y="2433707"/>
            <a:ext cx="8153400" cy="1938992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not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regexp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'^(.){2}t’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2000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5AAB6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# (.){2} specifies that anything is acceptable for the next two characters. t indicates what the next character, the third, must be</a:t>
            </a:r>
          </a:p>
        </p:txBody>
      </p:sp>
    </p:spTree>
    <p:extLst>
      <p:ext uri="{BB962C8B-B14F-4D97-AF65-F5344CB8AC3E}">
        <p14:creationId xmlns:p14="http://schemas.microsoft.com/office/powerpoint/2010/main" val="11731369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the names of nations ending with ‘States’</a:t>
            </a:r>
          </a:p>
        </p:txBody>
      </p:sp>
    </p:spTree>
    <p:extLst>
      <p:ext uri="{BB962C8B-B14F-4D97-AF65-F5344CB8AC3E}">
        <p14:creationId xmlns:p14="http://schemas.microsoft.com/office/powerpoint/2010/main" val="23638181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Subqueries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query within a query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Report the names of all Australian stocks</a:t>
            </a:r>
          </a:p>
          <a:p>
            <a:pPr eaLnBrk="1" hangingPunct="1">
              <a:buFontTx/>
              <a:buNone/>
            </a:pPr>
            <a:endParaRPr lang="en-US" sz="12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5988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75410"/>
              </p:ext>
            </p:extLst>
          </p:nvPr>
        </p:nvGraphicFramePr>
        <p:xfrm>
          <a:off x="3416300" y="4372336"/>
          <a:ext cx="2362200" cy="12239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shrfirm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Narembeen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Emu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Queensland Diamond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Indooroopilly Ruby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49EA55F-ED0C-0D4A-91AF-8DCEF7E07DBB}"/>
              </a:ext>
            </a:extLst>
          </p:cNvPr>
          <p:cNvSpPr/>
          <p:nvPr/>
        </p:nvSpPr>
        <p:spPr>
          <a:xfrm>
            <a:off x="520700" y="2971800"/>
            <a:ext cx="8153400" cy="101566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in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(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nation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'Australia'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567262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Subqueries</a:t>
            </a:r>
          </a:p>
        </p:txBody>
      </p:sp>
      <p:graphicFrame>
        <p:nvGraphicFramePr>
          <p:cNvPr id="8" name="Group 420">
            <a:extLst>
              <a:ext uri="{FF2B5EF4-FFF2-40B4-BE49-F238E27FC236}">
                <a16:creationId xmlns:a16="http://schemas.microsoft.com/office/drawing/2014/main" id="{9239B58A-9815-8448-B743-A7BA71F47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17316"/>
              </p:ext>
            </p:extLst>
          </p:nvPr>
        </p:nvGraphicFramePr>
        <p:xfrm>
          <a:off x="615948" y="2743200"/>
          <a:ext cx="7962904" cy="59499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5666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7034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7646398"/>
                    </a:ext>
                  </a:extLst>
                </a:gridCol>
                <a:gridCol w="876304">
                  <a:extLst>
                    <a:ext uri="{9D8B030D-6E8A-4147-A177-3AD203B41FA5}">
                      <a16:colId xmlns:a16="http://schemas.microsoft.com/office/drawing/2014/main" val="3860353972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share</a:t>
                      </a: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nation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88526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sng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shrcode</a:t>
                      </a:r>
                      <a:endParaRPr lang="en-US" sz="1000" u="sng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000" b="1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0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natcode</a:t>
                      </a:r>
                      <a:endParaRPr kumimoji="0" lang="en-US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natcode</a:t>
                      </a:r>
                      <a:endParaRPr kumimoji="0" lang="en-US" sz="1000" b="1" i="0" u="sng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exchrate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Narembeen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Emu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12.34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45619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0.46000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4986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Indooroopilly Ruby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15.92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56147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0.46000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050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QD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Queensland Diamond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6.73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89251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0.46000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6840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Bombay Duck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25.55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167382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0.02280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6563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ROF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1234923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978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CS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52.78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4716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363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27.50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10529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1.84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231678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154713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ILZ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37.75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6390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SLG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32868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2.68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55.25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12635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35.00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12323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1.68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MG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Minnesota Gold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53.87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816122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0.67000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GP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Georgia Peach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2.35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387333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0.20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</a:t>
                      </a:r>
                    </a:p>
                  </a:txBody>
                  <a:tcPr marL="45720" marR="4572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0.67000</a:t>
                      </a:r>
                    </a:p>
                  </a:txBody>
                  <a:tcPr marL="45720" marR="4572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49575E4-A352-F14C-A229-4562302BCA07}"/>
              </a:ext>
            </a:extLst>
          </p:cNvPr>
          <p:cNvSpPr/>
          <p:nvPr/>
        </p:nvSpPr>
        <p:spPr>
          <a:xfrm>
            <a:off x="520700" y="1447800"/>
            <a:ext cx="8153400" cy="101566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 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natcode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(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natcode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nation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	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'Australia'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2E0E8-625F-534F-8E49-72E3A33DBDBB}"/>
              </a:ext>
            </a:extLst>
          </p:cNvPr>
          <p:cNvSpPr/>
          <p:nvPr/>
        </p:nvSpPr>
        <p:spPr bwMode="auto">
          <a:xfrm>
            <a:off x="1295400" y="3124200"/>
            <a:ext cx="1447800" cy="1371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44422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4442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efler Text" charset="0"/>
              <a:ea typeface="ヒラギノ明朝 ProN W3" charset="0"/>
              <a:cs typeface="ヒラギノ明朝 ProN W3" charset="0"/>
              <a:sym typeface="Hoefler Tex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188EF0-9B7D-3D43-84F4-49F3CC1CDD1D}"/>
              </a:ext>
            </a:extLst>
          </p:cNvPr>
          <p:cNvSpPr/>
          <p:nvPr/>
        </p:nvSpPr>
        <p:spPr bwMode="auto">
          <a:xfrm>
            <a:off x="5257800" y="3124200"/>
            <a:ext cx="609600" cy="55626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44422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4442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efler Text" charset="0"/>
              <a:ea typeface="ヒラギノ明朝 ProN W3" charset="0"/>
              <a:cs typeface="ヒラギノ明朝 ProN W3" charset="0"/>
              <a:sym typeface="Hoefler Tex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D5A49-DC33-124A-876D-0EC432D8E542}"/>
              </a:ext>
            </a:extLst>
          </p:cNvPr>
          <p:cNvSpPr/>
          <p:nvPr/>
        </p:nvSpPr>
        <p:spPr bwMode="auto">
          <a:xfrm>
            <a:off x="5867400" y="3124200"/>
            <a:ext cx="609600" cy="1371600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44422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4442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efler Text" charset="0"/>
              <a:ea typeface="ヒラギノ明朝 ProN W3" charset="0"/>
              <a:cs typeface="ヒラギノ明朝 ProN W3" charset="0"/>
              <a:sym typeface="Hoefler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634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Correlated Subqueries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Solves the inner query many times</a:t>
            </a: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Find stocks where their quantity is greater than the average quantity for their country</a:t>
            </a:r>
          </a:p>
          <a:p>
            <a:pPr eaLnBrk="1" hangingPunct="1">
              <a:buFontTx/>
              <a:buNone/>
            </a:pPr>
            <a:endParaRPr lang="en-US" sz="12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EA55F-ED0C-0D4A-91AF-8DCEF7E07DBB}"/>
              </a:ext>
            </a:extLst>
          </p:cNvPr>
          <p:cNvSpPr/>
          <p:nvPr/>
        </p:nvSpPr>
        <p:spPr>
          <a:xfrm>
            <a:off x="520700" y="3886200"/>
            <a:ext cx="8153400" cy="13234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stock, nation 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stock.natcode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nation.natcode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and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&gt; 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(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avg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stock.natcode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nation.natcode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7" name="Group 128">
            <a:extLst>
              <a:ext uri="{FF2B5EF4-FFF2-40B4-BE49-F238E27FC236}">
                <a16:creationId xmlns:a16="http://schemas.microsoft.com/office/drawing/2014/main" id="{391A8CE0-65E8-3346-846B-A2E4204FE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68850"/>
              </p:ext>
            </p:extLst>
          </p:nvPr>
        </p:nvGraphicFramePr>
        <p:xfrm>
          <a:off x="2197100" y="5337049"/>
          <a:ext cx="4800600" cy="1371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stkfirm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stkqty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Queensland Diamond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89251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Bolivian Sheep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231678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Royal Ostrich Farms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1234923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Minnesota Gold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816122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203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Correlated Subquery</a:t>
            </a:r>
          </a:p>
        </p:txBody>
      </p:sp>
      <p:graphicFrame>
        <p:nvGraphicFramePr>
          <p:cNvPr id="6" name="Group 760">
            <a:extLst>
              <a:ext uri="{FF2B5EF4-FFF2-40B4-BE49-F238E27FC236}">
                <a16:creationId xmlns:a16="http://schemas.microsoft.com/office/drawing/2014/main" id="{83BEBF94-8620-9348-9B5E-DF2610E4F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79188"/>
              </p:ext>
            </p:extLst>
          </p:nvPr>
        </p:nvGraphicFramePr>
        <p:xfrm>
          <a:off x="228600" y="2743200"/>
          <a:ext cx="7067550" cy="44951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4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stock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sng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stkcode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stkfirm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stkprice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stkqty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stkdiv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stkpe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natcode</a:t>
                      </a:r>
                      <a:endParaRPr kumimoji="0" lang="en-US" sz="100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Freedonia Copper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27.50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10529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1.84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Patagonian Tea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55.25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12635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Abyssinian Ruby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31.82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22010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1.32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Sri Lankan Gold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50.37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32868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2.68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ILZ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Indian Lead &amp;Zinc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37.75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6390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Burmese Elephant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154713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sng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Bolivian Sheep</a:t>
                      </a:r>
                      <a:endParaRPr kumimoji="0" lang="en-US" sz="1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12.75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231678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Nigerian Geese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12323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Canadian Sugar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52.78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4716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ROF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sng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Royal Ostrich Farms</a:t>
                      </a:r>
                      <a:endParaRPr kumimoji="0" lang="en-US" sz="1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33.75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1234923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sng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Minnesota Gold</a:t>
                      </a:r>
                      <a:endParaRPr kumimoji="0" lang="en-US" sz="1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53.87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816122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USA</a:t>
                      </a:r>
                    </a:p>
                  </a:txBody>
                  <a:tcPr marL="45720" marR="4572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Georgia Peach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387333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.20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USA</a:t>
                      </a:r>
                    </a:p>
                  </a:txBody>
                  <a:tcPr marL="45720" marR="4572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Narembeen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Emu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12.34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45619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CBA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anchor="ctr" horzOverflow="overflow">
                    <a:solidFill>
                      <a:srgbClr val="CBA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sng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Queensland Diamond</a:t>
                      </a:r>
                      <a:endParaRPr kumimoji="0" lang="en-US" sz="1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rgbClr val="CBA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6.73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89251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CBA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anchor="ctr" horzOverflow="overflow">
                    <a:solidFill>
                      <a:srgbClr val="CBA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Indooroopilly Ruby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15.92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56147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rgbClr val="CBA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anchor="ctr" horzOverflow="overflow">
                    <a:solidFill>
                      <a:srgbClr val="CBA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Bombay Duck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25.55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167382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E4A33D-1607-1E44-90CC-975B99CCE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5005"/>
              </p:ext>
            </p:extLst>
          </p:nvPr>
        </p:nvGraphicFramePr>
        <p:xfrm>
          <a:off x="228600" y="1143000"/>
          <a:ext cx="3546475" cy="150590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47737">
                  <a:extLst>
                    <a:ext uri="{9D8B030D-6E8A-4147-A177-3AD203B41FA5}">
                      <a16:colId xmlns:a16="http://schemas.microsoft.com/office/drawing/2014/main" val="1308736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078489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400476302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nation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10232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sng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natcode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exchrate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055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9080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</a:t>
                      </a:r>
                    </a:p>
                  </a:txBody>
                  <a:tcPr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States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1086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rgbClr val="CBA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rgbClr val="CBA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rgbClr val="CBA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5626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0.0228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7177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64D672D-924E-F942-85C6-AC058962D208}"/>
              </a:ext>
            </a:extLst>
          </p:cNvPr>
          <p:cNvSpPr/>
          <p:nvPr/>
        </p:nvSpPr>
        <p:spPr>
          <a:xfrm>
            <a:off x="4152900" y="1478595"/>
            <a:ext cx="4610100" cy="83099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12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12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12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stkqty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stock, nation </a:t>
            </a:r>
          </a:p>
          <a:p>
            <a:pPr algn="l"/>
            <a:r>
              <a:rPr lang="en-US" sz="12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12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stock.natcode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12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nation.natcode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and </a:t>
            </a:r>
            <a:r>
              <a:rPr lang="en-US" sz="12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stkqty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&gt; </a:t>
            </a:r>
          </a:p>
          <a:p>
            <a:pPr algn="l"/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(</a:t>
            </a:r>
            <a:r>
              <a:rPr lang="en-US" sz="12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 </a:t>
            </a:r>
            <a:r>
              <a:rPr lang="en-US" sz="12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avg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2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stkqty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</a:t>
            </a:r>
          </a:p>
          <a:p>
            <a:pPr algn="l"/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12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stock.natcode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12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nation.natcode</a:t>
            </a:r>
            <a:r>
              <a:rPr lang="en-US" sz="12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879618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the country, firm, and stock quantity for the maximum quantity of stock held for each country</a:t>
            </a:r>
          </a:p>
        </p:txBody>
      </p:sp>
    </p:spTree>
    <p:extLst>
      <p:ext uri="{BB962C8B-B14F-4D97-AF65-F5344CB8AC3E}">
        <p14:creationId xmlns:p14="http://schemas.microsoft.com/office/powerpoint/2010/main" val="33220345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Recap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Introduced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One to Many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Foreign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3370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3370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Correlated Subquery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ea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6366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with Additional Columns</a:t>
            </a:r>
          </a:p>
        </p:txBody>
      </p:sp>
      <p:graphicFrame>
        <p:nvGraphicFramePr>
          <p:cNvPr id="6" name="Group 760">
            <a:extLst>
              <a:ext uri="{FF2B5EF4-FFF2-40B4-BE49-F238E27FC236}">
                <a16:creationId xmlns:a16="http://schemas.microsoft.com/office/drawing/2014/main" id="{BE26882C-62A6-B945-86E4-26AA20AC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70844"/>
              </p:ext>
            </p:extLst>
          </p:nvPr>
        </p:nvGraphicFramePr>
        <p:xfrm>
          <a:off x="567531" y="1600200"/>
          <a:ext cx="8059737" cy="44380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4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stock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sng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stkcode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stkfirm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stkprice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stkqty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stkdiv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stkpe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exchrate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Freedonia Copper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10529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1.84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Patagonian Tea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55.25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12635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Abyssinian Ruby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31.82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22010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1.32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Sri Lankan Gold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50.37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32868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2.68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ILZ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Indian Lead &amp;Zinc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37.75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6390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Burmese Elephant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154713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Bolivian Sheep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12.75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231678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Nigerian Geese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12323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Canadian Sugar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52.78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4716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ROF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Royal Ostrich Farms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33.75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1234923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Kingdom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Minnesota Gold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53.87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816122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Georgia Peach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387333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.20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Narembeen Emu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12.34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45619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Queensland Diamond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6.73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89251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Indooroopilly Ruby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15.92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56147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Australia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Bombay Duck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25.55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167382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0.0228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4F91C4B-DD16-B244-B376-EAB95B46486E}"/>
              </a:ext>
            </a:extLst>
          </p:cNvPr>
          <p:cNvSpPr/>
          <p:nvPr/>
        </p:nvSpPr>
        <p:spPr>
          <a:xfrm>
            <a:off x="567532" y="6096000"/>
            <a:ext cx="8059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dirty="0">
                <a:effectLst/>
                <a:latin typeface="+mn-lt"/>
              </a:rPr>
              <a:t>Why create an additional entity?</a:t>
            </a:r>
            <a:endParaRPr lang="en-US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08836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6100" y="1689100"/>
            <a:ext cx="8102600" cy="453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68313" indent="-29527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3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8651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6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2715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4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6779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4pPr>
            <a:lvl5pPr marL="20843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5pPr>
            <a:lvl6pPr marL="25415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6pPr>
            <a:lvl7pPr marL="29987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7pPr>
            <a:lvl8pPr marL="34559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8pPr>
            <a:lvl9pPr marL="39131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9pPr>
          </a:lstStyle>
          <a:p>
            <a:r>
              <a:rPr lang="en-US" dirty="0">
                <a:effectLst/>
              </a:rPr>
              <a:t>Many-To-Many Relationships (5)</a:t>
            </a:r>
            <a:endParaRPr lang="en-US" sz="2400" dirty="0">
              <a:effectLst/>
            </a:endParaRPr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Next Class</a:t>
            </a:r>
          </a:p>
        </p:txBody>
      </p:sp>
      <p:pic>
        <p:nvPicPr>
          <p:cNvPr id="6" name="Picture 72" descr="FireLite:Books:Data Management:6e:Art PNG:05-sale-item.png">
            <a:extLst>
              <a:ext uri="{FF2B5EF4-FFF2-40B4-BE49-F238E27FC236}">
                <a16:creationId xmlns:a16="http://schemas.microsoft.com/office/drawing/2014/main" id="{ACF79C0F-1759-B943-A416-5AD5FB9F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017290" y="2993231"/>
            <a:ext cx="7160219" cy="1925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1227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Insert, Delete,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5B87-ED12-B14B-9B3B-65BA9FF9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</a:t>
            </a:r>
          </a:p>
          <a:p>
            <a:pPr lvl="1"/>
            <a:r>
              <a:rPr lang="en-GB" sz="2400" dirty="0"/>
              <a:t>Buy French stocks to record its exchange rate</a:t>
            </a:r>
          </a:p>
          <a:p>
            <a:pPr lvl="1"/>
            <a:endParaRPr lang="en-GB" dirty="0"/>
          </a:p>
          <a:p>
            <a:r>
              <a:rPr lang="en-GB" dirty="0"/>
              <a:t>Delete</a:t>
            </a:r>
          </a:p>
          <a:p>
            <a:pPr lvl="1"/>
            <a:r>
              <a:rPr lang="en-GB" sz="2400" dirty="0"/>
              <a:t>Delete a stock and lose data on exchange rate</a:t>
            </a:r>
          </a:p>
          <a:p>
            <a:endParaRPr lang="en-GB" dirty="0"/>
          </a:p>
          <a:p>
            <a:r>
              <a:rPr lang="en-GB" dirty="0"/>
              <a:t>Update</a:t>
            </a:r>
          </a:p>
          <a:p>
            <a:pPr lvl="1"/>
            <a:r>
              <a:rPr lang="en-GB" sz="2400" dirty="0"/>
              <a:t>If UK rate changes need to update table 10 times</a:t>
            </a:r>
          </a:p>
        </p:txBody>
      </p:sp>
    </p:spTree>
    <p:extLst>
      <p:ext uri="{BB962C8B-B14F-4D97-AF65-F5344CB8AC3E}">
        <p14:creationId xmlns:p14="http://schemas.microsoft.com/office/powerpoint/2010/main" val="21024042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Mapping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5B87-ED12-B14B-9B3B-65BA9FF9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Each entity becomes a table</a:t>
            </a:r>
          </a:p>
          <a:p>
            <a:pPr>
              <a:lnSpc>
                <a:spcPct val="90000"/>
              </a:lnSpc>
            </a:pPr>
            <a:r>
              <a:rPr lang="en-GB" dirty="0"/>
              <a:t>The entity name becomes the table name</a:t>
            </a:r>
          </a:p>
          <a:p>
            <a:pPr>
              <a:lnSpc>
                <a:spcPct val="90000"/>
              </a:lnSpc>
            </a:pPr>
            <a:r>
              <a:rPr lang="en-GB" dirty="0"/>
              <a:t>Each attribute becomes a column</a:t>
            </a:r>
          </a:p>
          <a:p>
            <a:pPr>
              <a:lnSpc>
                <a:spcPct val="90000"/>
              </a:lnSpc>
            </a:pPr>
            <a:r>
              <a:rPr lang="en-GB" dirty="0"/>
              <a:t>Add a column to table at the many end</a:t>
            </a:r>
          </a:p>
          <a:p>
            <a:pPr>
              <a:lnSpc>
                <a:spcPct val="90000"/>
              </a:lnSpc>
            </a:pPr>
            <a:r>
              <a:rPr lang="en-GB" dirty="0"/>
              <a:t>Place identifier of the one end in the column</a:t>
            </a:r>
          </a:p>
        </p:txBody>
      </p:sp>
    </p:spTree>
    <p:extLst>
      <p:ext uri="{BB962C8B-B14F-4D97-AF65-F5344CB8AC3E}">
        <p14:creationId xmlns:p14="http://schemas.microsoft.com/office/powerpoint/2010/main" val="17712504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Nation and Stock</a:t>
            </a:r>
          </a:p>
        </p:txBody>
      </p:sp>
      <p:graphicFrame>
        <p:nvGraphicFramePr>
          <p:cNvPr id="6" name="Group 760">
            <a:extLst>
              <a:ext uri="{FF2B5EF4-FFF2-40B4-BE49-F238E27FC236}">
                <a16:creationId xmlns:a16="http://schemas.microsoft.com/office/drawing/2014/main" id="{83BEBF94-8620-9348-9B5E-DF2610E4F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24549"/>
              </p:ext>
            </p:extLst>
          </p:nvPr>
        </p:nvGraphicFramePr>
        <p:xfrm>
          <a:off x="228600" y="2743200"/>
          <a:ext cx="7067550" cy="44951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4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stock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sng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stkcode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stkfirm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stkprice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stkqty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stkdiv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stkpe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natcode</a:t>
                      </a:r>
                      <a:endParaRPr kumimoji="0" lang="en-US" sz="100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Freedonia Copper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27.50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10529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1.84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Patagonian Tea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55.25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12635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Abyssinian Ruby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31.82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22010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1.32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Sri Lankan Gold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50.37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32868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2.68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ILZ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Indian Lead &amp;Zinc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37.75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6390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Burmese Elephant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154713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Bolivian Sheep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12.75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231678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Nigerian Geese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12323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Canadian Sugar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52.78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4716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ROF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Royal Ostrich Farms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33.75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1234923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UK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Minnesota Gold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53.87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816122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USA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Georgia Peach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387333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.20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USA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Narembeen Emu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12.34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45619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Queensland Diamond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6.73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89251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Indooroopilly Ruby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15.92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56147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.50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AUS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Bombay Duck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25.55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167382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</a:t>
                      </a:r>
                    </a:p>
                  </a:txBody>
                  <a:tcPr marL="45720" marR="45720"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E4A33D-1607-1E44-90CC-975B99CCE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26690"/>
              </p:ext>
            </p:extLst>
          </p:nvPr>
        </p:nvGraphicFramePr>
        <p:xfrm>
          <a:off x="228600" y="1143000"/>
          <a:ext cx="3546475" cy="150590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47737">
                  <a:extLst>
                    <a:ext uri="{9D8B030D-6E8A-4147-A177-3AD203B41FA5}">
                      <a16:colId xmlns:a16="http://schemas.microsoft.com/office/drawing/2014/main" val="1308736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078489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400476302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nation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10232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sng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natcode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exchrate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055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/>
                </a:tc>
                <a:extLst>
                  <a:ext uri="{0D108BD9-81ED-4DB2-BD59-A6C34878D82A}">
                    <a16:rowId xmlns:a16="http://schemas.microsoft.com/office/drawing/2014/main" val="188349080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States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/>
                </a:tc>
                <a:extLst>
                  <a:ext uri="{0D108BD9-81ED-4DB2-BD59-A6C34878D82A}">
                    <a16:rowId xmlns:a16="http://schemas.microsoft.com/office/drawing/2014/main" val="106311086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/>
                </a:tc>
                <a:extLst>
                  <a:ext uri="{0D108BD9-81ED-4DB2-BD59-A6C34878D82A}">
                    <a16:rowId xmlns:a16="http://schemas.microsoft.com/office/drawing/2014/main" val="410865626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0.0228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anchor="ctr" horzOverflow="overflow"/>
                </a:tc>
                <a:extLst>
                  <a:ext uri="{0D108BD9-81ED-4DB2-BD59-A6C34878D82A}">
                    <a16:rowId xmlns:a16="http://schemas.microsoft.com/office/drawing/2014/main" val="2461071779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1323C9DD-5697-A14E-997B-236545C2B78B}"/>
              </a:ext>
            </a:extLst>
          </p:cNvPr>
          <p:cNvGrpSpPr/>
          <p:nvPr/>
        </p:nvGrpSpPr>
        <p:grpSpPr>
          <a:xfrm>
            <a:off x="3775074" y="2005011"/>
            <a:ext cx="5003801" cy="4090989"/>
            <a:chOff x="3775074" y="2005011"/>
            <a:chExt cx="5003801" cy="4090989"/>
          </a:xfrm>
        </p:grpSpPr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8847C20B-1197-D04F-96E3-0FD0CAE16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5074" y="2005011"/>
              <a:ext cx="5003799" cy="2"/>
            </a:xfrm>
            <a:prstGeom prst="line">
              <a:avLst/>
            </a:prstGeom>
            <a:noFill/>
            <a:ln w="28575">
              <a:solidFill>
                <a:srgbClr val="3359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57">
              <a:extLst>
                <a:ext uri="{FF2B5EF4-FFF2-40B4-BE49-F238E27FC236}">
                  <a16:creationId xmlns:a16="http://schemas.microsoft.com/office/drawing/2014/main" id="{3BF9B98F-0A2D-EE42-976E-A42BF7C21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6149" y="5867400"/>
              <a:ext cx="1482725" cy="0"/>
            </a:xfrm>
            <a:prstGeom prst="line">
              <a:avLst/>
            </a:prstGeom>
            <a:noFill/>
            <a:ln w="28575">
              <a:solidFill>
                <a:srgbClr val="3359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64">
              <a:extLst>
                <a:ext uri="{FF2B5EF4-FFF2-40B4-BE49-F238E27FC236}">
                  <a16:creationId xmlns:a16="http://schemas.microsoft.com/office/drawing/2014/main" id="{8EBD229C-56F4-1E42-B1BF-BC0C2C387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8873" y="2005012"/>
              <a:ext cx="2" cy="4090988"/>
            </a:xfrm>
            <a:prstGeom prst="line">
              <a:avLst/>
            </a:prstGeom>
            <a:noFill/>
            <a:ln w="28575">
              <a:solidFill>
                <a:srgbClr val="3359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57">
              <a:extLst>
                <a:ext uri="{FF2B5EF4-FFF2-40B4-BE49-F238E27FC236}">
                  <a16:creationId xmlns:a16="http://schemas.microsoft.com/office/drawing/2014/main" id="{3356FA55-84A5-4C4A-A750-8D9D9E46D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6148" y="6096000"/>
              <a:ext cx="1482725" cy="0"/>
            </a:xfrm>
            <a:prstGeom prst="line">
              <a:avLst/>
            </a:prstGeom>
            <a:noFill/>
            <a:ln w="28575">
              <a:solidFill>
                <a:srgbClr val="3359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4581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5B87-ED12-B14B-9B3B-65BA9FF9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foreign key (FK) is a column that is a primary key (PK) of another table</a:t>
            </a:r>
          </a:p>
          <a:p>
            <a:pPr lvl="1"/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natcode</a:t>
            </a:r>
            <a:r>
              <a:rPr lang="en-GB" sz="2400" dirty="0"/>
              <a:t> in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stock</a:t>
            </a:r>
            <a:r>
              <a:rPr lang="en-GB" sz="2400" dirty="0"/>
              <a:t> is a FK because </a:t>
            </a:r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natcode</a:t>
            </a:r>
            <a:r>
              <a:rPr lang="en-GB" sz="2400" dirty="0"/>
              <a:t> is the PK of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nation</a:t>
            </a:r>
          </a:p>
        </p:txBody>
      </p:sp>
      <p:pic>
        <p:nvPicPr>
          <p:cNvPr id="6" name="Picture 47" descr="FireLite:Books:Data Management:6e:Art PNG:04-nation-stock.png">
            <a:extLst>
              <a:ext uri="{FF2B5EF4-FFF2-40B4-BE49-F238E27FC236}">
                <a16:creationId xmlns:a16="http://schemas.microsoft.com/office/drawing/2014/main" id="{4B2E5738-6A89-6F4A-A28D-D4608475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123281" y="3810000"/>
            <a:ext cx="4948237" cy="2505356"/>
          </a:xfrm>
          <a:prstGeom prst="rect">
            <a:avLst/>
          </a:prstGeom>
          <a:noFill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D2667F9-8FF3-F147-85E5-3703E2AF83A3}"/>
              </a:ext>
            </a:extLst>
          </p:cNvPr>
          <p:cNvGrpSpPr/>
          <p:nvPr/>
        </p:nvGrpSpPr>
        <p:grpSpPr>
          <a:xfrm>
            <a:off x="914397" y="4338935"/>
            <a:ext cx="6324603" cy="2371130"/>
            <a:chOff x="914397" y="4338935"/>
            <a:chExt cx="6324603" cy="23711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E0C99C-908E-6F4E-8571-AAB8E5D72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524" t="21236" r="1439" b="3006"/>
            <a:stretch/>
          </p:blipFill>
          <p:spPr>
            <a:xfrm>
              <a:off x="5160938" y="6269179"/>
              <a:ext cx="1424780" cy="304799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A749DF-A2C6-7D4C-970B-4C1AD69CCA8D}"/>
                </a:ext>
              </a:extLst>
            </p:cNvPr>
            <p:cNvGrpSpPr/>
            <p:nvPr/>
          </p:nvGrpSpPr>
          <p:grpSpPr>
            <a:xfrm>
              <a:off x="914397" y="4800600"/>
              <a:ext cx="4246541" cy="1676400"/>
              <a:chOff x="914397" y="4800600"/>
              <a:chExt cx="4246541" cy="1676400"/>
            </a:xfrm>
          </p:grpSpPr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100936AA-584A-0E49-8863-478A609AC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4399" y="4800600"/>
                <a:ext cx="1422399" cy="0"/>
              </a:xfrm>
              <a:prstGeom prst="line">
                <a:avLst/>
              </a:prstGeom>
              <a:noFill/>
              <a:ln w="28575">
                <a:solidFill>
                  <a:srgbClr val="33598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2D45E596-3B53-944B-99D6-9D144305B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4397" y="4800600"/>
                <a:ext cx="5256" cy="1676400"/>
              </a:xfrm>
              <a:prstGeom prst="line">
                <a:avLst/>
              </a:prstGeom>
              <a:noFill/>
              <a:ln w="28575">
                <a:solidFill>
                  <a:srgbClr val="33598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A182EE23-12C6-C14D-B718-AE06A22FA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4397" y="6477000"/>
                <a:ext cx="4246541" cy="0"/>
              </a:xfrm>
              <a:prstGeom prst="line">
                <a:avLst/>
              </a:prstGeom>
              <a:noFill/>
              <a:ln w="28575">
                <a:solidFill>
                  <a:srgbClr val="33598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77ACA-48AE-7F4F-AF28-A8661E189F1C}"/>
                </a:ext>
              </a:extLst>
            </p:cNvPr>
            <p:cNvSpPr/>
            <p:nvPr/>
          </p:nvSpPr>
          <p:spPr>
            <a:xfrm>
              <a:off x="1520932" y="4338935"/>
              <a:ext cx="612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effectLst/>
                  <a:latin typeface="+mn-lt"/>
                </a:rPr>
                <a:t>PK</a:t>
              </a:r>
              <a:endParaRPr lang="en-US" b="1" dirty="0">
                <a:effectLst/>
                <a:latin typeface="+mn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2118DC-0594-CF49-9C01-F7CF1C73D1B8}"/>
                </a:ext>
              </a:extLst>
            </p:cNvPr>
            <p:cNvSpPr/>
            <p:nvPr/>
          </p:nvSpPr>
          <p:spPr>
            <a:xfrm>
              <a:off x="6643964" y="6248400"/>
              <a:ext cx="5950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effectLst/>
                  <a:latin typeface="+mn-lt"/>
                </a:rPr>
                <a:t>FK</a:t>
              </a:r>
              <a:endParaRPr lang="en-US" b="1" dirty="0"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396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D904D-4DBA-C241-9D2F-D9116C0F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every FK value there is a PK value</a:t>
            </a:r>
          </a:p>
          <a:p>
            <a:pPr lvl="1"/>
            <a:r>
              <a:rPr lang="en-GB" sz="2400" dirty="0"/>
              <a:t>For every value of </a:t>
            </a:r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natcode</a:t>
            </a:r>
            <a:r>
              <a:rPr lang="en-GB" sz="2400" dirty="0"/>
              <a:t> in stock there is a value of </a:t>
            </a:r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natcode</a:t>
            </a:r>
            <a:r>
              <a:rPr lang="en-GB" sz="2400" dirty="0"/>
              <a:t> in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nation</a:t>
            </a:r>
          </a:p>
          <a:p>
            <a:endParaRPr lang="en-GB" dirty="0"/>
          </a:p>
          <a:p>
            <a:r>
              <a:rPr lang="en-GB" dirty="0"/>
              <a:t>A PK must exist before a FK can be defined</a:t>
            </a:r>
          </a:p>
          <a:p>
            <a:pPr lvl="1"/>
            <a:r>
              <a:rPr lang="en-GB" sz="2400" dirty="0"/>
              <a:t>Must create the nation before its stocks</a:t>
            </a:r>
          </a:p>
          <a:p>
            <a:pPr marL="17303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781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Define a Table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71600"/>
            <a:ext cx="8102600" cy="4038600"/>
          </a:xfrm>
          <a:solidFill>
            <a:srgbClr val="F2F2F2"/>
          </a:solidFill>
        </p:spPr>
        <p:txBody>
          <a:bodyPr lIns="90487" tIns="44450" rIns="90487" bIns="44450"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table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nation (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natcode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natname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varchar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20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exchrate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decimal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9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		</a:t>
            </a: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primary key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natcode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1600" dirty="0"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table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stock (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varchar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20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not null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shrprice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decimal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6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shrqty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decimal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shrdiv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decimal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decimal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primary key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stkcode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constraint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fk_has_nation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foreign key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natcode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		</a:t>
            </a:r>
            <a:r>
              <a:rPr lang="en-US" sz="16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references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nation(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natcode</a:t>
            </a:r>
            <a:r>
              <a:rPr lang="en-US" sz="16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));</a:t>
            </a:r>
          </a:p>
          <a:p>
            <a:pPr eaLnBrk="1" hangingPunct="1">
              <a:buFontTx/>
              <a:buNone/>
            </a:pPr>
            <a:endParaRPr lang="en-US" sz="2000" dirty="0"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endParaRPr lang="en-US" sz="2000" dirty="0"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3426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44422C"/>
      </a:dk1>
      <a:lt1>
        <a:srgbClr val="BBBDD3"/>
      </a:lt1>
      <a:dk2>
        <a:srgbClr val="000000"/>
      </a:dk2>
      <a:lt2>
        <a:srgbClr val="4C4C4C"/>
      </a:lt2>
      <a:accent1>
        <a:srgbClr val="094B67"/>
      </a:accent1>
      <a:accent2>
        <a:srgbClr val="333399"/>
      </a:accent2>
      <a:accent3>
        <a:srgbClr val="DADBE6"/>
      </a:accent3>
      <a:accent4>
        <a:srgbClr val="393724"/>
      </a:accent4>
      <a:accent5>
        <a:srgbClr val="AAB1B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"/>
        <a:ea typeface="ヒラギノ角ゴ ProN W3"/>
        <a:cs typeface="ヒラギノ角ゴ ProN W3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44422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44422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44422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44422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11854</TotalTime>
  <Pages>0</Pages>
  <Words>1664</Words>
  <Characters>0</Characters>
  <Application>Microsoft Macintosh PowerPoint</Application>
  <PresentationFormat>On-screen Show (4:3)</PresentationFormat>
  <Lines>0</Lines>
  <Paragraphs>951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ＭＳ Ｐゴシック</vt:lpstr>
      <vt:lpstr>ヒラギノ明朝 ProN W3</vt:lpstr>
      <vt:lpstr>ヒラギノ角ゴ ProN W3</vt:lpstr>
      <vt:lpstr>Arial</vt:lpstr>
      <vt:lpstr>Calibri</vt:lpstr>
      <vt:lpstr>Consolas</vt:lpstr>
      <vt:lpstr>Courier New</vt:lpstr>
      <vt:lpstr>Georgia</vt:lpstr>
      <vt:lpstr>Helvetica</vt:lpstr>
      <vt:lpstr>Hoefler Text</vt:lpstr>
      <vt:lpstr>Osaka</vt:lpstr>
      <vt:lpstr>Times</vt:lpstr>
      <vt:lpstr>Trebuchet MS</vt:lpstr>
      <vt:lpstr>Title &amp; Bullets</vt:lpstr>
      <vt:lpstr>One to Many  MSBA BAN 6020 Data Management</vt:lpstr>
      <vt:lpstr>One to Many</vt:lpstr>
      <vt:lpstr>Stock with Additional Columns</vt:lpstr>
      <vt:lpstr>Insert, Delete, Update</vt:lpstr>
      <vt:lpstr>Mapping Database</vt:lpstr>
      <vt:lpstr>Nation and Stock</vt:lpstr>
      <vt:lpstr>Foreign Keys</vt:lpstr>
      <vt:lpstr>Referential Integrity Constraint</vt:lpstr>
      <vt:lpstr>Define a Table</vt:lpstr>
      <vt:lpstr>MySQL Workbench</vt:lpstr>
      <vt:lpstr>Exercise</vt:lpstr>
      <vt:lpstr>Join</vt:lpstr>
      <vt:lpstr>Join Template</vt:lpstr>
      <vt:lpstr>Group By</vt:lpstr>
      <vt:lpstr>Having</vt:lpstr>
      <vt:lpstr>Exercise</vt:lpstr>
      <vt:lpstr>Note to Carolina</vt:lpstr>
      <vt:lpstr>Regular Expression</vt:lpstr>
      <vt:lpstr>Regular Expression</vt:lpstr>
      <vt:lpstr>Regular Expression</vt:lpstr>
      <vt:lpstr>Regular Expression</vt:lpstr>
      <vt:lpstr>Regular Expression</vt:lpstr>
      <vt:lpstr>Exercises</vt:lpstr>
      <vt:lpstr>Subqueries</vt:lpstr>
      <vt:lpstr>Subqueries</vt:lpstr>
      <vt:lpstr>Correlated Subqueries</vt:lpstr>
      <vt:lpstr>Correlated Subquery</vt:lpstr>
      <vt:lpstr>Exercise</vt:lpstr>
      <vt:lpstr>Recap</vt:lpstr>
      <vt:lpstr>Next Class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</dc:creator>
  <cp:keywords/>
  <dc:description/>
  <cp:lastModifiedBy>Carolina Salge</cp:lastModifiedBy>
  <cp:revision>535</cp:revision>
  <dcterms:modified xsi:type="dcterms:W3CDTF">2018-06-14T14:14:53Z</dcterms:modified>
</cp:coreProperties>
</file>