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handoutMasterIdLst>
    <p:handoutMasterId r:id="rId45"/>
  </p:handoutMasterIdLst>
  <p:sldIdLst>
    <p:sldId id="256" r:id="rId2"/>
    <p:sldId id="533" r:id="rId3"/>
    <p:sldId id="550" r:id="rId4"/>
    <p:sldId id="401" r:id="rId5"/>
    <p:sldId id="511" r:id="rId6"/>
    <p:sldId id="552" r:id="rId7"/>
    <p:sldId id="553" r:id="rId8"/>
    <p:sldId id="554" r:id="rId9"/>
    <p:sldId id="574" r:id="rId10"/>
    <p:sldId id="560" r:id="rId11"/>
    <p:sldId id="551" r:id="rId12"/>
    <p:sldId id="535" r:id="rId13"/>
    <p:sldId id="268" r:id="rId14"/>
    <p:sldId id="555" r:id="rId15"/>
    <p:sldId id="556" r:id="rId16"/>
    <p:sldId id="557" r:id="rId17"/>
    <p:sldId id="558" r:id="rId18"/>
    <p:sldId id="562" r:id="rId19"/>
    <p:sldId id="563" r:id="rId20"/>
    <p:sldId id="564" r:id="rId21"/>
    <p:sldId id="565" r:id="rId22"/>
    <p:sldId id="566" r:id="rId23"/>
    <p:sldId id="575" r:id="rId24"/>
    <p:sldId id="567" r:id="rId25"/>
    <p:sldId id="520" r:id="rId26"/>
    <p:sldId id="522" r:id="rId27"/>
    <p:sldId id="569" r:id="rId28"/>
    <p:sldId id="523" r:id="rId29"/>
    <p:sldId id="570" r:id="rId30"/>
    <p:sldId id="571" r:id="rId31"/>
    <p:sldId id="572" r:id="rId32"/>
    <p:sldId id="576" r:id="rId33"/>
    <p:sldId id="577" r:id="rId34"/>
    <p:sldId id="578" r:id="rId35"/>
    <p:sldId id="579" r:id="rId36"/>
    <p:sldId id="580" r:id="rId37"/>
    <p:sldId id="581" r:id="rId38"/>
    <p:sldId id="582" r:id="rId39"/>
    <p:sldId id="583" r:id="rId40"/>
    <p:sldId id="584" r:id="rId41"/>
    <p:sldId id="298" r:id="rId42"/>
    <p:sldId id="418" r:id="rId43"/>
  </p:sldIdLst>
  <p:sldSz cx="9144000" cy="6858000" type="screen4x3"/>
  <p:notesSz cx="6858000" cy="9144000"/>
  <p:defaultTextStyle>
    <a:defPPr>
      <a:defRPr lang="en-US"/>
    </a:defPPr>
    <a:lvl1pPr algn="ctr" rtl="0" fontAlgn="base">
      <a:spcBef>
        <a:spcPct val="0"/>
      </a:spcBef>
      <a:spcAft>
        <a:spcPct val="0"/>
      </a:spcAft>
      <a:defRPr sz="2400" kern="1200">
        <a:solidFill>
          <a:srgbClr val="44422C"/>
        </a:solidFill>
        <a:effectLst>
          <a:outerShdw blurRad="38100" dist="38100" dir="2700000" algn="tl">
            <a:srgbClr val="000000">
              <a:alpha val="43137"/>
            </a:srgbClr>
          </a:outerShdw>
        </a:effectLst>
        <a:latin typeface="Hoefler Text" charset="0"/>
        <a:ea typeface="ヒラギノ明朝 ProN W3" charset="-128"/>
        <a:cs typeface="+mn-cs"/>
        <a:sym typeface="Hoefler Text" charset="0"/>
      </a:defRPr>
    </a:lvl1pPr>
    <a:lvl2pPr marL="457200" algn="ctr" rtl="0" fontAlgn="base">
      <a:spcBef>
        <a:spcPct val="0"/>
      </a:spcBef>
      <a:spcAft>
        <a:spcPct val="0"/>
      </a:spcAft>
      <a:defRPr sz="2400" kern="1200">
        <a:solidFill>
          <a:srgbClr val="44422C"/>
        </a:solidFill>
        <a:effectLst>
          <a:outerShdw blurRad="38100" dist="38100" dir="2700000" algn="tl">
            <a:srgbClr val="000000">
              <a:alpha val="43137"/>
            </a:srgbClr>
          </a:outerShdw>
        </a:effectLst>
        <a:latin typeface="Hoefler Text" charset="0"/>
        <a:ea typeface="ヒラギノ明朝 ProN W3" charset="-128"/>
        <a:cs typeface="+mn-cs"/>
        <a:sym typeface="Hoefler Text" charset="0"/>
      </a:defRPr>
    </a:lvl2pPr>
    <a:lvl3pPr marL="914400" algn="ctr" rtl="0" fontAlgn="base">
      <a:spcBef>
        <a:spcPct val="0"/>
      </a:spcBef>
      <a:spcAft>
        <a:spcPct val="0"/>
      </a:spcAft>
      <a:defRPr sz="2400" kern="1200">
        <a:solidFill>
          <a:srgbClr val="44422C"/>
        </a:solidFill>
        <a:effectLst>
          <a:outerShdw blurRad="38100" dist="38100" dir="2700000" algn="tl">
            <a:srgbClr val="000000">
              <a:alpha val="43137"/>
            </a:srgbClr>
          </a:outerShdw>
        </a:effectLst>
        <a:latin typeface="Hoefler Text" charset="0"/>
        <a:ea typeface="ヒラギノ明朝 ProN W3" charset="-128"/>
        <a:cs typeface="+mn-cs"/>
        <a:sym typeface="Hoefler Text" charset="0"/>
      </a:defRPr>
    </a:lvl3pPr>
    <a:lvl4pPr marL="1371600" algn="ctr" rtl="0" fontAlgn="base">
      <a:spcBef>
        <a:spcPct val="0"/>
      </a:spcBef>
      <a:spcAft>
        <a:spcPct val="0"/>
      </a:spcAft>
      <a:defRPr sz="2400" kern="1200">
        <a:solidFill>
          <a:srgbClr val="44422C"/>
        </a:solidFill>
        <a:effectLst>
          <a:outerShdw blurRad="38100" dist="38100" dir="2700000" algn="tl">
            <a:srgbClr val="000000">
              <a:alpha val="43137"/>
            </a:srgbClr>
          </a:outerShdw>
        </a:effectLst>
        <a:latin typeface="Hoefler Text" charset="0"/>
        <a:ea typeface="ヒラギノ明朝 ProN W3" charset="-128"/>
        <a:cs typeface="+mn-cs"/>
        <a:sym typeface="Hoefler Text" charset="0"/>
      </a:defRPr>
    </a:lvl4pPr>
    <a:lvl5pPr marL="1828800" algn="ctr" rtl="0" fontAlgn="base">
      <a:spcBef>
        <a:spcPct val="0"/>
      </a:spcBef>
      <a:spcAft>
        <a:spcPct val="0"/>
      </a:spcAft>
      <a:defRPr sz="2400" kern="1200">
        <a:solidFill>
          <a:srgbClr val="44422C"/>
        </a:solidFill>
        <a:effectLst>
          <a:outerShdw blurRad="38100" dist="38100" dir="2700000" algn="tl">
            <a:srgbClr val="000000">
              <a:alpha val="43137"/>
            </a:srgbClr>
          </a:outerShdw>
        </a:effectLst>
        <a:latin typeface="Hoefler Text" charset="0"/>
        <a:ea typeface="ヒラギノ明朝 ProN W3" charset="-128"/>
        <a:cs typeface="+mn-cs"/>
        <a:sym typeface="Hoefler Text" charset="0"/>
      </a:defRPr>
    </a:lvl5pPr>
    <a:lvl6pPr marL="2286000" algn="l" defTabSz="914400" rtl="0" eaLnBrk="1" latinLnBrk="0" hangingPunct="1">
      <a:defRPr sz="2400" kern="1200">
        <a:solidFill>
          <a:srgbClr val="44422C"/>
        </a:solidFill>
        <a:effectLst>
          <a:outerShdw blurRad="38100" dist="38100" dir="2700000" algn="tl">
            <a:srgbClr val="000000">
              <a:alpha val="43137"/>
            </a:srgbClr>
          </a:outerShdw>
        </a:effectLst>
        <a:latin typeface="Hoefler Text" charset="0"/>
        <a:ea typeface="ヒラギノ明朝 ProN W3" charset="-128"/>
        <a:cs typeface="+mn-cs"/>
        <a:sym typeface="Hoefler Text" charset="0"/>
      </a:defRPr>
    </a:lvl6pPr>
    <a:lvl7pPr marL="2743200" algn="l" defTabSz="914400" rtl="0" eaLnBrk="1" latinLnBrk="0" hangingPunct="1">
      <a:defRPr sz="2400" kern="1200">
        <a:solidFill>
          <a:srgbClr val="44422C"/>
        </a:solidFill>
        <a:effectLst>
          <a:outerShdw blurRad="38100" dist="38100" dir="2700000" algn="tl">
            <a:srgbClr val="000000">
              <a:alpha val="43137"/>
            </a:srgbClr>
          </a:outerShdw>
        </a:effectLst>
        <a:latin typeface="Hoefler Text" charset="0"/>
        <a:ea typeface="ヒラギノ明朝 ProN W3" charset="-128"/>
        <a:cs typeface="+mn-cs"/>
        <a:sym typeface="Hoefler Text" charset="0"/>
      </a:defRPr>
    </a:lvl7pPr>
    <a:lvl8pPr marL="3200400" algn="l" defTabSz="914400" rtl="0" eaLnBrk="1" latinLnBrk="0" hangingPunct="1">
      <a:defRPr sz="2400" kern="1200">
        <a:solidFill>
          <a:srgbClr val="44422C"/>
        </a:solidFill>
        <a:effectLst>
          <a:outerShdw blurRad="38100" dist="38100" dir="2700000" algn="tl">
            <a:srgbClr val="000000">
              <a:alpha val="43137"/>
            </a:srgbClr>
          </a:outerShdw>
        </a:effectLst>
        <a:latin typeface="Hoefler Text" charset="0"/>
        <a:ea typeface="ヒラギノ明朝 ProN W3" charset="-128"/>
        <a:cs typeface="+mn-cs"/>
        <a:sym typeface="Hoefler Text" charset="0"/>
      </a:defRPr>
    </a:lvl8pPr>
    <a:lvl9pPr marL="3657600" algn="l" defTabSz="914400" rtl="0" eaLnBrk="1" latinLnBrk="0" hangingPunct="1">
      <a:defRPr sz="2400" kern="1200">
        <a:solidFill>
          <a:srgbClr val="44422C"/>
        </a:solidFill>
        <a:effectLst>
          <a:outerShdw blurRad="38100" dist="38100" dir="2700000" algn="tl">
            <a:srgbClr val="000000">
              <a:alpha val="43137"/>
            </a:srgbClr>
          </a:outerShdw>
        </a:effectLst>
        <a:latin typeface="Hoefler Text" charset="0"/>
        <a:ea typeface="ヒラギノ明朝 ProN W3" charset="-128"/>
        <a:cs typeface="+mn-cs"/>
        <a:sym typeface="Hoefler Text"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7023"/>
    <a:srgbClr val="75AAB6"/>
    <a:srgbClr val="E9E9E8"/>
    <a:srgbClr val="F2F2F2"/>
    <a:srgbClr val="CBA4BC"/>
    <a:srgbClr val="335980"/>
    <a:srgbClr val="A13F36"/>
    <a:srgbClr val="006FBE"/>
    <a:srgbClr val="094B67"/>
    <a:srgbClr val="164B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2"/>
    <p:restoredTop sz="82729" autoAdjust="0"/>
  </p:normalViewPr>
  <p:slideViewPr>
    <p:cSldViewPr>
      <p:cViewPr varScale="1">
        <p:scale>
          <a:sx n="76" d="100"/>
          <a:sy n="76" d="100"/>
        </p:scale>
        <p:origin x="197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89A2CC-BAEE-904E-BBC5-92D6DA6192EA}" type="datetimeFigureOut">
              <a:rPr lang="en-US" smtClean="0"/>
              <a:t>11/20/2019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D6653-E6E1-FA41-89D6-B0ED6B453ECD}" type="slidenum">
              <a:rPr lang="en-US" smtClean="0"/>
              <a:t>‹#›</a:t>
            </a:fld>
            <a:endParaRPr lang="en-US"/>
          </a:p>
        </p:txBody>
      </p:sp>
    </p:spTree>
    <p:extLst>
      <p:ext uri="{BB962C8B-B14F-4D97-AF65-F5344CB8AC3E}">
        <p14:creationId xmlns:p14="http://schemas.microsoft.com/office/powerpoint/2010/main" val="1995338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BF20-C81C-0740-8EE2-B552972A2247}" type="datetimeFigureOut">
              <a:rPr lang="en-US" smtClean="0"/>
              <a:t>11/20/2019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42EC0-104A-9E42-962B-E6BDE8D44DBC}" type="slidenum">
              <a:rPr lang="en-US" smtClean="0"/>
              <a:t>‹#›</a:t>
            </a:fld>
            <a:endParaRPr lang="en-US"/>
          </a:p>
        </p:txBody>
      </p:sp>
    </p:spTree>
    <p:extLst>
      <p:ext uri="{BB962C8B-B14F-4D97-AF65-F5344CB8AC3E}">
        <p14:creationId xmlns:p14="http://schemas.microsoft.com/office/powerpoint/2010/main" val="144663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95F637BE-F2D2-2B42-88C0-CC4CC6A4C4AB}" type="slidenum">
              <a:rPr lang="en-US">
                <a:latin typeface="Times" pitchFamily="-109" charset="0"/>
              </a:rPr>
              <a:pPr/>
              <a:t>2</a:t>
            </a:fld>
            <a:endParaRPr lang="en-US">
              <a:latin typeface="Times" pitchFamily="-109"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endParaRPr lang="en-US">
              <a:latin typeface="Times" pitchFamily="-109" charset="0"/>
            </a:endParaRPr>
          </a:p>
        </p:txBody>
      </p:sp>
    </p:spTree>
    <p:extLst>
      <p:ext uri="{BB962C8B-B14F-4D97-AF65-F5344CB8AC3E}">
        <p14:creationId xmlns:p14="http://schemas.microsoft.com/office/powerpoint/2010/main" val="232558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xfrm>
            <a:off x="1150938" y="692150"/>
            <a:ext cx="4556125" cy="3416300"/>
          </a:xfrm>
          <a:ln/>
        </p:spPr>
      </p:sp>
      <p:sp>
        <p:nvSpPr>
          <p:cNvPr id="5017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3633050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xfrm>
            <a:off x="1150938" y="692150"/>
            <a:ext cx="4556125" cy="3416300"/>
          </a:xfrm>
          <a:ln/>
        </p:spPr>
      </p:sp>
      <p:sp>
        <p:nvSpPr>
          <p:cNvPr id="5017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1848983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xfrm>
            <a:off x="1150938" y="692150"/>
            <a:ext cx="4556125" cy="3416300"/>
          </a:xfrm>
          <a:ln/>
        </p:spPr>
      </p:sp>
      <p:sp>
        <p:nvSpPr>
          <p:cNvPr id="5017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939183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xfrm>
            <a:off x="1150938" y="692150"/>
            <a:ext cx="4556125" cy="3416300"/>
          </a:xfrm>
          <a:ln/>
        </p:spPr>
      </p:sp>
      <p:sp>
        <p:nvSpPr>
          <p:cNvPr id="5017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2844322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xfrm>
            <a:off x="1150938" y="692150"/>
            <a:ext cx="4556125" cy="3416300"/>
          </a:xfrm>
          <a:ln/>
        </p:spPr>
      </p:sp>
      <p:sp>
        <p:nvSpPr>
          <p:cNvPr id="5017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665890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xfrm>
            <a:off x="1150938" y="692150"/>
            <a:ext cx="4556125" cy="3416300"/>
          </a:xfrm>
          <a:ln/>
        </p:spPr>
      </p:sp>
      <p:sp>
        <p:nvSpPr>
          <p:cNvPr id="5017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336232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xfrm>
            <a:off x="1150938" y="692150"/>
            <a:ext cx="4556125" cy="3416300"/>
          </a:xfrm>
          <a:ln/>
        </p:spPr>
      </p:sp>
      <p:sp>
        <p:nvSpPr>
          <p:cNvPr id="5017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3998116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xfrm>
            <a:off x="1150938" y="692150"/>
            <a:ext cx="4556125" cy="3416300"/>
          </a:xfrm>
          <a:ln/>
        </p:spPr>
      </p:sp>
      <p:sp>
        <p:nvSpPr>
          <p:cNvPr id="5017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1428826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xfrm>
            <a:off x="1150938" y="692150"/>
            <a:ext cx="4556125" cy="3416300"/>
          </a:xfrm>
          <a:ln/>
        </p:spPr>
      </p:sp>
      <p:sp>
        <p:nvSpPr>
          <p:cNvPr id="5017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4078556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xfrm>
            <a:off x="1150938" y="692150"/>
            <a:ext cx="4556125" cy="3416300"/>
          </a:xfrm>
          <a:ln/>
        </p:spPr>
      </p:sp>
      <p:sp>
        <p:nvSpPr>
          <p:cNvPr id="50179" name="Rectangle 1027"/>
          <p:cNvSpPr>
            <a:spLocks noGrp="1" noChangeArrowheads="1"/>
          </p:cNvSpPr>
          <p:nvPr>
            <p:ph type="body" idx="1"/>
          </p:nvPr>
        </p:nvSpPr>
        <p:spPr>
          <a:noFill/>
          <a:ln w="9525"/>
        </p:spPr>
        <p:txBody>
          <a:bodyPr/>
          <a:lstStyle/>
          <a:p>
            <a:endParaRPr lang="en-US" dirty="0">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5695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95F637BE-F2D2-2B42-88C0-CC4CC6A4C4AB}" type="slidenum">
              <a:rPr lang="en-US">
                <a:latin typeface="Times" pitchFamily="-109" charset="0"/>
              </a:rPr>
              <a:pPr/>
              <a:t>3</a:t>
            </a:fld>
            <a:endParaRPr lang="en-US">
              <a:latin typeface="Times" pitchFamily="-109"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endParaRPr lang="en-US">
              <a:latin typeface="Times" pitchFamily="-109" charset="0"/>
            </a:endParaRPr>
          </a:p>
        </p:txBody>
      </p:sp>
    </p:spTree>
    <p:extLst>
      <p:ext uri="{BB962C8B-B14F-4D97-AF65-F5344CB8AC3E}">
        <p14:creationId xmlns:p14="http://schemas.microsoft.com/office/powerpoint/2010/main" val="1086877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50938" y="692150"/>
            <a:ext cx="4556125" cy="3416300"/>
          </a:xfrm>
          <a:ln/>
        </p:spPr>
      </p:sp>
      <p:sp>
        <p:nvSpPr>
          <p:cNvPr id="82947" name="Rectangle 3"/>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2329027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Rot="1" noChangeAspect="1" noChangeArrowheads="1" noTextEdit="1"/>
          </p:cNvSpPr>
          <p:nvPr>
            <p:ph type="sldImg"/>
          </p:nvPr>
        </p:nvSpPr>
        <p:spPr>
          <a:xfrm>
            <a:off x="1150938" y="692150"/>
            <a:ext cx="4556125" cy="3416300"/>
          </a:xfrm>
          <a:ln/>
        </p:spPr>
      </p:sp>
      <p:sp>
        <p:nvSpPr>
          <p:cNvPr id="2969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4246200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Rot="1" noChangeAspect="1" noChangeArrowheads="1" noTextEdit="1"/>
          </p:cNvSpPr>
          <p:nvPr>
            <p:ph type="sldImg"/>
          </p:nvPr>
        </p:nvSpPr>
        <p:spPr>
          <a:xfrm>
            <a:off x="1150938" y="692150"/>
            <a:ext cx="4556125" cy="3416300"/>
          </a:xfrm>
          <a:ln/>
        </p:spPr>
      </p:sp>
      <p:sp>
        <p:nvSpPr>
          <p:cNvPr id="2969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124417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xfrm>
            <a:off x="1150938" y="692150"/>
            <a:ext cx="4556125" cy="3416300"/>
          </a:xfrm>
          <a:ln/>
        </p:spPr>
      </p:sp>
      <p:sp>
        <p:nvSpPr>
          <p:cNvPr id="50179" name="Rectangle 1027"/>
          <p:cNvSpPr>
            <a:spLocks noGrp="1" noChangeArrowheads="1"/>
          </p:cNvSpPr>
          <p:nvPr>
            <p:ph type="body" idx="1"/>
          </p:nvPr>
        </p:nvSpPr>
        <p:spPr>
          <a:noFill/>
          <a:ln w="9525"/>
        </p:spPr>
        <p:txBody>
          <a:bodyPr/>
          <a:lstStyle/>
          <a:p>
            <a:endParaRPr lang="en-US" dirty="0">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2458385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100315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Rot="1" noChangeAspect="1" noChangeArrowheads="1" noTextEdit="1"/>
          </p:cNvSpPr>
          <p:nvPr>
            <p:ph type="sldImg"/>
          </p:nvPr>
        </p:nvSpPr>
        <p:spPr>
          <a:xfrm>
            <a:off x="1150938" y="692150"/>
            <a:ext cx="4556125" cy="3416300"/>
          </a:xfrm>
          <a:ln/>
        </p:spPr>
      </p:sp>
      <p:sp>
        <p:nvSpPr>
          <p:cNvPr id="2969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854825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Rot="1" noChangeAspect="1" noChangeArrowheads="1" noTextEdit="1"/>
          </p:cNvSpPr>
          <p:nvPr>
            <p:ph type="sldImg"/>
          </p:nvPr>
        </p:nvSpPr>
        <p:spPr>
          <a:xfrm>
            <a:off x="1150938" y="692150"/>
            <a:ext cx="4556125" cy="3416300"/>
          </a:xfrm>
          <a:ln/>
        </p:spPr>
      </p:sp>
      <p:sp>
        <p:nvSpPr>
          <p:cNvPr id="2969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3251072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Rot="1" noChangeAspect="1" noChangeArrowheads="1" noTextEdit="1"/>
          </p:cNvSpPr>
          <p:nvPr>
            <p:ph type="sldImg"/>
          </p:nvPr>
        </p:nvSpPr>
        <p:spPr>
          <a:xfrm>
            <a:off x="1150938" y="692150"/>
            <a:ext cx="4556125" cy="3416300"/>
          </a:xfrm>
          <a:ln/>
        </p:spPr>
      </p:sp>
      <p:sp>
        <p:nvSpPr>
          <p:cNvPr id="29699" name="Rectangle 1027"/>
          <p:cNvSpPr>
            <a:spLocks noGrp="1" noChangeArrowheads="1"/>
          </p:cNvSpPr>
          <p:nvPr>
            <p:ph type="body" idx="1"/>
          </p:nvPr>
        </p:nvSpPr>
        <p:spPr>
          <a:noFill/>
          <a:ln w="9525"/>
        </p:spPr>
        <p:txBody>
          <a:bodyPr/>
          <a:lstStyle/>
          <a:p>
            <a:r>
              <a:rPr lang="en-US" sz="1200" b="0" i="0" kern="1200" dirty="0" smtClean="0">
                <a:solidFill>
                  <a:schemeClr val="tx1"/>
                </a:solidFill>
                <a:effectLst/>
                <a:latin typeface="+mn-lt"/>
                <a:ea typeface="+mn-ea"/>
                <a:cs typeface="+mn-cs"/>
              </a:rPr>
              <a:t>Does a view get automatically updated when I update either of the two tables (nation or stock) or I add records to either of them? If the update you made to underlying tables is adding or deleting data, then the view is auto updated with the new data. If you add or delete the columns form the underlying tables (basically the definition of the view ), then you need to update the view to reflect the new schema.</a:t>
            </a:r>
            <a:endParaRPr lang="en-US" dirty="0">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324412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242EC0-104A-9E42-962B-E6BDE8D44DBC}" type="slidenum">
              <a:rPr lang="en-US" smtClean="0"/>
              <a:t>8</a:t>
            </a:fld>
            <a:endParaRPr lang="en-US"/>
          </a:p>
        </p:txBody>
      </p:sp>
    </p:spTree>
    <p:extLst>
      <p:ext uri="{BB962C8B-B14F-4D97-AF65-F5344CB8AC3E}">
        <p14:creationId xmlns:p14="http://schemas.microsoft.com/office/powerpoint/2010/main" val="54592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Rot="1" noChangeAspect="1" noChangeArrowheads="1" noTextEdit="1"/>
          </p:cNvSpPr>
          <p:nvPr>
            <p:ph type="sldImg"/>
          </p:nvPr>
        </p:nvSpPr>
        <p:spPr>
          <a:xfrm>
            <a:off x="1150938" y="692150"/>
            <a:ext cx="4556125" cy="3416300"/>
          </a:xfrm>
          <a:ln/>
        </p:spPr>
      </p:sp>
      <p:sp>
        <p:nvSpPr>
          <p:cNvPr id="2969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124937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Rot="1" noChangeAspect="1" noChangeArrowheads="1" noTextEdit="1"/>
          </p:cNvSpPr>
          <p:nvPr>
            <p:ph type="sldImg"/>
          </p:nvPr>
        </p:nvSpPr>
        <p:spPr>
          <a:xfrm>
            <a:off x="1150938" y="692150"/>
            <a:ext cx="4556125" cy="3416300"/>
          </a:xfrm>
          <a:ln/>
        </p:spPr>
      </p:sp>
      <p:sp>
        <p:nvSpPr>
          <p:cNvPr id="2969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3000670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Rot="1" noChangeAspect="1" noChangeArrowheads="1" noTextEdit="1"/>
          </p:cNvSpPr>
          <p:nvPr>
            <p:ph type="sldImg"/>
          </p:nvPr>
        </p:nvSpPr>
        <p:spPr>
          <a:xfrm>
            <a:off x="1150938" y="692150"/>
            <a:ext cx="4556125" cy="3416300"/>
          </a:xfrm>
          <a:ln/>
        </p:spPr>
      </p:sp>
      <p:sp>
        <p:nvSpPr>
          <p:cNvPr id="29699"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41936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041917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048184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3050" y="279400"/>
            <a:ext cx="202565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6100" y="279400"/>
            <a:ext cx="592455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80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663882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673405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6100" y="1689100"/>
            <a:ext cx="39751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689100"/>
            <a:ext cx="39751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72508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63317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713521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75905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519197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Helvetica"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56538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5000"/>
            <a:lumOff val="75000"/>
          </a:schemeClr>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46100" y="279400"/>
            <a:ext cx="8102600" cy="11049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FFFF"/>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ctr" anchorCtr="0" compatLnSpc="1">
            <a:prstTxWarp prst="textNoShape">
              <a:avLst/>
            </a:prstTxWarp>
          </a:bodyPr>
          <a:lstStyle/>
          <a:p>
            <a:pPr lvl="0"/>
            <a:r>
              <a:rPr lang="en-US">
                <a:sym typeface="Helvetica" charset="0"/>
              </a:rPr>
              <a:t>Click to edit Master title style</a:t>
            </a:r>
          </a:p>
        </p:txBody>
      </p:sp>
      <p:sp>
        <p:nvSpPr>
          <p:cNvPr id="1026" name="Rectangle 2"/>
          <p:cNvSpPr>
            <a:spLocks noGrp="1" noChangeArrowheads="1"/>
          </p:cNvSpPr>
          <p:nvPr>
            <p:ph type="body" idx="1"/>
          </p:nvPr>
        </p:nvSpPr>
        <p:spPr bwMode="auto">
          <a:xfrm>
            <a:off x="546100" y="1689100"/>
            <a:ext cx="8102600" cy="45339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FFFF"/>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p>
            <a:pPr lvl="0"/>
            <a:r>
              <a:rPr lang="en-US">
                <a:sym typeface="Helvetica" charset="0"/>
              </a:rPr>
              <a:t>Click to edit Master text styles</a:t>
            </a:r>
          </a:p>
          <a:p>
            <a:pPr lvl="1"/>
            <a:r>
              <a:rPr lang="en-US">
                <a:sym typeface="Helvetica" charset="0"/>
              </a:rPr>
              <a:t>Second level</a:t>
            </a:r>
          </a:p>
          <a:p>
            <a:pPr lvl="2"/>
            <a:r>
              <a:rPr lang="en-US">
                <a:sym typeface="Helvetica" charset="0"/>
              </a:rPr>
              <a:t>Third level</a:t>
            </a:r>
          </a:p>
          <a:p>
            <a:pPr lvl="3"/>
            <a:r>
              <a:rPr lang="en-US">
                <a:sym typeface="Helvetica" charset="0"/>
              </a:rPr>
              <a:t>Fourth level</a:t>
            </a:r>
          </a:p>
          <a:p>
            <a:pPr lvl="4"/>
            <a:r>
              <a:rPr lang="en-US">
                <a:sym typeface="Helvetica" charset="0"/>
              </a:rPr>
              <a:t>Fifth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hf sldNum="0" hdr="0" ftr="0" dt="0"/>
  <p:txStyles>
    <p:titleStyle>
      <a:lvl1pPr algn="ctr" rtl="0" eaLnBrk="0" fontAlgn="base" hangingPunct="0">
        <a:spcBef>
          <a:spcPct val="0"/>
        </a:spcBef>
        <a:spcAft>
          <a:spcPct val="0"/>
        </a:spcAft>
        <a:defRPr sz="4000">
          <a:solidFill>
            <a:srgbClr val="094B67"/>
          </a:solidFill>
          <a:latin typeface="+mj-lt"/>
          <a:ea typeface="+mj-ea"/>
          <a:cs typeface="+mj-cs"/>
          <a:sym typeface="Helvetica" charset="0"/>
        </a:defRPr>
      </a:lvl1pPr>
      <a:lvl2pPr algn="ctr" rtl="0" eaLnBrk="0" fontAlgn="base" hangingPunct="0">
        <a:spcBef>
          <a:spcPct val="0"/>
        </a:spcBef>
        <a:spcAft>
          <a:spcPct val="0"/>
        </a:spcAft>
        <a:defRPr sz="4000">
          <a:solidFill>
            <a:srgbClr val="094B67"/>
          </a:solidFill>
          <a:latin typeface="Helvetica" charset="0"/>
          <a:ea typeface="ヒラギノ角ゴ ProN W3" charset="0"/>
          <a:cs typeface="ヒラギノ角ゴ ProN W3" charset="0"/>
          <a:sym typeface="Helvetica" charset="0"/>
        </a:defRPr>
      </a:lvl2pPr>
      <a:lvl3pPr algn="ctr" rtl="0" eaLnBrk="0" fontAlgn="base" hangingPunct="0">
        <a:spcBef>
          <a:spcPct val="0"/>
        </a:spcBef>
        <a:spcAft>
          <a:spcPct val="0"/>
        </a:spcAft>
        <a:defRPr sz="4000">
          <a:solidFill>
            <a:srgbClr val="094B67"/>
          </a:solidFill>
          <a:latin typeface="Helvetica" charset="0"/>
          <a:ea typeface="ヒラギノ角ゴ ProN W3" charset="0"/>
          <a:cs typeface="ヒラギノ角ゴ ProN W3" charset="0"/>
          <a:sym typeface="Helvetica" charset="0"/>
        </a:defRPr>
      </a:lvl3pPr>
      <a:lvl4pPr algn="ctr" rtl="0" eaLnBrk="0" fontAlgn="base" hangingPunct="0">
        <a:spcBef>
          <a:spcPct val="0"/>
        </a:spcBef>
        <a:spcAft>
          <a:spcPct val="0"/>
        </a:spcAft>
        <a:defRPr sz="4000">
          <a:solidFill>
            <a:srgbClr val="094B67"/>
          </a:solidFill>
          <a:latin typeface="Helvetica" charset="0"/>
          <a:ea typeface="ヒラギノ角ゴ ProN W3" charset="0"/>
          <a:cs typeface="ヒラギノ角ゴ ProN W3" charset="0"/>
          <a:sym typeface="Helvetica" charset="0"/>
        </a:defRPr>
      </a:lvl4pPr>
      <a:lvl5pPr algn="ctr" rtl="0" eaLnBrk="0" fontAlgn="base" hangingPunct="0">
        <a:spcBef>
          <a:spcPct val="0"/>
        </a:spcBef>
        <a:spcAft>
          <a:spcPct val="0"/>
        </a:spcAft>
        <a:defRPr sz="4000">
          <a:solidFill>
            <a:srgbClr val="094B67"/>
          </a:solidFill>
          <a:latin typeface="Helvetica" charset="0"/>
          <a:ea typeface="ヒラギノ角ゴ ProN W3" charset="0"/>
          <a:cs typeface="ヒラギノ角ゴ ProN W3" charset="0"/>
          <a:sym typeface="Helvetica" charset="0"/>
        </a:defRPr>
      </a:lvl5pPr>
      <a:lvl6pPr marL="457200" algn="ctr" rtl="0" fontAlgn="base">
        <a:spcBef>
          <a:spcPct val="0"/>
        </a:spcBef>
        <a:spcAft>
          <a:spcPct val="0"/>
        </a:spcAft>
        <a:defRPr sz="4000">
          <a:solidFill>
            <a:srgbClr val="094B67"/>
          </a:solidFill>
          <a:latin typeface="Helvetica" charset="0"/>
          <a:ea typeface="ヒラギノ角ゴ ProN W3" charset="0"/>
          <a:cs typeface="ヒラギノ角ゴ ProN W3" charset="0"/>
          <a:sym typeface="Helvetica" charset="0"/>
        </a:defRPr>
      </a:lvl6pPr>
      <a:lvl7pPr marL="914400" algn="ctr" rtl="0" fontAlgn="base">
        <a:spcBef>
          <a:spcPct val="0"/>
        </a:spcBef>
        <a:spcAft>
          <a:spcPct val="0"/>
        </a:spcAft>
        <a:defRPr sz="4000">
          <a:solidFill>
            <a:srgbClr val="094B67"/>
          </a:solidFill>
          <a:latin typeface="Helvetica" charset="0"/>
          <a:ea typeface="ヒラギノ角ゴ ProN W3" charset="0"/>
          <a:cs typeface="ヒラギノ角ゴ ProN W3" charset="0"/>
          <a:sym typeface="Helvetica" charset="0"/>
        </a:defRPr>
      </a:lvl7pPr>
      <a:lvl8pPr marL="1371600" algn="ctr" rtl="0" fontAlgn="base">
        <a:spcBef>
          <a:spcPct val="0"/>
        </a:spcBef>
        <a:spcAft>
          <a:spcPct val="0"/>
        </a:spcAft>
        <a:defRPr sz="4000">
          <a:solidFill>
            <a:srgbClr val="094B67"/>
          </a:solidFill>
          <a:latin typeface="Helvetica" charset="0"/>
          <a:ea typeface="ヒラギノ角ゴ ProN W3" charset="0"/>
          <a:cs typeface="ヒラギノ角ゴ ProN W3" charset="0"/>
          <a:sym typeface="Helvetica" charset="0"/>
        </a:defRPr>
      </a:lvl8pPr>
      <a:lvl9pPr marL="1828800" algn="ctr" rtl="0" fontAlgn="base">
        <a:spcBef>
          <a:spcPct val="0"/>
        </a:spcBef>
        <a:spcAft>
          <a:spcPct val="0"/>
        </a:spcAft>
        <a:defRPr sz="4000">
          <a:solidFill>
            <a:srgbClr val="094B67"/>
          </a:solidFill>
          <a:latin typeface="Helvetica" charset="0"/>
          <a:ea typeface="ヒラギノ角ゴ ProN W3" charset="0"/>
          <a:cs typeface="ヒラギノ角ゴ ProN W3" charset="0"/>
          <a:sym typeface="Helvetica" charset="0"/>
        </a:defRPr>
      </a:lvl9pPr>
    </p:titleStyle>
    <p:bodyStyle>
      <a:lvl1pPr marL="468313" indent="-295275" algn="l" rtl="0" eaLnBrk="0" fontAlgn="base" hangingPunct="0">
        <a:spcBef>
          <a:spcPts val="700"/>
        </a:spcBef>
        <a:spcAft>
          <a:spcPct val="0"/>
        </a:spcAft>
        <a:buClr>
          <a:srgbClr val="094B67"/>
        </a:buClr>
        <a:buSzPct val="125000"/>
        <a:buFont typeface="Helvetica" charset="0"/>
        <a:buChar char="•"/>
        <a:defRPr sz="3000">
          <a:solidFill>
            <a:srgbClr val="4C4C4C"/>
          </a:solidFill>
          <a:latin typeface="+mn-lt"/>
          <a:ea typeface="+mn-ea"/>
          <a:cs typeface="+mn-cs"/>
          <a:sym typeface="Helvetica" charset="0"/>
        </a:defRPr>
      </a:lvl1pPr>
      <a:lvl2pPr marL="865188" indent="-293688" algn="l" rtl="0" eaLnBrk="0" fontAlgn="base" hangingPunct="0">
        <a:spcBef>
          <a:spcPts val="700"/>
        </a:spcBef>
        <a:spcAft>
          <a:spcPct val="0"/>
        </a:spcAft>
        <a:buClr>
          <a:srgbClr val="094B67"/>
        </a:buClr>
        <a:buSzPct val="125000"/>
        <a:buFont typeface="Helvetica" charset="0"/>
        <a:buChar char="•"/>
        <a:defRPr sz="2600">
          <a:solidFill>
            <a:srgbClr val="4C4C4C"/>
          </a:solidFill>
          <a:latin typeface="+mn-lt"/>
          <a:ea typeface="+mn-ea"/>
          <a:cs typeface="+mn-cs"/>
          <a:sym typeface="Helvetica" charset="0"/>
        </a:defRPr>
      </a:lvl2pPr>
      <a:lvl3pPr marL="1271588" indent="-293688" algn="l" rtl="0" eaLnBrk="0" fontAlgn="base" hangingPunct="0">
        <a:spcBef>
          <a:spcPts val="700"/>
        </a:spcBef>
        <a:spcAft>
          <a:spcPct val="0"/>
        </a:spcAft>
        <a:buClr>
          <a:srgbClr val="094B67"/>
        </a:buClr>
        <a:buSzPct val="125000"/>
        <a:buFont typeface="Helvetica" charset="0"/>
        <a:buChar char="•"/>
        <a:defRPr sz="2400">
          <a:solidFill>
            <a:srgbClr val="4C4C4C"/>
          </a:solidFill>
          <a:latin typeface="+mn-lt"/>
          <a:ea typeface="+mn-ea"/>
          <a:cs typeface="+mn-cs"/>
          <a:sym typeface="Helvetica" charset="0"/>
        </a:defRPr>
      </a:lvl3pPr>
      <a:lvl4pPr marL="1677988" indent="-293688" algn="l" rtl="0" eaLnBrk="0" fontAlgn="base" hangingPunct="0">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4pPr>
      <a:lvl5pPr marL="2084388" indent="-293688" algn="l" rtl="0" eaLnBrk="0" fontAlgn="base" hangingPunct="0">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5pPr>
      <a:lvl6pPr marL="2541588" indent="-293688" algn="l" rtl="0" fontAlgn="base">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6pPr>
      <a:lvl7pPr marL="2998788" indent="-293688" algn="l" rtl="0" fontAlgn="base">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7pPr>
      <a:lvl8pPr marL="3455988" indent="-293688" algn="l" rtl="0" fontAlgn="base">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8pPr>
      <a:lvl9pPr marL="3913188" indent="-293688" algn="l" rtl="0" fontAlgn="base">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044700"/>
            <a:ext cx="9144000" cy="1612900"/>
          </a:xfrm>
        </p:spPr>
        <p:txBody>
          <a:bodyPr/>
          <a:lstStyle/>
          <a:p>
            <a:pPr eaLnBrk="1" hangingPunct="1">
              <a:defRPr/>
            </a:pPr>
            <a:r>
              <a:rPr lang="en-US" sz="3600" b="1" dirty="0">
                <a:solidFill>
                  <a:schemeClr val="tx1"/>
                </a:solidFill>
              </a:rPr>
              <a:t>SQL</a:t>
            </a:r>
            <a:r>
              <a:rPr lang="en-US" sz="4400" b="1" dirty="0">
                <a:solidFill>
                  <a:schemeClr val="tx1"/>
                </a:solidFill>
              </a:rPr>
              <a:t/>
            </a:r>
            <a:br>
              <a:rPr lang="en-US" sz="4400" b="1" dirty="0">
                <a:solidFill>
                  <a:schemeClr val="tx1"/>
                </a:solidFill>
              </a:rPr>
            </a:br>
            <a:r>
              <a:rPr lang="en-US" altLang="en-US" sz="4400" dirty="0">
                <a:solidFill>
                  <a:schemeClr val="tx1"/>
                </a:solidFill>
                <a:latin typeface="Arial" charset="0"/>
                <a:ea typeface="ＭＳ Ｐゴシック" charset="-128"/>
                <a:sym typeface="Arial" charset="0"/>
              </a:rPr>
              <a:t> </a:t>
            </a:r>
            <a:r>
              <a:rPr lang="en-US" altLang="en-US" sz="2400" dirty="0">
                <a:solidFill>
                  <a:schemeClr val="tx1"/>
                </a:solidFill>
                <a:ea typeface="ＭＳ Ｐゴシック" charset="-128"/>
                <a:sym typeface="Arial" charset="0"/>
              </a:rPr>
              <a:t>MSBA BAN 6020</a:t>
            </a:r>
            <a:br>
              <a:rPr lang="en-US" altLang="en-US" sz="2400" dirty="0">
                <a:solidFill>
                  <a:schemeClr val="tx1"/>
                </a:solidFill>
                <a:ea typeface="ＭＳ Ｐゴシック" charset="-128"/>
                <a:sym typeface="Arial" charset="0"/>
              </a:rPr>
            </a:br>
            <a:r>
              <a:rPr lang="en-US" altLang="en-US" sz="2400" dirty="0">
                <a:solidFill>
                  <a:schemeClr val="tx1"/>
                </a:solidFill>
                <a:ea typeface="ＭＳ Ｐゴシック" charset="-128"/>
                <a:sym typeface="Arial" charset="0"/>
              </a:rPr>
              <a:t>Data Management</a:t>
            </a:r>
            <a:endParaRPr lang="en-US" sz="4400" b="1" dirty="0">
              <a:solidFill>
                <a:schemeClr val="tx1"/>
              </a:solidFill>
            </a:endParaRPr>
          </a:p>
        </p:txBody>
      </p:sp>
      <p:sp>
        <p:nvSpPr>
          <p:cNvPr id="4099" name="Rectangle 3"/>
          <p:cNvSpPr>
            <a:spLocks/>
          </p:cNvSpPr>
          <p:nvPr/>
        </p:nvSpPr>
        <p:spPr bwMode="auto">
          <a:xfrm>
            <a:off x="0" y="4594217"/>
            <a:ext cx="9144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2400">
                <a:solidFill>
                  <a:srgbClr val="44422C"/>
                </a:solidFill>
                <a:latin typeface="Hoefler Text" charset="0"/>
                <a:ea typeface="ヒラギノ明朝 ProN W3" charset="-128"/>
                <a:sym typeface="Hoefler Text" charset="0"/>
              </a:defRPr>
            </a:lvl1pPr>
            <a:lvl2pPr marL="742950" indent="-285750" eaLnBrk="0" hangingPunct="0">
              <a:defRPr sz="2400">
                <a:solidFill>
                  <a:srgbClr val="44422C"/>
                </a:solidFill>
                <a:latin typeface="Hoefler Text" charset="0"/>
                <a:ea typeface="ヒラギノ明朝 ProN W3" charset="-128"/>
                <a:sym typeface="Hoefler Text" charset="0"/>
              </a:defRPr>
            </a:lvl2pPr>
            <a:lvl3pPr marL="1143000" indent="-228600" eaLnBrk="0" hangingPunct="0">
              <a:defRPr sz="2400">
                <a:solidFill>
                  <a:srgbClr val="44422C"/>
                </a:solidFill>
                <a:latin typeface="Hoefler Text" charset="0"/>
                <a:ea typeface="ヒラギノ明朝 ProN W3" charset="-128"/>
                <a:sym typeface="Hoefler Text" charset="0"/>
              </a:defRPr>
            </a:lvl3pPr>
            <a:lvl4pPr marL="1600200" indent="-228600" eaLnBrk="0" hangingPunct="0">
              <a:defRPr sz="2400">
                <a:solidFill>
                  <a:srgbClr val="44422C"/>
                </a:solidFill>
                <a:latin typeface="Hoefler Text" charset="0"/>
                <a:ea typeface="ヒラギノ明朝 ProN W3" charset="-128"/>
                <a:sym typeface="Hoefler Text" charset="0"/>
              </a:defRPr>
            </a:lvl4pPr>
            <a:lvl5pPr marL="2057400" indent="-228600" eaLnBrk="0" hangingPunct="0">
              <a:defRPr sz="2400">
                <a:solidFill>
                  <a:srgbClr val="44422C"/>
                </a:solidFill>
                <a:latin typeface="Hoefler Text" charset="0"/>
                <a:ea typeface="ヒラギノ明朝 ProN W3" charset="-128"/>
                <a:sym typeface="Hoefler Text" charset="0"/>
              </a:defRPr>
            </a:lvl5pPr>
            <a:lvl6pPr marL="2514600" indent="-228600" algn="ctr" eaLnBrk="0" fontAlgn="base" hangingPunct="0">
              <a:spcBef>
                <a:spcPct val="0"/>
              </a:spcBef>
              <a:spcAft>
                <a:spcPct val="0"/>
              </a:spcAft>
              <a:defRPr sz="2400">
                <a:solidFill>
                  <a:srgbClr val="44422C"/>
                </a:solidFill>
                <a:latin typeface="Hoefler Text" charset="0"/>
                <a:ea typeface="ヒラギノ明朝 ProN W3" charset="-128"/>
                <a:sym typeface="Hoefler Text" charset="0"/>
              </a:defRPr>
            </a:lvl6pPr>
            <a:lvl7pPr marL="2971800" indent="-228600" algn="ctr" eaLnBrk="0" fontAlgn="base" hangingPunct="0">
              <a:spcBef>
                <a:spcPct val="0"/>
              </a:spcBef>
              <a:spcAft>
                <a:spcPct val="0"/>
              </a:spcAft>
              <a:defRPr sz="2400">
                <a:solidFill>
                  <a:srgbClr val="44422C"/>
                </a:solidFill>
                <a:latin typeface="Hoefler Text" charset="0"/>
                <a:ea typeface="ヒラギノ明朝 ProN W3" charset="-128"/>
                <a:sym typeface="Hoefler Text" charset="0"/>
              </a:defRPr>
            </a:lvl7pPr>
            <a:lvl8pPr marL="3429000" indent="-228600" algn="ctr" eaLnBrk="0" fontAlgn="base" hangingPunct="0">
              <a:spcBef>
                <a:spcPct val="0"/>
              </a:spcBef>
              <a:spcAft>
                <a:spcPct val="0"/>
              </a:spcAft>
              <a:defRPr sz="2400">
                <a:solidFill>
                  <a:srgbClr val="44422C"/>
                </a:solidFill>
                <a:latin typeface="Hoefler Text" charset="0"/>
                <a:ea typeface="ヒラギノ明朝 ProN W3" charset="-128"/>
                <a:sym typeface="Hoefler Text" charset="0"/>
              </a:defRPr>
            </a:lvl8pPr>
            <a:lvl9pPr marL="3886200" indent="-228600" algn="ctr" eaLnBrk="0" fontAlgn="base" hangingPunct="0">
              <a:spcBef>
                <a:spcPct val="0"/>
              </a:spcBef>
              <a:spcAft>
                <a:spcPct val="0"/>
              </a:spcAft>
              <a:defRPr sz="2400">
                <a:solidFill>
                  <a:srgbClr val="44422C"/>
                </a:solidFill>
                <a:latin typeface="Hoefler Text" charset="0"/>
                <a:ea typeface="ヒラギノ明朝 ProN W3" charset="-128"/>
                <a:sym typeface="Hoefler Text" charset="0"/>
              </a:defRPr>
            </a:lvl9pPr>
          </a:lstStyle>
          <a:p>
            <a:pPr eaLnBrk="1" hangingPunct="1"/>
            <a:r>
              <a:rPr lang="en-US" altLang="en-US" dirty="0">
                <a:solidFill>
                  <a:schemeClr val="tx1"/>
                </a:solidFill>
                <a:effectLst/>
                <a:latin typeface="Helvetica" pitchFamily="2" charset="0"/>
                <a:ea typeface="ＭＳ Ｐゴシック" charset="-128"/>
                <a:sym typeface="Arial" charset="0"/>
              </a:rPr>
              <a:t> </a:t>
            </a:r>
            <a:r>
              <a:rPr lang="en-US" altLang="en-US" sz="1800" dirty="0">
                <a:solidFill>
                  <a:schemeClr val="tx1"/>
                </a:solidFill>
                <a:effectLst/>
                <a:latin typeface="Helvetica" pitchFamily="2" charset="0"/>
                <a:ea typeface="ＭＳ Ｐゴシック" charset="-128"/>
                <a:sym typeface="Arial" charset="0"/>
              </a:rPr>
              <a:t>Carolina Salge</a:t>
            </a:r>
          </a:p>
        </p:txBody>
      </p:sp>
      <p:pic>
        <p:nvPicPr>
          <p:cNvPr id="7" name="officeArt object">
            <a:extLst>
              <a:ext uri="{FF2B5EF4-FFF2-40B4-BE49-F238E27FC236}">
                <a16:creationId xmlns:a16="http://schemas.microsoft.com/office/drawing/2014/main" xmlns="" id="{3E98A32C-D119-3045-B950-71AC3267146A}"/>
              </a:ext>
            </a:extLst>
          </p:cNvPr>
          <p:cNvPicPr/>
          <p:nvPr/>
        </p:nvPicPr>
        <p:blipFill>
          <a:blip r:embed="rId2">
            <a:alphaModFix amt="50000"/>
            <a:extLst/>
          </a:blip>
          <a:stretch>
            <a:fillRect/>
          </a:stretch>
        </p:blipFill>
        <p:spPr>
          <a:xfrm>
            <a:off x="6324600" y="5900166"/>
            <a:ext cx="2602230" cy="802640"/>
          </a:xfrm>
          <a:prstGeom prst="rect">
            <a:avLst/>
          </a:prstGeom>
          <a:ln w="12700" cap="flat">
            <a:noFill/>
            <a:miter lim="400000"/>
          </a:ln>
          <a:effectLst/>
        </p:spPr>
      </p:pic>
      <p:pic>
        <p:nvPicPr>
          <p:cNvPr id="5" name="Picture 4">
            <a:extLst>
              <a:ext uri="{FF2B5EF4-FFF2-40B4-BE49-F238E27FC236}">
                <a16:creationId xmlns:a16="http://schemas.microsoft.com/office/drawing/2014/main" xmlns="" id="{B0E358D0-BFB7-294C-8E3D-9F47DBE65ACD}"/>
              </a:ext>
            </a:extLst>
          </p:cNvPr>
          <p:cNvPicPr>
            <a:picLocks noChangeAspect="1"/>
          </p:cNvPicPr>
          <p:nvPr/>
        </p:nvPicPr>
        <p:blipFill>
          <a:blip r:embed="rId3">
            <a:alphaModFix amt="20000"/>
          </a:blip>
          <a:stretch>
            <a:fillRect/>
          </a:stretch>
        </p:blipFill>
        <p:spPr>
          <a:xfrm>
            <a:off x="-76200" y="0"/>
            <a:ext cx="10563412" cy="68580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742A937-3621-9048-88C5-5EAD6E39287E}"/>
              </a:ext>
            </a:extLst>
          </p:cNvPr>
          <p:cNvSpPr>
            <a:spLocks noGrp="1"/>
          </p:cNvSpPr>
          <p:nvPr>
            <p:ph idx="1"/>
          </p:nvPr>
        </p:nvSpPr>
        <p:spPr/>
        <p:txBody>
          <a:bodyPr/>
          <a:lstStyle/>
          <a:p>
            <a:r>
              <a:rPr lang="en-GB" dirty="0"/>
              <a:t>Speed up database search</a:t>
            </a:r>
          </a:p>
          <a:p>
            <a:pPr lvl="1"/>
            <a:r>
              <a:rPr lang="en-GB" sz="2400" dirty="0"/>
              <a:t>If you have a book on countries and are looking for Brazil, do not flip through the entire book. Instead, read the index at the back of the book to find the exact pages with information about Brazil</a:t>
            </a:r>
          </a:p>
          <a:p>
            <a:endParaRPr lang="en-GB" dirty="0"/>
          </a:p>
          <a:p>
            <a:pPr marL="173038" indent="0">
              <a:buNone/>
            </a:pPr>
            <a:endParaRPr lang="en-GB" sz="2400" dirty="0"/>
          </a:p>
        </p:txBody>
      </p:sp>
      <p:sp>
        <p:nvSpPr>
          <p:cNvPr id="2867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Why Indexes</a:t>
            </a:r>
          </a:p>
        </p:txBody>
      </p:sp>
      <p:sp>
        <p:nvSpPr>
          <p:cNvPr id="11" name="Rectangle 10">
            <a:extLst>
              <a:ext uri="{FF2B5EF4-FFF2-40B4-BE49-F238E27FC236}">
                <a16:creationId xmlns:a16="http://schemas.microsoft.com/office/drawing/2014/main" xmlns="" id="{E9A4BE8F-9875-524D-BFFF-453D17110F82}"/>
              </a:ext>
            </a:extLst>
          </p:cNvPr>
          <p:cNvSpPr/>
          <p:nvPr/>
        </p:nvSpPr>
        <p:spPr>
          <a:xfrm>
            <a:off x="518556" y="3928408"/>
            <a:ext cx="8153400" cy="707886"/>
          </a:xfrm>
          <a:prstGeom prst="rect">
            <a:avLst/>
          </a:prstGeom>
          <a:solidFill>
            <a:srgbClr val="F2F2F2"/>
          </a:solidFill>
        </p:spPr>
        <p:txBody>
          <a:bodyPr wrap="square">
            <a:spAutoFit/>
          </a:bodyPr>
          <a:lstStyle/>
          <a:p>
            <a:pPr algn="l"/>
            <a:r>
              <a:rPr lang="en-US" sz="2000" b="1" dirty="0">
                <a:solidFill>
                  <a:srgbClr val="75AAB6"/>
                </a:solidFill>
                <a:effectLst/>
                <a:latin typeface="Consolas" panose="020B0609020204030204" pitchFamily="49" charset="0"/>
                <a:ea typeface="ＭＳ Ｐゴシック" pitchFamily="-109" charset="-128"/>
                <a:cs typeface="Consolas" panose="020B0609020204030204" pitchFamily="49" charset="0"/>
              </a:rPr>
              <a:t># Drop an index</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drop index</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firmname</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spTree>
    <p:extLst>
      <p:ext uri="{BB962C8B-B14F-4D97-AF65-F5344CB8AC3E}">
        <p14:creationId xmlns:p14="http://schemas.microsoft.com/office/powerpoint/2010/main" val="41929750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773DA24-40D7-BB47-8896-F4C02ADAC7AA}"/>
              </a:ext>
            </a:extLst>
          </p:cNvPr>
          <p:cNvSpPr/>
          <p:nvPr/>
        </p:nvSpPr>
        <p:spPr>
          <a:xfrm>
            <a:off x="0" y="2743200"/>
            <a:ext cx="9144000" cy="584775"/>
          </a:xfrm>
          <a:prstGeom prst="rect">
            <a:avLst/>
          </a:prstGeom>
        </p:spPr>
        <p:txBody>
          <a:bodyPr wrap="square">
            <a:spAutoFit/>
          </a:bodyPr>
          <a:lstStyle/>
          <a:p>
            <a:pPr marL="1588">
              <a:spcAft>
                <a:spcPts val="0"/>
              </a:spcAft>
              <a:defRPr/>
            </a:pPr>
            <a:r>
              <a:rPr lang="en-US" sz="3200" b="1" kern="0" dirty="0">
                <a:effectLst/>
                <a:latin typeface="Helvetica" pitchFamily="2" charset="0"/>
              </a:rPr>
              <a:t>Manipulation</a:t>
            </a:r>
          </a:p>
        </p:txBody>
      </p:sp>
    </p:spTree>
    <p:extLst>
      <p:ext uri="{BB962C8B-B14F-4D97-AF65-F5344CB8AC3E}">
        <p14:creationId xmlns:p14="http://schemas.microsoft.com/office/powerpoint/2010/main" val="58670052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lIns="90487" tIns="44450" rIns="90487" bIns="44450" anchor="ctr"/>
          <a:lstStyle/>
          <a:p>
            <a:pPr eaLnBrk="1" hangingPunct="1"/>
            <a:r>
              <a:rPr lang="en-US">
                <a:ea typeface="ＭＳ Ｐゴシック" pitchFamily="-109" charset="-128"/>
                <a:cs typeface="ＭＳ Ｐゴシック" pitchFamily="-109" charset="-128"/>
              </a:rPr>
              <a:t>Insert Rows</a:t>
            </a:r>
            <a:endParaRPr lang="en-US" dirty="0">
              <a:ea typeface="ＭＳ Ｐゴシック" pitchFamily="-109" charset="-128"/>
              <a:cs typeface="ＭＳ Ｐゴシック" pitchFamily="-109" charset="-128"/>
            </a:endParaRPr>
          </a:p>
        </p:txBody>
      </p:sp>
      <p:sp>
        <p:nvSpPr>
          <p:cNvPr id="28676" name="Rectangle 3"/>
          <p:cNvSpPr>
            <a:spLocks noGrp="1" noChangeArrowheads="1"/>
          </p:cNvSpPr>
          <p:nvPr>
            <p:ph type="body" idx="1"/>
          </p:nvPr>
        </p:nvSpPr>
        <p:spPr>
          <a:xfrm>
            <a:off x="546100" y="1600200"/>
            <a:ext cx="8102600" cy="4343400"/>
          </a:xfrm>
          <a:solidFill>
            <a:srgbClr val="F2F2F2"/>
          </a:solidFill>
        </p:spPr>
        <p:txBody>
          <a:bodyPr lIns="90487" tIns="44450" rIns="90487" bIns="44450"/>
          <a:lstStyle/>
          <a:p>
            <a:pPr eaLnBrk="1" hangingPunct="1">
              <a:spcBef>
                <a:spcPts val="0"/>
              </a:spcBef>
              <a:buNone/>
            </a:pP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insert into </a:t>
            </a:r>
            <a:r>
              <a:rPr lang="en-US" sz="2000" dirty="0" err="1">
                <a:latin typeface="Consolas" panose="020B0609020204030204" pitchFamily="49" charset="0"/>
                <a:ea typeface="ＭＳ Ｐゴシック" pitchFamily="-109" charset="-128"/>
                <a:cs typeface="Consolas" panose="020B0609020204030204" pitchFamily="49" charset="0"/>
              </a:rPr>
              <a:t>emp</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dirty="0" err="1">
                <a:latin typeface="Consolas" panose="020B0609020204030204" pitchFamily="49" charset="0"/>
                <a:ea typeface="ＭＳ Ｐゴシック" pitchFamily="-109" charset="-128"/>
                <a:cs typeface="Consolas" panose="020B0609020204030204" pitchFamily="49" charset="0"/>
              </a:rPr>
              <a:t>empno</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dirty="0" err="1">
                <a:latin typeface="Consolas" panose="020B0609020204030204" pitchFamily="49" charset="0"/>
                <a:ea typeface="ＭＳ Ｐゴシック" pitchFamily="-109" charset="-128"/>
                <a:cs typeface="Consolas" panose="020B0609020204030204" pitchFamily="49" charset="0"/>
              </a:rPr>
              <a:t>empfname</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dirty="0" err="1">
                <a:latin typeface="Consolas" panose="020B0609020204030204" pitchFamily="49" charset="0"/>
                <a:ea typeface="ＭＳ Ｐゴシック" pitchFamily="-109" charset="-128"/>
                <a:cs typeface="Consolas" panose="020B0609020204030204" pitchFamily="49" charset="0"/>
              </a:rPr>
              <a:t>empsalary</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dirty="0" err="1">
                <a:latin typeface="Consolas" panose="020B0609020204030204" pitchFamily="49" charset="0"/>
                <a:ea typeface="ＭＳ Ｐゴシック" pitchFamily="-109" charset="-128"/>
                <a:cs typeface="Consolas" panose="020B0609020204030204" pitchFamily="49" charset="0"/>
              </a:rPr>
              <a:t>deptname</a:t>
            </a:r>
            <a:r>
              <a:rPr lang="en-US" sz="20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None/>
            </a:pPr>
            <a:r>
              <a:rPr lang="en-US" sz="2000" dirty="0">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values</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1</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'Alice',</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 75000</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'Management'</a:t>
            </a:r>
            <a:r>
              <a:rPr lang="en-US" sz="20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FontTx/>
              <a:buNone/>
            </a:pP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insert into </a:t>
            </a:r>
            <a:r>
              <a:rPr lang="en-US" sz="2000" dirty="0" err="1">
                <a:latin typeface="Consolas" panose="020B0609020204030204" pitchFamily="49" charset="0"/>
                <a:ea typeface="ＭＳ Ｐゴシック" pitchFamily="-109" charset="-128"/>
                <a:cs typeface="Consolas" panose="020B0609020204030204" pitchFamily="49" charset="0"/>
              </a:rPr>
              <a:t>emp</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values </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2</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'Ned',</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 45000</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'Management'</a:t>
            </a:r>
            <a:r>
              <a:rPr lang="en-US" sz="20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None/>
            </a:pP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insert into </a:t>
            </a:r>
            <a:r>
              <a:rPr lang="en-US" sz="2000" dirty="0" err="1">
                <a:latin typeface="Consolas" panose="020B0609020204030204" pitchFamily="49" charset="0"/>
                <a:ea typeface="ＭＳ Ｐゴシック" pitchFamily="-109" charset="-128"/>
                <a:cs typeface="Consolas" panose="020B0609020204030204" pitchFamily="49" charset="0"/>
              </a:rPr>
              <a:t>emp</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values </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3</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'Andrew',</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25000</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'Marketing'</a:t>
            </a:r>
            <a:r>
              <a:rPr lang="en-US" sz="20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None/>
            </a:pP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insert into </a:t>
            </a:r>
            <a:r>
              <a:rPr lang="en-US" sz="2000" dirty="0" err="1">
                <a:latin typeface="Consolas" panose="020B0609020204030204" pitchFamily="49" charset="0"/>
                <a:ea typeface="ＭＳ Ｐゴシック" pitchFamily="-109" charset="-128"/>
                <a:cs typeface="Consolas" panose="020B0609020204030204" pitchFamily="49" charset="0"/>
              </a:rPr>
              <a:t>emp</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values </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4</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'Clare',</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 22000</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'Marketing'</a:t>
            </a:r>
            <a:r>
              <a:rPr lang="en-US" sz="20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None/>
            </a:pP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insert into </a:t>
            </a:r>
            <a:r>
              <a:rPr lang="en-US" sz="2000" dirty="0" err="1">
                <a:latin typeface="Consolas" panose="020B0609020204030204" pitchFamily="49" charset="0"/>
                <a:ea typeface="ＭＳ Ｐゴシック" pitchFamily="-109" charset="-128"/>
                <a:cs typeface="Consolas" panose="020B0609020204030204" pitchFamily="49" charset="0"/>
              </a:rPr>
              <a:t>emp</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values </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5</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'Todd',</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 38000</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 'Accounting'</a:t>
            </a:r>
            <a:r>
              <a:rPr lang="en-US" sz="20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None/>
            </a:pP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insert into </a:t>
            </a:r>
            <a:r>
              <a:rPr lang="en-US" sz="2000" dirty="0" err="1">
                <a:latin typeface="Consolas" panose="020B0609020204030204" pitchFamily="49" charset="0"/>
                <a:ea typeface="ＭＳ Ｐゴシック" pitchFamily="-109" charset="-128"/>
                <a:cs typeface="Consolas" panose="020B0609020204030204" pitchFamily="49" charset="0"/>
              </a:rPr>
              <a:t>emp</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values </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6</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'Nancy',</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 22000</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'Accounting'</a:t>
            </a:r>
            <a:r>
              <a:rPr lang="en-US" sz="20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None/>
            </a:pP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insert into </a:t>
            </a:r>
            <a:r>
              <a:rPr lang="en-US" sz="2000" dirty="0" err="1">
                <a:latin typeface="Consolas" panose="020B0609020204030204" pitchFamily="49" charset="0"/>
                <a:ea typeface="ＭＳ Ｐゴシック" pitchFamily="-109" charset="-128"/>
                <a:cs typeface="Consolas" panose="020B0609020204030204" pitchFamily="49" charset="0"/>
              </a:rPr>
              <a:t>emp</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values </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7</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'Brier',</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 43000</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'Purchasing'</a:t>
            </a:r>
            <a:r>
              <a:rPr lang="en-US" sz="20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None/>
            </a:pP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insert into </a:t>
            </a:r>
            <a:r>
              <a:rPr lang="en-US" sz="2000" dirty="0" err="1">
                <a:latin typeface="Consolas" panose="020B0609020204030204" pitchFamily="49" charset="0"/>
                <a:ea typeface="ＭＳ Ｐゴシック" pitchFamily="-109" charset="-128"/>
                <a:cs typeface="Consolas" panose="020B0609020204030204" pitchFamily="49" charset="0"/>
              </a:rPr>
              <a:t>emp</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values </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8</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'Sarah',</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 56000</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'Purchasing'</a:t>
            </a:r>
            <a:r>
              <a:rPr lang="en-US" sz="20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None/>
            </a:pP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insert into </a:t>
            </a:r>
            <a:r>
              <a:rPr lang="en-US" sz="2000" dirty="0" err="1">
                <a:latin typeface="Consolas" panose="020B0609020204030204" pitchFamily="49" charset="0"/>
                <a:ea typeface="ＭＳ Ｐゴシック" pitchFamily="-109" charset="-128"/>
                <a:cs typeface="Consolas" panose="020B0609020204030204" pitchFamily="49" charset="0"/>
              </a:rPr>
              <a:t>emp</a:t>
            </a:r>
            <a:r>
              <a:rPr lang="en-US" sz="2000" dirty="0">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latin typeface="Consolas" panose="020B0609020204030204" pitchFamily="49" charset="0"/>
                <a:ea typeface="ＭＳ Ｐゴシック" pitchFamily="-109" charset="-128"/>
                <a:cs typeface="Consolas" panose="020B0609020204030204" pitchFamily="49" charset="0"/>
              </a:rPr>
              <a:t>values </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9</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'Sophie',</a:t>
            </a:r>
            <a:r>
              <a:rPr lang="en-US" sz="2000" dirty="0">
                <a:solidFill>
                  <a:srgbClr val="337023"/>
                </a:solidFill>
                <a:latin typeface="Consolas" panose="020B0609020204030204" pitchFamily="49" charset="0"/>
                <a:ea typeface="ＭＳ Ｐゴシック" pitchFamily="-109" charset="-128"/>
                <a:cs typeface="Consolas" panose="020B0609020204030204" pitchFamily="49" charset="0"/>
              </a:rPr>
              <a:t> 35000</a:t>
            </a:r>
            <a:r>
              <a:rPr lang="en-US" sz="2000" dirty="0">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latin typeface="Consolas" panose="020B0609020204030204" pitchFamily="49" charset="0"/>
                <a:ea typeface="ＭＳ Ｐゴシック" pitchFamily="-109" charset="-128"/>
                <a:cs typeface="Consolas" panose="020B0609020204030204" pitchFamily="49" charset="0"/>
              </a:rPr>
              <a:t>'Personnel'</a:t>
            </a:r>
            <a:r>
              <a:rPr lang="en-US" sz="20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FontTx/>
              <a:buNone/>
            </a:pPr>
            <a:endParaRPr lang="en-US" sz="2000" dirty="0">
              <a:latin typeface="Consolas" panose="020B0609020204030204" pitchFamily="49" charset="0"/>
              <a:ea typeface="ＭＳ Ｐゴシック" pitchFamily="-109" charset="-128"/>
              <a:cs typeface="Consolas" panose="020B0609020204030204" pitchFamily="49" charset="0"/>
            </a:endParaRPr>
          </a:p>
        </p:txBody>
      </p:sp>
      <p:sp>
        <p:nvSpPr>
          <p:cNvPr id="4" name="AutoShape 8">
            <a:extLst>
              <a:ext uri="{FF2B5EF4-FFF2-40B4-BE49-F238E27FC236}">
                <a16:creationId xmlns:a16="http://schemas.microsoft.com/office/drawing/2014/main" xmlns="" id="{012671A7-EAD1-1644-AF66-BF1E5DD1EC61}"/>
              </a:ext>
            </a:extLst>
          </p:cNvPr>
          <p:cNvSpPr>
            <a:spLocks noChangeArrowheads="1"/>
          </p:cNvSpPr>
          <p:nvPr/>
        </p:nvSpPr>
        <p:spPr bwMode="auto">
          <a:xfrm>
            <a:off x="5943600" y="5127248"/>
            <a:ext cx="2590800" cy="663952"/>
          </a:xfrm>
          <a:prstGeom prst="foldedCorner">
            <a:avLst>
              <a:gd name="adj" fmla="val 12500"/>
            </a:avLst>
          </a:prstGeom>
          <a:solidFill>
            <a:srgbClr val="FFFF66"/>
          </a:solidFill>
          <a:ln w="12700">
            <a:solidFill>
              <a:schemeClr val="tx1"/>
            </a:solidFill>
            <a:round/>
            <a:headEnd/>
            <a:tailEnd/>
          </a:ln>
          <a:effectLst/>
        </p:spPr>
        <p:txBody>
          <a:bodyPr wrap="square" anchor="ctr">
            <a:prstTxWarp prst="textNoShape">
              <a:avLst/>
            </a:prstTxWarp>
            <a:spAutoFit/>
          </a:bodyPr>
          <a:lstStyle/>
          <a:p>
            <a:pPr algn="ctr"/>
            <a:r>
              <a:rPr lang="en-US" sz="1600" dirty="0">
                <a:solidFill>
                  <a:srgbClr val="000000"/>
                </a:solidFill>
                <a:effectLst/>
                <a:latin typeface="+mn-lt"/>
              </a:rPr>
              <a:t>Order </a:t>
            </a:r>
            <a:r>
              <a:rPr lang="en-US" sz="1600" dirty="0">
                <a:solidFill>
                  <a:srgbClr val="000000"/>
                </a:solidFill>
                <a:effectLst/>
                <a:latin typeface="Consolas" panose="020B0609020204030204" pitchFamily="49" charset="0"/>
                <a:cs typeface="Consolas" panose="020B0609020204030204" pitchFamily="49" charset="0"/>
              </a:rPr>
              <a:t>insert</a:t>
            </a:r>
            <a:r>
              <a:rPr lang="en-US" sz="1600" dirty="0">
                <a:solidFill>
                  <a:srgbClr val="000000"/>
                </a:solidFill>
                <a:effectLst/>
                <a:latin typeface="+mn-lt"/>
              </a:rPr>
              <a:t>s to avoid referential integrity issues</a:t>
            </a:r>
          </a:p>
        </p:txBody>
      </p:sp>
    </p:spTree>
    <p:extLst>
      <p:ext uri="{BB962C8B-B14F-4D97-AF65-F5344CB8AC3E}">
        <p14:creationId xmlns:p14="http://schemas.microsoft.com/office/powerpoint/2010/main" val="112798678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Update and Delete</a:t>
            </a:r>
          </a:p>
        </p:txBody>
      </p:sp>
      <p:sp>
        <p:nvSpPr>
          <p:cNvPr id="8" name="Rectangle 7">
            <a:extLst>
              <a:ext uri="{FF2B5EF4-FFF2-40B4-BE49-F238E27FC236}">
                <a16:creationId xmlns:a16="http://schemas.microsoft.com/office/drawing/2014/main" xmlns="" id="{185B4FCE-E5B9-FA4B-80EC-2CDB56A45E6F}"/>
              </a:ext>
            </a:extLst>
          </p:cNvPr>
          <p:cNvSpPr/>
          <p:nvPr/>
        </p:nvSpPr>
        <p:spPr>
          <a:xfrm>
            <a:off x="457200" y="2362200"/>
            <a:ext cx="8153400" cy="707886"/>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update</a:t>
            </a:r>
            <a:r>
              <a:rPr lang="en-US" sz="2000" dirty="0">
                <a:effectLst/>
                <a:latin typeface="Consolas" panose="020B0609020204030204" pitchFamily="49" charset="0"/>
                <a:ea typeface="ＭＳ Ｐゴシック" pitchFamily="-109" charset="-128"/>
                <a:cs typeface="Consolas" panose="020B0609020204030204" pitchFamily="49" charset="0"/>
              </a:rPr>
              <a:t> share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set</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shrprice</a:t>
            </a:r>
            <a:r>
              <a:rPr lang="en-US" sz="2000" dirty="0">
                <a:effectLst/>
                <a:latin typeface="Consolas" panose="020B0609020204030204" pitchFamily="49" charset="0"/>
                <a:ea typeface="ＭＳ Ｐゴシック" pitchFamily="-109" charset="-128"/>
                <a:cs typeface="Consolas" panose="020B0609020204030204" pitchFamily="49" charset="0"/>
              </a:rPr>
              <a:t> = </a:t>
            </a:r>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31.50</a:t>
            </a:r>
          </a:p>
          <a:p>
            <a:pPr algn="l"/>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where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shrcode</a:t>
            </a:r>
            <a:r>
              <a:rPr lang="en-US" sz="2000" dirty="0">
                <a:effectLst/>
                <a:latin typeface="Consolas" panose="020B0609020204030204" pitchFamily="49" charset="0"/>
                <a:ea typeface="ＭＳ Ｐゴシック" pitchFamily="-109" charset="-128"/>
                <a:cs typeface="Consolas" panose="020B0609020204030204" pitchFamily="49" charset="0"/>
              </a:rPr>
              <a:t> = </a:t>
            </a:r>
            <a:r>
              <a:rPr lang="en-US" sz="2000" dirty="0">
                <a:solidFill>
                  <a:srgbClr val="335980"/>
                </a:solidFill>
                <a:effectLst/>
                <a:latin typeface="Consolas" panose="020B0609020204030204" pitchFamily="49" charset="0"/>
                <a:ea typeface="ＭＳ Ｐゴシック" pitchFamily="-109" charset="-128"/>
                <a:cs typeface="Consolas" panose="020B0609020204030204" pitchFamily="49" charset="0"/>
              </a:rPr>
              <a:t>'FC'</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sp>
        <p:nvSpPr>
          <p:cNvPr id="9" name="Content Placeholder 2">
            <a:extLst>
              <a:ext uri="{FF2B5EF4-FFF2-40B4-BE49-F238E27FC236}">
                <a16:creationId xmlns:a16="http://schemas.microsoft.com/office/drawing/2014/main" xmlns="" id="{0532D311-990F-F040-BF7F-DD6F72D0F4B5}"/>
              </a:ext>
            </a:extLst>
          </p:cNvPr>
          <p:cNvSpPr>
            <a:spLocks noGrp="1"/>
          </p:cNvSpPr>
          <p:nvPr>
            <p:ph idx="1"/>
          </p:nvPr>
        </p:nvSpPr>
        <p:spPr>
          <a:xfrm>
            <a:off x="546100" y="1689100"/>
            <a:ext cx="8102600" cy="673100"/>
          </a:xfrm>
        </p:spPr>
        <p:txBody>
          <a:bodyPr/>
          <a:lstStyle/>
          <a:p>
            <a:r>
              <a:rPr lang="en-US" dirty="0">
                <a:ea typeface="ＭＳ Ｐゴシック" pitchFamily="-109" charset="-128"/>
                <a:cs typeface="ＭＳ Ｐゴシック" pitchFamily="-109" charset="-128"/>
              </a:rPr>
              <a:t>Change the share price of FC to 31.50</a:t>
            </a:r>
          </a:p>
          <a:p>
            <a:pPr marL="173038" indent="0">
              <a:buNone/>
            </a:pPr>
            <a:endParaRPr lang="en-US" dirty="0">
              <a:ea typeface="ＭＳ Ｐゴシック" pitchFamily="-109" charset="-128"/>
              <a:cs typeface="ＭＳ Ｐゴシック" pitchFamily="-109" charset="-128"/>
            </a:endParaRPr>
          </a:p>
          <a:p>
            <a:pPr marL="173038" indent="0">
              <a:buNone/>
            </a:pPr>
            <a:endParaRPr lang="en-US" dirty="0">
              <a:ea typeface="ＭＳ Ｐゴシック" pitchFamily="-109" charset="-128"/>
              <a:cs typeface="ＭＳ Ｐゴシック" pitchFamily="-109" charset="-128"/>
            </a:endParaRPr>
          </a:p>
          <a:p>
            <a:endParaRPr lang="en-US" dirty="0">
              <a:ea typeface="ＭＳ Ｐゴシック" pitchFamily="-109" charset="-128"/>
              <a:cs typeface="ＭＳ Ｐゴシック" pitchFamily="-109" charset="-128"/>
            </a:endParaRPr>
          </a:p>
          <a:p>
            <a:r>
              <a:rPr lang="en-US" dirty="0">
                <a:ea typeface="ＭＳ Ｐゴシック" pitchFamily="-109" charset="-128"/>
                <a:cs typeface="ＭＳ Ｐゴシック" pitchFamily="-109" charset="-128"/>
              </a:rPr>
              <a:t>Erase the Burmese Elephant data since all shares were sold</a:t>
            </a:r>
          </a:p>
          <a:p>
            <a:endParaRPr lang="en-US" dirty="0">
              <a:ea typeface="ＭＳ Ｐゴシック" pitchFamily="-109" charset="-128"/>
              <a:cs typeface="ＭＳ Ｐゴシック" pitchFamily="-109" charset="-128"/>
            </a:endParaRPr>
          </a:p>
          <a:p>
            <a:endParaRPr lang="en-US" dirty="0"/>
          </a:p>
        </p:txBody>
      </p:sp>
      <p:sp>
        <p:nvSpPr>
          <p:cNvPr id="10" name="Rectangle 9">
            <a:extLst>
              <a:ext uri="{FF2B5EF4-FFF2-40B4-BE49-F238E27FC236}">
                <a16:creationId xmlns:a16="http://schemas.microsoft.com/office/drawing/2014/main" xmlns="" id="{CDDF62E2-35FA-AC49-ADC4-AD1CDA4BA84A}"/>
              </a:ext>
            </a:extLst>
          </p:cNvPr>
          <p:cNvSpPr/>
          <p:nvPr/>
        </p:nvSpPr>
        <p:spPr>
          <a:xfrm>
            <a:off x="457200" y="5010090"/>
            <a:ext cx="8153400" cy="400110"/>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delete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share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where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shrfirm</a:t>
            </a:r>
            <a:r>
              <a:rPr lang="en-US" sz="2000" dirty="0">
                <a:effectLst/>
                <a:latin typeface="Consolas" panose="020B0609020204030204" pitchFamily="49" charset="0"/>
                <a:ea typeface="ＭＳ Ｐゴシック" pitchFamily="-109" charset="-128"/>
                <a:cs typeface="Consolas" panose="020B0609020204030204" pitchFamily="49" charset="0"/>
              </a:rPr>
              <a:t> = </a:t>
            </a:r>
            <a:r>
              <a:rPr lang="en-US" sz="2000" dirty="0">
                <a:solidFill>
                  <a:srgbClr val="335980"/>
                </a:solidFill>
                <a:effectLst/>
                <a:latin typeface="Consolas" panose="020B0609020204030204" pitchFamily="49" charset="0"/>
                <a:ea typeface="ＭＳ Ｐゴシック" pitchFamily="-109" charset="-128"/>
                <a:cs typeface="Consolas" panose="020B0609020204030204" pitchFamily="49" charset="0"/>
              </a:rPr>
              <a:t>'Burmese Elephant'</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spTree>
    <p:extLst>
      <p:ext uri="{BB962C8B-B14F-4D97-AF65-F5344CB8AC3E}">
        <p14:creationId xmlns:p14="http://schemas.microsoft.com/office/powerpoint/2010/main" val="24613058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Select</a:t>
            </a:r>
          </a:p>
        </p:txBody>
      </p:sp>
      <p:sp>
        <p:nvSpPr>
          <p:cNvPr id="8" name="Rectangle 7">
            <a:extLst>
              <a:ext uri="{FF2B5EF4-FFF2-40B4-BE49-F238E27FC236}">
                <a16:creationId xmlns:a16="http://schemas.microsoft.com/office/drawing/2014/main" xmlns="" id="{185B4FCE-E5B9-FA4B-80EC-2CDB56A45E6F}"/>
              </a:ext>
            </a:extLst>
          </p:cNvPr>
          <p:cNvSpPr/>
          <p:nvPr/>
        </p:nvSpPr>
        <p:spPr>
          <a:xfrm>
            <a:off x="457200" y="2362200"/>
            <a:ext cx="8153400" cy="3170099"/>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&lt;distinct&gt; &lt;count, sum, </a:t>
            </a:r>
            <a:r>
              <a:rPr lang="en-US" sz="2000" b="1" dirty="0" err="1">
                <a:solidFill>
                  <a:srgbClr val="337023"/>
                </a:solidFill>
                <a:effectLst/>
                <a:latin typeface="Consolas" panose="020B0609020204030204" pitchFamily="49" charset="0"/>
                <a:ea typeface="ＭＳ Ｐゴシック" pitchFamily="-109" charset="-128"/>
                <a:cs typeface="Consolas" panose="020B0609020204030204" pitchFamily="49" charset="0"/>
              </a:rPr>
              <a:t>avg</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min, max&gt; </a:t>
            </a:r>
            <a:r>
              <a:rPr lang="en-US" sz="2000" dirty="0">
                <a:effectLst/>
                <a:latin typeface="Consolas" panose="020B0609020204030204" pitchFamily="49" charset="0"/>
                <a:ea typeface="ＭＳ Ｐゴシック" pitchFamily="-109" charset="-128"/>
                <a:cs typeface="Consolas" panose="020B0609020204030204" pitchFamily="49" charset="0"/>
              </a:rPr>
              <a:t>&lt;COLUMNS&gt; </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from</a:t>
            </a:r>
            <a:r>
              <a:rPr lang="en-US" sz="2000" dirty="0">
                <a:effectLst/>
                <a:latin typeface="Consolas" panose="020B0609020204030204" pitchFamily="49" charset="0"/>
                <a:ea typeface="ＭＳ Ｐゴシック" pitchFamily="-109" charset="-128"/>
                <a:cs typeface="Consolas" panose="020B0609020204030204" pitchFamily="49" charset="0"/>
              </a:rPr>
              <a:t> &lt;TABLES&gt;</a:t>
            </a:r>
            <a:endPar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endParaRPr>
          </a:p>
          <a:p>
            <a:pPr algn="l"/>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where</a:t>
            </a:r>
            <a:r>
              <a:rPr lang="en-US" sz="2000" dirty="0">
                <a:effectLst/>
                <a:latin typeface="Consolas" panose="020B0609020204030204" pitchFamily="49" charset="0"/>
                <a:ea typeface="ＭＳ Ｐゴシック" pitchFamily="-109" charset="-128"/>
                <a:cs typeface="Consolas" panose="020B0609020204030204" pitchFamily="49" charset="0"/>
              </a:rPr>
              <a:t> &lt;CONDITIONS&gt;</a:t>
            </a:r>
          </a:p>
          <a:p>
            <a:pPr algn="l"/>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group by</a:t>
            </a:r>
            <a:r>
              <a:rPr lang="en-US" sz="2000" dirty="0">
                <a:effectLst/>
                <a:latin typeface="Consolas" panose="020B0609020204030204" pitchFamily="49" charset="0"/>
                <a:ea typeface="ＭＳ Ｐゴシック" pitchFamily="-109" charset="-128"/>
                <a:cs typeface="Consolas" panose="020B0609020204030204" pitchFamily="49" charset="0"/>
              </a:rPr>
              <a:t> &lt;COLUMNS&gt;</a:t>
            </a:r>
            <a:endPar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endParaRP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having </a:t>
            </a:r>
            <a:r>
              <a:rPr lang="en-US" sz="2000" dirty="0">
                <a:effectLst/>
                <a:latin typeface="Consolas" panose="020B0609020204030204" pitchFamily="49" charset="0"/>
                <a:ea typeface="ＭＳ Ｐゴシック" pitchFamily="-109" charset="-128"/>
                <a:cs typeface="Consolas" panose="020B0609020204030204" pitchFamily="49" charset="0"/>
              </a:rPr>
              <a:t>&lt;CONDITIONS&gt;</a:t>
            </a:r>
            <a:endPar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endParaRP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order by</a:t>
            </a:r>
            <a:r>
              <a:rPr lang="en-US" sz="2000" dirty="0">
                <a:effectLst/>
                <a:latin typeface="Consolas" panose="020B0609020204030204" pitchFamily="49" charset="0"/>
                <a:ea typeface="ＭＳ Ｐゴシック" pitchFamily="-109" charset="-128"/>
                <a:cs typeface="Consolas" panose="020B0609020204030204" pitchFamily="49" charset="0"/>
              </a:rPr>
              <a:t> &lt;COLUMNS&gt;</a:t>
            </a:r>
            <a:endPar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endParaRPr>
          </a:p>
          <a:p>
            <a:pPr algn="l"/>
            <a:endPar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endParaRPr>
          </a:p>
          <a:p>
            <a:pPr algn="l"/>
            <a:r>
              <a:rPr lang="en-US" sz="2000" b="1" dirty="0">
                <a:solidFill>
                  <a:srgbClr val="75AAB6"/>
                </a:solidFill>
                <a:effectLst/>
                <a:latin typeface="Consolas" panose="020B0609020204030204" pitchFamily="49" charset="0"/>
                <a:ea typeface="ＭＳ Ｐゴシック" pitchFamily="-109" charset="-128"/>
                <a:cs typeface="Consolas" panose="020B0609020204030204" pitchFamily="49" charset="0"/>
              </a:rPr>
              <a:t># example</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a:t>
            </a:r>
            <a:r>
              <a:rPr lang="en-US" sz="2000" dirty="0">
                <a:effectLst/>
                <a:latin typeface="Consolas" panose="020B0609020204030204" pitchFamily="49" charset="0"/>
                <a:ea typeface="ＭＳ Ｐゴシック" pitchFamily="-109" charset="-128"/>
                <a:cs typeface="Consolas" panose="020B0609020204030204" pitchFamily="49" charset="0"/>
              </a:rPr>
              <a:t> *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share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where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shrpe</a:t>
            </a:r>
            <a:r>
              <a:rPr lang="en-US" sz="2000" dirty="0">
                <a:effectLst/>
                <a:latin typeface="Consolas" panose="020B0609020204030204" pitchFamily="49" charset="0"/>
                <a:ea typeface="ＭＳ Ｐゴシック" pitchFamily="-109" charset="-128"/>
                <a:cs typeface="Consolas" panose="020B0609020204030204" pitchFamily="49" charset="0"/>
              </a:rPr>
              <a:t> &gt;= </a:t>
            </a:r>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12</a:t>
            </a:r>
            <a:r>
              <a:rPr lang="en-US" sz="2000" dirty="0">
                <a:effectLst/>
                <a:latin typeface="Consolas" panose="020B0609020204030204" pitchFamily="49" charset="0"/>
                <a:ea typeface="ＭＳ Ｐゴシック" pitchFamily="-109" charset="-128"/>
                <a:cs typeface="Consolas" panose="020B0609020204030204" pitchFamily="49" charset="0"/>
              </a:rPr>
              <a:t> </a:t>
            </a:r>
          </a:p>
          <a:p>
            <a:pPr algn="l"/>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order by</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shrpe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err="1">
                <a:solidFill>
                  <a:srgbClr val="337023"/>
                </a:solidFill>
                <a:effectLst/>
                <a:latin typeface="Consolas" panose="020B0609020204030204" pitchFamily="49" charset="0"/>
                <a:ea typeface="ＭＳ Ｐゴシック" pitchFamily="-109" charset="-128"/>
                <a:cs typeface="Consolas" panose="020B0609020204030204" pitchFamily="49" charset="0"/>
              </a:rPr>
              <a:t>desc</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shrfirm</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sp>
        <p:nvSpPr>
          <p:cNvPr id="9" name="Content Placeholder 2">
            <a:extLst>
              <a:ext uri="{FF2B5EF4-FFF2-40B4-BE49-F238E27FC236}">
                <a16:creationId xmlns:a16="http://schemas.microsoft.com/office/drawing/2014/main" xmlns="" id="{0532D311-990F-F040-BF7F-DD6F72D0F4B5}"/>
              </a:ext>
            </a:extLst>
          </p:cNvPr>
          <p:cNvSpPr>
            <a:spLocks noGrp="1"/>
          </p:cNvSpPr>
          <p:nvPr>
            <p:ph idx="1"/>
          </p:nvPr>
        </p:nvSpPr>
        <p:spPr>
          <a:xfrm>
            <a:off x="546100" y="1689100"/>
            <a:ext cx="8102600" cy="595392"/>
          </a:xfrm>
        </p:spPr>
        <p:txBody>
          <a:bodyPr/>
          <a:lstStyle/>
          <a:p>
            <a:r>
              <a:rPr lang="en-US" dirty="0">
                <a:ea typeface="ＭＳ Ｐゴシック" pitchFamily="-109" charset="-128"/>
                <a:cs typeface="ＭＳ Ｐゴシック" pitchFamily="-109" charset="-128"/>
              </a:rPr>
              <a:t>Template</a:t>
            </a:r>
          </a:p>
          <a:p>
            <a:endParaRPr lang="en-US" dirty="0"/>
          </a:p>
        </p:txBody>
      </p:sp>
    </p:spTree>
    <p:extLst>
      <p:ext uri="{BB962C8B-B14F-4D97-AF65-F5344CB8AC3E}">
        <p14:creationId xmlns:p14="http://schemas.microsoft.com/office/powerpoint/2010/main" val="262876652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Format</a:t>
            </a:r>
          </a:p>
        </p:txBody>
      </p:sp>
      <p:sp>
        <p:nvSpPr>
          <p:cNvPr id="9" name="Content Placeholder 2">
            <a:extLst>
              <a:ext uri="{FF2B5EF4-FFF2-40B4-BE49-F238E27FC236}">
                <a16:creationId xmlns:a16="http://schemas.microsoft.com/office/drawing/2014/main" xmlns="" id="{0532D311-990F-F040-BF7F-DD6F72D0F4B5}"/>
              </a:ext>
            </a:extLst>
          </p:cNvPr>
          <p:cNvSpPr>
            <a:spLocks noGrp="1"/>
          </p:cNvSpPr>
          <p:nvPr>
            <p:ph idx="1"/>
          </p:nvPr>
        </p:nvSpPr>
        <p:spPr>
          <a:xfrm>
            <a:off x="546100" y="1689100"/>
            <a:ext cx="8102600" cy="4711700"/>
          </a:xfrm>
        </p:spPr>
        <p:txBody>
          <a:bodyPr/>
          <a:lstStyle/>
          <a:p>
            <a:r>
              <a:rPr lang="en-US" dirty="0"/>
              <a:t>Numbers</a:t>
            </a:r>
          </a:p>
          <a:p>
            <a:pPr lvl="1"/>
            <a:r>
              <a:rPr lang="en-US" b="1" dirty="0" smtClean="0">
                <a:solidFill>
                  <a:srgbClr val="337023"/>
                </a:solidFill>
                <a:latin typeface="Consolas" panose="020B0609020204030204" pitchFamily="49" charset="0"/>
                <a:cs typeface="Consolas" panose="020B0609020204030204" pitchFamily="49" charset="0"/>
              </a:rPr>
              <a:t>round</a:t>
            </a:r>
            <a:r>
              <a:rPr lang="en-US" b="1" dirty="0" smtClean="0">
                <a:latin typeface="Consolas" panose="020B0609020204030204" pitchFamily="49" charset="0"/>
                <a:cs typeface="Consolas" panose="020B0609020204030204" pitchFamily="49" charset="0"/>
              </a:rPr>
              <a:t>(</a:t>
            </a:r>
            <a:r>
              <a:rPr lang="en-US" b="1" dirty="0" err="1" smtClean="0">
                <a:latin typeface="Consolas" panose="020B0609020204030204" pitchFamily="49" charset="0"/>
                <a:cs typeface="Consolas" panose="020B0609020204030204" pitchFamily="49" charset="0"/>
              </a:rPr>
              <a:t>x,d</a:t>
            </a:r>
            <a:r>
              <a:rPr lang="en-US" b="1" dirty="0">
                <a:latin typeface="Consolas" panose="020B0609020204030204" pitchFamily="49" charset="0"/>
                <a:cs typeface="Consolas" panose="020B0609020204030204" pitchFamily="49" charset="0"/>
              </a:rPr>
              <a:t>) </a:t>
            </a:r>
            <a:r>
              <a:rPr lang="en-US" dirty="0"/>
              <a:t>formats </a:t>
            </a:r>
            <a:r>
              <a:rPr lang="en-US" b="1" dirty="0">
                <a:latin typeface="Consolas" panose="020B0609020204030204" pitchFamily="49" charset="0"/>
                <a:cs typeface="Consolas" panose="020B0609020204030204" pitchFamily="49" charset="0"/>
              </a:rPr>
              <a:t>x</a:t>
            </a:r>
            <a:r>
              <a:rPr lang="en-US" dirty="0"/>
              <a:t> with </a:t>
            </a:r>
            <a:r>
              <a:rPr lang="en-US" b="1" dirty="0">
                <a:latin typeface="Consolas" panose="020B0609020204030204" pitchFamily="49" charset="0"/>
                <a:cs typeface="Consolas" panose="020B0609020204030204" pitchFamily="49" charset="0"/>
              </a:rPr>
              <a:t>d</a:t>
            </a:r>
            <a:r>
              <a:rPr lang="en-US" dirty="0"/>
              <a:t> decimal places </a:t>
            </a:r>
          </a:p>
          <a:p>
            <a:pPr lvl="1"/>
            <a:endParaRPr lang="en-US" sz="2400" dirty="0">
              <a:latin typeface="Courier New"/>
              <a:cs typeface="Courier New"/>
            </a:endParaRPr>
          </a:p>
          <a:p>
            <a:pPr lvl="1"/>
            <a:endParaRPr lang="en-US" sz="1600" dirty="0">
              <a:latin typeface="Courier New"/>
              <a:cs typeface="Courier New"/>
            </a:endParaRPr>
          </a:p>
          <a:p>
            <a:endParaRPr lang="en-US" dirty="0"/>
          </a:p>
          <a:p>
            <a:r>
              <a:rPr lang="en-US" dirty="0"/>
              <a:t>Dates</a:t>
            </a:r>
          </a:p>
          <a:p>
            <a:pPr lvl="1"/>
            <a:r>
              <a:rPr lang="en-US" b="1" dirty="0" err="1">
                <a:solidFill>
                  <a:srgbClr val="337023"/>
                </a:solidFill>
                <a:latin typeface="Consolas" panose="020B0609020204030204" pitchFamily="49" charset="0"/>
                <a:cs typeface="Consolas" panose="020B0609020204030204" pitchFamily="49" charset="0"/>
              </a:rPr>
              <a:t>date_format</a:t>
            </a:r>
            <a:r>
              <a:rPr lang="en-US" b="1" dirty="0">
                <a:latin typeface="Consolas" panose="020B0609020204030204" pitchFamily="49" charset="0"/>
                <a:cs typeface="Consolas" panose="020B0609020204030204" pitchFamily="49" charset="0"/>
              </a:rPr>
              <a:t>(date, format) </a:t>
            </a:r>
            <a:r>
              <a:rPr lang="en-US" dirty="0"/>
              <a:t>gives flexibility</a:t>
            </a:r>
          </a:p>
          <a:p>
            <a:endParaRPr lang="en-US" dirty="0"/>
          </a:p>
        </p:txBody>
      </p:sp>
      <p:sp>
        <p:nvSpPr>
          <p:cNvPr id="5" name="Rectangle 4">
            <a:extLst>
              <a:ext uri="{FF2B5EF4-FFF2-40B4-BE49-F238E27FC236}">
                <a16:creationId xmlns:a16="http://schemas.microsoft.com/office/drawing/2014/main" xmlns="" id="{C3E0D00D-DACD-A04A-B4C1-9280DFB3B2A4}"/>
              </a:ext>
            </a:extLst>
          </p:cNvPr>
          <p:cNvSpPr/>
          <p:nvPr/>
        </p:nvSpPr>
        <p:spPr>
          <a:xfrm>
            <a:off x="546100" y="2895600"/>
            <a:ext cx="8153400" cy="400110"/>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b="1" dirty="0" smtClean="0">
                <a:solidFill>
                  <a:srgbClr val="337023"/>
                </a:solidFill>
                <a:effectLst/>
                <a:latin typeface="Consolas" panose="020B0609020204030204" pitchFamily="49" charset="0"/>
                <a:ea typeface="ＭＳ Ｐゴシック" pitchFamily="-109" charset="-128"/>
                <a:cs typeface="Consolas" panose="020B0609020204030204" pitchFamily="49" charset="0"/>
              </a:rPr>
              <a:t>round</a:t>
            </a:r>
            <a:r>
              <a:rPr lang="en-US" sz="2000" dirty="0" smtClean="0">
                <a:effectLst/>
                <a:latin typeface="Consolas" panose="020B0609020204030204" pitchFamily="49" charset="0"/>
                <a:ea typeface="ＭＳ Ｐゴシック" pitchFamily="-109" charset="-128"/>
                <a:cs typeface="Consolas" panose="020B0609020204030204" pitchFamily="49" charset="0"/>
              </a:rPr>
              <a:t>(amount,</a:t>
            </a:r>
            <a:r>
              <a:rPr lang="en-US" sz="2000" dirty="0" smtClean="0">
                <a:solidFill>
                  <a:srgbClr val="337023"/>
                </a:solidFill>
                <a:effectLst/>
                <a:latin typeface="Consolas" panose="020B0609020204030204" pitchFamily="49" charset="0"/>
                <a:ea typeface="ＭＳ Ｐゴシック" pitchFamily="-109" charset="-128"/>
                <a:cs typeface="Consolas" panose="020B0609020204030204" pitchFamily="49" charset="0"/>
              </a:rPr>
              <a:t>2</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smtClean="0">
                <a:effectLst/>
                <a:latin typeface="Consolas" panose="020B0609020204030204" pitchFamily="49" charset="0"/>
                <a:ea typeface="ＭＳ Ｐゴシック" pitchFamily="-109" charset="-128"/>
                <a:cs typeface="Consolas" panose="020B0609020204030204" pitchFamily="49" charset="0"/>
              </a:rPr>
              <a:t>payments</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sp>
        <p:nvSpPr>
          <p:cNvPr id="6" name="Rectangle 5">
            <a:extLst>
              <a:ext uri="{FF2B5EF4-FFF2-40B4-BE49-F238E27FC236}">
                <a16:creationId xmlns:a16="http://schemas.microsoft.com/office/drawing/2014/main" xmlns="" id="{FD30C9CC-5110-AC4A-A66C-1FFD2ADE8B34}"/>
              </a:ext>
            </a:extLst>
          </p:cNvPr>
          <p:cNvSpPr/>
          <p:nvPr/>
        </p:nvSpPr>
        <p:spPr>
          <a:xfrm>
            <a:off x="546100" y="5181600"/>
            <a:ext cx="8153400" cy="1015663"/>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b="1" dirty="0" err="1">
                <a:solidFill>
                  <a:srgbClr val="337023"/>
                </a:solidFill>
                <a:effectLst/>
                <a:latin typeface="Consolas" panose="020B0609020204030204" pitchFamily="49" charset="0"/>
                <a:ea typeface="ＭＳ Ｐゴシック" pitchFamily="-109" charset="-128"/>
                <a:cs typeface="Consolas" panose="020B0609020204030204" pitchFamily="49" charset="0"/>
              </a:rPr>
              <a:t>date_format</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orderDate</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effectLst/>
                <a:latin typeface="Consolas" panose="020B0609020204030204" pitchFamily="49" charset="0"/>
                <a:ea typeface="ＭＳ Ｐゴシック" pitchFamily="-109" charset="-128"/>
                <a:cs typeface="Consolas" panose="020B0609020204030204" pitchFamily="49" charset="0"/>
              </a:rPr>
              <a:t> '%W, %M %Y'</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Orders;</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b="1" dirty="0" err="1">
                <a:solidFill>
                  <a:srgbClr val="337023"/>
                </a:solidFill>
                <a:effectLst/>
                <a:latin typeface="Consolas" panose="020B0609020204030204" pitchFamily="49" charset="0"/>
                <a:ea typeface="ＭＳ Ｐゴシック" pitchFamily="-109" charset="-128"/>
                <a:cs typeface="Consolas" panose="020B0609020204030204" pitchFamily="49" charset="0"/>
              </a:rPr>
              <a:t>date_format</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orderDate</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effectLst/>
                <a:latin typeface="Consolas" panose="020B0609020204030204" pitchFamily="49" charset="0"/>
                <a:ea typeface="ＭＳ Ｐゴシック" pitchFamily="-109" charset="-128"/>
                <a:cs typeface="Consolas" panose="020B0609020204030204" pitchFamily="49" charset="0"/>
              </a:rPr>
              <a:t> '%Y-%m-%d'</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Orders;</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b="1" dirty="0" err="1">
                <a:solidFill>
                  <a:srgbClr val="337023"/>
                </a:solidFill>
                <a:effectLst/>
                <a:latin typeface="Consolas" panose="020B0609020204030204" pitchFamily="49" charset="0"/>
                <a:ea typeface="ＭＳ Ｐゴシック" pitchFamily="-109" charset="-128"/>
                <a:cs typeface="Consolas" panose="020B0609020204030204" pitchFamily="49" charset="0"/>
              </a:rPr>
              <a:t>date_format</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orderDate</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a:solidFill>
                  <a:srgbClr val="335980"/>
                </a:solidFill>
                <a:effectLst/>
                <a:latin typeface="Consolas" panose="020B0609020204030204" pitchFamily="49" charset="0"/>
                <a:ea typeface="ＭＳ Ｐゴシック" pitchFamily="-109" charset="-128"/>
                <a:cs typeface="Consolas" panose="020B0609020204030204" pitchFamily="49" charset="0"/>
              </a:rPr>
              <a:t> '%D, %M %Y'</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Orders;</a:t>
            </a:r>
          </a:p>
        </p:txBody>
      </p:sp>
    </p:spTree>
    <p:extLst>
      <p:ext uri="{BB962C8B-B14F-4D97-AF65-F5344CB8AC3E}">
        <p14:creationId xmlns:p14="http://schemas.microsoft.com/office/powerpoint/2010/main" val="375816055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Collation Sequence</a:t>
            </a:r>
          </a:p>
        </p:txBody>
      </p:sp>
      <p:sp>
        <p:nvSpPr>
          <p:cNvPr id="4" name="Content Placeholder 5">
            <a:extLst>
              <a:ext uri="{FF2B5EF4-FFF2-40B4-BE49-F238E27FC236}">
                <a16:creationId xmlns:a16="http://schemas.microsoft.com/office/drawing/2014/main" xmlns="" id="{EA1C586C-A302-3941-AFFE-AB5C91C4C460}"/>
              </a:ext>
            </a:extLst>
          </p:cNvPr>
          <p:cNvSpPr>
            <a:spLocks noGrp="1"/>
          </p:cNvSpPr>
          <p:nvPr>
            <p:ph idx="1"/>
          </p:nvPr>
        </p:nvSpPr>
        <p:spPr>
          <a:xfrm>
            <a:off x="546100" y="1689100"/>
            <a:ext cx="8102600" cy="4533900"/>
          </a:xfrm>
        </p:spPr>
        <p:txBody>
          <a:bodyPr/>
          <a:lstStyle/>
          <a:p>
            <a:r>
              <a:rPr lang="en-US" dirty="0"/>
              <a:t>Sorting of characters in a language</a:t>
            </a:r>
          </a:p>
          <a:p>
            <a:pPr lvl="1"/>
            <a:r>
              <a:rPr lang="en-US" sz="2400" dirty="0"/>
              <a:t>English</a:t>
            </a:r>
          </a:p>
          <a:p>
            <a:pPr lvl="2"/>
            <a:r>
              <a:rPr lang="en-US" sz="2000" i="1" dirty="0"/>
              <a:t>A B C … X Y Z</a:t>
            </a:r>
          </a:p>
          <a:p>
            <a:pPr lvl="1"/>
            <a:r>
              <a:rPr lang="en-US" sz="2400" dirty="0"/>
              <a:t>Norwegian</a:t>
            </a:r>
          </a:p>
          <a:p>
            <a:pPr lvl="2"/>
            <a:r>
              <a:rPr lang="en-US" sz="2000" i="1" dirty="0"/>
              <a:t>A B C … X Y Z </a:t>
            </a:r>
            <a:r>
              <a:rPr lang="en-US" sz="2000" dirty="0" err="1"/>
              <a:t>Æ</a:t>
            </a:r>
            <a:r>
              <a:rPr lang="en-US" sz="2000" i="1" dirty="0"/>
              <a:t> </a:t>
            </a:r>
            <a:r>
              <a:rPr lang="en-US" sz="2000" i="1" dirty="0" err="1"/>
              <a:t>Ø</a:t>
            </a:r>
            <a:r>
              <a:rPr lang="en-US" sz="2000" i="1" dirty="0"/>
              <a:t> </a:t>
            </a:r>
            <a:r>
              <a:rPr lang="en-US" sz="2000" i="1" dirty="0" err="1"/>
              <a:t>Å</a:t>
            </a:r>
            <a:endParaRPr lang="en-US" sz="2000" i="1" dirty="0"/>
          </a:p>
          <a:p>
            <a:pPr lvl="2"/>
            <a:endParaRPr lang="en-US" sz="2000" i="1" dirty="0"/>
          </a:p>
          <a:p>
            <a:r>
              <a:rPr lang="en-US" dirty="0"/>
              <a:t>Specify a collation sequence at any level </a:t>
            </a:r>
          </a:p>
          <a:p>
            <a:pPr lvl="1"/>
            <a:r>
              <a:rPr lang="en-US" sz="2400" dirty="0"/>
              <a:t>Good practice to set at the database level</a:t>
            </a:r>
          </a:p>
          <a:p>
            <a:endParaRPr lang="en-US" sz="2600" i="1" dirty="0"/>
          </a:p>
        </p:txBody>
      </p:sp>
      <p:sp>
        <p:nvSpPr>
          <p:cNvPr id="5" name="Rectangle 4">
            <a:extLst>
              <a:ext uri="{FF2B5EF4-FFF2-40B4-BE49-F238E27FC236}">
                <a16:creationId xmlns:a16="http://schemas.microsoft.com/office/drawing/2014/main" xmlns="" id="{695B167F-687B-AF45-B925-B1E414C4CBDA}"/>
              </a:ext>
            </a:extLst>
          </p:cNvPr>
          <p:cNvSpPr/>
          <p:nvPr/>
        </p:nvSpPr>
        <p:spPr>
          <a:xfrm>
            <a:off x="546100" y="5543490"/>
            <a:ext cx="8153400" cy="707886"/>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create database </a:t>
            </a:r>
            <a:r>
              <a:rPr lang="en-US" sz="2000" dirty="0" err="1">
                <a:effectLst/>
                <a:latin typeface="Consolas" panose="020B0609020204030204" pitchFamily="49" charset="0"/>
                <a:ea typeface="ＭＳ Ｐゴシック" pitchFamily="-109" charset="-128"/>
                <a:cs typeface="Consolas" panose="020B0609020204030204" pitchFamily="49" charset="0"/>
              </a:rPr>
              <a:t>ClassicModels</a:t>
            </a:r>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collate</a:t>
            </a:r>
            <a:r>
              <a:rPr lang="en-US" sz="2000" dirty="0">
                <a:effectLst/>
                <a:latin typeface="Consolas" panose="020B0609020204030204" pitchFamily="49" charset="0"/>
                <a:ea typeface="ＭＳ Ｐゴシック" pitchFamily="-109" charset="-128"/>
                <a:cs typeface="Consolas" panose="020B0609020204030204" pitchFamily="49" charset="0"/>
              </a:rPr>
              <a:t> latin1_general_cs;</a:t>
            </a:r>
          </a:p>
          <a:p>
            <a:pPr algn="l"/>
            <a:r>
              <a:rPr lang="en-US" sz="2000" b="1" dirty="0">
                <a:solidFill>
                  <a:srgbClr val="75AAB6"/>
                </a:solidFill>
                <a:effectLst/>
                <a:latin typeface="Consolas" panose="020B0609020204030204" pitchFamily="49" charset="0"/>
                <a:ea typeface="ＭＳ Ｐゴシック" pitchFamily="-109" charset="-128"/>
                <a:cs typeface="Consolas" panose="020B0609020204030204" pitchFamily="49" charset="0"/>
              </a:rPr>
              <a:t># </a:t>
            </a:r>
            <a:r>
              <a:rPr lang="en-US" sz="2000" b="1" dirty="0" err="1">
                <a:solidFill>
                  <a:srgbClr val="75AAB6"/>
                </a:solidFill>
                <a:effectLst/>
                <a:latin typeface="Consolas" panose="020B0609020204030204" pitchFamily="49" charset="0"/>
                <a:ea typeface="ＭＳ Ｐゴシック" pitchFamily="-109" charset="-128"/>
                <a:cs typeface="Consolas" panose="020B0609020204030204" pitchFamily="49" charset="0"/>
              </a:rPr>
              <a:t>cs</a:t>
            </a:r>
            <a:r>
              <a:rPr lang="en-US" sz="2000" b="1" dirty="0">
                <a:solidFill>
                  <a:srgbClr val="75AAB6"/>
                </a:solidFill>
                <a:effectLst/>
                <a:latin typeface="Consolas" panose="020B0609020204030204" pitchFamily="49" charset="0"/>
                <a:ea typeface="ＭＳ Ｐゴシック" pitchFamily="-109" charset="-128"/>
                <a:cs typeface="Consolas" panose="020B0609020204030204" pitchFamily="49" charset="0"/>
              </a:rPr>
              <a:t> indicates case sensitivity</a:t>
            </a:r>
          </a:p>
        </p:txBody>
      </p:sp>
    </p:spTree>
    <p:extLst>
      <p:ext uri="{BB962C8B-B14F-4D97-AF65-F5344CB8AC3E}">
        <p14:creationId xmlns:p14="http://schemas.microsoft.com/office/powerpoint/2010/main" val="402658246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Join</a:t>
            </a:r>
          </a:p>
        </p:txBody>
      </p:sp>
      <p:sp>
        <p:nvSpPr>
          <p:cNvPr id="4" name="Content Placeholder 5">
            <a:extLst>
              <a:ext uri="{FF2B5EF4-FFF2-40B4-BE49-F238E27FC236}">
                <a16:creationId xmlns:a16="http://schemas.microsoft.com/office/drawing/2014/main" xmlns="" id="{EA1C586C-A302-3941-AFFE-AB5C91C4C460}"/>
              </a:ext>
            </a:extLst>
          </p:cNvPr>
          <p:cNvSpPr>
            <a:spLocks noGrp="1"/>
          </p:cNvSpPr>
          <p:nvPr>
            <p:ph idx="1"/>
          </p:nvPr>
        </p:nvSpPr>
        <p:spPr>
          <a:xfrm>
            <a:off x="546100" y="1689100"/>
            <a:ext cx="8102600" cy="4533900"/>
          </a:xfrm>
        </p:spPr>
        <p:txBody>
          <a:bodyPr/>
          <a:lstStyle/>
          <a:p>
            <a:r>
              <a:rPr lang="en-US" dirty="0"/>
              <a:t>New table from two existing tables</a:t>
            </a:r>
          </a:p>
          <a:p>
            <a:pPr lvl="1"/>
            <a:r>
              <a:rPr lang="en-US" sz="2400" dirty="0"/>
              <a:t>Match tables on a common column</a:t>
            </a:r>
          </a:p>
          <a:p>
            <a:pPr lvl="2"/>
            <a:endParaRPr lang="en-US" sz="2000" i="1" dirty="0"/>
          </a:p>
          <a:p>
            <a:endParaRPr lang="en-US" sz="2600" i="1" dirty="0"/>
          </a:p>
        </p:txBody>
      </p:sp>
      <p:pic>
        <p:nvPicPr>
          <p:cNvPr id="6" name="Content Placeholder 3">
            <a:extLst>
              <a:ext uri="{FF2B5EF4-FFF2-40B4-BE49-F238E27FC236}">
                <a16:creationId xmlns:a16="http://schemas.microsoft.com/office/drawing/2014/main" xmlns="" id="{0B42C36C-072D-3146-AC46-41B5155AF8AB}"/>
              </a:ext>
            </a:extLst>
          </p:cNvPr>
          <p:cNvPicPr>
            <a:picLocks noChangeAspect="1"/>
          </p:cNvPicPr>
          <p:nvPr/>
        </p:nvPicPr>
        <p:blipFill>
          <a:blip r:embed="rId3"/>
          <a:srcRect l="-15974" r="-15974"/>
          <a:stretch>
            <a:fillRect/>
          </a:stretch>
        </p:blipFill>
        <p:spPr bwMode="auto">
          <a:xfrm>
            <a:off x="1689894" y="3106295"/>
            <a:ext cx="5815012" cy="307860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FFFF"/>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7509085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Inner Join</a:t>
            </a:r>
          </a:p>
        </p:txBody>
      </p:sp>
      <p:sp>
        <p:nvSpPr>
          <p:cNvPr id="4" name="Content Placeholder 5">
            <a:extLst>
              <a:ext uri="{FF2B5EF4-FFF2-40B4-BE49-F238E27FC236}">
                <a16:creationId xmlns:a16="http://schemas.microsoft.com/office/drawing/2014/main" xmlns="" id="{EA1C586C-A302-3941-AFFE-AB5C91C4C460}"/>
              </a:ext>
            </a:extLst>
          </p:cNvPr>
          <p:cNvSpPr>
            <a:spLocks noGrp="1"/>
          </p:cNvSpPr>
          <p:nvPr>
            <p:ph idx="1"/>
          </p:nvPr>
        </p:nvSpPr>
        <p:spPr>
          <a:xfrm>
            <a:off x="546100" y="1689100"/>
            <a:ext cx="8102600" cy="4533900"/>
          </a:xfrm>
        </p:spPr>
        <p:txBody>
          <a:bodyPr/>
          <a:lstStyle/>
          <a:p>
            <a:r>
              <a:rPr lang="en-US" sz="2800" dirty="0"/>
              <a:t>Tables have two identical columns</a:t>
            </a:r>
          </a:p>
          <a:p>
            <a:endParaRPr lang="en-US" sz="2600" i="1" dirty="0"/>
          </a:p>
        </p:txBody>
      </p:sp>
      <p:sp>
        <p:nvSpPr>
          <p:cNvPr id="5" name="Rectangle 4">
            <a:extLst>
              <a:ext uri="{FF2B5EF4-FFF2-40B4-BE49-F238E27FC236}">
                <a16:creationId xmlns:a16="http://schemas.microsoft.com/office/drawing/2014/main" xmlns="" id="{695B167F-687B-AF45-B925-B1E414C4CBDA}"/>
              </a:ext>
            </a:extLst>
          </p:cNvPr>
          <p:cNvSpPr/>
          <p:nvPr/>
        </p:nvSpPr>
        <p:spPr>
          <a:xfrm>
            <a:off x="546100" y="2362200"/>
            <a:ext cx="8153400" cy="707886"/>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stock, nation </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where </a:t>
            </a:r>
            <a:r>
              <a:rPr lang="en-US" sz="2000" dirty="0" err="1">
                <a:effectLst/>
                <a:latin typeface="Consolas" panose="020B0609020204030204" pitchFamily="49" charset="0"/>
                <a:ea typeface="ＭＳ Ｐゴシック" pitchFamily="-109" charset="-128"/>
                <a:cs typeface="Consolas" panose="020B0609020204030204" pitchFamily="49" charset="0"/>
              </a:rPr>
              <a:t>stock.natcode</a:t>
            </a:r>
            <a:r>
              <a:rPr lang="en-US" sz="2000" dirty="0">
                <a:effectLst/>
                <a:latin typeface="Consolas" panose="020B0609020204030204" pitchFamily="49" charset="0"/>
                <a:ea typeface="ＭＳ Ｐゴシック" pitchFamily="-109" charset="-128"/>
                <a:cs typeface="Consolas" panose="020B0609020204030204" pitchFamily="49" charset="0"/>
              </a:rPr>
              <a:t> = </a:t>
            </a:r>
            <a:r>
              <a:rPr lang="en-US" sz="2000" dirty="0" err="1">
                <a:effectLst/>
                <a:latin typeface="Consolas" panose="020B0609020204030204" pitchFamily="49" charset="0"/>
                <a:ea typeface="ＭＳ Ｐゴシック" pitchFamily="-109" charset="-128"/>
                <a:cs typeface="Consolas" panose="020B0609020204030204" pitchFamily="49" charset="0"/>
              </a:rPr>
              <a:t>nation.natcode</a:t>
            </a:r>
            <a:r>
              <a:rPr lang="en-US" sz="2000" dirty="0">
                <a:effectLst/>
                <a:latin typeface="Consolas" panose="020B0609020204030204" pitchFamily="49" charset="0"/>
                <a:ea typeface="ＭＳ Ｐゴシック" pitchFamily="-109" charset="-128"/>
                <a:cs typeface="Consolas" panose="020B0609020204030204" pitchFamily="49" charset="0"/>
              </a:rPr>
              <a:t>; </a:t>
            </a:r>
          </a:p>
        </p:txBody>
      </p:sp>
      <p:pic>
        <p:nvPicPr>
          <p:cNvPr id="6" name="Picture 5">
            <a:extLst>
              <a:ext uri="{FF2B5EF4-FFF2-40B4-BE49-F238E27FC236}">
                <a16:creationId xmlns:a16="http://schemas.microsoft.com/office/drawing/2014/main" xmlns="" id="{A861FA43-F525-1D44-84B2-55E33401AD75}"/>
              </a:ext>
            </a:extLst>
          </p:cNvPr>
          <p:cNvPicPr>
            <a:picLocks noChangeAspect="1"/>
          </p:cNvPicPr>
          <p:nvPr/>
        </p:nvPicPr>
        <p:blipFill>
          <a:blip r:embed="rId3"/>
          <a:stretch>
            <a:fillRect/>
          </a:stretch>
        </p:blipFill>
        <p:spPr>
          <a:xfrm>
            <a:off x="2836901" y="3743186"/>
            <a:ext cx="3571797" cy="2298682"/>
          </a:xfrm>
          <a:prstGeom prst="rect">
            <a:avLst/>
          </a:prstGeom>
        </p:spPr>
      </p:pic>
      <p:sp>
        <p:nvSpPr>
          <p:cNvPr id="7" name="Rectangle 6"/>
          <p:cNvSpPr/>
          <p:nvPr/>
        </p:nvSpPr>
        <p:spPr>
          <a:xfrm>
            <a:off x="4910581" y="6038536"/>
            <a:ext cx="902811" cy="461665"/>
          </a:xfrm>
          <a:prstGeom prst="rect">
            <a:avLst/>
          </a:prstGeom>
        </p:spPr>
        <p:txBody>
          <a:bodyPr wrap="none">
            <a:spAutoFit/>
          </a:bodyPr>
          <a:lstStyle/>
          <a:p>
            <a:r>
              <a:rPr lang="en-US" dirty="0" smtClean="0">
                <a:effectLst/>
              </a:rPr>
              <a:t>stock</a:t>
            </a:r>
            <a:endParaRPr lang="en-US" dirty="0">
              <a:effectLst/>
            </a:endParaRPr>
          </a:p>
        </p:txBody>
      </p:sp>
      <p:sp>
        <p:nvSpPr>
          <p:cNvPr id="8" name="Rectangle 7"/>
          <p:cNvSpPr/>
          <p:nvPr/>
        </p:nvSpPr>
        <p:spPr>
          <a:xfrm>
            <a:off x="3407391" y="6041868"/>
            <a:ext cx="1024640" cy="461665"/>
          </a:xfrm>
          <a:prstGeom prst="rect">
            <a:avLst/>
          </a:prstGeom>
        </p:spPr>
        <p:txBody>
          <a:bodyPr wrap="none">
            <a:spAutoFit/>
          </a:bodyPr>
          <a:lstStyle/>
          <a:p>
            <a:r>
              <a:rPr lang="en-US" dirty="0" smtClean="0">
                <a:effectLst/>
              </a:rPr>
              <a:t>nation</a:t>
            </a:r>
            <a:endParaRPr lang="en-US" dirty="0">
              <a:effectLst/>
            </a:endParaRPr>
          </a:p>
        </p:txBody>
      </p:sp>
    </p:spTree>
    <p:extLst>
      <p:ext uri="{BB962C8B-B14F-4D97-AF65-F5344CB8AC3E}">
        <p14:creationId xmlns:p14="http://schemas.microsoft.com/office/powerpoint/2010/main" val="1685800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Left Outer Join</a:t>
            </a:r>
          </a:p>
        </p:txBody>
      </p:sp>
      <p:sp>
        <p:nvSpPr>
          <p:cNvPr id="4" name="Content Placeholder 5">
            <a:extLst>
              <a:ext uri="{FF2B5EF4-FFF2-40B4-BE49-F238E27FC236}">
                <a16:creationId xmlns:a16="http://schemas.microsoft.com/office/drawing/2014/main" xmlns="" id="{EA1C586C-A302-3941-AFFE-AB5C91C4C460}"/>
              </a:ext>
            </a:extLst>
          </p:cNvPr>
          <p:cNvSpPr>
            <a:spLocks noGrp="1"/>
          </p:cNvSpPr>
          <p:nvPr>
            <p:ph idx="1"/>
          </p:nvPr>
        </p:nvSpPr>
        <p:spPr>
          <a:xfrm>
            <a:off x="546100" y="1689100"/>
            <a:ext cx="8102600" cy="4533900"/>
          </a:xfrm>
        </p:spPr>
        <p:txBody>
          <a:bodyPr/>
          <a:lstStyle/>
          <a:p>
            <a:r>
              <a:rPr lang="en-US" sz="2800" dirty="0"/>
              <a:t>Inner join </a:t>
            </a:r>
            <a:r>
              <a:rPr lang="en-US" sz="2800" dirty="0" smtClean="0"/>
              <a:t>+ </a:t>
            </a:r>
            <a:r>
              <a:rPr lang="en-US" sz="2800" dirty="0"/>
              <a:t>rows in </a:t>
            </a:r>
            <a:r>
              <a:rPr lang="en-US" sz="2800" b="1" dirty="0" smtClean="0"/>
              <a:t>person</a:t>
            </a:r>
            <a:r>
              <a:rPr lang="en-US" sz="2800" dirty="0" smtClean="0"/>
              <a:t> </a:t>
            </a:r>
            <a:r>
              <a:rPr lang="en-US" sz="2800" dirty="0"/>
              <a:t>not </a:t>
            </a:r>
            <a:r>
              <a:rPr lang="en-US" sz="2800" dirty="0" smtClean="0"/>
              <a:t>in </a:t>
            </a:r>
            <a:r>
              <a:rPr lang="en-US" sz="2800" dirty="0"/>
              <a:t>the join</a:t>
            </a:r>
          </a:p>
          <a:p>
            <a:endParaRPr lang="en-US" sz="2600" i="1" dirty="0"/>
          </a:p>
        </p:txBody>
      </p:sp>
      <p:sp>
        <p:nvSpPr>
          <p:cNvPr id="5" name="Rectangle 4">
            <a:extLst>
              <a:ext uri="{FF2B5EF4-FFF2-40B4-BE49-F238E27FC236}">
                <a16:creationId xmlns:a16="http://schemas.microsoft.com/office/drawing/2014/main" xmlns="" id="{695B167F-687B-AF45-B925-B1E414C4CBDA}"/>
              </a:ext>
            </a:extLst>
          </p:cNvPr>
          <p:cNvSpPr/>
          <p:nvPr/>
        </p:nvSpPr>
        <p:spPr>
          <a:xfrm>
            <a:off x="546100" y="2362200"/>
            <a:ext cx="8153400" cy="1015663"/>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dirty="0">
                <a:effectLst/>
                <a:latin typeface="Consolas" panose="020B0609020204030204" pitchFamily="49" charset="0"/>
                <a:ea typeface="ＭＳ Ｐゴシック" pitchFamily="-109" charset="-128"/>
                <a:cs typeface="Consolas" panose="020B0609020204030204" pitchFamily="49" charset="0"/>
              </a:rPr>
              <a:t>`person first`, `person last`, </a:t>
            </a:r>
            <a:r>
              <a:rPr lang="en-US" sz="2000" dirty="0" err="1">
                <a:effectLst/>
                <a:latin typeface="Consolas" panose="020B0609020204030204" pitchFamily="49" charset="0"/>
                <a:ea typeface="ＭＳ Ｐゴシック" pitchFamily="-109" charset="-128"/>
                <a:cs typeface="Consolas" panose="020B0609020204030204" pitchFamily="49" charset="0"/>
              </a:rPr>
              <a:t>carid</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cartype</a:t>
            </a:r>
            <a:r>
              <a:rPr lang="en-US" sz="2000" dirty="0">
                <a:effectLst/>
                <a:latin typeface="Consolas" panose="020B0609020204030204" pitchFamily="49" charset="0"/>
                <a:ea typeface="ＭＳ Ｐゴシック" pitchFamily="-109" charset="-128"/>
                <a:cs typeface="Consolas" panose="020B0609020204030204" pitchFamily="49" charset="0"/>
              </a:rPr>
              <a:t> </a:t>
            </a:r>
          </a:p>
          <a:p>
            <a:pPr algn="l"/>
            <a:r>
              <a:rPr lang="en-US" sz="2000" b="1" dirty="0" smtClean="0">
                <a:solidFill>
                  <a:srgbClr val="337023"/>
                </a:solidFill>
                <a:effectLst/>
                <a:latin typeface="Consolas" panose="020B0609020204030204" pitchFamily="49" charset="0"/>
                <a:ea typeface="ＭＳ Ｐゴシック" pitchFamily="-109" charset="-128"/>
                <a:cs typeface="Consolas" panose="020B0609020204030204" pitchFamily="49" charset="0"/>
              </a:rPr>
              <a:t>from </a:t>
            </a:r>
            <a:r>
              <a:rPr lang="en-US" sz="2000" dirty="0">
                <a:effectLst/>
                <a:latin typeface="Consolas" panose="020B0609020204030204" pitchFamily="49" charset="0"/>
                <a:ea typeface="ＭＳ Ｐゴシック" pitchFamily="-109" charset="-128"/>
                <a:cs typeface="Consolas" panose="020B0609020204030204" pitchFamily="49" charset="0"/>
              </a:rPr>
              <a:t>person</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left join </a:t>
            </a:r>
            <a:r>
              <a:rPr lang="en-US" sz="2000" dirty="0">
                <a:effectLst/>
                <a:latin typeface="Consolas" panose="020B0609020204030204" pitchFamily="49" charset="0"/>
                <a:ea typeface="ＭＳ Ｐゴシック" pitchFamily="-109" charset="-128"/>
                <a:cs typeface="Consolas" panose="020B0609020204030204" pitchFamily="49" charset="0"/>
              </a:rPr>
              <a:t>car</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using </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personid</a:t>
            </a:r>
            <a:r>
              <a:rPr lang="en-US" sz="2000" dirty="0">
                <a:effectLst/>
                <a:latin typeface="Consolas" panose="020B0609020204030204" pitchFamily="49" charset="0"/>
                <a:ea typeface="ＭＳ Ｐゴシック" pitchFamily="-109" charset="-128"/>
                <a:cs typeface="Consolas" panose="020B0609020204030204" pitchFamily="49" charset="0"/>
              </a:rPr>
              <a:t>)    </a:t>
            </a:r>
          </a:p>
          <a:p>
            <a:pPr algn="l"/>
            <a:r>
              <a:rPr lang="en-US" sz="2000" b="1" dirty="0" smtClean="0">
                <a:solidFill>
                  <a:srgbClr val="337023"/>
                </a:solidFill>
                <a:effectLst/>
                <a:latin typeface="Consolas" panose="020B0609020204030204" pitchFamily="49" charset="0"/>
                <a:ea typeface="ＭＳ Ｐゴシック" pitchFamily="-109" charset="-128"/>
                <a:cs typeface="Consolas" panose="020B0609020204030204" pitchFamily="49" charset="0"/>
              </a:rPr>
              <a:t>order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by </a:t>
            </a:r>
            <a:r>
              <a:rPr lang="en-US" sz="2000" dirty="0" err="1">
                <a:effectLst/>
                <a:latin typeface="Consolas" panose="020B0609020204030204" pitchFamily="49" charset="0"/>
                <a:ea typeface="ＭＳ Ｐゴシック" pitchFamily="-109" charset="-128"/>
                <a:cs typeface="Consolas" panose="020B0609020204030204" pitchFamily="49" charset="0"/>
              </a:rPr>
              <a:t>carid</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pic>
        <p:nvPicPr>
          <p:cNvPr id="8" name="Picture 7">
            <a:extLst>
              <a:ext uri="{FF2B5EF4-FFF2-40B4-BE49-F238E27FC236}">
                <a16:creationId xmlns:a16="http://schemas.microsoft.com/office/drawing/2014/main" xmlns="" id="{F2F51776-624A-0A4F-9061-848421A38C40}"/>
              </a:ext>
            </a:extLst>
          </p:cNvPr>
          <p:cNvPicPr>
            <a:picLocks noChangeAspect="1"/>
          </p:cNvPicPr>
          <p:nvPr/>
        </p:nvPicPr>
        <p:blipFill>
          <a:blip r:embed="rId3"/>
          <a:stretch>
            <a:fillRect/>
          </a:stretch>
        </p:blipFill>
        <p:spPr>
          <a:xfrm>
            <a:off x="2836899" y="3743186"/>
            <a:ext cx="3571799" cy="2298682"/>
          </a:xfrm>
          <a:prstGeom prst="rect">
            <a:avLst/>
          </a:prstGeom>
        </p:spPr>
      </p:pic>
      <p:sp>
        <p:nvSpPr>
          <p:cNvPr id="6" name="Rectangle 5"/>
          <p:cNvSpPr/>
          <p:nvPr/>
        </p:nvSpPr>
        <p:spPr>
          <a:xfrm>
            <a:off x="5055652" y="6038536"/>
            <a:ext cx="612668" cy="461665"/>
          </a:xfrm>
          <a:prstGeom prst="rect">
            <a:avLst/>
          </a:prstGeom>
        </p:spPr>
        <p:txBody>
          <a:bodyPr wrap="none">
            <a:spAutoFit/>
          </a:bodyPr>
          <a:lstStyle/>
          <a:p>
            <a:r>
              <a:rPr lang="en-US" dirty="0" smtClean="0">
                <a:effectLst/>
              </a:rPr>
              <a:t>car</a:t>
            </a:r>
            <a:endParaRPr lang="en-US" dirty="0">
              <a:effectLst/>
            </a:endParaRPr>
          </a:p>
        </p:txBody>
      </p:sp>
      <p:sp>
        <p:nvSpPr>
          <p:cNvPr id="7" name="Rectangle 6"/>
          <p:cNvSpPr/>
          <p:nvPr/>
        </p:nvSpPr>
        <p:spPr>
          <a:xfrm>
            <a:off x="3356093" y="6041868"/>
            <a:ext cx="1127233" cy="461665"/>
          </a:xfrm>
          <a:prstGeom prst="rect">
            <a:avLst/>
          </a:prstGeom>
        </p:spPr>
        <p:txBody>
          <a:bodyPr wrap="none">
            <a:spAutoFit/>
          </a:bodyPr>
          <a:lstStyle/>
          <a:p>
            <a:r>
              <a:rPr lang="en-US" dirty="0" smtClean="0">
                <a:effectLst/>
              </a:rPr>
              <a:t>person</a:t>
            </a:r>
            <a:endParaRPr lang="en-US" dirty="0">
              <a:effectLst/>
            </a:endParaRPr>
          </a:p>
        </p:txBody>
      </p:sp>
    </p:spTree>
    <p:extLst>
      <p:ext uri="{BB962C8B-B14F-4D97-AF65-F5344CB8AC3E}">
        <p14:creationId xmlns:p14="http://schemas.microsoft.com/office/powerpoint/2010/main" val="186716916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lstStyle/>
          <a:p>
            <a:pPr eaLnBrk="1" hangingPunct="1"/>
            <a:r>
              <a:rPr lang="en-US" dirty="0"/>
              <a:t>SQL</a:t>
            </a:r>
          </a:p>
        </p:txBody>
      </p:sp>
      <p:sp>
        <p:nvSpPr>
          <p:cNvPr id="16388" name="Rectangle 5"/>
          <p:cNvSpPr>
            <a:spLocks noGrp="1" noChangeArrowheads="1"/>
          </p:cNvSpPr>
          <p:nvPr>
            <p:ph type="body" idx="1"/>
          </p:nvPr>
        </p:nvSpPr>
        <p:spPr/>
        <p:txBody>
          <a:bodyPr/>
          <a:lstStyle/>
          <a:p>
            <a:r>
              <a:rPr lang="en-GB" dirty="0"/>
              <a:t>A standard for relational database</a:t>
            </a:r>
          </a:p>
          <a:p>
            <a:pPr lvl="1"/>
            <a:r>
              <a:rPr lang="en-GB" dirty="0"/>
              <a:t>American National Standards Institute (ANSI)</a:t>
            </a:r>
          </a:p>
          <a:p>
            <a:pPr lvl="1"/>
            <a:r>
              <a:rPr lang="en-GB" dirty="0"/>
              <a:t>International Organization for Standardization (ISO)</a:t>
            </a:r>
          </a:p>
          <a:p>
            <a:r>
              <a:rPr lang="en-GB" dirty="0"/>
              <a:t>SQL skills are in demand</a:t>
            </a:r>
          </a:p>
          <a:p>
            <a:r>
              <a:rPr lang="en-GB" dirty="0"/>
              <a:t>Developed by IBM</a:t>
            </a:r>
          </a:p>
          <a:p>
            <a:r>
              <a:rPr lang="en-GB" dirty="0"/>
              <a:t>Object-oriented extensions created</a:t>
            </a:r>
          </a:p>
        </p:txBody>
      </p:sp>
    </p:spTree>
    <p:extLst>
      <p:ext uri="{BB962C8B-B14F-4D97-AF65-F5344CB8AC3E}">
        <p14:creationId xmlns:p14="http://schemas.microsoft.com/office/powerpoint/2010/main" val="401059151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Right Outer Join</a:t>
            </a:r>
          </a:p>
        </p:txBody>
      </p:sp>
      <p:sp>
        <p:nvSpPr>
          <p:cNvPr id="4" name="Content Placeholder 5">
            <a:extLst>
              <a:ext uri="{FF2B5EF4-FFF2-40B4-BE49-F238E27FC236}">
                <a16:creationId xmlns:a16="http://schemas.microsoft.com/office/drawing/2014/main" xmlns="" id="{EA1C586C-A302-3941-AFFE-AB5C91C4C460}"/>
              </a:ext>
            </a:extLst>
          </p:cNvPr>
          <p:cNvSpPr>
            <a:spLocks noGrp="1"/>
          </p:cNvSpPr>
          <p:nvPr>
            <p:ph idx="1"/>
          </p:nvPr>
        </p:nvSpPr>
        <p:spPr>
          <a:xfrm>
            <a:off x="546100" y="1689100"/>
            <a:ext cx="8102600" cy="4533900"/>
          </a:xfrm>
        </p:spPr>
        <p:txBody>
          <a:bodyPr/>
          <a:lstStyle/>
          <a:p>
            <a:r>
              <a:rPr lang="en-US" sz="2800" dirty="0"/>
              <a:t>Inner join </a:t>
            </a:r>
            <a:r>
              <a:rPr lang="en-US" sz="2800" dirty="0" smtClean="0"/>
              <a:t>+ </a:t>
            </a:r>
            <a:r>
              <a:rPr lang="en-US" sz="2800" dirty="0"/>
              <a:t>rows in </a:t>
            </a:r>
            <a:r>
              <a:rPr lang="en-US" sz="2800" b="1" dirty="0" smtClean="0"/>
              <a:t>item</a:t>
            </a:r>
            <a:r>
              <a:rPr lang="en-US" sz="2800" dirty="0" smtClean="0"/>
              <a:t> </a:t>
            </a:r>
            <a:r>
              <a:rPr lang="en-US" sz="2800" dirty="0"/>
              <a:t>not </a:t>
            </a:r>
            <a:r>
              <a:rPr lang="en-US" sz="2800" dirty="0" smtClean="0"/>
              <a:t>in </a:t>
            </a:r>
            <a:r>
              <a:rPr lang="en-US" sz="2800" dirty="0"/>
              <a:t>the join</a:t>
            </a:r>
          </a:p>
          <a:p>
            <a:endParaRPr lang="en-US" sz="2600" i="1" dirty="0"/>
          </a:p>
        </p:txBody>
      </p:sp>
      <p:sp>
        <p:nvSpPr>
          <p:cNvPr id="5" name="Rectangle 4">
            <a:extLst>
              <a:ext uri="{FF2B5EF4-FFF2-40B4-BE49-F238E27FC236}">
                <a16:creationId xmlns:a16="http://schemas.microsoft.com/office/drawing/2014/main" xmlns="" id="{695B167F-687B-AF45-B925-B1E414C4CBDA}"/>
              </a:ext>
            </a:extLst>
          </p:cNvPr>
          <p:cNvSpPr/>
          <p:nvPr/>
        </p:nvSpPr>
        <p:spPr>
          <a:xfrm>
            <a:off x="546100" y="2362200"/>
            <a:ext cx="8153400" cy="1015663"/>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dirty="0" err="1">
                <a:effectLst/>
                <a:latin typeface="Consolas" panose="020B0609020204030204" pitchFamily="49" charset="0"/>
                <a:ea typeface="ＭＳ Ｐゴシック" pitchFamily="-109" charset="-128"/>
                <a:cs typeface="Consolas" panose="020B0609020204030204" pitchFamily="49" charset="0"/>
              </a:rPr>
              <a:t>itemno</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itemname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itemtype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itemcolor</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saleno</a:t>
            </a:r>
            <a:r>
              <a:rPr lang="en-US" sz="2000" dirty="0">
                <a:effectLst/>
                <a:latin typeface="Consolas" panose="020B0609020204030204" pitchFamily="49" charset="0"/>
                <a:ea typeface="ＭＳ Ｐゴシック" pitchFamily="-109" charset="-128"/>
                <a:cs typeface="Consolas" panose="020B0609020204030204" pitchFamily="49" charset="0"/>
              </a:rPr>
              <a:t> </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 </a:t>
            </a:r>
            <a:r>
              <a:rPr lang="en-US" sz="2000" dirty="0" err="1" smtClean="0">
                <a:effectLst/>
                <a:latin typeface="Consolas" panose="020B0609020204030204" pitchFamily="49" charset="0"/>
                <a:ea typeface="ＭＳ Ｐゴシック" pitchFamily="-109" charset="-128"/>
                <a:cs typeface="Consolas" panose="020B0609020204030204" pitchFamily="49" charset="0"/>
              </a:rPr>
              <a:t>lineitem</a:t>
            </a:r>
            <a:r>
              <a:rPr lang="en-US" sz="2000" b="1" dirty="0" smtClean="0">
                <a:solidFill>
                  <a:srgbClr val="337023"/>
                </a:solidFill>
                <a:effectLst/>
                <a:latin typeface="Consolas" panose="020B0609020204030204" pitchFamily="49" charset="0"/>
                <a:ea typeface="ＭＳ Ｐゴシック" pitchFamily="-109" charset="-128"/>
                <a:cs typeface="Consolas" panose="020B0609020204030204" pitchFamily="49" charset="0"/>
              </a:rPr>
              <a:t> right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join </a:t>
            </a:r>
            <a:r>
              <a:rPr lang="en-US" sz="2000" dirty="0" smtClean="0">
                <a:effectLst/>
                <a:latin typeface="Consolas" panose="020B0609020204030204" pitchFamily="49" charset="0"/>
                <a:ea typeface="ＭＳ Ｐゴシック" pitchFamily="-109" charset="-128"/>
                <a:cs typeface="Consolas" panose="020B0609020204030204" pitchFamily="49" charset="0"/>
              </a:rPr>
              <a:t>item</a:t>
            </a:r>
            <a:r>
              <a:rPr lang="en-US" sz="2000" b="1" dirty="0" smtClean="0">
                <a:solidFill>
                  <a:srgbClr val="337023"/>
                </a:solidFill>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using </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itemno</a:t>
            </a:r>
            <a:r>
              <a:rPr lang="en-US" sz="2000" dirty="0">
                <a:effectLst/>
                <a:latin typeface="Consolas" panose="020B0609020204030204" pitchFamily="49" charset="0"/>
                <a:ea typeface="ＭＳ Ｐゴシック" pitchFamily="-109" charset="-128"/>
                <a:cs typeface="Consolas" panose="020B0609020204030204" pitchFamily="49" charset="0"/>
              </a:rPr>
              <a:t>)    </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order by </a:t>
            </a:r>
            <a:r>
              <a:rPr lang="en-US" sz="2000" dirty="0" err="1">
                <a:effectLst/>
                <a:latin typeface="Consolas" panose="020B0609020204030204" pitchFamily="49" charset="0"/>
                <a:ea typeface="ＭＳ Ｐゴシック" pitchFamily="-109" charset="-128"/>
                <a:cs typeface="Consolas" panose="020B0609020204030204" pitchFamily="49" charset="0"/>
              </a:rPr>
              <a:t>saleno</a:t>
            </a:r>
            <a:r>
              <a:rPr lang="en-US" sz="2000" dirty="0">
                <a:effectLst/>
                <a:latin typeface="Consolas" panose="020B0609020204030204" pitchFamily="49" charset="0"/>
                <a:ea typeface="ＭＳ Ｐゴシック" pitchFamily="-109" charset="-128"/>
                <a:cs typeface="Consolas" panose="020B0609020204030204" pitchFamily="49" charset="0"/>
              </a:rPr>
              <a:t>; </a:t>
            </a:r>
          </a:p>
        </p:txBody>
      </p:sp>
      <p:pic>
        <p:nvPicPr>
          <p:cNvPr id="7" name="Picture 6">
            <a:extLst>
              <a:ext uri="{FF2B5EF4-FFF2-40B4-BE49-F238E27FC236}">
                <a16:creationId xmlns:a16="http://schemas.microsoft.com/office/drawing/2014/main" xmlns="" id="{0D6D5402-C9AE-1543-910D-66C5BAF28023}"/>
              </a:ext>
            </a:extLst>
          </p:cNvPr>
          <p:cNvPicPr>
            <a:picLocks noChangeAspect="1"/>
          </p:cNvPicPr>
          <p:nvPr/>
        </p:nvPicPr>
        <p:blipFill>
          <a:blip r:embed="rId3"/>
          <a:stretch>
            <a:fillRect/>
          </a:stretch>
        </p:blipFill>
        <p:spPr>
          <a:xfrm>
            <a:off x="2860711" y="3743186"/>
            <a:ext cx="3571799" cy="2298682"/>
          </a:xfrm>
          <a:prstGeom prst="rect">
            <a:avLst/>
          </a:prstGeom>
        </p:spPr>
      </p:pic>
      <p:sp>
        <p:nvSpPr>
          <p:cNvPr id="3" name="Rectangle 2"/>
          <p:cNvSpPr/>
          <p:nvPr/>
        </p:nvSpPr>
        <p:spPr>
          <a:xfrm>
            <a:off x="4978708" y="6038536"/>
            <a:ext cx="766557" cy="461665"/>
          </a:xfrm>
          <a:prstGeom prst="rect">
            <a:avLst/>
          </a:prstGeom>
        </p:spPr>
        <p:txBody>
          <a:bodyPr wrap="none">
            <a:spAutoFit/>
          </a:bodyPr>
          <a:lstStyle/>
          <a:p>
            <a:r>
              <a:rPr lang="en-US" dirty="0" smtClean="0">
                <a:effectLst/>
              </a:rPr>
              <a:t>item</a:t>
            </a:r>
            <a:endParaRPr lang="en-US" dirty="0">
              <a:effectLst/>
            </a:endParaRPr>
          </a:p>
        </p:txBody>
      </p:sp>
      <p:sp>
        <p:nvSpPr>
          <p:cNvPr id="8" name="Rectangle 7"/>
          <p:cNvSpPr/>
          <p:nvPr/>
        </p:nvSpPr>
        <p:spPr>
          <a:xfrm>
            <a:off x="3295981" y="6041868"/>
            <a:ext cx="1247457" cy="461665"/>
          </a:xfrm>
          <a:prstGeom prst="rect">
            <a:avLst/>
          </a:prstGeom>
        </p:spPr>
        <p:txBody>
          <a:bodyPr wrap="none">
            <a:spAutoFit/>
          </a:bodyPr>
          <a:lstStyle/>
          <a:p>
            <a:r>
              <a:rPr lang="en-US" dirty="0" err="1" smtClean="0">
                <a:effectLst/>
              </a:rPr>
              <a:t>lineitem</a:t>
            </a:r>
            <a:endParaRPr lang="en-US" dirty="0">
              <a:effectLst/>
            </a:endParaRPr>
          </a:p>
        </p:txBody>
      </p:sp>
    </p:spTree>
    <p:extLst>
      <p:ext uri="{BB962C8B-B14F-4D97-AF65-F5344CB8AC3E}">
        <p14:creationId xmlns:p14="http://schemas.microsoft.com/office/powerpoint/2010/main" val="327486764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Full Outer Join</a:t>
            </a:r>
          </a:p>
        </p:txBody>
      </p:sp>
      <p:sp>
        <p:nvSpPr>
          <p:cNvPr id="4" name="Content Placeholder 5">
            <a:extLst>
              <a:ext uri="{FF2B5EF4-FFF2-40B4-BE49-F238E27FC236}">
                <a16:creationId xmlns:a16="http://schemas.microsoft.com/office/drawing/2014/main" xmlns="" id="{EA1C586C-A302-3941-AFFE-AB5C91C4C460}"/>
              </a:ext>
            </a:extLst>
          </p:cNvPr>
          <p:cNvSpPr>
            <a:spLocks noGrp="1"/>
          </p:cNvSpPr>
          <p:nvPr>
            <p:ph idx="1"/>
          </p:nvPr>
        </p:nvSpPr>
        <p:spPr>
          <a:xfrm>
            <a:off x="546100" y="1689100"/>
            <a:ext cx="8102600" cy="4533900"/>
          </a:xfrm>
        </p:spPr>
        <p:txBody>
          <a:bodyPr/>
          <a:lstStyle/>
          <a:p>
            <a:r>
              <a:rPr lang="en-US" sz="2800" dirty="0"/>
              <a:t>Inner join plus rows in t1 and t2 not in the join</a:t>
            </a:r>
          </a:p>
          <a:p>
            <a:endParaRPr lang="en-US" sz="2600" i="1" dirty="0"/>
          </a:p>
        </p:txBody>
      </p:sp>
      <p:sp>
        <p:nvSpPr>
          <p:cNvPr id="5" name="Rectangle 4">
            <a:extLst>
              <a:ext uri="{FF2B5EF4-FFF2-40B4-BE49-F238E27FC236}">
                <a16:creationId xmlns:a16="http://schemas.microsoft.com/office/drawing/2014/main" xmlns="" id="{695B167F-687B-AF45-B925-B1E414C4CBDA}"/>
              </a:ext>
            </a:extLst>
          </p:cNvPr>
          <p:cNvSpPr/>
          <p:nvPr/>
        </p:nvSpPr>
        <p:spPr>
          <a:xfrm>
            <a:off x="546100" y="2362200"/>
            <a:ext cx="8153400" cy="1015663"/>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dirty="0">
                <a:effectLst/>
                <a:latin typeface="Consolas" panose="020B0609020204030204" pitchFamily="49" charset="0"/>
                <a:ea typeface="ＭＳ Ｐゴシック" pitchFamily="-109" charset="-128"/>
                <a:cs typeface="Consolas" panose="020B0609020204030204" pitchFamily="49" charset="0"/>
              </a:rPr>
              <a:t>id, col1, col2</a:t>
            </a:r>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t1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left join </a:t>
            </a:r>
            <a:r>
              <a:rPr lang="en-US" sz="2000" dirty="0">
                <a:effectLst/>
                <a:latin typeface="Consolas" panose="020B0609020204030204" pitchFamily="49" charset="0"/>
                <a:ea typeface="ＭＳ Ｐゴシック" pitchFamily="-109" charset="-128"/>
                <a:cs typeface="Consolas" panose="020B0609020204030204" pitchFamily="49" charset="0"/>
              </a:rPr>
              <a:t>t2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using </a:t>
            </a:r>
            <a:r>
              <a:rPr lang="en-US" sz="2000" dirty="0">
                <a:effectLst/>
                <a:latin typeface="Consolas" panose="020B0609020204030204" pitchFamily="49" charset="0"/>
                <a:ea typeface="ＭＳ Ｐゴシック" pitchFamily="-109" charset="-128"/>
                <a:cs typeface="Consolas" panose="020B0609020204030204" pitchFamily="49" charset="0"/>
              </a:rPr>
              <a:t>(id)</a:t>
            </a:r>
          </a:p>
          <a:p>
            <a:pPr algn="l"/>
            <a:r>
              <a:rPr lang="en-US" sz="2000" dirty="0">
                <a:effectLst/>
                <a:latin typeface="Consolas" panose="020B0609020204030204" pitchFamily="49" charset="0"/>
                <a:ea typeface="ＭＳ Ｐゴシック" pitchFamily="-109" charset="-128"/>
                <a:cs typeface="Consolas" panose="020B0609020204030204" pitchFamily="49" charset="0"/>
              </a:rPr>
              <a:t>	union</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dirty="0">
                <a:effectLst/>
                <a:latin typeface="Consolas" panose="020B0609020204030204" pitchFamily="49" charset="0"/>
                <a:ea typeface="ＭＳ Ｐゴシック" pitchFamily="-109" charset="-128"/>
                <a:cs typeface="Consolas" panose="020B0609020204030204" pitchFamily="49" charset="0"/>
              </a:rPr>
              <a:t>id, col1, col2</a:t>
            </a:r>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t1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right join </a:t>
            </a:r>
            <a:r>
              <a:rPr lang="en-US" sz="2000" dirty="0">
                <a:effectLst/>
                <a:latin typeface="Consolas" panose="020B0609020204030204" pitchFamily="49" charset="0"/>
                <a:ea typeface="ＭＳ Ｐゴシック" pitchFamily="-109" charset="-128"/>
                <a:cs typeface="Consolas" panose="020B0609020204030204" pitchFamily="49" charset="0"/>
              </a:rPr>
              <a:t>t2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using </a:t>
            </a:r>
            <a:r>
              <a:rPr lang="en-US" sz="2000" dirty="0">
                <a:effectLst/>
                <a:latin typeface="Consolas" panose="020B0609020204030204" pitchFamily="49" charset="0"/>
                <a:ea typeface="ＭＳ Ｐゴシック" pitchFamily="-109" charset="-128"/>
                <a:cs typeface="Consolas" panose="020B0609020204030204" pitchFamily="49" charset="0"/>
              </a:rPr>
              <a:t>(id); </a:t>
            </a:r>
          </a:p>
        </p:txBody>
      </p:sp>
      <p:pic>
        <p:nvPicPr>
          <p:cNvPr id="8" name="Picture 7">
            <a:extLst>
              <a:ext uri="{FF2B5EF4-FFF2-40B4-BE49-F238E27FC236}">
                <a16:creationId xmlns:a16="http://schemas.microsoft.com/office/drawing/2014/main" xmlns="" id="{9BB9E9A6-EDD3-4E46-99B4-B4DA3D1D786F}"/>
              </a:ext>
            </a:extLst>
          </p:cNvPr>
          <p:cNvPicPr>
            <a:picLocks noChangeAspect="1"/>
          </p:cNvPicPr>
          <p:nvPr/>
        </p:nvPicPr>
        <p:blipFill>
          <a:blip r:embed="rId3"/>
          <a:stretch>
            <a:fillRect/>
          </a:stretch>
        </p:blipFill>
        <p:spPr>
          <a:xfrm>
            <a:off x="2860711" y="3743186"/>
            <a:ext cx="3571797" cy="2298682"/>
          </a:xfrm>
          <a:prstGeom prst="rect">
            <a:avLst/>
          </a:prstGeom>
        </p:spPr>
      </p:pic>
      <p:sp>
        <p:nvSpPr>
          <p:cNvPr id="6" name="Rectangle 5"/>
          <p:cNvSpPr/>
          <p:nvPr/>
        </p:nvSpPr>
        <p:spPr>
          <a:xfrm>
            <a:off x="5141413" y="6038536"/>
            <a:ext cx="441147" cy="461665"/>
          </a:xfrm>
          <a:prstGeom prst="rect">
            <a:avLst/>
          </a:prstGeom>
        </p:spPr>
        <p:txBody>
          <a:bodyPr wrap="none">
            <a:spAutoFit/>
          </a:bodyPr>
          <a:lstStyle/>
          <a:p>
            <a:r>
              <a:rPr lang="en-US" dirty="0" smtClean="0">
                <a:effectLst/>
              </a:rPr>
              <a:t>t2</a:t>
            </a:r>
            <a:endParaRPr lang="en-US" dirty="0">
              <a:effectLst/>
            </a:endParaRPr>
          </a:p>
        </p:txBody>
      </p:sp>
      <p:sp>
        <p:nvSpPr>
          <p:cNvPr id="7" name="Rectangle 6"/>
          <p:cNvSpPr/>
          <p:nvPr/>
        </p:nvSpPr>
        <p:spPr>
          <a:xfrm>
            <a:off x="3699136" y="6041868"/>
            <a:ext cx="441147" cy="461665"/>
          </a:xfrm>
          <a:prstGeom prst="rect">
            <a:avLst/>
          </a:prstGeom>
        </p:spPr>
        <p:txBody>
          <a:bodyPr wrap="none">
            <a:spAutoFit/>
          </a:bodyPr>
          <a:lstStyle/>
          <a:p>
            <a:r>
              <a:rPr lang="en-US" dirty="0" smtClean="0">
                <a:effectLst/>
              </a:rPr>
              <a:t>t1</a:t>
            </a:r>
            <a:endParaRPr lang="en-US" dirty="0">
              <a:effectLst/>
            </a:endParaRPr>
          </a:p>
        </p:txBody>
      </p:sp>
    </p:spTree>
    <p:extLst>
      <p:ext uri="{BB962C8B-B14F-4D97-AF65-F5344CB8AC3E}">
        <p14:creationId xmlns:p14="http://schemas.microsoft.com/office/powerpoint/2010/main" val="381609591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Exercises</a:t>
            </a:r>
          </a:p>
        </p:txBody>
      </p:sp>
      <p:sp>
        <p:nvSpPr>
          <p:cNvPr id="4" name="Content Placeholder 5">
            <a:extLst>
              <a:ext uri="{FF2B5EF4-FFF2-40B4-BE49-F238E27FC236}">
                <a16:creationId xmlns:a16="http://schemas.microsoft.com/office/drawing/2014/main" xmlns="" id="{EA1C586C-A302-3941-AFFE-AB5C91C4C460}"/>
              </a:ext>
            </a:extLst>
          </p:cNvPr>
          <p:cNvSpPr>
            <a:spLocks noGrp="1"/>
          </p:cNvSpPr>
          <p:nvPr>
            <p:ph idx="1"/>
          </p:nvPr>
        </p:nvSpPr>
        <p:spPr>
          <a:xfrm>
            <a:off x="546100" y="1689100"/>
            <a:ext cx="8102600" cy="4533900"/>
          </a:xfrm>
        </p:spPr>
        <p:txBody>
          <a:bodyPr/>
          <a:lstStyle/>
          <a:p>
            <a:r>
              <a:rPr lang="en-US" dirty="0" smtClean="0"/>
              <a:t>What questions are you answering with the two queries below and what are other ways to write them?</a:t>
            </a:r>
          </a:p>
          <a:p>
            <a:endParaRPr lang="en-US" dirty="0"/>
          </a:p>
          <a:p>
            <a:endParaRPr lang="en-US" dirty="0" smtClean="0"/>
          </a:p>
          <a:p>
            <a:endParaRPr lang="en-US" dirty="0"/>
          </a:p>
        </p:txBody>
      </p:sp>
      <p:sp>
        <p:nvSpPr>
          <p:cNvPr id="5" name="Rectangle 4">
            <a:extLst>
              <a:ext uri="{FF2B5EF4-FFF2-40B4-BE49-F238E27FC236}">
                <a16:creationId xmlns:a16="http://schemas.microsoft.com/office/drawing/2014/main" xmlns="" id="{695B167F-687B-AF45-B925-B1E414C4CBDA}"/>
              </a:ext>
            </a:extLst>
          </p:cNvPr>
          <p:cNvSpPr/>
          <p:nvPr/>
        </p:nvSpPr>
        <p:spPr>
          <a:xfrm>
            <a:off x="546100" y="3480137"/>
            <a:ext cx="8153400" cy="1015663"/>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dirty="0">
                <a:effectLst/>
                <a:latin typeface="Consolas" panose="020B0609020204030204" pitchFamily="49" charset="0"/>
                <a:ea typeface="ＭＳ Ｐゴシック" pitchFamily="-109" charset="-128"/>
                <a:cs typeface="Consolas" panose="020B0609020204030204" pitchFamily="49" charset="0"/>
              </a:rPr>
              <a:t>`person first`, `person last`, </a:t>
            </a:r>
            <a:r>
              <a:rPr lang="en-US" sz="2000" dirty="0" err="1">
                <a:effectLst/>
                <a:latin typeface="Consolas" panose="020B0609020204030204" pitchFamily="49" charset="0"/>
                <a:ea typeface="ＭＳ Ｐゴシック" pitchFamily="-109" charset="-128"/>
                <a:cs typeface="Consolas" panose="020B0609020204030204" pitchFamily="49" charset="0"/>
              </a:rPr>
              <a:t>carid</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cartype</a:t>
            </a:r>
            <a:r>
              <a:rPr lang="en-US" sz="2000" dirty="0">
                <a:effectLst/>
                <a:latin typeface="Consolas" panose="020B0609020204030204" pitchFamily="49" charset="0"/>
                <a:ea typeface="ＭＳ Ｐゴシック" pitchFamily="-109" charset="-128"/>
                <a:cs typeface="Consolas" panose="020B0609020204030204" pitchFamily="49" charset="0"/>
              </a:rPr>
              <a:t> </a:t>
            </a:r>
          </a:p>
          <a:p>
            <a:pPr algn="l"/>
            <a:r>
              <a:rPr lang="en-US" sz="2000" b="1" dirty="0" smtClean="0">
                <a:solidFill>
                  <a:srgbClr val="337023"/>
                </a:solidFill>
                <a:effectLst/>
                <a:latin typeface="Consolas" panose="020B0609020204030204" pitchFamily="49" charset="0"/>
                <a:ea typeface="ＭＳ Ｐゴシック" pitchFamily="-109" charset="-128"/>
                <a:cs typeface="Consolas" panose="020B0609020204030204" pitchFamily="49" charset="0"/>
              </a:rPr>
              <a:t>from </a:t>
            </a:r>
            <a:r>
              <a:rPr lang="en-US" sz="2000" dirty="0">
                <a:effectLst/>
                <a:latin typeface="Consolas" panose="020B0609020204030204" pitchFamily="49" charset="0"/>
                <a:ea typeface="ＭＳ Ｐゴシック" pitchFamily="-109" charset="-128"/>
                <a:cs typeface="Consolas" panose="020B0609020204030204" pitchFamily="49" charset="0"/>
              </a:rPr>
              <a:t>person</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left join </a:t>
            </a:r>
            <a:r>
              <a:rPr lang="en-US" sz="2000" dirty="0">
                <a:effectLst/>
                <a:latin typeface="Consolas" panose="020B0609020204030204" pitchFamily="49" charset="0"/>
                <a:ea typeface="ＭＳ Ｐゴシック" pitchFamily="-109" charset="-128"/>
                <a:cs typeface="Consolas" panose="020B0609020204030204" pitchFamily="49" charset="0"/>
              </a:rPr>
              <a:t>car</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using </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personid</a:t>
            </a:r>
            <a:r>
              <a:rPr lang="en-US" sz="2000" dirty="0">
                <a:effectLst/>
                <a:latin typeface="Consolas" panose="020B0609020204030204" pitchFamily="49" charset="0"/>
                <a:ea typeface="ＭＳ Ｐゴシック" pitchFamily="-109" charset="-128"/>
                <a:cs typeface="Consolas" panose="020B0609020204030204" pitchFamily="49" charset="0"/>
              </a:rPr>
              <a:t>)    </a:t>
            </a:r>
          </a:p>
          <a:p>
            <a:pPr algn="l"/>
            <a:r>
              <a:rPr lang="en-US" sz="2000" b="1" dirty="0" smtClean="0">
                <a:solidFill>
                  <a:srgbClr val="337023"/>
                </a:solidFill>
                <a:effectLst/>
                <a:latin typeface="Consolas" panose="020B0609020204030204" pitchFamily="49" charset="0"/>
                <a:ea typeface="ＭＳ Ｐゴシック" pitchFamily="-109" charset="-128"/>
                <a:cs typeface="Consolas" panose="020B0609020204030204" pitchFamily="49" charset="0"/>
              </a:rPr>
              <a:t>order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by </a:t>
            </a:r>
            <a:r>
              <a:rPr lang="en-US" sz="2000" dirty="0" err="1">
                <a:effectLst/>
                <a:latin typeface="Consolas" panose="020B0609020204030204" pitchFamily="49" charset="0"/>
                <a:ea typeface="ＭＳ Ｐゴシック" pitchFamily="-109" charset="-128"/>
                <a:cs typeface="Consolas" panose="020B0609020204030204" pitchFamily="49" charset="0"/>
              </a:rPr>
              <a:t>carid</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sp>
        <p:nvSpPr>
          <p:cNvPr id="6" name="Rectangle 5">
            <a:extLst>
              <a:ext uri="{FF2B5EF4-FFF2-40B4-BE49-F238E27FC236}">
                <a16:creationId xmlns:a16="http://schemas.microsoft.com/office/drawing/2014/main" xmlns="" id="{695B167F-687B-AF45-B925-B1E414C4CBDA}"/>
              </a:ext>
            </a:extLst>
          </p:cNvPr>
          <p:cNvSpPr/>
          <p:nvPr/>
        </p:nvSpPr>
        <p:spPr>
          <a:xfrm>
            <a:off x="546100" y="4864268"/>
            <a:ext cx="8153400" cy="1015663"/>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dirty="0" err="1">
                <a:effectLst/>
                <a:latin typeface="Consolas" panose="020B0609020204030204" pitchFamily="49" charset="0"/>
                <a:ea typeface="ＭＳ Ｐゴシック" pitchFamily="-109" charset="-128"/>
                <a:cs typeface="Consolas" panose="020B0609020204030204" pitchFamily="49" charset="0"/>
              </a:rPr>
              <a:t>itemno</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itemname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itemtype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itemcolor</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saleno</a:t>
            </a:r>
            <a:r>
              <a:rPr lang="en-US" sz="2000" dirty="0">
                <a:effectLst/>
                <a:latin typeface="Consolas" panose="020B0609020204030204" pitchFamily="49" charset="0"/>
                <a:ea typeface="ＭＳ Ｐゴシック" pitchFamily="-109" charset="-128"/>
                <a:cs typeface="Consolas" panose="020B0609020204030204" pitchFamily="49" charset="0"/>
              </a:rPr>
              <a:t> </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 </a:t>
            </a:r>
            <a:r>
              <a:rPr lang="en-US" sz="2000" dirty="0" err="1" smtClean="0">
                <a:effectLst/>
                <a:latin typeface="Consolas" panose="020B0609020204030204" pitchFamily="49" charset="0"/>
                <a:ea typeface="ＭＳ Ｐゴシック" pitchFamily="-109" charset="-128"/>
                <a:cs typeface="Consolas" panose="020B0609020204030204" pitchFamily="49" charset="0"/>
              </a:rPr>
              <a:t>lineitem</a:t>
            </a:r>
            <a:r>
              <a:rPr lang="en-US" sz="2000" b="1" dirty="0" smtClean="0">
                <a:solidFill>
                  <a:srgbClr val="337023"/>
                </a:solidFill>
                <a:effectLst/>
                <a:latin typeface="Consolas" panose="020B0609020204030204" pitchFamily="49" charset="0"/>
                <a:ea typeface="ＭＳ Ｐゴシック" pitchFamily="-109" charset="-128"/>
                <a:cs typeface="Consolas" panose="020B0609020204030204" pitchFamily="49" charset="0"/>
              </a:rPr>
              <a:t> right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join </a:t>
            </a:r>
            <a:r>
              <a:rPr lang="en-US" sz="2000" dirty="0" smtClean="0">
                <a:effectLst/>
                <a:latin typeface="Consolas" panose="020B0609020204030204" pitchFamily="49" charset="0"/>
                <a:ea typeface="ＭＳ Ｐゴシック" pitchFamily="-109" charset="-128"/>
                <a:cs typeface="Consolas" panose="020B0609020204030204" pitchFamily="49" charset="0"/>
              </a:rPr>
              <a:t>item</a:t>
            </a:r>
            <a:r>
              <a:rPr lang="en-US" sz="2000" b="1" dirty="0" smtClean="0">
                <a:solidFill>
                  <a:srgbClr val="337023"/>
                </a:solidFill>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using </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itemno</a:t>
            </a:r>
            <a:r>
              <a:rPr lang="en-US" sz="2000" dirty="0">
                <a:effectLst/>
                <a:latin typeface="Consolas" panose="020B0609020204030204" pitchFamily="49" charset="0"/>
                <a:ea typeface="ＭＳ Ｐゴシック" pitchFamily="-109" charset="-128"/>
                <a:cs typeface="Consolas" panose="020B0609020204030204" pitchFamily="49" charset="0"/>
              </a:rPr>
              <a:t>)    </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order by </a:t>
            </a:r>
            <a:r>
              <a:rPr lang="en-US" sz="2000" dirty="0" err="1">
                <a:effectLst/>
                <a:latin typeface="Consolas" panose="020B0609020204030204" pitchFamily="49" charset="0"/>
                <a:ea typeface="ＭＳ Ｐゴシック" pitchFamily="-109" charset="-128"/>
                <a:cs typeface="Consolas" panose="020B0609020204030204" pitchFamily="49" charset="0"/>
              </a:rPr>
              <a:t>saleno</a:t>
            </a:r>
            <a:r>
              <a:rPr lang="en-US" sz="2000" dirty="0">
                <a:effectLst/>
                <a:latin typeface="Consolas" panose="020B0609020204030204" pitchFamily="49" charset="0"/>
                <a:ea typeface="ＭＳ Ｐゴシック" pitchFamily="-109" charset="-128"/>
                <a:cs typeface="Consolas" panose="020B0609020204030204" pitchFamily="49" charset="0"/>
              </a:rPr>
              <a:t>; </a:t>
            </a:r>
          </a:p>
        </p:txBody>
      </p:sp>
    </p:spTree>
    <p:extLst>
      <p:ext uri="{BB962C8B-B14F-4D97-AF65-F5344CB8AC3E}">
        <p14:creationId xmlns:p14="http://schemas.microsoft.com/office/powerpoint/2010/main" val="322188182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What about this query?</a:t>
            </a:r>
            <a:endParaRPr lang="en-US" dirty="0"/>
          </a:p>
        </p:txBody>
      </p:sp>
      <p:pic>
        <p:nvPicPr>
          <p:cNvPr id="4" name="Picture 3"/>
          <p:cNvPicPr>
            <a:picLocks noChangeAspect="1"/>
          </p:cNvPicPr>
          <p:nvPr/>
        </p:nvPicPr>
        <p:blipFill>
          <a:blip r:embed="rId2"/>
          <a:stretch>
            <a:fillRect/>
          </a:stretch>
        </p:blipFill>
        <p:spPr>
          <a:xfrm>
            <a:off x="1143000" y="2438401"/>
            <a:ext cx="3657600" cy="2122048"/>
          </a:xfrm>
          <a:prstGeom prst="rect">
            <a:avLst/>
          </a:prstGeom>
        </p:spPr>
      </p:pic>
      <p:pic>
        <p:nvPicPr>
          <p:cNvPr id="5" name="Picture 4"/>
          <p:cNvPicPr>
            <a:picLocks noChangeAspect="1"/>
          </p:cNvPicPr>
          <p:nvPr/>
        </p:nvPicPr>
        <p:blipFill>
          <a:blip r:embed="rId3"/>
          <a:stretch>
            <a:fillRect/>
          </a:stretch>
        </p:blipFill>
        <p:spPr>
          <a:xfrm>
            <a:off x="4267200" y="4876800"/>
            <a:ext cx="4495800" cy="1809750"/>
          </a:xfrm>
          <a:prstGeom prst="rect">
            <a:avLst/>
          </a:prstGeom>
        </p:spPr>
      </p:pic>
    </p:spTree>
    <p:extLst>
      <p:ext uri="{BB962C8B-B14F-4D97-AF65-F5344CB8AC3E}">
        <p14:creationId xmlns:p14="http://schemas.microsoft.com/office/powerpoint/2010/main" val="380146740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to Carolina</a:t>
            </a:r>
          </a:p>
        </p:txBody>
      </p:sp>
      <p:sp>
        <p:nvSpPr>
          <p:cNvPr id="3" name="Content Placeholder 2"/>
          <p:cNvSpPr>
            <a:spLocks noGrp="1"/>
          </p:cNvSpPr>
          <p:nvPr>
            <p:ph idx="1"/>
          </p:nvPr>
        </p:nvSpPr>
        <p:spPr/>
        <p:txBody>
          <a:bodyPr/>
          <a:lstStyle/>
          <a:p>
            <a:r>
              <a:rPr lang="en-US" dirty="0"/>
              <a:t>Stop here! Finish chapter 10 next class</a:t>
            </a:r>
          </a:p>
        </p:txBody>
      </p:sp>
    </p:spTree>
    <p:extLst>
      <p:ext uri="{BB962C8B-B14F-4D97-AF65-F5344CB8AC3E}">
        <p14:creationId xmlns:p14="http://schemas.microsoft.com/office/powerpoint/2010/main" val="45710815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Correlated Subqueries</a:t>
            </a:r>
          </a:p>
        </p:txBody>
      </p:sp>
      <p:sp>
        <p:nvSpPr>
          <p:cNvPr id="81924" name="Rectangle 3"/>
          <p:cNvSpPr>
            <a:spLocks noGrp="1" noChangeArrowheads="1"/>
          </p:cNvSpPr>
          <p:nvPr>
            <p:ph type="body" idx="1"/>
          </p:nvPr>
        </p:nvSpPr>
        <p:spPr>
          <a:noFill/>
        </p:spPr>
        <p:txBody>
          <a:bodyPr lIns="90487" tIns="44450" rIns="90487" bIns="44450"/>
          <a:lstStyle/>
          <a:p>
            <a:pPr eaLnBrk="1" hangingPunct="1"/>
            <a:r>
              <a:rPr lang="en-US" dirty="0">
                <a:ea typeface="ＭＳ Ｐゴシック" pitchFamily="-109" charset="-128"/>
                <a:cs typeface="ＭＳ Ｐゴシック" pitchFamily="-109" charset="-128"/>
              </a:rPr>
              <a:t>Solves the inner query many times</a:t>
            </a:r>
          </a:p>
          <a:p>
            <a:pPr eaLnBrk="1" hangingPunct="1"/>
            <a:endParaRPr lang="en-US" dirty="0">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Find stocks where their quantity is greater than the average quantity for their country</a:t>
            </a:r>
          </a:p>
          <a:p>
            <a:pPr eaLnBrk="1" hangingPunct="1">
              <a:buFontTx/>
              <a:buNone/>
            </a:pPr>
            <a:endParaRPr lang="en-US" sz="1200" dirty="0">
              <a:ea typeface="ＭＳ Ｐゴシック" pitchFamily="-109" charset="-128"/>
              <a:cs typeface="ＭＳ Ｐゴシック" pitchFamily="-109" charset="-128"/>
            </a:endParaRPr>
          </a:p>
          <a:p>
            <a:pPr eaLnBrk="1" hangingPunct="1">
              <a:buFontTx/>
              <a:buNone/>
            </a:pPr>
            <a:r>
              <a:rPr lang="en-US" sz="2400" dirty="0">
                <a:ea typeface="ＭＳ Ｐゴシック" pitchFamily="-109" charset="-128"/>
                <a:cs typeface="ＭＳ Ｐゴシック" pitchFamily="-109" charset="-128"/>
              </a:rPr>
              <a:t>	</a:t>
            </a:r>
            <a:endParaRPr lang="en-US" dirty="0">
              <a:ea typeface="ＭＳ Ｐゴシック" pitchFamily="-109" charset="-128"/>
              <a:cs typeface="ＭＳ Ｐゴシック" pitchFamily="-109" charset="-128"/>
            </a:endParaRPr>
          </a:p>
        </p:txBody>
      </p:sp>
      <p:sp>
        <p:nvSpPr>
          <p:cNvPr id="6" name="Rectangle 5">
            <a:extLst>
              <a:ext uri="{FF2B5EF4-FFF2-40B4-BE49-F238E27FC236}">
                <a16:creationId xmlns:a16="http://schemas.microsoft.com/office/drawing/2014/main" xmlns="" id="{149EA55F-ED0C-0D4A-91AF-8DCEF7E07DBB}"/>
              </a:ext>
            </a:extLst>
          </p:cNvPr>
          <p:cNvSpPr/>
          <p:nvPr/>
        </p:nvSpPr>
        <p:spPr>
          <a:xfrm>
            <a:off x="520700" y="3886200"/>
            <a:ext cx="8153400" cy="1323439"/>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natname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shrfirm</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stkqty</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stock, nation </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where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stock.natcode</a:t>
            </a:r>
            <a:r>
              <a:rPr lang="en-US" sz="2000" dirty="0">
                <a:effectLst/>
                <a:latin typeface="Consolas" panose="020B0609020204030204" pitchFamily="49" charset="0"/>
                <a:ea typeface="ＭＳ Ｐゴシック" pitchFamily="-109" charset="-128"/>
                <a:cs typeface="Consolas" panose="020B0609020204030204" pitchFamily="49" charset="0"/>
              </a:rPr>
              <a:t> = </a:t>
            </a:r>
            <a:r>
              <a:rPr lang="en-US" sz="2000" dirty="0" err="1">
                <a:effectLst/>
                <a:latin typeface="Consolas" panose="020B0609020204030204" pitchFamily="49" charset="0"/>
                <a:ea typeface="ＭＳ Ｐゴシック" pitchFamily="-109" charset="-128"/>
                <a:cs typeface="Consolas" panose="020B0609020204030204" pitchFamily="49" charset="0"/>
              </a:rPr>
              <a:t>nation.natcode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and </a:t>
            </a:r>
            <a:r>
              <a:rPr lang="en-US" sz="2000" dirty="0" err="1">
                <a:effectLst/>
                <a:latin typeface="Consolas" panose="020B0609020204030204" pitchFamily="49" charset="0"/>
                <a:ea typeface="ＭＳ Ｐゴシック" pitchFamily="-109" charset="-128"/>
                <a:cs typeface="Consolas" panose="020B0609020204030204" pitchFamily="49" charset="0"/>
              </a:rPr>
              <a:t>stkqty</a:t>
            </a:r>
            <a:r>
              <a:rPr lang="en-US" sz="2000" dirty="0">
                <a:effectLst/>
                <a:latin typeface="Consolas" panose="020B0609020204030204" pitchFamily="49" charset="0"/>
                <a:ea typeface="ＭＳ Ｐゴシック" pitchFamily="-109" charset="-128"/>
                <a:cs typeface="Consolas" panose="020B0609020204030204" pitchFamily="49" charset="0"/>
              </a:rPr>
              <a:t> &gt; </a:t>
            </a:r>
          </a:p>
          <a:p>
            <a:pPr algn="l"/>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2000" b="1" dirty="0" err="1">
                <a:solidFill>
                  <a:srgbClr val="337023"/>
                </a:solidFill>
                <a:effectLst/>
                <a:latin typeface="Consolas" panose="020B0609020204030204" pitchFamily="49" charset="0"/>
                <a:ea typeface="ＭＳ Ｐゴシック" pitchFamily="-109" charset="-128"/>
                <a:cs typeface="Consolas" panose="020B0609020204030204" pitchFamily="49" charset="0"/>
              </a:rPr>
              <a:t>avg</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stkqty</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stock</a:t>
            </a:r>
          </a:p>
          <a:p>
            <a:pPr algn="l"/>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where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stock.natcode</a:t>
            </a:r>
            <a:r>
              <a:rPr lang="en-US" sz="2000" dirty="0">
                <a:effectLst/>
                <a:latin typeface="Consolas" panose="020B0609020204030204" pitchFamily="49" charset="0"/>
                <a:ea typeface="ＭＳ Ｐゴシック" pitchFamily="-109" charset="-128"/>
                <a:cs typeface="Consolas" panose="020B0609020204030204" pitchFamily="49" charset="0"/>
              </a:rPr>
              <a:t> = </a:t>
            </a:r>
            <a:r>
              <a:rPr lang="en-US" sz="2000" dirty="0" err="1">
                <a:effectLst/>
                <a:latin typeface="Consolas" panose="020B0609020204030204" pitchFamily="49" charset="0"/>
                <a:ea typeface="ＭＳ Ｐゴシック" pitchFamily="-109" charset="-128"/>
                <a:cs typeface="Consolas" panose="020B0609020204030204" pitchFamily="49" charset="0"/>
              </a:rPr>
              <a:t>nation.natcode</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graphicFrame>
        <p:nvGraphicFramePr>
          <p:cNvPr id="7" name="Group 128">
            <a:extLst>
              <a:ext uri="{FF2B5EF4-FFF2-40B4-BE49-F238E27FC236}">
                <a16:creationId xmlns:a16="http://schemas.microsoft.com/office/drawing/2014/main" xmlns="" id="{391A8CE0-65E8-3346-846B-A2E4204FEC5A}"/>
              </a:ext>
            </a:extLst>
          </p:cNvPr>
          <p:cNvGraphicFramePr>
            <a:graphicFrameLocks noGrp="1"/>
          </p:cNvGraphicFramePr>
          <p:nvPr>
            <p:extLst/>
          </p:nvPr>
        </p:nvGraphicFramePr>
        <p:xfrm>
          <a:off x="2197100" y="5337049"/>
          <a:ext cx="4800600" cy="1371600"/>
        </p:xfrm>
        <a:graphic>
          <a:graphicData uri="http://schemas.openxmlformats.org/drawingml/2006/table">
            <a:tbl>
              <a:tblPr>
                <a:tableStyleId>{073A0DAA-6AF3-43AB-8588-CEC1D06C72B9}</a:tableStyleId>
              </a:tblPr>
              <a:tblGrid>
                <a:gridCol w="1673225">
                  <a:extLst>
                    <a:ext uri="{9D8B030D-6E8A-4147-A177-3AD203B41FA5}">
                      <a16:colId xmlns:a16="http://schemas.microsoft.com/office/drawing/2014/main" xmlns="" val="20000"/>
                    </a:ext>
                  </a:extLst>
                </a:gridCol>
                <a:gridCol w="2070100">
                  <a:extLst>
                    <a:ext uri="{9D8B030D-6E8A-4147-A177-3AD203B41FA5}">
                      <a16:colId xmlns:a16="http://schemas.microsoft.com/office/drawing/2014/main" xmlns="" val="20001"/>
                    </a:ext>
                  </a:extLst>
                </a:gridCol>
                <a:gridCol w="1057275">
                  <a:extLst>
                    <a:ext uri="{9D8B030D-6E8A-4147-A177-3AD203B41FA5}">
                      <a16:colId xmlns:a16="http://schemas.microsoft.com/office/drawing/2014/main" xmlns="" val="20002"/>
                    </a:ext>
                  </a:extLst>
                </a:gridCol>
              </a:tblGrid>
              <a:tr h="2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err="1">
                          <a:ln>
                            <a:noFill/>
                          </a:ln>
                          <a:effectLst/>
                          <a:latin typeface="Consolas" panose="020B0609020204030204" pitchFamily="49" charset="0"/>
                          <a:cs typeface="Consolas" panose="020B0609020204030204" pitchFamily="49" charset="0"/>
                        </a:rPr>
                        <a:t>natname</a:t>
                      </a: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err="1">
                          <a:ln>
                            <a:noFill/>
                          </a:ln>
                          <a:effectLst/>
                          <a:latin typeface="Consolas" panose="020B0609020204030204" pitchFamily="49" charset="0"/>
                          <a:cs typeface="Consolas" panose="020B0609020204030204" pitchFamily="49" charset="0"/>
                        </a:rPr>
                        <a:t>stkfirm</a:t>
                      </a: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err="1">
                          <a:ln>
                            <a:noFill/>
                          </a:ln>
                          <a:effectLst/>
                          <a:latin typeface="Consolas" panose="020B0609020204030204" pitchFamily="49" charset="0"/>
                          <a:cs typeface="Consolas" panose="020B0609020204030204" pitchFamily="49" charset="0"/>
                        </a:rPr>
                        <a:t>stkqty</a:t>
                      </a: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chemeClr val="bg1">
                        <a:lumMod val="60000"/>
                        <a:lumOff val="40000"/>
                      </a:schemeClr>
                    </a:solidFill>
                  </a:tcPr>
                </a:tc>
                <a:extLst>
                  <a:ext uri="{0D108BD9-81ED-4DB2-BD59-A6C34878D82A}">
                    <a16:rowId xmlns:a16="http://schemas.microsoft.com/office/drawing/2014/main" xmlns="" val="10000"/>
                  </a:ext>
                </a:extLst>
              </a:tr>
              <a:tr h="2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latin typeface="Consolas" panose="020B0609020204030204" pitchFamily="49" charset="0"/>
                          <a:cs typeface="Consolas" panose="020B0609020204030204" pitchFamily="49" charset="0"/>
                        </a:rPr>
                        <a:t>Australia</a:t>
                      </a: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latin typeface="Consolas" panose="020B0609020204030204" pitchFamily="49" charset="0"/>
                          <a:cs typeface="Consolas" panose="020B0609020204030204" pitchFamily="49" charset="0"/>
                        </a:rPr>
                        <a:t>Queensland Diamond</a:t>
                      </a: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a:ln>
                            <a:noFill/>
                          </a:ln>
                          <a:effectLst/>
                          <a:latin typeface="Consolas" panose="020B0609020204030204" pitchFamily="49" charset="0"/>
                          <a:cs typeface="Consolas" panose="020B0609020204030204" pitchFamily="49" charset="0"/>
                        </a:rPr>
                        <a:t>89251</a:t>
                      </a:r>
                      <a:endParaRPr kumimoji="0" lang="en-US" sz="12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extLst>
                  <a:ext uri="{0D108BD9-81ED-4DB2-BD59-A6C34878D82A}">
                    <a16:rowId xmlns:a16="http://schemas.microsoft.com/office/drawing/2014/main" xmlns="" val="10001"/>
                  </a:ext>
                </a:extLst>
              </a:tr>
              <a:tr h="2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a:ln>
                            <a:noFill/>
                          </a:ln>
                          <a:effectLst/>
                          <a:latin typeface="Consolas" panose="020B0609020204030204" pitchFamily="49" charset="0"/>
                          <a:cs typeface="Consolas" panose="020B0609020204030204" pitchFamily="49" charset="0"/>
                        </a:rPr>
                        <a:t>United Kingdom</a:t>
                      </a:r>
                      <a:endParaRPr kumimoji="0" lang="en-US" sz="12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latin typeface="Consolas" panose="020B0609020204030204" pitchFamily="49" charset="0"/>
                          <a:cs typeface="Consolas" panose="020B0609020204030204" pitchFamily="49" charset="0"/>
                        </a:rPr>
                        <a:t>Bolivian Sheep</a:t>
                      </a: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a:ln>
                            <a:noFill/>
                          </a:ln>
                          <a:effectLst/>
                          <a:latin typeface="Consolas" panose="020B0609020204030204" pitchFamily="49" charset="0"/>
                          <a:cs typeface="Consolas" panose="020B0609020204030204" pitchFamily="49" charset="0"/>
                        </a:rPr>
                        <a:t>231678</a:t>
                      </a:r>
                      <a:endParaRPr kumimoji="0" lang="en-US" sz="12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extLst>
                  <a:ext uri="{0D108BD9-81ED-4DB2-BD59-A6C34878D82A}">
                    <a16:rowId xmlns:a16="http://schemas.microsoft.com/office/drawing/2014/main" xmlns="" val="10002"/>
                  </a:ext>
                </a:extLst>
              </a:tr>
              <a:tr h="2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a:ln>
                            <a:noFill/>
                          </a:ln>
                          <a:effectLst/>
                          <a:latin typeface="Consolas" panose="020B0609020204030204" pitchFamily="49" charset="0"/>
                          <a:cs typeface="Consolas" panose="020B0609020204030204" pitchFamily="49" charset="0"/>
                        </a:rPr>
                        <a:t>United Kingdom</a:t>
                      </a:r>
                      <a:endParaRPr kumimoji="0" lang="en-US" sz="12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latin typeface="Consolas" panose="020B0609020204030204" pitchFamily="49" charset="0"/>
                          <a:cs typeface="Consolas" panose="020B0609020204030204" pitchFamily="49" charset="0"/>
                        </a:rPr>
                        <a:t>Royal Ostrich Farms</a:t>
                      </a: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latin typeface="Consolas" panose="020B0609020204030204" pitchFamily="49" charset="0"/>
                          <a:cs typeface="Consolas" panose="020B0609020204030204" pitchFamily="49" charset="0"/>
                        </a:rPr>
                        <a:t>1234923</a:t>
                      </a: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extLst>
                  <a:ext uri="{0D108BD9-81ED-4DB2-BD59-A6C34878D82A}">
                    <a16:rowId xmlns:a16="http://schemas.microsoft.com/office/drawing/2014/main" xmlns="" val="10003"/>
                  </a:ext>
                </a:extLst>
              </a:tr>
              <a:tr h="2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latin typeface="Consolas" panose="020B0609020204030204" pitchFamily="49" charset="0"/>
                          <a:cs typeface="Consolas" panose="020B0609020204030204" pitchFamily="49" charset="0"/>
                        </a:rPr>
                        <a:t>United States</a:t>
                      </a: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latin typeface="Consolas" panose="020B0609020204030204" pitchFamily="49" charset="0"/>
                          <a:cs typeface="Consolas" panose="020B0609020204030204" pitchFamily="49" charset="0"/>
                        </a:rPr>
                        <a:t>Minnesota Gold</a:t>
                      </a: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latin typeface="Consolas" panose="020B0609020204030204" pitchFamily="49" charset="0"/>
                          <a:cs typeface="Consolas" panose="020B0609020204030204" pitchFamily="49" charset="0"/>
                        </a:rPr>
                        <a:t>816122</a:t>
                      </a: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83523890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Correlated Subquery</a:t>
            </a:r>
          </a:p>
        </p:txBody>
      </p:sp>
      <p:graphicFrame>
        <p:nvGraphicFramePr>
          <p:cNvPr id="6" name="Group 760">
            <a:extLst>
              <a:ext uri="{FF2B5EF4-FFF2-40B4-BE49-F238E27FC236}">
                <a16:creationId xmlns:a16="http://schemas.microsoft.com/office/drawing/2014/main" xmlns="" id="{83BEBF94-8620-9348-9B5E-DF2610E4F706}"/>
              </a:ext>
            </a:extLst>
          </p:cNvPr>
          <p:cNvGraphicFramePr>
            <a:graphicFrameLocks noGrp="1"/>
          </p:cNvGraphicFramePr>
          <p:nvPr>
            <p:extLst/>
          </p:nvPr>
        </p:nvGraphicFramePr>
        <p:xfrm>
          <a:off x="228600" y="2743200"/>
          <a:ext cx="7067550" cy="4495171"/>
        </p:xfrm>
        <a:graphic>
          <a:graphicData uri="http://schemas.openxmlformats.org/drawingml/2006/table">
            <a:tbl>
              <a:tblPr>
                <a:tableStyleId>{073A0DAA-6AF3-43AB-8588-CEC1D06C72B9}</a:tableStyleId>
              </a:tblPr>
              <a:tblGrid>
                <a:gridCol w="947737">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973138">
                  <a:extLst>
                    <a:ext uri="{9D8B030D-6E8A-4147-A177-3AD203B41FA5}">
                      <a16:colId xmlns:a16="http://schemas.microsoft.com/office/drawing/2014/main" xmlns="" val="20002"/>
                    </a:ext>
                  </a:extLst>
                </a:gridCol>
                <a:gridCol w="827087">
                  <a:extLst>
                    <a:ext uri="{9D8B030D-6E8A-4147-A177-3AD203B41FA5}">
                      <a16:colId xmlns:a16="http://schemas.microsoft.com/office/drawing/2014/main" xmlns="" val="20003"/>
                    </a:ext>
                  </a:extLst>
                </a:gridCol>
                <a:gridCol w="715963">
                  <a:extLst>
                    <a:ext uri="{9D8B030D-6E8A-4147-A177-3AD203B41FA5}">
                      <a16:colId xmlns:a16="http://schemas.microsoft.com/office/drawing/2014/main" xmlns="" val="20004"/>
                    </a:ext>
                  </a:extLst>
                </a:gridCol>
                <a:gridCol w="669925">
                  <a:extLst>
                    <a:ext uri="{9D8B030D-6E8A-4147-A177-3AD203B41FA5}">
                      <a16:colId xmlns:a16="http://schemas.microsoft.com/office/drawing/2014/main" xmlns="" val="20005"/>
                    </a:ext>
                  </a:extLst>
                </a:gridCol>
                <a:gridCol w="1308100">
                  <a:extLst>
                    <a:ext uri="{9D8B030D-6E8A-4147-A177-3AD203B41FA5}">
                      <a16:colId xmlns:a16="http://schemas.microsoft.com/office/drawing/2014/main" xmlns="" val="20006"/>
                    </a:ext>
                  </a:extLst>
                </a:gridCol>
              </a:tblGrid>
              <a:tr h="171450">
                <a:tc>
                  <a:txBody>
                    <a:bodyPr/>
                    <a:lstStyle/>
                    <a:p>
                      <a:pPr marL="0" marR="0" lvl="0" indent="0" algn="l" defTabSz="914400" rtl="0" eaLnBrk="1" fontAlgn="base" latinLnBrk="0" hangingPunct="1">
                        <a:lnSpc>
                          <a:spcPct val="88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stock</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noFill/>
                  </a:tcPr>
                </a:tc>
                <a:extLst>
                  <a:ext uri="{0D108BD9-81ED-4DB2-BD59-A6C34878D82A}">
                    <a16:rowId xmlns:a16="http://schemas.microsoft.com/office/drawing/2014/main" xmlns="" val="10000"/>
                  </a:ext>
                </a:extLst>
              </a:tr>
              <a:tr h="25241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sng" strike="noStrike" cap="none" normalizeH="0" baseline="0" dirty="0" err="1">
                          <a:ln>
                            <a:noFill/>
                          </a:ln>
                          <a:effectLst/>
                          <a:latin typeface="Consolas" panose="020B0609020204030204" pitchFamily="49" charset="0"/>
                          <a:cs typeface="Consolas" panose="020B0609020204030204" pitchFamily="49" charset="0"/>
                        </a:rPr>
                        <a:t>stkcode</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cap="none" normalizeH="0" baseline="0" dirty="0" err="1">
                          <a:ln>
                            <a:noFill/>
                          </a:ln>
                          <a:effectLst/>
                          <a:latin typeface="Consolas" panose="020B0609020204030204" pitchFamily="49" charset="0"/>
                          <a:cs typeface="Consolas" panose="020B0609020204030204" pitchFamily="49" charset="0"/>
                        </a:rPr>
                        <a:t>stkfirm</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cap="none" normalizeH="0" baseline="0" dirty="0" err="1">
                          <a:ln>
                            <a:noFill/>
                          </a:ln>
                          <a:effectLst/>
                          <a:latin typeface="Consolas" panose="020B0609020204030204" pitchFamily="49" charset="0"/>
                          <a:cs typeface="Consolas" panose="020B0609020204030204" pitchFamily="49" charset="0"/>
                        </a:rPr>
                        <a:t>stkprice</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cap="none" normalizeH="0" baseline="0" dirty="0" err="1">
                          <a:ln>
                            <a:noFill/>
                          </a:ln>
                          <a:effectLst/>
                          <a:latin typeface="Consolas" panose="020B0609020204030204" pitchFamily="49" charset="0"/>
                          <a:cs typeface="Consolas" panose="020B0609020204030204" pitchFamily="49" charset="0"/>
                        </a:rPr>
                        <a:t>stkqty</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cap="none" normalizeH="0" baseline="0" dirty="0" err="1">
                          <a:ln>
                            <a:noFill/>
                          </a:ln>
                          <a:effectLst/>
                          <a:latin typeface="Consolas" panose="020B0609020204030204" pitchFamily="49" charset="0"/>
                          <a:cs typeface="Consolas" panose="020B0609020204030204" pitchFamily="49" charset="0"/>
                        </a:rPr>
                        <a:t>stkdiv</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cap="none" normalizeH="0" baseline="0" dirty="0" err="1">
                          <a:ln>
                            <a:noFill/>
                          </a:ln>
                          <a:effectLst/>
                          <a:latin typeface="Consolas" panose="020B0609020204030204" pitchFamily="49" charset="0"/>
                          <a:cs typeface="Consolas" panose="020B0609020204030204" pitchFamily="49" charset="0"/>
                        </a:rPr>
                        <a:t>stkpe</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i="1" u="none" strike="noStrike" kern="1200" cap="none" normalizeH="0" baseline="0" dirty="0" err="1">
                          <a:ln>
                            <a:noFill/>
                          </a:ln>
                          <a:solidFill>
                            <a:schemeClr val="dk1"/>
                          </a:solidFill>
                          <a:effectLst/>
                          <a:latin typeface="Consolas" panose="020B0609020204030204" pitchFamily="49" charset="0"/>
                          <a:ea typeface="+mn-ea"/>
                          <a:cs typeface="Consolas" panose="020B0609020204030204" pitchFamily="49" charset="0"/>
                        </a:rPr>
                        <a:t>natcode</a:t>
                      </a:r>
                      <a:endParaRPr kumimoji="0" lang="en-US" sz="1000" i="1"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endParaRPr>
                    </a:p>
                  </a:txBody>
                  <a:tcPr marL="45720" marR="45720" anchor="ctr" horzOverflow="overflow">
                    <a:solidFill>
                      <a:schemeClr val="bg1">
                        <a:lumMod val="60000"/>
                        <a:lumOff val="40000"/>
                      </a:schemeClr>
                    </a:solidFill>
                  </a:tcPr>
                </a:tc>
                <a:extLst>
                  <a:ext uri="{0D108BD9-81ED-4DB2-BD59-A6C34878D82A}">
                    <a16:rowId xmlns:a16="http://schemas.microsoft.com/office/drawing/2014/main" xmlns="" val="10001"/>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FC</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Freedonia Copper</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27.50</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10529</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1.84</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16</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UK</a:t>
                      </a:r>
                    </a:p>
                  </a:txBody>
                  <a:tcPr marL="45720" marR="45720" anchor="ctr" horzOverflow="overflow">
                    <a:solidFill>
                      <a:srgbClr val="92D050"/>
                    </a:solidFill>
                  </a:tcPr>
                </a:tc>
                <a:extLst>
                  <a:ext uri="{0D108BD9-81ED-4DB2-BD59-A6C34878D82A}">
                    <a16:rowId xmlns:a16="http://schemas.microsoft.com/office/drawing/2014/main" xmlns="" val="10002"/>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PT</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Patagonian Tea</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55.25</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12635</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2.50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UK</a:t>
                      </a:r>
                    </a:p>
                  </a:txBody>
                  <a:tcPr marL="45720" marR="45720" anchor="ctr" horzOverflow="overflow">
                    <a:solidFill>
                      <a:srgbClr val="92D050"/>
                    </a:solidFill>
                  </a:tcPr>
                </a:tc>
                <a:extLst>
                  <a:ext uri="{0D108BD9-81ED-4DB2-BD59-A6C34878D82A}">
                    <a16:rowId xmlns:a16="http://schemas.microsoft.com/office/drawing/2014/main" xmlns="" val="10003"/>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AR</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Abyssinian Ruby</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31.82</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22010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1.32</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13</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UK</a:t>
                      </a:r>
                    </a:p>
                  </a:txBody>
                  <a:tcPr marL="45720" marR="45720" anchor="ctr" horzOverflow="overflow">
                    <a:solidFill>
                      <a:srgbClr val="92D050"/>
                    </a:solidFill>
                  </a:tcPr>
                </a:tc>
                <a:extLst>
                  <a:ext uri="{0D108BD9-81ED-4DB2-BD59-A6C34878D82A}">
                    <a16:rowId xmlns:a16="http://schemas.microsoft.com/office/drawing/2014/main" xmlns="" val="10004"/>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SLG</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Sri Lankan Gold</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50.37</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32868</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2.68</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16</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UK</a:t>
                      </a:r>
                    </a:p>
                  </a:txBody>
                  <a:tcPr marL="45720" marR="45720" anchor="ctr" horzOverflow="overflow">
                    <a:solidFill>
                      <a:srgbClr val="92D050"/>
                    </a:solidFill>
                  </a:tcPr>
                </a:tc>
                <a:extLst>
                  <a:ext uri="{0D108BD9-81ED-4DB2-BD59-A6C34878D82A}">
                    <a16:rowId xmlns:a16="http://schemas.microsoft.com/office/drawing/2014/main" xmlns="" val="10005"/>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ILZ</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Indian Lead &amp;Zinc</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37.75</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6390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3.00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12</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UK</a:t>
                      </a:r>
                    </a:p>
                  </a:txBody>
                  <a:tcPr marL="45720" marR="45720" anchor="ctr" horzOverflow="overflow">
                    <a:solidFill>
                      <a:srgbClr val="92D050"/>
                    </a:solidFill>
                  </a:tcPr>
                </a:tc>
                <a:extLst>
                  <a:ext uri="{0D108BD9-81ED-4DB2-BD59-A6C34878D82A}">
                    <a16:rowId xmlns:a16="http://schemas.microsoft.com/office/drawing/2014/main" xmlns="" val="10006"/>
                  </a:ext>
                </a:extLst>
              </a:tr>
              <a:tr h="249238">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BE</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Burmese Elephant</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.07</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154713</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0.01</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3</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UK</a:t>
                      </a:r>
                    </a:p>
                  </a:txBody>
                  <a:tcPr marL="45720" marR="45720" anchor="ctr" horzOverflow="overflow">
                    <a:solidFill>
                      <a:srgbClr val="92D050"/>
                    </a:solidFill>
                  </a:tcPr>
                </a:tc>
                <a:extLst>
                  <a:ext uri="{0D108BD9-81ED-4DB2-BD59-A6C34878D82A}">
                    <a16:rowId xmlns:a16="http://schemas.microsoft.com/office/drawing/2014/main" xmlns="" val="10007"/>
                  </a:ext>
                </a:extLst>
              </a:tr>
              <a:tr h="24130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BS</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1" u="sng" strike="noStrike" cap="none" normalizeH="0" baseline="0" dirty="0">
                          <a:ln>
                            <a:noFill/>
                          </a:ln>
                          <a:effectLst/>
                          <a:latin typeface="Consolas" panose="020B0609020204030204" pitchFamily="49" charset="0"/>
                          <a:cs typeface="Consolas" panose="020B0609020204030204" pitchFamily="49" charset="0"/>
                        </a:rPr>
                        <a:t>Bolivian Sheep</a:t>
                      </a:r>
                      <a:endParaRPr kumimoji="0" lang="en-US" sz="1000" b="1" i="0" u="sng"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12.75</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231678</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1.78</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11</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UK</a:t>
                      </a:r>
                    </a:p>
                  </a:txBody>
                  <a:tcPr marL="45720" marR="45720" anchor="ctr" horzOverflow="overflow">
                    <a:solidFill>
                      <a:srgbClr val="92D050"/>
                    </a:solidFill>
                  </a:tcPr>
                </a:tc>
                <a:extLst>
                  <a:ext uri="{0D108BD9-81ED-4DB2-BD59-A6C34878D82A}">
                    <a16:rowId xmlns:a16="http://schemas.microsoft.com/office/drawing/2014/main" xmlns="" val="10008"/>
                  </a:ext>
                </a:extLst>
              </a:tr>
              <a:tr h="25876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NG</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Nigerian Geese</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35.00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12323</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1.68</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UK</a:t>
                      </a:r>
                    </a:p>
                  </a:txBody>
                  <a:tcPr marL="45720" marR="45720" anchor="ctr" horzOverflow="overflow">
                    <a:solidFill>
                      <a:srgbClr val="92D050"/>
                    </a:solidFill>
                  </a:tcPr>
                </a:tc>
                <a:extLst>
                  <a:ext uri="{0D108BD9-81ED-4DB2-BD59-A6C34878D82A}">
                    <a16:rowId xmlns:a16="http://schemas.microsoft.com/office/drawing/2014/main" xmlns="" val="10009"/>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CS</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Canadian Sugar</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52.78</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4716</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2.50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15</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UK</a:t>
                      </a:r>
                    </a:p>
                  </a:txBody>
                  <a:tcPr marL="45720" marR="45720" anchor="ctr" horzOverflow="overflow">
                    <a:solidFill>
                      <a:srgbClr val="92D050"/>
                    </a:solidFill>
                  </a:tcPr>
                </a:tc>
                <a:extLst>
                  <a:ext uri="{0D108BD9-81ED-4DB2-BD59-A6C34878D82A}">
                    <a16:rowId xmlns:a16="http://schemas.microsoft.com/office/drawing/2014/main" xmlns="" val="10010"/>
                  </a:ext>
                </a:extLst>
              </a:tr>
              <a:tr h="230188">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ROF</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1" u="sng" strike="noStrike" cap="none" normalizeH="0" baseline="0" dirty="0">
                          <a:ln>
                            <a:noFill/>
                          </a:ln>
                          <a:effectLst/>
                          <a:latin typeface="Consolas" panose="020B0609020204030204" pitchFamily="49" charset="0"/>
                          <a:cs typeface="Consolas" panose="020B0609020204030204" pitchFamily="49" charset="0"/>
                        </a:rPr>
                        <a:t>Royal Ostrich Farms</a:t>
                      </a:r>
                      <a:endParaRPr kumimoji="0" lang="en-US" sz="1000" b="1" i="0" u="sng"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33.75</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1234923</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92D050"/>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3.00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 6</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UK</a:t>
                      </a:r>
                    </a:p>
                  </a:txBody>
                  <a:tcPr marL="45720" marR="45720" anchor="ctr" horzOverflow="overflow">
                    <a:solidFill>
                      <a:srgbClr val="92D050"/>
                    </a:solidFill>
                  </a:tcPr>
                </a:tc>
                <a:extLst>
                  <a:ext uri="{0D108BD9-81ED-4DB2-BD59-A6C34878D82A}">
                    <a16:rowId xmlns:a16="http://schemas.microsoft.com/office/drawing/2014/main" xmlns="" val="10011"/>
                  </a:ext>
                </a:extLst>
              </a:tr>
              <a:tr h="22860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MG</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1" u="sng" strike="noStrike" cap="none" normalizeH="0" baseline="0" dirty="0">
                          <a:ln>
                            <a:noFill/>
                          </a:ln>
                          <a:effectLst/>
                          <a:latin typeface="Consolas" panose="020B0609020204030204" pitchFamily="49" charset="0"/>
                          <a:cs typeface="Consolas" panose="020B0609020204030204" pitchFamily="49" charset="0"/>
                        </a:rPr>
                        <a:t>Minnesota Gold</a:t>
                      </a:r>
                      <a:endParaRPr kumimoji="0" lang="en-US" sz="1000" b="1" i="0" u="sng"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rgbClr val="F2F2F2"/>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53.87</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816122</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F2F2F2"/>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1.00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25</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USA</a:t>
                      </a:r>
                    </a:p>
                  </a:txBody>
                  <a:tcPr marL="45720" marR="45720" anchor="ctr" horzOverflow="overflow">
                    <a:solidFill>
                      <a:srgbClr val="F2F2F2"/>
                    </a:solidFill>
                  </a:tcPr>
                </a:tc>
                <a:extLst>
                  <a:ext uri="{0D108BD9-81ED-4DB2-BD59-A6C34878D82A}">
                    <a16:rowId xmlns:a16="http://schemas.microsoft.com/office/drawing/2014/main" xmlns="" val="10012"/>
                  </a:ext>
                </a:extLst>
              </a:tr>
              <a:tr h="23336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GP</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Georgia Peach</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2.35</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387333</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F2F2F2"/>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.20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 5</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USA</a:t>
                      </a:r>
                    </a:p>
                  </a:txBody>
                  <a:tcPr marL="45720" marR="45720" anchor="ctr" horzOverflow="overflow">
                    <a:solidFill>
                      <a:srgbClr val="F2F2F2"/>
                    </a:solidFill>
                  </a:tcPr>
                </a:tc>
                <a:extLst>
                  <a:ext uri="{0D108BD9-81ED-4DB2-BD59-A6C34878D82A}">
                    <a16:rowId xmlns:a16="http://schemas.microsoft.com/office/drawing/2014/main" xmlns="" val="10013"/>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NE</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err="1">
                          <a:ln>
                            <a:noFill/>
                          </a:ln>
                          <a:effectLst/>
                          <a:latin typeface="Consolas" panose="020B0609020204030204" pitchFamily="49" charset="0"/>
                          <a:cs typeface="Consolas" panose="020B0609020204030204" pitchFamily="49" charset="0"/>
                        </a:rPr>
                        <a:t>Narembeen</a:t>
                      </a:r>
                      <a:r>
                        <a:rPr kumimoji="0" lang="en-US" sz="1000" u="none" strike="noStrike" cap="none" normalizeH="0" baseline="0" dirty="0">
                          <a:ln>
                            <a:noFill/>
                          </a:ln>
                          <a:effectLst/>
                          <a:latin typeface="Consolas" panose="020B0609020204030204" pitchFamily="49" charset="0"/>
                          <a:cs typeface="Consolas" panose="020B0609020204030204" pitchFamily="49" charset="0"/>
                        </a:rPr>
                        <a:t> Emu</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12.34</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45619</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CBA4BC"/>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1.00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 8</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AUS</a:t>
                      </a:r>
                    </a:p>
                  </a:txBody>
                  <a:tcPr marL="45720" marR="45720" anchor="ctr" horzOverflow="overflow">
                    <a:solidFill>
                      <a:srgbClr val="CBA4BC"/>
                    </a:solidFill>
                  </a:tcPr>
                </a:tc>
                <a:extLst>
                  <a:ext uri="{0D108BD9-81ED-4DB2-BD59-A6C34878D82A}">
                    <a16:rowId xmlns:a16="http://schemas.microsoft.com/office/drawing/2014/main" xmlns="" val="10014"/>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QD</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1" u="sng" strike="noStrike" cap="none" normalizeH="0" baseline="0" dirty="0">
                          <a:ln>
                            <a:noFill/>
                          </a:ln>
                          <a:effectLst/>
                          <a:latin typeface="Consolas" panose="020B0609020204030204" pitchFamily="49" charset="0"/>
                          <a:cs typeface="Consolas" panose="020B0609020204030204" pitchFamily="49" charset="0"/>
                        </a:rPr>
                        <a:t>Queensland Diamond</a:t>
                      </a:r>
                      <a:endParaRPr kumimoji="0" lang="en-US" sz="1000" b="1" i="0" u="sng"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rgbClr val="CBA4BC"/>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6.73</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89251</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CBA4BC"/>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.50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 7</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AUS</a:t>
                      </a:r>
                    </a:p>
                  </a:txBody>
                  <a:tcPr marL="45720" marR="45720" anchor="ctr" horzOverflow="overflow">
                    <a:solidFill>
                      <a:srgbClr val="CBA4BC"/>
                    </a:solidFill>
                  </a:tcPr>
                </a:tc>
                <a:extLst>
                  <a:ext uri="{0D108BD9-81ED-4DB2-BD59-A6C34878D82A}">
                    <a16:rowId xmlns:a16="http://schemas.microsoft.com/office/drawing/2014/main" xmlns="" val="10015"/>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IR</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Indooroopilly Ruby</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15.92</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56147</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rgbClr val="CBA4BC"/>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 .50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20</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AUS</a:t>
                      </a:r>
                    </a:p>
                  </a:txBody>
                  <a:tcPr marL="45720" marR="45720" anchor="ctr" horzOverflow="overflow">
                    <a:solidFill>
                      <a:srgbClr val="CBA4BC"/>
                    </a:solidFill>
                  </a:tcPr>
                </a:tc>
                <a:extLst>
                  <a:ext uri="{0D108BD9-81ED-4DB2-BD59-A6C34878D82A}">
                    <a16:rowId xmlns:a16="http://schemas.microsoft.com/office/drawing/2014/main" xmlns="" val="10016"/>
                  </a:ext>
                </a:extLst>
              </a:tr>
              <a:tr h="228600">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BD</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a:ln>
                            <a:noFill/>
                          </a:ln>
                          <a:effectLst/>
                          <a:latin typeface="Consolas" panose="020B0609020204030204" pitchFamily="49" charset="0"/>
                          <a:cs typeface="Consolas" panose="020B0609020204030204" pitchFamily="49" charset="0"/>
                        </a:rPr>
                        <a:t>Bombay Duck</a:t>
                      </a:r>
                      <a:endParaRPr kumimoji="0" lang="en-US" sz="1000" b="0" i="0" u="none" strike="noStrike" cap="none" normalizeH="0" baseline="0">
                        <a:ln>
                          <a:noFill/>
                        </a:ln>
                        <a:solidFill>
                          <a:schemeClr val="tx1"/>
                        </a:solidFill>
                        <a:effectLst/>
                        <a:latin typeface="Consolas" panose="020B0609020204030204" pitchFamily="49" charset="0"/>
                        <a:cs typeface="Consolas" panose="020B0609020204030204" pitchFamily="49" charset="0"/>
                      </a:endParaRPr>
                    </a:p>
                  </a:txBody>
                  <a:tcPr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25.55</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167382</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solidFill>
                      <a:schemeClr val="accent1">
                        <a:lumMod val="20000"/>
                        <a:lumOff val="80000"/>
                      </a:schemeClr>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1.00</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12</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none" strike="noStrike" kern="1200" cap="none" normalizeH="0" baseline="0" dirty="0">
                          <a:ln>
                            <a:noFill/>
                          </a:ln>
                          <a:solidFill>
                            <a:schemeClr val="dk1"/>
                          </a:solidFill>
                          <a:effectLst/>
                          <a:latin typeface="Consolas" panose="020B0609020204030204" pitchFamily="49" charset="0"/>
                          <a:ea typeface="+mn-ea"/>
                          <a:cs typeface="Consolas" panose="020B0609020204030204" pitchFamily="49" charset="0"/>
                        </a:rPr>
                        <a:t>IND</a:t>
                      </a:r>
                    </a:p>
                  </a:txBody>
                  <a:tcPr marL="45720" marR="45720" anchor="ctr" horzOverflow="overflow">
                    <a:solidFill>
                      <a:schemeClr val="accent1">
                        <a:lumMod val="20000"/>
                        <a:lumOff val="80000"/>
                      </a:schemeClr>
                    </a:solidFill>
                  </a:tcPr>
                </a:tc>
                <a:extLst>
                  <a:ext uri="{0D108BD9-81ED-4DB2-BD59-A6C34878D82A}">
                    <a16:rowId xmlns:a16="http://schemas.microsoft.com/office/drawing/2014/main" xmlns="" val="10017"/>
                  </a:ext>
                </a:extLst>
              </a:tr>
            </a:tbl>
          </a:graphicData>
        </a:graphic>
      </p:graphicFrame>
      <p:graphicFrame>
        <p:nvGraphicFramePr>
          <p:cNvPr id="4" name="Table 3">
            <a:extLst>
              <a:ext uri="{FF2B5EF4-FFF2-40B4-BE49-F238E27FC236}">
                <a16:creationId xmlns:a16="http://schemas.microsoft.com/office/drawing/2014/main" xmlns="" id="{CAE4A33D-1607-1E44-90CC-975B99CCEB5A}"/>
              </a:ext>
            </a:extLst>
          </p:cNvPr>
          <p:cNvGraphicFramePr>
            <a:graphicFrameLocks noGrp="1"/>
          </p:cNvGraphicFramePr>
          <p:nvPr>
            <p:extLst/>
          </p:nvPr>
        </p:nvGraphicFramePr>
        <p:xfrm>
          <a:off x="228600" y="1143000"/>
          <a:ext cx="3546475" cy="1505905"/>
        </p:xfrm>
        <a:graphic>
          <a:graphicData uri="http://schemas.openxmlformats.org/drawingml/2006/table">
            <a:tbl>
              <a:tblPr>
                <a:tableStyleId>{073A0DAA-6AF3-43AB-8588-CEC1D06C72B9}</a:tableStyleId>
              </a:tblPr>
              <a:tblGrid>
                <a:gridCol w="947737">
                  <a:extLst>
                    <a:ext uri="{9D8B030D-6E8A-4147-A177-3AD203B41FA5}">
                      <a16:colId xmlns:a16="http://schemas.microsoft.com/office/drawing/2014/main" xmlns="" val="1308736363"/>
                    </a:ext>
                  </a:extLst>
                </a:gridCol>
                <a:gridCol w="1625600">
                  <a:extLst>
                    <a:ext uri="{9D8B030D-6E8A-4147-A177-3AD203B41FA5}">
                      <a16:colId xmlns:a16="http://schemas.microsoft.com/office/drawing/2014/main" xmlns="" val="3990784893"/>
                    </a:ext>
                  </a:extLst>
                </a:gridCol>
                <a:gridCol w="973138">
                  <a:extLst>
                    <a:ext uri="{9D8B030D-6E8A-4147-A177-3AD203B41FA5}">
                      <a16:colId xmlns:a16="http://schemas.microsoft.com/office/drawing/2014/main" xmlns="" val="4004763028"/>
                    </a:ext>
                  </a:extLst>
                </a:gridCol>
              </a:tblGrid>
              <a:tr h="171450">
                <a:tc>
                  <a:txBody>
                    <a:bodyPr/>
                    <a:lstStyle/>
                    <a:p>
                      <a:pPr marL="0" marR="0" lvl="0" indent="0" algn="l" defTabSz="914400" rtl="0" eaLnBrk="1" fontAlgn="base" latinLnBrk="0" hangingPunct="1">
                        <a:lnSpc>
                          <a:spcPct val="88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nation</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L="45720" marR="45720" anchor="ctr" horzOverflow="overflow">
                    <a:noFill/>
                  </a:tcPr>
                </a:tc>
                <a:extLst>
                  <a:ext uri="{0D108BD9-81ED-4DB2-BD59-A6C34878D82A}">
                    <a16:rowId xmlns:a16="http://schemas.microsoft.com/office/drawing/2014/main" xmlns="" val="3007102320"/>
                  </a:ext>
                </a:extLst>
              </a:tr>
              <a:tr h="252413">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u="sng" strike="noStrike" cap="none" normalizeH="0" baseline="0" dirty="0" err="1">
                          <a:ln>
                            <a:noFill/>
                          </a:ln>
                          <a:effectLst/>
                          <a:latin typeface="Consolas" panose="020B0609020204030204" pitchFamily="49" charset="0"/>
                          <a:cs typeface="Consolas" panose="020B0609020204030204" pitchFamily="49" charset="0"/>
                        </a:rPr>
                        <a:t>natcode</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dirty="0" err="1">
                          <a:ln>
                            <a:noFill/>
                          </a:ln>
                          <a:solidFill>
                            <a:schemeClr val="tx1"/>
                          </a:solidFill>
                          <a:effectLst/>
                          <a:latin typeface="Trebuchet MS" pitchFamily="-109" charset="0"/>
                        </a:rPr>
                        <a:t>natname</a:t>
                      </a:r>
                      <a:endParaRPr kumimoji="0" lang="en-US" sz="1000" b="0" i="0" u="none" strike="noStrike" cap="none" normalizeH="0" baseline="0" dirty="0">
                        <a:ln>
                          <a:noFill/>
                        </a:ln>
                        <a:solidFill>
                          <a:schemeClr val="tx1"/>
                        </a:solidFill>
                        <a:effectLst/>
                        <a:latin typeface="Georgia" pitchFamily="-109" charset="0"/>
                      </a:endParaRPr>
                    </a:p>
                  </a:txBody>
                  <a:tcPr marT="18288" marB="18288" anchor="ctr" horzOverflow="overflow">
                    <a:solidFill>
                      <a:schemeClr val="bg1">
                        <a:lumMod val="60000"/>
                        <a:lumOff val="4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1" i="0" u="none" strike="noStrike" cap="none" normalizeH="0" baseline="0">
                          <a:ln>
                            <a:noFill/>
                          </a:ln>
                          <a:solidFill>
                            <a:schemeClr val="tx1"/>
                          </a:solidFill>
                          <a:effectLst/>
                          <a:latin typeface="Trebuchet MS" pitchFamily="-109" charset="0"/>
                        </a:rPr>
                        <a:t>exchrate</a:t>
                      </a:r>
                      <a:endParaRPr kumimoji="0" lang="en-US" sz="1000" b="0" i="0" u="none" strike="noStrike" cap="none" normalizeH="0" baseline="0">
                        <a:ln>
                          <a:noFill/>
                        </a:ln>
                        <a:solidFill>
                          <a:schemeClr val="tx1"/>
                        </a:solidFill>
                        <a:effectLst/>
                        <a:latin typeface="Georgia" pitchFamily="-109" charset="0"/>
                      </a:endParaRPr>
                    </a:p>
                  </a:txBody>
                  <a:tcPr marT="18288" marB="18288" anchor="ctr" horzOverflow="overflow">
                    <a:solidFill>
                      <a:schemeClr val="bg1">
                        <a:lumMod val="60000"/>
                        <a:lumOff val="40000"/>
                      </a:schemeClr>
                    </a:solidFill>
                  </a:tcPr>
                </a:tc>
                <a:extLst>
                  <a:ext uri="{0D108BD9-81ED-4DB2-BD59-A6C34878D82A}">
                    <a16:rowId xmlns:a16="http://schemas.microsoft.com/office/drawing/2014/main" xmlns="" val="1840820552"/>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UK</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rgbClr val="92D050"/>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109" charset="0"/>
                        </a:rPr>
                        <a:t>United Kingdom</a:t>
                      </a:r>
                      <a:endParaRPr kumimoji="0" lang="en-US" sz="1000" b="0" i="0" u="none" strike="noStrike" cap="none" normalizeH="0" baseline="0" dirty="0">
                        <a:ln>
                          <a:noFill/>
                        </a:ln>
                        <a:solidFill>
                          <a:schemeClr val="tx1"/>
                        </a:solidFill>
                        <a:effectLst/>
                        <a:latin typeface="Georgia" pitchFamily="-109" charset="0"/>
                      </a:endParaRPr>
                    </a:p>
                  </a:txBody>
                  <a:tcPr marT="18288" marB="18288" anchor="ctr" horzOverflow="overflow">
                    <a:solidFill>
                      <a:srgbClr val="92D050"/>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109" charset="0"/>
                        </a:rPr>
                        <a:t>1.00</a:t>
                      </a:r>
                      <a:endParaRPr kumimoji="0" lang="en-US" sz="1000" b="0" i="0" u="none" strike="noStrike" cap="none" normalizeH="0" baseline="0" dirty="0">
                        <a:ln>
                          <a:noFill/>
                        </a:ln>
                        <a:solidFill>
                          <a:schemeClr val="tx1"/>
                        </a:solidFill>
                        <a:effectLst/>
                        <a:latin typeface="Georgia" pitchFamily="-109" charset="0"/>
                      </a:endParaRPr>
                    </a:p>
                  </a:txBody>
                  <a:tcPr marT="18288" marB="18288" anchor="ctr" horzOverflow="overflow">
                    <a:solidFill>
                      <a:srgbClr val="92D050"/>
                    </a:solidFill>
                  </a:tcPr>
                </a:tc>
                <a:extLst>
                  <a:ext uri="{0D108BD9-81ED-4DB2-BD59-A6C34878D82A}">
                    <a16:rowId xmlns:a16="http://schemas.microsoft.com/office/drawing/2014/main" xmlns="" val="1883490809"/>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USA</a:t>
                      </a:r>
                    </a:p>
                  </a:txBody>
                  <a:tcPr anchor="ctr" horzOverflow="overflow">
                    <a:solidFill>
                      <a:srgbClr val="F2F2F2"/>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109" charset="0"/>
                        </a:rPr>
                        <a:t>United States</a:t>
                      </a:r>
                      <a:endParaRPr kumimoji="0" lang="en-US" sz="1000" b="0" i="0" u="none" strike="noStrike" cap="none" normalizeH="0" baseline="0" dirty="0">
                        <a:ln>
                          <a:noFill/>
                        </a:ln>
                        <a:solidFill>
                          <a:schemeClr val="tx1"/>
                        </a:solidFill>
                        <a:effectLst/>
                        <a:latin typeface="Georgia" pitchFamily="-109" charset="0"/>
                      </a:endParaRPr>
                    </a:p>
                  </a:txBody>
                  <a:tcPr marT="18288" marB="18288" anchor="ctr" horzOverflow="overflow">
                    <a:solidFill>
                      <a:srgbClr val="F2F2F2"/>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109" charset="0"/>
                        </a:rPr>
                        <a:t>0.67</a:t>
                      </a:r>
                      <a:endParaRPr kumimoji="0" lang="en-US" sz="1000" b="0" i="0" u="none" strike="noStrike" cap="none" normalizeH="0" baseline="0" dirty="0">
                        <a:ln>
                          <a:noFill/>
                        </a:ln>
                        <a:solidFill>
                          <a:schemeClr val="tx1"/>
                        </a:solidFill>
                        <a:effectLst/>
                        <a:latin typeface="Georgia" pitchFamily="-109" charset="0"/>
                      </a:endParaRPr>
                    </a:p>
                  </a:txBody>
                  <a:tcPr marT="18288" marB="18288" anchor="ctr" horzOverflow="overflow">
                    <a:solidFill>
                      <a:srgbClr val="F2F2F2"/>
                    </a:solidFill>
                  </a:tcPr>
                </a:tc>
                <a:extLst>
                  <a:ext uri="{0D108BD9-81ED-4DB2-BD59-A6C34878D82A}">
                    <a16:rowId xmlns:a16="http://schemas.microsoft.com/office/drawing/2014/main" xmlns="" val="1063110869"/>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u="none" strike="noStrike" cap="none" normalizeH="0" baseline="0" dirty="0">
                          <a:ln>
                            <a:noFill/>
                          </a:ln>
                          <a:effectLst/>
                          <a:latin typeface="Consolas" panose="020B0609020204030204" pitchFamily="49" charset="0"/>
                          <a:cs typeface="Consolas" panose="020B0609020204030204" pitchFamily="49" charset="0"/>
                        </a:rPr>
                        <a:t>AUS</a:t>
                      </a:r>
                      <a:endPar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anchor="ctr" horzOverflow="overflow">
                    <a:solidFill>
                      <a:srgbClr val="CBA4BC"/>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109" charset="0"/>
                        </a:rPr>
                        <a:t>Australia</a:t>
                      </a:r>
                      <a:endParaRPr kumimoji="0" lang="en-US" sz="1000" b="0" i="0" u="none" strike="noStrike" cap="none" normalizeH="0" baseline="0" dirty="0">
                        <a:ln>
                          <a:noFill/>
                        </a:ln>
                        <a:solidFill>
                          <a:schemeClr val="tx1"/>
                        </a:solidFill>
                        <a:effectLst/>
                        <a:latin typeface="Georgia" pitchFamily="-109" charset="0"/>
                      </a:endParaRPr>
                    </a:p>
                  </a:txBody>
                  <a:tcPr marT="18288" marB="18288" anchor="ctr" horzOverflow="overflow">
                    <a:solidFill>
                      <a:srgbClr val="CBA4BC"/>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109" charset="0"/>
                        </a:rPr>
                        <a:t>0.46</a:t>
                      </a:r>
                      <a:endParaRPr kumimoji="0" lang="en-US" sz="1000" b="0" i="0" u="none" strike="noStrike" cap="none" normalizeH="0" baseline="0" dirty="0">
                        <a:ln>
                          <a:noFill/>
                        </a:ln>
                        <a:solidFill>
                          <a:schemeClr val="tx1"/>
                        </a:solidFill>
                        <a:effectLst/>
                        <a:latin typeface="Georgia" pitchFamily="-109" charset="0"/>
                      </a:endParaRPr>
                    </a:p>
                  </a:txBody>
                  <a:tcPr marT="18288" marB="18288" anchor="ctr" horzOverflow="overflow">
                    <a:solidFill>
                      <a:srgbClr val="CBA4BC"/>
                    </a:solidFill>
                  </a:tcPr>
                </a:tc>
                <a:extLst>
                  <a:ext uri="{0D108BD9-81ED-4DB2-BD59-A6C34878D82A}">
                    <a16:rowId xmlns:a16="http://schemas.microsoft.com/office/drawing/2014/main" xmlns="" val="4108656262"/>
                  </a:ext>
                </a:extLst>
              </a:tr>
              <a:tr h="252413">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IND</a:t>
                      </a:r>
                    </a:p>
                  </a:txBody>
                  <a:tcPr anchor="ctr" horzOverflow="overflow">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109" charset="0"/>
                        </a:rPr>
                        <a:t>India</a:t>
                      </a:r>
                      <a:endParaRPr kumimoji="0" lang="en-US" sz="1000" b="0" i="0" u="none" strike="noStrike" cap="none" normalizeH="0" baseline="0" dirty="0">
                        <a:ln>
                          <a:noFill/>
                        </a:ln>
                        <a:solidFill>
                          <a:schemeClr val="tx1"/>
                        </a:solidFill>
                        <a:effectLst/>
                        <a:latin typeface="Georgia" pitchFamily="-109" charset="0"/>
                      </a:endParaRPr>
                    </a:p>
                  </a:txBody>
                  <a:tcPr marT="18288" marB="18288" anchor="ctr" horzOverflow="overflow">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ts val="500"/>
                        </a:spcBef>
                        <a:spcAft>
                          <a:spcPct val="0"/>
                        </a:spcAft>
                        <a:buClrTx/>
                        <a:buSzTx/>
                        <a:buFontTx/>
                        <a:buNone/>
                        <a:tabLst/>
                      </a:pPr>
                      <a:r>
                        <a:rPr kumimoji="0" lang="en-US" sz="1000" b="0" i="0" u="none" strike="noStrike" cap="none" normalizeH="0" baseline="0" dirty="0">
                          <a:ln>
                            <a:noFill/>
                          </a:ln>
                          <a:solidFill>
                            <a:schemeClr val="tx1"/>
                          </a:solidFill>
                          <a:effectLst/>
                          <a:latin typeface="Trebuchet MS" pitchFamily="-109" charset="0"/>
                        </a:rPr>
                        <a:t>0.0228</a:t>
                      </a:r>
                      <a:endParaRPr kumimoji="0" lang="en-US" sz="1000" b="0" i="0" u="none" strike="noStrike" cap="none" normalizeH="0" baseline="0" dirty="0">
                        <a:ln>
                          <a:noFill/>
                        </a:ln>
                        <a:solidFill>
                          <a:schemeClr val="tx1"/>
                        </a:solidFill>
                        <a:effectLst/>
                        <a:latin typeface="Georgia" pitchFamily="-109" charset="0"/>
                      </a:endParaRPr>
                    </a:p>
                  </a:txBody>
                  <a:tcPr marT="18288" marB="18288" anchor="ctr" horzOverflow="overflow">
                    <a:solidFill>
                      <a:schemeClr val="accent1">
                        <a:lumMod val="20000"/>
                        <a:lumOff val="80000"/>
                      </a:schemeClr>
                    </a:solidFill>
                  </a:tcPr>
                </a:tc>
                <a:extLst>
                  <a:ext uri="{0D108BD9-81ED-4DB2-BD59-A6C34878D82A}">
                    <a16:rowId xmlns:a16="http://schemas.microsoft.com/office/drawing/2014/main" xmlns="" val="2461071779"/>
                  </a:ext>
                </a:extLst>
              </a:tr>
            </a:tbl>
          </a:graphicData>
        </a:graphic>
      </p:graphicFrame>
      <p:sp>
        <p:nvSpPr>
          <p:cNvPr id="10" name="Rectangle 9">
            <a:extLst>
              <a:ext uri="{FF2B5EF4-FFF2-40B4-BE49-F238E27FC236}">
                <a16:creationId xmlns:a16="http://schemas.microsoft.com/office/drawing/2014/main" xmlns="" id="{664D672D-924E-F942-85C6-AC058962D208}"/>
              </a:ext>
            </a:extLst>
          </p:cNvPr>
          <p:cNvSpPr/>
          <p:nvPr/>
        </p:nvSpPr>
        <p:spPr>
          <a:xfrm>
            <a:off x="4152900" y="1478595"/>
            <a:ext cx="4610100" cy="830997"/>
          </a:xfrm>
          <a:prstGeom prst="rect">
            <a:avLst/>
          </a:prstGeom>
          <a:solidFill>
            <a:srgbClr val="F2F2F2"/>
          </a:solidFill>
        </p:spPr>
        <p:txBody>
          <a:bodyPr wrap="square">
            <a:spAutoFit/>
          </a:bodyPr>
          <a:lstStyle/>
          <a:p>
            <a:pPr algn="l"/>
            <a:r>
              <a:rPr lang="en-US" sz="12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a:t>
            </a:r>
            <a:r>
              <a:rPr lang="en-US" sz="1200" dirty="0">
                <a:effectLst/>
                <a:latin typeface="Consolas" panose="020B0609020204030204" pitchFamily="49" charset="0"/>
                <a:ea typeface="ＭＳ Ｐゴシック" pitchFamily="-109" charset="-128"/>
                <a:cs typeface="Consolas" panose="020B0609020204030204" pitchFamily="49" charset="0"/>
              </a:rPr>
              <a:t> </a:t>
            </a:r>
            <a:r>
              <a:rPr lang="en-US" sz="1200" dirty="0" err="1">
                <a:effectLst/>
                <a:latin typeface="Consolas" panose="020B0609020204030204" pitchFamily="49" charset="0"/>
                <a:ea typeface="ＭＳ Ｐゴシック" pitchFamily="-109" charset="-128"/>
                <a:cs typeface="Consolas" panose="020B0609020204030204" pitchFamily="49" charset="0"/>
              </a:rPr>
              <a:t>natname</a:t>
            </a:r>
            <a:r>
              <a:rPr lang="en-US" sz="1200" dirty="0">
                <a:effectLst/>
                <a:latin typeface="Consolas" panose="020B0609020204030204" pitchFamily="49" charset="0"/>
                <a:ea typeface="ＭＳ Ｐゴシック" pitchFamily="-109" charset="-128"/>
                <a:cs typeface="Consolas" panose="020B0609020204030204" pitchFamily="49" charset="0"/>
              </a:rPr>
              <a:t>, </a:t>
            </a:r>
            <a:r>
              <a:rPr lang="en-US" sz="1200" dirty="0" err="1">
                <a:effectLst/>
                <a:latin typeface="Consolas" panose="020B0609020204030204" pitchFamily="49" charset="0"/>
                <a:ea typeface="ＭＳ Ｐゴシック" pitchFamily="-109" charset="-128"/>
                <a:cs typeface="Consolas" panose="020B0609020204030204" pitchFamily="49" charset="0"/>
              </a:rPr>
              <a:t>shrfirm</a:t>
            </a:r>
            <a:r>
              <a:rPr lang="en-US" sz="1200" dirty="0">
                <a:effectLst/>
                <a:latin typeface="Consolas" panose="020B0609020204030204" pitchFamily="49" charset="0"/>
                <a:ea typeface="ＭＳ Ｐゴシック" pitchFamily="-109" charset="-128"/>
                <a:cs typeface="Consolas" panose="020B0609020204030204" pitchFamily="49" charset="0"/>
              </a:rPr>
              <a:t>, </a:t>
            </a:r>
            <a:r>
              <a:rPr lang="en-US" sz="1200" dirty="0" err="1">
                <a:effectLst/>
                <a:latin typeface="Consolas" panose="020B0609020204030204" pitchFamily="49" charset="0"/>
                <a:ea typeface="ＭＳ Ｐゴシック" pitchFamily="-109" charset="-128"/>
                <a:cs typeface="Consolas" panose="020B0609020204030204" pitchFamily="49" charset="0"/>
              </a:rPr>
              <a:t>stkqty</a:t>
            </a:r>
            <a:r>
              <a:rPr lang="en-US" sz="1200" dirty="0">
                <a:effectLst/>
                <a:latin typeface="Consolas" panose="020B0609020204030204" pitchFamily="49" charset="0"/>
                <a:ea typeface="ＭＳ Ｐゴシック" pitchFamily="-109" charset="-128"/>
                <a:cs typeface="Consolas" panose="020B0609020204030204" pitchFamily="49" charset="0"/>
              </a:rPr>
              <a:t> </a:t>
            </a:r>
            <a:r>
              <a:rPr lang="en-US" sz="12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1200" dirty="0">
                <a:effectLst/>
                <a:latin typeface="Consolas" panose="020B0609020204030204" pitchFamily="49" charset="0"/>
                <a:ea typeface="ＭＳ Ｐゴシック" pitchFamily="-109" charset="-128"/>
                <a:cs typeface="Consolas" panose="020B0609020204030204" pitchFamily="49" charset="0"/>
              </a:rPr>
              <a:t> stock, nation </a:t>
            </a:r>
          </a:p>
          <a:p>
            <a:pPr algn="l"/>
            <a:r>
              <a:rPr lang="en-US" sz="1200" b="1" dirty="0">
                <a:solidFill>
                  <a:srgbClr val="337023"/>
                </a:solidFill>
                <a:effectLst/>
                <a:latin typeface="Consolas" panose="020B0609020204030204" pitchFamily="49" charset="0"/>
                <a:ea typeface="ＭＳ Ｐゴシック" pitchFamily="-109" charset="-128"/>
                <a:cs typeface="Consolas" panose="020B0609020204030204" pitchFamily="49" charset="0"/>
              </a:rPr>
              <a:t>where</a:t>
            </a:r>
            <a:r>
              <a:rPr lang="en-US" sz="1200" dirty="0">
                <a:effectLst/>
                <a:latin typeface="Consolas" panose="020B0609020204030204" pitchFamily="49" charset="0"/>
                <a:ea typeface="ＭＳ Ｐゴシック" pitchFamily="-109" charset="-128"/>
                <a:cs typeface="Consolas" panose="020B0609020204030204" pitchFamily="49" charset="0"/>
              </a:rPr>
              <a:t> </a:t>
            </a:r>
            <a:r>
              <a:rPr lang="en-US" sz="1200" dirty="0" err="1">
                <a:effectLst/>
                <a:latin typeface="Consolas" panose="020B0609020204030204" pitchFamily="49" charset="0"/>
                <a:ea typeface="ＭＳ Ｐゴシック" pitchFamily="-109" charset="-128"/>
                <a:cs typeface="Consolas" panose="020B0609020204030204" pitchFamily="49" charset="0"/>
              </a:rPr>
              <a:t>stock.natcode</a:t>
            </a:r>
            <a:r>
              <a:rPr lang="en-US" sz="1200" dirty="0">
                <a:effectLst/>
                <a:latin typeface="Consolas" panose="020B0609020204030204" pitchFamily="49" charset="0"/>
                <a:ea typeface="ＭＳ Ｐゴシック" pitchFamily="-109" charset="-128"/>
                <a:cs typeface="Consolas" panose="020B0609020204030204" pitchFamily="49" charset="0"/>
              </a:rPr>
              <a:t> = </a:t>
            </a:r>
            <a:r>
              <a:rPr lang="en-US" sz="1200" dirty="0" err="1">
                <a:effectLst/>
                <a:latin typeface="Consolas" panose="020B0609020204030204" pitchFamily="49" charset="0"/>
                <a:ea typeface="ＭＳ Ｐゴシック" pitchFamily="-109" charset="-128"/>
                <a:cs typeface="Consolas" panose="020B0609020204030204" pitchFamily="49" charset="0"/>
              </a:rPr>
              <a:t>nation.natcode</a:t>
            </a:r>
            <a:r>
              <a:rPr lang="en-US" sz="1200" dirty="0">
                <a:effectLst/>
                <a:latin typeface="Consolas" panose="020B0609020204030204" pitchFamily="49" charset="0"/>
                <a:ea typeface="ＭＳ Ｐゴシック" pitchFamily="-109" charset="-128"/>
                <a:cs typeface="Consolas" panose="020B0609020204030204" pitchFamily="49" charset="0"/>
              </a:rPr>
              <a:t> </a:t>
            </a:r>
            <a:r>
              <a:rPr lang="en-US" sz="1200" b="1" dirty="0">
                <a:solidFill>
                  <a:srgbClr val="337023"/>
                </a:solidFill>
                <a:effectLst/>
                <a:latin typeface="Consolas" panose="020B0609020204030204" pitchFamily="49" charset="0"/>
                <a:ea typeface="ＭＳ Ｐゴシック" pitchFamily="-109" charset="-128"/>
                <a:cs typeface="Consolas" panose="020B0609020204030204" pitchFamily="49" charset="0"/>
              </a:rPr>
              <a:t>and </a:t>
            </a:r>
            <a:r>
              <a:rPr lang="en-US" sz="1200" dirty="0" err="1">
                <a:effectLst/>
                <a:latin typeface="Consolas" panose="020B0609020204030204" pitchFamily="49" charset="0"/>
                <a:ea typeface="ＭＳ Ｐゴシック" pitchFamily="-109" charset="-128"/>
                <a:cs typeface="Consolas" panose="020B0609020204030204" pitchFamily="49" charset="0"/>
              </a:rPr>
              <a:t>stkqty</a:t>
            </a:r>
            <a:r>
              <a:rPr lang="en-US" sz="1200" dirty="0">
                <a:effectLst/>
                <a:latin typeface="Consolas" panose="020B0609020204030204" pitchFamily="49" charset="0"/>
                <a:ea typeface="ＭＳ Ｐゴシック" pitchFamily="-109" charset="-128"/>
                <a:cs typeface="Consolas" panose="020B0609020204030204" pitchFamily="49" charset="0"/>
              </a:rPr>
              <a:t> &gt; </a:t>
            </a:r>
          </a:p>
          <a:p>
            <a:pPr algn="l"/>
            <a:r>
              <a:rPr lang="en-US" sz="1200" dirty="0">
                <a:effectLst/>
                <a:latin typeface="Consolas" panose="020B0609020204030204" pitchFamily="49" charset="0"/>
                <a:ea typeface="ＭＳ Ｐゴシック" pitchFamily="-109" charset="-128"/>
                <a:cs typeface="Consolas" panose="020B0609020204030204" pitchFamily="49" charset="0"/>
              </a:rPr>
              <a:t>	(</a:t>
            </a:r>
            <a:r>
              <a:rPr lang="en-US" sz="12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a:t>
            </a:r>
            <a:r>
              <a:rPr lang="en-US" sz="1200" b="1" dirty="0" err="1">
                <a:solidFill>
                  <a:srgbClr val="337023"/>
                </a:solidFill>
                <a:effectLst/>
                <a:latin typeface="Consolas" panose="020B0609020204030204" pitchFamily="49" charset="0"/>
                <a:ea typeface="ＭＳ Ｐゴシック" pitchFamily="-109" charset="-128"/>
                <a:cs typeface="Consolas" panose="020B0609020204030204" pitchFamily="49" charset="0"/>
              </a:rPr>
              <a:t>avg</a:t>
            </a:r>
            <a:r>
              <a:rPr lang="en-US" sz="1200" dirty="0">
                <a:effectLst/>
                <a:latin typeface="Consolas" panose="020B0609020204030204" pitchFamily="49" charset="0"/>
                <a:ea typeface="ＭＳ Ｐゴシック" pitchFamily="-109" charset="-128"/>
                <a:cs typeface="Consolas" panose="020B0609020204030204" pitchFamily="49" charset="0"/>
              </a:rPr>
              <a:t>(</a:t>
            </a:r>
            <a:r>
              <a:rPr lang="en-US" sz="1200" dirty="0" err="1">
                <a:effectLst/>
                <a:latin typeface="Consolas" panose="020B0609020204030204" pitchFamily="49" charset="0"/>
                <a:ea typeface="ＭＳ Ｐゴシック" pitchFamily="-109" charset="-128"/>
                <a:cs typeface="Consolas" panose="020B0609020204030204" pitchFamily="49" charset="0"/>
              </a:rPr>
              <a:t>stkqty</a:t>
            </a:r>
            <a:r>
              <a:rPr lang="en-US" sz="1200" dirty="0">
                <a:effectLst/>
                <a:latin typeface="Consolas" panose="020B0609020204030204" pitchFamily="49" charset="0"/>
                <a:ea typeface="ＭＳ Ｐゴシック" pitchFamily="-109" charset="-128"/>
                <a:cs typeface="Consolas" panose="020B0609020204030204" pitchFamily="49" charset="0"/>
              </a:rPr>
              <a:t>) </a:t>
            </a:r>
            <a:r>
              <a:rPr lang="en-US" sz="12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1200" dirty="0">
                <a:effectLst/>
                <a:latin typeface="Consolas" panose="020B0609020204030204" pitchFamily="49" charset="0"/>
                <a:ea typeface="ＭＳ Ｐゴシック" pitchFamily="-109" charset="-128"/>
                <a:cs typeface="Consolas" panose="020B0609020204030204" pitchFamily="49" charset="0"/>
              </a:rPr>
              <a:t> stock</a:t>
            </a:r>
          </a:p>
          <a:p>
            <a:pPr algn="l"/>
            <a:r>
              <a:rPr lang="en-US" sz="1200" dirty="0">
                <a:effectLst/>
                <a:latin typeface="Consolas" panose="020B0609020204030204" pitchFamily="49" charset="0"/>
                <a:ea typeface="ＭＳ Ｐゴシック" pitchFamily="-109" charset="-128"/>
                <a:cs typeface="Consolas" panose="020B0609020204030204" pitchFamily="49" charset="0"/>
              </a:rPr>
              <a:t>	</a:t>
            </a:r>
            <a:r>
              <a:rPr lang="en-US" sz="1200" b="1" dirty="0">
                <a:solidFill>
                  <a:srgbClr val="337023"/>
                </a:solidFill>
                <a:effectLst/>
                <a:latin typeface="Consolas" panose="020B0609020204030204" pitchFamily="49" charset="0"/>
                <a:ea typeface="ＭＳ Ｐゴシック" pitchFamily="-109" charset="-128"/>
                <a:cs typeface="Consolas" panose="020B0609020204030204" pitchFamily="49" charset="0"/>
              </a:rPr>
              <a:t>where</a:t>
            </a:r>
            <a:r>
              <a:rPr lang="en-US" sz="1200" dirty="0">
                <a:effectLst/>
                <a:latin typeface="Consolas" panose="020B0609020204030204" pitchFamily="49" charset="0"/>
                <a:ea typeface="ＭＳ Ｐゴシック" pitchFamily="-109" charset="-128"/>
                <a:cs typeface="Consolas" panose="020B0609020204030204" pitchFamily="49" charset="0"/>
              </a:rPr>
              <a:t> </a:t>
            </a:r>
            <a:r>
              <a:rPr lang="en-US" sz="1200" dirty="0" err="1">
                <a:effectLst/>
                <a:latin typeface="Consolas" panose="020B0609020204030204" pitchFamily="49" charset="0"/>
                <a:ea typeface="ＭＳ Ｐゴシック" pitchFamily="-109" charset="-128"/>
                <a:cs typeface="Consolas" panose="020B0609020204030204" pitchFamily="49" charset="0"/>
              </a:rPr>
              <a:t>stock.natcode</a:t>
            </a:r>
            <a:r>
              <a:rPr lang="en-US" sz="1200" dirty="0">
                <a:effectLst/>
                <a:latin typeface="Consolas" panose="020B0609020204030204" pitchFamily="49" charset="0"/>
                <a:ea typeface="ＭＳ Ｐゴシック" pitchFamily="-109" charset="-128"/>
                <a:cs typeface="Consolas" panose="020B0609020204030204" pitchFamily="49" charset="0"/>
              </a:rPr>
              <a:t> = </a:t>
            </a:r>
            <a:r>
              <a:rPr lang="en-US" sz="1200" dirty="0" err="1">
                <a:effectLst/>
                <a:latin typeface="Consolas" panose="020B0609020204030204" pitchFamily="49" charset="0"/>
                <a:ea typeface="ＭＳ Ｐゴシック" pitchFamily="-109" charset="-128"/>
                <a:cs typeface="Consolas" panose="020B0609020204030204" pitchFamily="49" charset="0"/>
              </a:rPr>
              <a:t>nation.natcode</a:t>
            </a:r>
            <a:r>
              <a:rPr lang="en-US" sz="1200" dirty="0">
                <a:effectLst/>
                <a:latin typeface="Consolas" panose="020B0609020204030204" pitchFamily="49" charset="0"/>
                <a:ea typeface="ＭＳ Ｐゴシック" pitchFamily="-109" charset="-128"/>
                <a:cs typeface="Consolas" panose="020B0609020204030204" pitchFamily="49" charset="0"/>
              </a:rPr>
              <a:t>);</a:t>
            </a:r>
          </a:p>
        </p:txBody>
      </p:sp>
    </p:spTree>
    <p:extLst>
      <p:ext uri="{BB962C8B-B14F-4D97-AF65-F5344CB8AC3E}">
        <p14:creationId xmlns:p14="http://schemas.microsoft.com/office/powerpoint/2010/main" val="421033301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Subquery vs. Correlated Subquery</a:t>
            </a:r>
          </a:p>
        </p:txBody>
      </p:sp>
      <p:pic>
        <p:nvPicPr>
          <p:cNvPr id="8" name="Picture 7">
            <a:extLst>
              <a:ext uri="{FF2B5EF4-FFF2-40B4-BE49-F238E27FC236}">
                <a16:creationId xmlns:a16="http://schemas.microsoft.com/office/drawing/2014/main" xmlns="" id="{3B94E37B-F5A7-5742-8238-2D7001DBA3BF}"/>
              </a:ext>
            </a:extLst>
          </p:cNvPr>
          <p:cNvPicPr>
            <a:picLocks noChangeAspect="1"/>
          </p:cNvPicPr>
          <p:nvPr/>
        </p:nvPicPr>
        <p:blipFill>
          <a:blip r:embed="rId3"/>
          <a:stretch>
            <a:fillRect/>
          </a:stretch>
        </p:blipFill>
        <p:spPr>
          <a:xfrm>
            <a:off x="673100" y="1828800"/>
            <a:ext cx="7848600" cy="4302140"/>
          </a:xfrm>
          <a:prstGeom prst="rect">
            <a:avLst/>
          </a:prstGeom>
        </p:spPr>
      </p:pic>
      <p:cxnSp>
        <p:nvCxnSpPr>
          <p:cNvPr id="11" name="Straight Connector 10">
            <a:extLst>
              <a:ext uri="{FF2B5EF4-FFF2-40B4-BE49-F238E27FC236}">
                <a16:creationId xmlns:a16="http://schemas.microsoft.com/office/drawing/2014/main" xmlns="" id="{F3DEE44D-17FD-B04C-A692-3EFA400FBF2E}"/>
              </a:ext>
            </a:extLst>
          </p:cNvPr>
          <p:cNvCxnSpPr>
            <a:cxnSpLocks/>
          </p:cNvCxnSpPr>
          <p:nvPr/>
        </p:nvCxnSpPr>
        <p:spPr bwMode="auto">
          <a:xfrm>
            <a:off x="3962400" y="1541470"/>
            <a:ext cx="0" cy="4876800"/>
          </a:xfrm>
          <a:prstGeom prst="line">
            <a:avLst/>
          </a:prstGeom>
          <a:ln/>
          <a:extLst>
            <a:ext uri="{91240B29-F687-4f45-9708-019B960494DF}">
              <a14:hiddenLine xmlns:a14="http://schemas.microsoft.com/office/drawing/2010/main" xmlns="" w="25400" cap="flat" cmpd="sng" algn="ctr">
                <a:solidFill>
                  <a:srgbClr val="44422C"/>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49159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lstStyle/>
          <a:p>
            <a:r>
              <a:rPr lang="en-GB" dirty="0"/>
              <a:t>Data is a valuable resource</a:t>
            </a:r>
          </a:p>
          <a:p>
            <a:r>
              <a:rPr lang="en-GB" dirty="0"/>
              <a:t>Access should be controlled</a:t>
            </a:r>
          </a:p>
          <a:p>
            <a:r>
              <a:rPr lang="en-GB" dirty="0"/>
              <a:t>SQL security procedures</a:t>
            </a:r>
          </a:p>
          <a:p>
            <a:pPr lvl="1"/>
            <a:r>
              <a:rPr lang="en-GB" b="1" dirty="0">
                <a:solidFill>
                  <a:srgbClr val="337023"/>
                </a:solidFill>
                <a:latin typeface="Consolas" panose="020B0609020204030204" pitchFamily="49" charset="0"/>
                <a:cs typeface="Consolas" panose="020B0609020204030204" pitchFamily="49" charset="0"/>
              </a:rPr>
              <a:t>create view</a:t>
            </a:r>
          </a:p>
          <a:p>
            <a:pPr lvl="1"/>
            <a:r>
              <a:rPr lang="en-GB" dirty="0"/>
              <a:t>Authorization commands</a:t>
            </a:r>
          </a:p>
        </p:txBody>
      </p:sp>
    </p:spTree>
    <p:extLst>
      <p:ext uri="{BB962C8B-B14F-4D97-AF65-F5344CB8AC3E}">
        <p14:creationId xmlns:p14="http://schemas.microsoft.com/office/powerpoint/2010/main" val="344888283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a:t>
            </a:r>
          </a:p>
        </p:txBody>
      </p:sp>
      <p:sp>
        <p:nvSpPr>
          <p:cNvPr id="3" name="Content Placeholder 2"/>
          <p:cNvSpPr>
            <a:spLocks noGrp="1"/>
          </p:cNvSpPr>
          <p:nvPr>
            <p:ph idx="1"/>
          </p:nvPr>
        </p:nvSpPr>
        <p:spPr/>
        <p:txBody>
          <a:bodyPr/>
          <a:lstStyle/>
          <a:p>
            <a:r>
              <a:rPr lang="en-GB" dirty="0"/>
              <a:t>Template</a:t>
            </a:r>
          </a:p>
          <a:p>
            <a:endParaRPr lang="en-GB" sz="2800" dirty="0">
              <a:latin typeface="Courier New" pitchFamily="-109" charset="0"/>
            </a:endParaRPr>
          </a:p>
          <a:p>
            <a:endParaRPr lang="en-GB" sz="2800" dirty="0">
              <a:latin typeface="Courier New" pitchFamily="-109" charset="0"/>
            </a:endParaRPr>
          </a:p>
          <a:p>
            <a:endParaRPr lang="en-GB" sz="2800" dirty="0">
              <a:latin typeface="Courier New" pitchFamily="-109" charset="0"/>
            </a:endParaRPr>
          </a:p>
          <a:p>
            <a:endParaRPr lang="en-GB" sz="2800" dirty="0">
              <a:latin typeface="Courier New" pitchFamily="-109" charset="0"/>
            </a:endParaRPr>
          </a:p>
          <a:p>
            <a:r>
              <a:rPr lang="en-GB" sz="2800" b="1" dirty="0">
                <a:solidFill>
                  <a:srgbClr val="337023"/>
                </a:solidFill>
                <a:latin typeface="Consolas" panose="020B0609020204030204" pitchFamily="49" charset="0"/>
                <a:cs typeface="Consolas" panose="020B0609020204030204" pitchFamily="49" charset="0"/>
              </a:rPr>
              <a:t>with grant option</a:t>
            </a:r>
          </a:p>
          <a:p>
            <a:pPr lvl="1"/>
            <a:r>
              <a:rPr lang="en-GB" sz="2400" dirty="0"/>
              <a:t>Allows a user to pass privileges to another user</a:t>
            </a:r>
          </a:p>
        </p:txBody>
      </p:sp>
      <p:sp>
        <p:nvSpPr>
          <p:cNvPr id="4" name="Rectangle 3">
            <a:extLst>
              <a:ext uri="{FF2B5EF4-FFF2-40B4-BE49-F238E27FC236}">
                <a16:creationId xmlns:a16="http://schemas.microsoft.com/office/drawing/2014/main" xmlns="" id="{3D40F317-6649-3A44-82F8-6E8D39DE6B95}"/>
              </a:ext>
            </a:extLst>
          </p:cNvPr>
          <p:cNvSpPr/>
          <p:nvPr/>
        </p:nvSpPr>
        <p:spPr>
          <a:xfrm>
            <a:off x="546100" y="2410361"/>
            <a:ext cx="8153400" cy="1323439"/>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grant</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&lt;all privileges, select, update, delete, insert&gt; </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on</a:t>
            </a:r>
            <a:r>
              <a:rPr lang="en-US" sz="2000" dirty="0">
                <a:effectLst/>
                <a:latin typeface="Consolas" panose="020B0609020204030204" pitchFamily="49" charset="0"/>
                <a:ea typeface="ＭＳ Ｐゴシック" pitchFamily="-109" charset="-128"/>
                <a:cs typeface="Consolas" panose="020B0609020204030204" pitchFamily="49" charset="0"/>
              </a:rPr>
              <a:t> &lt;TABLES&gt; &lt;VIEWS&gt;</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to</a:t>
            </a:r>
            <a:r>
              <a:rPr lang="en-US" sz="2000" dirty="0">
                <a:effectLst/>
                <a:latin typeface="Consolas" panose="020B0609020204030204" pitchFamily="49" charset="0"/>
                <a:ea typeface="ＭＳ Ｐゴシック" pitchFamily="-109" charset="-128"/>
                <a:cs typeface="Consolas" panose="020B0609020204030204" pitchFamily="49" charset="0"/>
              </a:rPr>
              <a:t> &lt;USERS&gt;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&lt;public&gt; </a:t>
            </a:r>
            <a:endParaRPr lang="en-US" sz="2000" dirty="0">
              <a:effectLst/>
              <a:latin typeface="Consolas" panose="020B0609020204030204" pitchFamily="49" charset="0"/>
              <a:ea typeface="ＭＳ Ｐゴシック" pitchFamily="-109" charset="-128"/>
              <a:cs typeface="Consolas" panose="020B0609020204030204" pitchFamily="49" charset="0"/>
            </a:endParaRPr>
          </a:p>
          <a:p>
            <a:pPr algn="l"/>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with grant option</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spTree>
    <p:extLst>
      <p:ext uri="{BB962C8B-B14F-4D97-AF65-F5344CB8AC3E}">
        <p14:creationId xmlns:p14="http://schemas.microsoft.com/office/powerpoint/2010/main" val="345638219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lstStyle/>
          <a:p>
            <a:pPr eaLnBrk="1" hangingPunct="1"/>
            <a:r>
              <a:rPr lang="en-US" dirty="0"/>
              <a:t>SQL</a:t>
            </a:r>
          </a:p>
        </p:txBody>
      </p:sp>
      <p:sp>
        <p:nvSpPr>
          <p:cNvPr id="16388" name="Rectangle 5"/>
          <p:cNvSpPr>
            <a:spLocks noGrp="1" noChangeArrowheads="1"/>
          </p:cNvSpPr>
          <p:nvPr>
            <p:ph type="body" idx="1"/>
          </p:nvPr>
        </p:nvSpPr>
        <p:spPr/>
        <p:txBody>
          <a:bodyPr/>
          <a:lstStyle/>
          <a:p>
            <a:r>
              <a:rPr lang="en-GB" dirty="0"/>
              <a:t>Complete database language</a:t>
            </a:r>
          </a:p>
          <a:p>
            <a:pPr lvl="1"/>
            <a:r>
              <a:rPr lang="en-GB" sz="2400" dirty="0"/>
              <a:t>Definition—</a:t>
            </a:r>
            <a:r>
              <a:rPr lang="en-GB" sz="2400" b="1" dirty="0">
                <a:solidFill>
                  <a:srgbClr val="337023"/>
                </a:solidFill>
                <a:latin typeface="Consolas" panose="020B0609020204030204" pitchFamily="49" charset="0"/>
                <a:cs typeface="Consolas" panose="020B0609020204030204" pitchFamily="49" charset="0"/>
              </a:rPr>
              <a:t>create</a:t>
            </a:r>
          </a:p>
          <a:p>
            <a:pPr lvl="1"/>
            <a:r>
              <a:rPr lang="en-GB" sz="2400" dirty="0"/>
              <a:t>Manipulation—</a:t>
            </a:r>
            <a:r>
              <a:rPr lang="en-GB" sz="2400" b="1" dirty="0">
                <a:solidFill>
                  <a:srgbClr val="337023"/>
                </a:solidFill>
                <a:latin typeface="Consolas" panose="020B0609020204030204" pitchFamily="49" charset="0"/>
                <a:cs typeface="Consolas" panose="020B0609020204030204" pitchFamily="49" charset="0"/>
              </a:rPr>
              <a:t>select, insert, update, delete</a:t>
            </a:r>
          </a:p>
          <a:p>
            <a:pPr lvl="1"/>
            <a:r>
              <a:rPr lang="en-GB" sz="2400" dirty="0"/>
              <a:t>Control—</a:t>
            </a:r>
            <a:r>
              <a:rPr lang="en-GB" sz="2400" b="1" dirty="0">
                <a:solidFill>
                  <a:srgbClr val="337023"/>
                </a:solidFill>
                <a:latin typeface="Consolas" panose="020B0609020204030204" pitchFamily="49" charset="0"/>
                <a:cs typeface="Consolas" panose="020B0609020204030204" pitchFamily="49" charset="0"/>
              </a:rPr>
              <a:t>grant and revoke</a:t>
            </a:r>
          </a:p>
          <a:p>
            <a:pPr lvl="1"/>
            <a:endParaRPr lang="en-GB" sz="2400" b="1" dirty="0">
              <a:solidFill>
                <a:srgbClr val="337023"/>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00338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a:t>
            </a:r>
          </a:p>
        </p:txBody>
      </p:sp>
      <p:sp>
        <p:nvSpPr>
          <p:cNvPr id="3" name="Content Placeholder 2"/>
          <p:cNvSpPr>
            <a:spLocks noGrp="1"/>
          </p:cNvSpPr>
          <p:nvPr>
            <p:ph idx="1"/>
          </p:nvPr>
        </p:nvSpPr>
        <p:spPr/>
        <p:txBody>
          <a:bodyPr/>
          <a:lstStyle/>
          <a:p>
            <a:r>
              <a:rPr lang="en-GB" dirty="0"/>
              <a:t>Give Alice all rights to the stock table</a:t>
            </a:r>
          </a:p>
          <a:p>
            <a:endParaRPr lang="en-GB" dirty="0"/>
          </a:p>
          <a:p>
            <a:endParaRPr lang="en-GB" dirty="0"/>
          </a:p>
          <a:p>
            <a:r>
              <a:rPr lang="en-GB" dirty="0"/>
              <a:t>Allow Todd and Nancy to update stock price</a:t>
            </a:r>
          </a:p>
          <a:p>
            <a:endParaRPr lang="en-GB" sz="2800" dirty="0"/>
          </a:p>
          <a:p>
            <a:endParaRPr lang="en-GB" dirty="0"/>
          </a:p>
          <a:p>
            <a:r>
              <a:rPr lang="en-GB" dirty="0"/>
              <a:t>Give all staff the privilege to select from item</a:t>
            </a:r>
          </a:p>
          <a:p>
            <a:pPr marL="173038" indent="0">
              <a:buNone/>
            </a:pPr>
            <a:endParaRPr lang="en-GB" sz="2800" dirty="0">
              <a:latin typeface="Courier New" pitchFamily="-109" charset="0"/>
            </a:endParaRPr>
          </a:p>
          <a:p>
            <a:endParaRPr lang="en-GB" sz="2800" dirty="0">
              <a:latin typeface="Courier New" pitchFamily="-109" charset="0"/>
            </a:endParaRPr>
          </a:p>
          <a:p>
            <a:endParaRPr lang="en-GB" sz="2800" dirty="0">
              <a:latin typeface="Courier New" pitchFamily="-109" charset="0"/>
            </a:endParaRPr>
          </a:p>
        </p:txBody>
      </p:sp>
      <p:sp>
        <p:nvSpPr>
          <p:cNvPr id="4" name="Rectangle 3">
            <a:extLst>
              <a:ext uri="{FF2B5EF4-FFF2-40B4-BE49-F238E27FC236}">
                <a16:creationId xmlns:a16="http://schemas.microsoft.com/office/drawing/2014/main" xmlns="" id="{3D40F317-6649-3A44-82F8-6E8D39DE6B95}"/>
              </a:ext>
            </a:extLst>
          </p:cNvPr>
          <p:cNvSpPr/>
          <p:nvPr/>
        </p:nvSpPr>
        <p:spPr>
          <a:xfrm>
            <a:off x="546100" y="2362200"/>
            <a:ext cx="8153400" cy="400110"/>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grant</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all privileges on</a:t>
            </a:r>
            <a:r>
              <a:rPr lang="en-US" sz="2000" dirty="0">
                <a:effectLst/>
                <a:latin typeface="Consolas" panose="020B0609020204030204" pitchFamily="49" charset="0"/>
                <a:ea typeface="ＭＳ Ｐゴシック" pitchFamily="-109" charset="-128"/>
                <a:cs typeface="Consolas" panose="020B0609020204030204" pitchFamily="49" charset="0"/>
              </a:rPr>
              <a:t> stock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to</a:t>
            </a:r>
            <a:r>
              <a:rPr lang="en-US" sz="2000" dirty="0">
                <a:effectLst/>
                <a:latin typeface="Consolas" panose="020B0609020204030204" pitchFamily="49" charset="0"/>
                <a:ea typeface="ＭＳ Ｐゴシック" pitchFamily="-109" charset="-128"/>
                <a:cs typeface="Consolas" panose="020B0609020204030204" pitchFamily="49" charset="0"/>
              </a:rPr>
              <a:t> Alice;</a:t>
            </a:r>
          </a:p>
        </p:txBody>
      </p:sp>
      <p:sp>
        <p:nvSpPr>
          <p:cNvPr id="6" name="Rectangle 5">
            <a:extLst>
              <a:ext uri="{FF2B5EF4-FFF2-40B4-BE49-F238E27FC236}">
                <a16:creationId xmlns:a16="http://schemas.microsoft.com/office/drawing/2014/main" xmlns="" id="{81A7DAD1-CAEF-7246-800B-315D5984B750}"/>
              </a:ext>
            </a:extLst>
          </p:cNvPr>
          <p:cNvSpPr/>
          <p:nvPr/>
        </p:nvSpPr>
        <p:spPr>
          <a:xfrm>
            <a:off x="546100" y="3956050"/>
            <a:ext cx="8153400" cy="400110"/>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grant</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update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stkprice</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 on</a:t>
            </a:r>
            <a:r>
              <a:rPr lang="en-US" sz="2000" dirty="0">
                <a:effectLst/>
                <a:latin typeface="Consolas" panose="020B0609020204030204" pitchFamily="49" charset="0"/>
                <a:ea typeface="ＭＳ Ｐゴシック" pitchFamily="-109" charset="-128"/>
                <a:cs typeface="Consolas" panose="020B0609020204030204" pitchFamily="49" charset="0"/>
              </a:rPr>
              <a:t> stock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to</a:t>
            </a:r>
            <a:r>
              <a:rPr lang="en-US" sz="2000" dirty="0">
                <a:effectLst/>
                <a:latin typeface="Consolas" panose="020B0609020204030204" pitchFamily="49" charset="0"/>
                <a:ea typeface="ＭＳ Ｐゴシック" pitchFamily="-109" charset="-128"/>
                <a:cs typeface="Consolas" panose="020B0609020204030204" pitchFamily="49" charset="0"/>
              </a:rPr>
              <a:t> Todd, Nancy;</a:t>
            </a:r>
          </a:p>
        </p:txBody>
      </p:sp>
      <p:sp>
        <p:nvSpPr>
          <p:cNvPr id="7" name="Rectangle 6">
            <a:extLst>
              <a:ext uri="{FF2B5EF4-FFF2-40B4-BE49-F238E27FC236}">
                <a16:creationId xmlns:a16="http://schemas.microsoft.com/office/drawing/2014/main" xmlns="" id="{B2BFE9DA-818E-B04A-ABFE-017B1B9DC2AC}"/>
              </a:ext>
            </a:extLst>
          </p:cNvPr>
          <p:cNvSpPr/>
          <p:nvPr/>
        </p:nvSpPr>
        <p:spPr>
          <a:xfrm>
            <a:off x="546100" y="5638800"/>
            <a:ext cx="8153400" cy="400110"/>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grant</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 on</a:t>
            </a:r>
            <a:r>
              <a:rPr lang="en-US" sz="2000" dirty="0">
                <a:effectLst/>
                <a:latin typeface="Consolas" panose="020B0609020204030204" pitchFamily="49" charset="0"/>
                <a:ea typeface="ＭＳ Ｐゴシック" pitchFamily="-109" charset="-128"/>
                <a:cs typeface="Consolas" panose="020B0609020204030204" pitchFamily="49" charset="0"/>
              </a:rPr>
              <a:t> item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to</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public</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spTree>
    <p:extLst>
      <p:ext uri="{BB962C8B-B14F-4D97-AF65-F5344CB8AC3E}">
        <p14:creationId xmlns:p14="http://schemas.microsoft.com/office/powerpoint/2010/main" val="99392045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Revoke</a:t>
            </a:r>
          </a:p>
        </p:txBody>
      </p:sp>
      <p:sp>
        <p:nvSpPr>
          <p:cNvPr id="3" name="Content Placeholder 2"/>
          <p:cNvSpPr>
            <a:spLocks noGrp="1"/>
          </p:cNvSpPr>
          <p:nvPr>
            <p:ph idx="1"/>
          </p:nvPr>
        </p:nvSpPr>
        <p:spPr/>
        <p:txBody>
          <a:bodyPr/>
          <a:lstStyle/>
          <a:p>
            <a:r>
              <a:rPr lang="en-GB" dirty="0"/>
              <a:t>Removes privileges</a:t>
            </a:r>
          </a:p>
          <a:p>
            <a:r>
              <a:rPr lang="en-GB" dirty="0"/>
              <a:t>Template</a:t>
            </a:r>
          </a:p>
          <a:p>
            <a:endParaRPr lang="en-GB" sz="2800" dirty="0"/>
          </a:p>
          <a:p>
            <a:endParaRPr lang="en-GB" sz="2800" dirty="0"/>
          </a:p>
          <a:p>
            <a:r>
              <a:rPr lang="en-GB" dirty="0"/>
              <a:t>Cascading </a:t>
            </a:r>
            <a:r>
              <a:rPr lang="en-GB" b="1" dirty="0">
                <a:solidFill>
                  <a:srgbClr val="337023"/>
                </a:solidFill>
                <a:latin typeface="Consolas" panose="020B0609020204030204" pitchFamily="49" charset="0"/>
                <a:cs typeface="Consolas" panose="020B0609020204030204" pitchFamily="49" charset="0"/>
              </a:rPr>
              <a:t>revoke</a:t>
            </a:r>
          </a:p>
          <a:p>
            <a:pPr lvl="1"/>
            <a:r>
              <a:rPr lang="en-GB" sz="2400" dirty="0"/>
              <a:t>Reverses use of the </a:t>
            </a:r>
            <a:r>
              <a:rPr lang="en-GB" sz="2400" b="1" dirty="0">
                <a:solidFill>
                  <a:srgbClr val="337023"/>
                </a:solidFill>
                <a:latin typeface="Consolas" panose="020B0609020204030204" pitchFamily="49" charset="0"/>
                <a:cs typeface="Consolas" panose="020B0609020204030204" pitchFamily="49" charset="0"/>
              </a:rPr>
              <a:t>with grant option</a:t>
            </a:r>
          </a:p>
          <a:p>
            <a:pPr lvl="1"/>
            <a:r>
              <a:rPr lang="en-GB" sz="2400" dirty="0"/>
              <a:t>Users whose privileges were established using </a:t>
            </a:r>
            <a:r>
              <a:rPr lang="en-GB" sz="2400" b="1" dirty="0">
                <a:solidFill>
                  <a:srgbClr val="337023"/>
                </a:solidFill>
                <a:latin typeface="Consolas" panose="020B0609020204030204" pitchFamily="49" charset="0"/>
                <a:cs typeface="Consolas" panose="020B0609020204030204" pitchFamily="49" charset="0"/>
              </a:rPr>
              <a:t>with grant option </a:t>
            </a:r>
            <a:r>
              <a:rPr lang="en-GB" sz="2400" dirty="0"/>
              <a:t>are also revoked</a:t>
            </a:r>
          </a:p>
        </p:txBody>
      </p:sp>
      <p:sp>
        <p:nvSpPr>
          <p:cNvPr id="5" name="Rectangle 4">
            <a:extLst>
              <a:ext uri="{FF2B5EF4-FFF2-40B4-BE49-F238E27FC236}">
                <a16:creationId xmlns:a16="http://schemas.microsoft.com/office/drawing/2014/main" xmlns="" id="{5DC17E70-6840-9F47-AC66-27B65CF6974D}"/>
              </a:ext>
            </a:extLst>
          </p:cNvPr>
          <p:cNvSpPr/>
          <p:nvPr/>
        </p:nvSpPr>
        <p:spPr>
          <a:xfrm>
            <a:off x="523875" y="2876490"/>
            <a:ext cx="8153400" cy="400110"/>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revoke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privileges on</a:t>
            </a:r>
            <a:r>
              <a:rPr lang="en-US" sz="2000" dirty="0">
                <a:effectLst/>
                <a:latin typeface="Consolas" panose="020B0609020204030204" pitchFamily="49" charset="0"/>
                <a:ea typeface="ＭＳ Ｐゴシック" pitchFamily="-109" charset="-128"/>
                <a:cs typeface="Consolas" panose="020B0609020204030204" pitchFamily="49" charset="0"/>
              </a:rPr>
              <a:t> &lt;TABLES&gt; &lt;VIEWS&gt;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&lt;USERS&gt;; </a:t>
            </a:r>
          </a:p>
        </p:txBody>
      </p:sp>
    </p:spTree>
    <p:extLst>
      <p:ext uri="{BB962C8B-B14F-4D97-AF65-F5344CB8AC3E}">
        <p14:creationId xmlns:p14="http://schemas.microsoft.com/office/powerpoint/2010/main" val="114095854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7" tIns="44450" rIns="90487" bIns="44450" anchor="ctr"/>
          <a:lstStyle/>
          <a:p>
            <a:pPr eaLnBrk="1" hangingPunct="1"/>
            <a:r>
              <a:rPr lang="en-US" dirty="0" smtClean="0">
                <a:ea typeface="ＭＳ Ｐゴシック" pitchFamily="-109" charset="-128"/>
                <a:cs typeface="ＭＳ Ｐゴシック" pitchFamily="-109" charset="-128"/>
              </a:rPr>
              <a:t>Exercises – Classic Models</a:t>
            </a:r>
            <a:endParaRPr lang="en-US" dirty="0">
              <a:ea typeface="ＭＳ Ｐゴシック" pitchFamily="-109" charset="-128"/>
              <a:cs typeface="ＭＳ Ｐゴシック" pitchFamily="-109" charset="-128"/>
            </a:endParaRPr>
          </a:p>
        </p:txBody>
      </p:sp>
      <p:pic>
        <p:nvPicPr>
          <p:cNvPr id="3" name="Content Placeholder 2"/>
          <p:cNvPicPr>
            <a:picLocks noGrp="1" noChangeAspect="1"/>
          </p:cNvPicPr>
          <p:nvPr>
            <p:ph idx="1"/>
          </p:nvPr>
        </p:nvPicPr>
        <p:blipFill>
          <a:blip r:embed="rId3"/>
          <a:stretch>
            <a:fillRect/>
          </a:stretch>
        </p:blipFill>
        <p:spPr>
          <a:xfrm>
            <a:off x="939800" y="1817687"/>
            <a:ext cx="7315200" cy="4276725"/>
          </a:xfrm>
          <a:prstGeom prst="rect">
            <a:avLst/>
          </a:prstGeom>
        </p:spPr>
      </p:pic>
    </p:spTree>
    <p:extLst>
      <p:ext uri="{BB962C8B-B14F-4D97-AF65-F5344CB8AC3E}">
        <p14:creationId xmlns:p14="http://schemas.microsoft.com/office/powerpoint/2010/main" val="197930237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pPr marL="173038" indent="0">
              <a:buNone/>
            </a:pPr>
            <a:r>
              <a:rPr lang="en-US" sz="2400" dirty="0"/>
              <a:t>SELECT </a:t>
            </a:r>
            <a:r>
              <a:rPr lang="en-US" sz="2400" dirty="0" err="1"/>
              <a:t>productName</a:t>
            </a:r>
            <a:r>
              <a:rPr lang="en-US" sz="2400" dirty="0"/>
              <a:t> </a:t>
            </a:r>
            <a:endParaRPr lang="en-US" sz="2400" dirty="0" smtClean="0"/>
          </a:p>
          <a:p>
            <a:pPr marL="173038" indent="0">
              <a:buNone/>
            </a:pPr>
            <a:r>
              <a:rPr lang="en-US" sz="2400" dirty="0" smtClean="0"/>
              <a:t>FROM Products </a:t>
            </a:r>
          </a:p>
          <a:p>
            <a:pPr marL="173038" indent="0">
              <a:buNone/>
            </a:pPr>
            <a:r>
              <a:rPr lang="en-US" sz="2400" dirty="0" smtClean="0"/>
              <a:t>WHERE </a:t>
            </a:r>
            <a:r>
              <a:rPr lang="en-US" sz="2400" dirty="0" err="1"/>
              <a:t>productCode</a:t>
            </a:r>
            <a:r>
              <a:rPr lang="en-US" sz="2400" dirty="0"/>
              <a:t> NOT IN (SELECT </a:t>
            </a:r>
            <a:r>
              <a:rPr lang="en-US" sz="2400" dirty="0" err="1"/>
              <a:t>productCode</a:t>
            </a:r>
            <a:r>
              <a:rPr lang="en-US" sz="2400" dirty="0"/>
              <a:t> FROM </a:t>
            </a:r>
            <a:r>
              <a:rPr lang="en-US" sz="2400" dirty="0" err="1"/>
              <a:t>OrderDetails</a:t>
            </a:r>
            <a:r>
              <a:rPr lang="en-US" sz="2400" dirty="0"/>
              <a:t>, </a:t>
            </a:r>
            <a:r>
              <a:rPr lang="en-US" sz="2400" dirty="0" smtClean="0"/>
              <a:t>Orders WHERE </a:t>
            </a:r>
            <a:r>
              <a:rPr lang="en-US" sz="2400" dirty="0" err="1" smtClean="0"/>
              <a:t>Orders.orderNumber</a:t>
            </a:r>
            <a:r>
              <a:rPr lang="en-US" sz="2400" dirty="0" smtClean="0"/>
              <a:t> </a:t>
            </a:r>
            <a:r>
              <a:rPr lang="en-US" sz="2400" dirty="0"/>
              <a:t>= </a:t>
            </a:r>
            <a:r>
              <a:rPr lang="en-US" sz="2400" dirty="0" err="1" smtClean="0"/>
              <a:t>OrderDetails.orderNumber</a:t>
            </a:r>
            <a:r>
              <a:rPr lang="en-US" sz="2400" dirty="0" smtClean="0"/>
              <a:t> AND </a:t>
            </a:r>
            <a:r>
              <a:rPr lang="en-US" sz="2400" dirty="0"/>
              <a:t>YEAR(</a:t>
            </a:r>
            <a:r>
              <a:rPr lang="en-US" sz="2400" dirty="0" err="1"/>
              <a:t>orderDate</a:t>
            </a:r>
            <a:r>
              <a:rPr lang="en-US" sz="2400" dirty="0"/>
              <a:t>) = 2005 AND </a:t>
            </a:r>
            <a:r>
              <a:rPr lang="en-US" sz="2400" dirty="0" err="1"/>
              <a:t>monthname</a:t>
            </a:r>
            <a:r>
              <a:rPr lang="en-US" sz="2400" dirty="0"/>
              <a:t>(</a:t>
            </a:r>
            <a:r>
              <a:rPr lang="en-US" sz="2400" dirty="0" err="1"/>
              <a:t>orderDate</a:t>
            </a:r>
            <a:r>
              <a:rPr lang="en-US" sz="2400" dirty="0"/>
              <a:t>) = 'March')</a:t>
            </a:r>
          </a:p>
          <a:p>
            <a:endParaRPr lang="en-US" dirty="0"/>
          </a:p>
        </p:txBody>
      </p:sp>
    </p:spTree>
    <p:extLst>
      <p:ext uri="{BB962C8B-B14F-4D97-AF65-F5344CB8AC3E}">
        <p14:creationId xmlns:p14="http://schemas.microsoft.com/office/powerpoint/2010/main" val="419962580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pPr marL="173038" indent="0">
              <a:buNone/>
            </a:pPr>
            <a:r>
              <a:rPr lang="en-US" sz="2400" dirty="0"/>
              <a:t>SELECT country, MONTHNAME(</a:t>
            </a:r>
            <a:r>
              <a:rPr lang="en-US" sz="2400" dirty="0" err="1"/>
              <a:t>paymentDate</a:t>
            </a:r>
            <a:r>
              <a:rPr lang="en-US" sz="2400" dirty="0"/>
              <a:t>) AS MONTH, </a:t>
            </a:r>
            <a:r>
              <a:rPr lang="en-US" sz="2400" dirty="0" smtClean="0"/>
              <a:t>ROUND(SUM(amount</a:t>
            </a:r>
            <a:r>
              <a:rPr lang="en-US" sz="2400" dirty="0"/>
              <a:t>),2) AS</a:t>
            </a:r>
          </a:p>
          <a:p>
            <a:pPr marL="173038" indent="0">
              <a:buNone/>
            </a:pPr>
            <a:r>
              <a:rPr lang="en-US" sz="2400" dirty="0"/>
              <a:t>Total FROM Payments, Customers</a:t>
            </a:r>
          </a:p>
          <a:p>
            <a:pPr marL="173038" indent="0">
              <a:buNone/>
            </a:pPr>
            <a:r>
              <a:rPr lang="en-US" sz="2400" dirty="0"/>
              <a:t>WHERE </a:t>
            </a:r>
            <a:r>
              <a:rPr lang="en-US" sz="2400" dirty="0" err="1"/>
              <a:t>Payments.customerNumber</a:t>
            </a:r>
            <a:r>
              <a:rPr lang="en-US" sz="2400" dirty="0"/>
              <a:t> = </a:t>
            </a:r>
            <a:r>
              <a:rPr lang="en-US" sz="2400" dirty="0" err="1"/>
              <a:t>Customers.customerNumber</a:t>
            </a:r>
            <a:endParaRPr lang="en-US" sz="2400" dirty="0"/>
          </a:p>
          <a:p>
            <a:pPr marL="173038" indent="0">
              <a:buNone/>
            </a:pPr>
            <a:r>
              <a:rPr lang="en-US" sz="2400" dirty="0"/>
              <a:t>AND YEAR(</a:t>
            </a:r>
            <a:r>
              <a:rPr lang="en-US" sz="2400" dirty="0" err="1"/>
              <a:t>paymentDate</a:t>
            </a:r>
            <a:r>
              <a:rPr lang="en-US" sz="2400" dirty="0"/>
              <a:t>) = 2004</a:t>
            </a:r>
          </a:p>
          <a:p>
            <a:pPr marL="173038" indent="0">
              <a:buNone/>
            </a:pPr>
            <a:r>
              <a:rPr lang="en-US" sz="2400" dirty="0"/>
              <a:t>GROUP BY country, MONTH</a:t>
            </a:r>
          </a:p>
          <a:p>
            <a:pPr marL="173038" indent="0">
              <a:buNone/>
            </a:pPr>
            <a:r>
              <a:rPr lang="en-US" sz="2400" dirty="0"/>
              <a:t>ORDER BY country, MONTH(</a:t>
            </a:r>
            <a:r>
              <a:rPr lang="en-US" sz="2400" dirty="0" err="1"/>
              <a:t>paymentDate</a:t>
            </a:r>
            <a:r>
              <a:rPr lang="en-US" sz="2400" dirty="0"/>
              <a:t>)</a:t>
            </a:r>
          </a:p>
          <a:p>
            <a:pPr marL="173038" indent="0">
              <a:buNone/>
            </a:pPr>
            <a:endParaRPr lang="en-US" dirty="0"/>
          </a:p>
        </p:txBody>
      </p:sp>
    </p:spTree>
    <p:extLst>
      <p:ext uri="{BB962C8B-B14F-4D97-AF65-F5344CB8AC3E}">
        <p14:creationId xmlns:p14="http://schemas.microsoft.com/office/powerpoint/2010/main" val="397772985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pPr marL="173038" indent="0">
              <a:buNone/>
            </a:pPr>
            <a:r>
              <a:rPr lang="en-US" sz="2400" dirty="0"/>
              <a:t>SELECT </a:t>
            </a:r>
            <a:r>
              <a:rPr lang="en-US" sz="2400" dirty="0" err="1"/>
              <a:t>firstName</a:t>
            </a:r>
            <a:r>
              <a:rPr lang="en-US" sz="2400" dirty="0"/>
              <a:t>, </a:t>
            </a:r>
            <a:r>
              <a:rPr lang="en-US" sz="2400" dirty="0" err="1"/>
              <a:t>lastName</a:t>
            </a:r>
            <a:r>
              <a:rPr lang="en-US" sz="2400" dirty="0"/>
              <a:t>, FORMAT(sum(</a:t>
            </a:r>
            <a:r>
              <a:rPr lang="en-US" sz="2400" dirty="0" err="1"/>
              <a:t>quantityOrdered</a:t>
            </a:r>
            <a:r>
              <a:rPr lang="en-US" sz="2400" dirty="0"/>
              <a:t>*</a:t>
            </a:r>
            <a:r>
              <a:rPr lang="en-US" sz="2400" dirty="0" err="1"/>
              <a:t>priceEach</a:t>
            </a:r>
            <a:r>
              <a:rPr lang="en-US" sz="2400" dirty="0"/>
              <a:t>)*.05,0)</a:t>
            </a:r>
          </a:p>
          <a:p>
            <a:pPr marL="173038" indent="0">
              <a:buNone/>
            </a:pPr>
            <a:r>
              <a:rPr lang="en-US" sz="2400" dirty="0"/>
              <a:t>AS </a:t>
            </a:r>
            <a:r>
              <a:rPr lang="en-US" sz="2400" dirty="0" smtClean="0"/>
              <a:t>Commission FROM </a:t>
            </a:r>
            <a:r>
              <a:rPr lang="en-US" sz="2400" dirty="0" err="1"/>
              <a:t>OrderDetails</a:t>
            </a:r>
            <a:r>
              <a:rPr lang="en-US" sz="2400" dirty="0"/>
              <a:t>, Orders, Customers, </a:t>
            </a:r>
            <a:r>
              <a:rPr lang="en-US" sz="2400" dirty="0" smtClean="0"/>
              <a:t>Employees WHERE </a:t>
            </a:r>
            <a:r>
              <a:rPr lang="en-US" sz="2400" dirty="0" err="1" smtClean="0"/>
              <a:t>Orders.orderNumber</a:t>
            </a:r>
            <a:r>
              <a:rPr lang="en-US" sz="2400" dirty="0" smtClean="0"/>
              <a:t> </a:t>
            </a:r>
            <a:r>
              <a:rPr lang="en-US" sz="2400" dirty="0"/>
              <a:t>= </a:t>
            </a:r>
            <a:r>
              <a:rPr lang="en-US" sz="2400" dirty="0" err="1"/>
              <a:t>OrderDetails.orderNumber</a:t>
            </a:r>
            <a:endParaRPr lang="en-US" sz="2400" dirty="0"/>
          </a:p>
          <a:p>
            <a:pPr marL="173038" indent="0">
              <a:buNone/>
            </a:pPr>
            <a:r>
              <a:rPr lang="en-US" sz="2400" dirty="0"/>
              <a:t>AND </a:t>
            </a:r>
            <a:r>
              <a:rPr lang="en-US" sz="2400" dirty="0" err="1"/>
              <a:t>Customers.customerNumber</a:t>
            </a:r>
            <a:r>
              <a:rPr lang="en-US" sz="2400" dirty="0"/>
              <a:t> = </a:t>
            </a:r>
            <a:r>
              <a:rPr lang="en-US" sz="2400" dirty="0" err="1" smtClean="0"/>
              <a:t>Orders.customerNumber</a:t>
            </a:r>
            <a:endParaRPr lang="en-US" sz="2400" dirty="0"/>
          </a:p>
          <a:p>
            <a:pPr marL="173038" indent="0">
              <a:buNone/>
            </a:pPr>
            <a:r>
              <a:rPr lang="en-US" sz="2400" dirty="0"/>
              <a:t>AND </a:t>
            </a:r>
            <a:r>
              <a:rPr lang="en-US" sz="2400" dirty="0" err="1" smtClean="0"/>
              <a:t>Customers.salesRepEmployeeNumber</a:t>
            </a:r>
            <a:r>
              <a:rPr lang="en-US" sz="2400" dirty="0" smtClean="0"/>
              <a:t> </a:t>
            </a:r>
            <a:r>
              <a:rPr lang="en-US" sz="2400" dirty="0"/>
              <a:t>= </a:t>
            </a:r>
            <a:r>
              <a:rPr lang="en-US" sz="2400" dirty="0" err="1" smtClean="0"/>
              <a:t>Employees.employeeNumber</a:t>
            </a:r>
            <a:endParaRPr lang="en-US" sz="2400" dirty="0"/>
          </a:p>
          <a:p>
            <a:pPr marL="173038" indent="0">
              <a:buNone/>
            </a:pPr>
            <a:r>
              <a:rPr lang="en-US" sz="2400" dirty="0"/>
              <a:t>AND YEAR(</a:t>
            </a:r>
            <a:r>
              <a:rPr lang="en-US" sz="2400" dirty="0" err="1"/>
              <a:t>orderDate</a:t>
            </a:r>
            <a:r>
              <a:rPr lang="en-US" sz="2400" dirty="0"/>
              <a:t>) = 2004</a:t>
            </a:r>
          </a:p>
          <a:p>
            <a:pPr marL="173038" indent="0">
              <a:buNone/>
            </a:pPr>
            <a:r>
              <a:rPr lang="en-US" sz="2400" dirty="0"/>
              <a:t>GROUP BY </a:t>
            </a:r>
            <a:r>
              <a:rPr lang="en-US" sz="2400" dirty="0" err="1"/>
              <a:t>firstName</a:t>
            </a:r>
            <a:r>
              <a:rPr lang="en-US" sz="2400" dirty="0"/>
              <a:t>, </a:t>
            </a:r>
            <a:r>
              <a:rPr lang="en-US" sz="2400" dirty="0" err="1"/>
              <a:t>lastName</a:t>
            </a:r>
            <a:endParaRPr lang="en-US" sz="2400" dirty="0"/>
          </a:p>
          <a:p>
            <a:pPr marL="173038" indent="0">
              <a:buNone/>
            </a:pPr>
            <a:r>
              <a:rPr lang="en-US" sz="2400" dirty="0"/>
              <a:t>ORDER BY sum(</a:t>
            </a:r>
            <a:r>
              <a:rPr lang="en-US" sz="2400" dirty="0" err="1"/>
              <a:t>quantityOrdered</a:t>
            </a:r>
            <a:r>
              <a:rPr lang="en-US" sz="2400" dirty="0"/>
              <a:t>*</a:t>
            </a:r>
            <a:r>
              <a:rPr lang="en-US" sz="2400" dirty="0" err="1"/>
              <a:t>priceEach</a:t>
            </a:r>
            <a:r>
              <a:rPr lang="en-US" sz="2400" dirty="0"/>
              <a:t>) </a:t>
            </a:r>
            <a:r>
              <a:rPr lang="en-US" sz="2400" dirty="0" err="1" smtClean="0"/>
              <a:t>desc</a:t>
            </a:r>
            <a:endParaRPr lang="en-US" sz="2400" dirty="0"/>
          </a:p>
        </p:txBody>
      </p:sp>
    </p:spTree>
    <p:extLst>
      <p:ext uri="{BB962C8B-B14F-4D97-AF65-F5344CB8AC3E}">
        <p14:creationId xmlns:p14="http://schemas.microsoft.com/office/powerpoint/2010/main" val="56294507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lstStyle/>
          <a:p>
            <a:pPr marL="173038" indent="0">
              <a:buNone/>
            </a:pPr>
            <a:r>
              <a:rPr lang="en-US" sz="2400" dirty="0"/>
              <a:t>SELECT </a:t>
            </a:r>
            <a:r>
              <a:rPr lang="en-US" sz="2400" dirty="0" err="1"/>
              <a:t>productName</a:t>
            </a:r>
            <a:r>
              <a:rPr lang="en-US" sz="2400" dirty="0"/>
              <a:t>, </a:t>
            </a:r>
            <a:r>
              <a:rPr lang="en-US" sz="2400" dirty="0" smtClean="0"/>
              <a:t>ROUND(sum(</a:t>
            </a:r>
            <a:r>
              <a:rPr lang="en-US" sz="2400" dirty="0" err="1" smtClean="0"/>
              <a:t>quantityOrdered</a:t>
            </a:r>
            <a:r>
              <a:rPr lang="en-US" sz="2400" dirty="0" smtClean="0"/>
              <a:t>*</a:t>
            </a:r>
            <a:r>
              <a:rPr lang="en-US" sz="2400" dirty="0" err="1" smtClean="0"/>
              <a:t>priceEach</a:t>
            </a:r>
            <a:r>
              <a:rPr lang="en-US" sz="2400" dirty="0"/>
              <a:t>)/(SELECT</a:t>
            </a:r>
          </a:p>
          <a:p>
            <a:pPr marL="173038" indent="0">
              <a:buNone/>
            </a:pPr>
            <a:r>
              <a:rPr lang="en-US" sz="2400" dirty="0"/>
              <a:t>sum(</a:t>
            </a:r>
            <a:r>
              <a:rPr lang="en-US" sz="2400" dirty="0" err="1"/>
              <a:t>quantityOrdered</a:t>
            </a:r>
            <a:r>
              <a:rPr lang="en-US" sz="2400" dirty="0"/>
              <a:t>*</a:t>
            </a:r>
            <a:r>
              <a:rPr lang="en-US" sz="2400" dirty="0" err="1"/>
              <a:t>priceEach</a:t>
            </a:r>
            <a:r>
              <a:rPr lang="en-US" sz="2400" dirty="0"/>
              <a:t>) FROM </a:t>
            </a:r>
            <a:r>
              <a:rPr lang="en-US" sz="2400" dirty="0" err="1"/>
              <a:t>OrderDetails</a:t>
            </a:r>
            <a:r>
              <a:rPr lang="en-US" sz="2400" dirty="0"/>
              <a:t>)*100,2) AS Percentage</a:t>
            </a:r>
          </a:p>
          <a:p>
            <a:pPr marL="173038" indent="0">
              <a:buNone/>
            </a:pPr>
            <a:r>
              <a:rPr lang="en-US" sz="2400" dirty="0"/>
              <a:t>FROM </a:t>
            </a:r>
            <a:r>
              <a:rPr lang="en-US" sz="2400" dirty="0" err="1"/>
              <a:t>OrderDetails</a:t>
            </a:r>
            <a:r>
              <a:rPr lang="en-US" sz="2400" dirty="0"/>
              <a:t>, Orders, Products</a:t>
            </a:r>
          </a:p>
          <a:p>
            <a:pPr marL="173038" indent="0">
              <a:buNone/>
            </a:pPr>
            <a:r>
              <a:rPr lang="en-US" sz="2400" dirty="0"/>
              <a:t>WHERE </a:t>
            </a:r>
            <a:r>
              <a:rPr lang="en-US" sz="2400" dirty="0" err="1" smtClean="0"/>
              <a:t>Orders.orderNumber</a:t>
            </a:r>
            <a:r>
              <a:rPr lang="en-US" sz="2400" dirty="0" smtClean="0"/>
              <a:t> </a:t>
            </a:r>
            <a:r>
              <a:rPr lang="en-US" sz="2400" dirty="0"/>
              <a:t>= </a:t>
            </a:r>
            <a:r>
              <a:rPr lang="en-US" sz="2400" dirty="0" err="1"/>
              <a:t>OrderDetails.orderNumber</a:t>
            </a:r>
            <a:endParaRPr lang="en-US" sz="2400" dirty="0"/>
          </a:p>
          <a:p>
            <a:pPr marL="173038" indent="0">
              <a:buNone/>
            </a:pPr>
            <a:r>
              <a:rPr lang="en-US" sz="2400" dirty="0"/>
              <a:t>AND </a:t>
            </a:r>
            <a:r>
              <a:rPr lang="en-US" sz="2400" dirty="0" err="1"/>
              <a:t>Products.productCode</a:t>
            </a:r>
            <a:r>
              <a:rPr lang="en-US" sz="2400" dirty="0"/>
              <a:t> = </a:t>
            </a:r>
            <a:r>
              <a:rPr lang="en-US" sz="2400" dirty="0" err="1"/>
              <a:t>OrderDetails.productCode</a:t>
            </a:r>
            <a:endParaRPr lang="en-US" sz="2400" dirty="0"/>
          </a:p>
          <a:p>
            <a:pPr marL="173038" indent="0">
              <a:buNone/>
            </a:pPr>
            <a:r>
              <a:rPr lang="en-US" sz="2400" dirty="0"/>
              <a:t>GROUP BY </a:t>
            </a:r>
            <a:r>
              <a:rPr lang="en-US" sz="2400" dirty="0" err="1"/>
              <a:t>productName</a:t>
            </a:r>
            <a:endParaRPr lang="en-US" sz="2400" dirty="0"/>
          </a:p>
          <a:p>
            <a:pPr marL="173038" indent="0">
              <a:buNone/>
            </a:pPr>
            <a:r>
              <a:rPr lang="en-US" sz="2400" dirty="0"/>
              <a:t>ORDER BY Percentage </a:t>
            </a:r>
            <a:r>
              <a:rPr lang="en-US" sz="2400" dirty="0" err="1"/>
              <a:t>desc</a:t>
            </a:r>
            <a:endParaRPr lang="en-US" sz="2400" dirty="0"/>
          </a:p>
        </p:txBody>
      </p:sp>
    </p:spTree>
    <p:extLst>
      <p:ext uri="{BB962C8B-B14F-4D97-AF65-F5344CB8AC3E}">
        <p14:creationId xmlns:p14="http://schemas.microsoft.com/office/powerpoint/2010/main" val="231816961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lstStyle/>
          <a:p>
            <a:pPr marL="173038" indent="0">
              <a:buNone/>
            </a:pPr>
            <a:r>
              <a:rPr lang="en-US" sz="2400" dirty="0"/>
              <a:t>SELECT sum(amount) FROM Payments, Customers</a:t>
            </a:r>
          </a:p>
          <a:p>
            <a:pPr marL="173038" indent="0">
              <a:buNone/>
            </a:pPr>
            <a:r>
              <a:rPr lang="en-US" sz="2400" dirty="0"/>
              <a:t>WHERE </a:t>
            </a:r>
            <a:r>
              <a:rPr lang="en-US" sz="2400" dirty="0" err="1"/>
              <a:t>Payments.customerNumber</a:t>
            </a:r>
            <a:r>
              <a:rPr lang="en-US" sz="2400" dirty="0"/>
              <a:t> = </a:t>
            </a:r>
            <a:r>
              <a:rPr lang="en-US" sz="2400" dirty="0" err="1"/>
              <a:t>Customers.customerNumber</a:t>
            </a:r>
            <a:endParaRPr lang="en-US" sz="2400" dirty="0"/>
          </a:p>
          <a:p>
            <a:pPr marL="173038" indent="0">
              <a:buNone/>
            </a:pPr>
            <a:r>
              <a:rPr lang="en-US" sz="2400" dirty="0"/>
              <a:t>AND country = 'Sweden'</a:t>
            </a:r>
          </a:p>
          <a:p>
            <a:pPr marL="173038" indent="0">
              <a:buNone/>
            </a:pPr>
            <a:r>
              <a:rPr lang="en-US" sz="2400" dirty="0"/>
              <a:t>AND YEAR(</a:t>
            </a:r>
            <a:r>
              <a:rPr lang="en-US" sz="2400" dirty="0" err="1"/>
              <a:t>paymentDate</a:t>
            </a:r>
            <a:r>
              <a:rPr lang="en-US" sz="2400" dirty="0"/>
              <a:t>) = 2005</a:t>
            </a:r>
          </a:p>
        </p:txBody>
      </p:sp>
    </p:spTree>
    <p:extLst>
      <p:ext uri="{BB962C8B-B14F-4D97-AF65-F5344CB8AC3E}">
        <p14:creationId xmlns:p14="http://schemas.microsoft.com/office/powerpoint/2010/main" val="44605205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lstStyle/>
          <a:p>
            <a:pPr marL="173038" indent="0">
              <a:buNone/>
            </a:pPr>
            <a:r>
              <a:rPr lang="en-US" sz="2400" dirty="0"/>
              <a:t>SELECT </a:t>
            </a:r>
            <a:r>
              <a:rPr lang="en-US" sz="2400" dirty="0" err="1"/>
              <a:t>customerName</a:t>
            </a:r>
            <a:r>
              <a:rPr lang="en-US" sz="2400" dirty="0"/>
              <a:t>, </a:t>
            </a:r>
            <a:r>
              <a:rPr lang="en-US" sz="2400" dirty="0" smtClean="0"/>
              <a:t>ROUND(sum(amount</a:t>
            </a:r>
            <a:r>
              <a:rPr lang="en-US" sz="2400" dirty="0"/>
              <a:t>),2) AS Total, round(sum(amount)/(SELECT SUM(amount)  FROM Payments)*100,2) AS Percent</a:t>
            </a:r>
          </a:p>
          <a:p>
            <a:pPr marL="173038" indent="0">
              <a:buNone/>
            </a:pPr>
            <a:r>
              <a:rPr lang="en-US" sz="2400" dirty="0"/>
              <a:t>FROM Payments, Customers </a:t>
            </a:r>
          </a:p>
          <a:p>
            <a:pPr marL="173038" indent="0">
              <a:buNone/>
            </a:pPr>
            <a:r>
              <a:rPr lang="en-US" sz="2400" dirty="0"/>
              <a:t>WHERE </a:t>
            </a:r>
            <a:r>
              <a:rPr lang="en-US" sz="2400" dirty="0" err="1"/>
              <a:t>Customers.customerNumber</a:t>
            </a:r>
            <a:r>
              <a:rPr lang="en-US" sz="2400" dirty="0"/>
              <a:t> = </a:t>
            </a:r>
            <a:r>
              <a:rPr lang="en-US" sz="2400" dirty="0" err="1"/>
              <a:t>Payments.customerNumber</a:t>
            </a:r>
            <a:endParaRPr lang="en-US" sz="2400" dirty="0"/>
          </a:p>
          <a:p>
            <a:pPr marL="173038" indent="0">
              <a:buNone/>
            </a:pPr>
            <a:r>
              <a:rPr lang="en-US" sz="2400" dirty="0"/>
              <a:t>GROUP BY </a:t>
            </a:r>
            <a:r>
              <a:rPr lang="en-US" sz="2400" dirty="0" err="1"/>
              <a:t>customerName</a:t>
            </a:r>
            <a:endParaRPr lang="en-US" sz="2400" dirty="0"/>
          </a:p>
          <a:p>
            <a:pPr marL="173038" indent="0">
              <a:buNone/>
            </a:pPr>
            <a:r>
              <a:rPr lang="en-US" sz="2400" dirty="0"/>
              <a:t>ORDER BY sum(amount) DESC;</a:t>
            </a:r>
          </a:p>
        </p:txBody>
      </p:sp>
    </p:spTree>
    <p:extLst>
      <p:ext uri="{BB962C8B-B14F-4D97-AF65-F5344CB8AC3E}">
        <p14:creationId xmlns:p14="http://schemas.microsoft.com/office/powerpoint/2010/main" val="251383927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US" dirty="0"/>
          </a:p>
        </p:txBody>
      </p:sp>
      <p:sp>
        <p:nvSpPr>
          <p:cNvPr id="3" name="Content Placeholder 2"/>
          <p:cNvSpPr>
            <a:spLocks noGrp="1"/>
          </p:cNvSpPr>
          <p:nvPr>
            <p:ph idx="1"/>
          </p:nvPr>
        </p:nvSpPr>
        <p:spPr/>
        <p:txBody>
          <a:bodyPr/>
          <a:lstStyle/>
          <a:p>
            <a:pPr marL="173038" indent="0">
              <a:buNone/>
            </a:pPr>
            <a:r>
              <a:rPr lang="en-US" sz="2400" dirty="0"/>
              <a:t>SELECT </a:t>
            </a:r>
            <a:r>
              <a:rPr lang="en-US" sz="2400" dirty="0" smtClean="0"/>
              <a:t>ROUND(max(</a:t>
            </a:r>
            <a:r>
              <a:rPr lang="en-US" sz="2400" dirty="0" err="1" smtClean="0"/>
              <a:t>orderAmount</a:t>
            </a:r>
            <a:r>
              <a:rPr lang="en-US" sz="2400" dirty="0"/>
              <a:t>),2) FROM </a:t>
            </a:r>
          </a:p>
          <a:p>
            <a:pPr marL="173038" indent="0">
              <a:buNone/>
            </a:pPr>
            <a:r>
              <a:rPr lang="en-US" sz="2400" dirty="0"/>
              <a:t>(SELECT </a:t>
            </a:r>
            <a:r>
              <a:rPr lang="en-US" sz="2400" dirty="0" err="1"/>
              <a:t>customerNumber</a:t>
            </a:r>
            <a:r>
              <a:rPr lang="en-US" sz="2400" dirty="0"/>
              <a:t>, </a:t>
            </a:r>
            <a:r>
              <a:rPr lang="en-US" sz="2400" dirty="0" err="1"/>
              <a:t>Orders.orderNumber</a:t>
            </a:r>
            <a:r>
              <a:rPr lang="en-US" sz="2400" dirty="0"/>
              <a:t>, sum(</a:t>
            </a:r>
            <a:r>
              <a:rPr lang="en-US" sz="2400" dirty="0" err="1"/>
              <a:t>quantityOrdered</a:t>
            </a:r>
            <a:r>
              <a:rPr lang="en-US" sz="2400" dirty="0"/>
              <a:t>*</a:t>
            </a:r>
            <a:r>
              <a:rPr lang="en-US" sz="2400" dirty="0" err="1"/>
              <a:t>priceEach</a:t>
            </a:r>
            <a:r>
              <a:rPr lang="en-US" sz="2400" dirty="0"/>
              <a:t>) AS </a:t>
            </a:r>
            <a:r>
              <a:rPr lang="en-US" sz="2400" dirty="0" err="1"/>
              <a:t>orderAmount</a:t>
            </a:r>
            <a:r>
              <a:rPr lang="en-US" sz="2400" dirty="0"/>
              <a:t> FROM Orders, </a:t>
            </a:r>
            <a:r>
              <a:rPr lang="en-US" sz="2400" dirty="0" err="1"/>
              <a:t>OrderDetails</a:t>
            </a:r>
            <a:endParaRPr lang="en-US" sz="2400" dirty="0"/>
          </a:p>
          <a:p>
            <a:pPr marL="173038" indent="0">
              <a:buNone/>
            </a:pPr>
            <a:r>
              <a:rPr lang="en-US" sz="2400" dirty="0"/>
              <a:t>WHERE </a:t>
            </a:r>
            <a:r>
              <a:rPr lang="en-US" sz="2400" dirty="0" err="1"/>
              <a:t>Orders.orderNumber</a:t>
            </a:r>
            <a:r>
              <a:rPr lang="en-US" sz="2400" dirty="0"/>
              <a:t> = </a:t>
            </a:r>
            <a:r>
              <a:rPr lang="en-US" sz="2400" dirty="0" err="1"/>
              <a:t>OrderDetails.orderNumber</a:t>
            </a:r>
            <a:endParaRPr lang="en-US" sz="2400" dirty="0"/>
          </a:p>
          <a:p>
            <a:pPr marL="173038" indent="0">
              <a:buNone/>
            </a:pPr>
            <a:r>
              <a:rPr lang="en-US" sz="2400" dirty="0"/>
              <a:t>GROUP BY </a:t>
            </a:r>
            <a:r>
              <a:rPr lang="en-US" sz="2400" dirty="0" err="1"/>
              <a:t>customerNumber</a:t>
            </a:r>
            <a:r>
              <a:rPr lang="en-US" sz="2400" dirty="0"/>
              <a:t>, </a:t>
            </a:r>
            <a:r>
              <a:rPr lang="en-US" sz="2400" dirty="0" err="1"/>
              <a:t>Orders.orderNumber</a:t>
            </a:r>
            <a:r>
              <a:rPr lang="en-US" sz="2400" dirty="0"/>
              <a:t>) AS </a:t>
            </a:r>
            <a:r>
              <a:rPr lang="en-US" sz="2400" dirty="0" err="1"/>
              <a:t>tempTable</a:t>
            </a:r>
            <a:r>
              <a:rPr lang="en-US" sz="2400" dirty="0"/>
              <a:t>; </a:t>
            </a:r>
          </a:p>
        </p:txBody>
      </p:sp>
    </p:spTree>
    <p:extLst>
      <p:ext uri="{BB962C8B-B14F-4D97-AF65-F5344CB8AC3E}">
        <p14:creationId xmlns:p14="http://schemas.microsoft.com/office/powerpoint/2010/main" val="36147135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773DA24-40D7-BB47-8896-F4C02ADAC7AA}"/>
              </a:ext>
            </a:extLst>
          </p:cNvPr>
          <p:cNvSpPr/>
          <p:nvPr/>
        </p:nvSpPr>
        <p:spPr>
          <a:xfrm>
            <a:off x="0" y="2743200"/>
            <a:ext cx="9144000" cy="584775"/>
          </a:xfrm>
          <a:prstGeom prst="rect">
            <a:avLst/>
          </a:prstGeom>
        </p:spPr>
        <p:txBody>
          <a:bodyPr wrap="square">
            <a:spAutoFit/>
          </a:bodyPr>
          <a:lstStyle/>
          <a:p>
            <a:pPr marL="1588">
              <a:spcAft>
                <a:spcPts val="0"/>
              </a:spcAft>
              <a:defRPr/>
            </a:pPr>
            <a:r>
              <a:rPr lang="en-US" sz="3200" b="1" kern="0" dirty="0">
                <a:effectLst/>
                <a:latin typeface="Helvetica" pitchFamily="2" charset="0"/>
              </a:rPr>
              <a:t>Definition</a:t>
            </a:r>
          </a:p>
        </p:txBody>
      </p:sp>
    </p:spTree>
    <p:extLst>
      <p:ext uri="{BB962C8B-B14F-4D97-AF65-F5344CB8AC3E}">
        <p14:creationId xmlns:p14="http://schemas.microsoft.com/office/powerpoint/2010/main" val="171979056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US" dirty="0"/>
          </a:p>
        </p:txBody>
      </p:sp>
      <p:sp>
        <p:nvSpPr>
          <p:cNvPr id="3" name="Content Placeholder 2"/>
          <p:cNvSpPr>
            <a:spLocks noGrp="1"/>
          </p:cNvSpPr>
          <p:nvPr>
            <p:ph idx="1"/>
          </p:nvPr>
        </p:nvSpPr>
        <p:spPr/>
        <p:txBody>
          <a:bodyPr/>
          <a:lstStyle/>
          <a:p>
            <a:pPr marL="173038" indent="0">
              <a:buNone/>
            </a:pPr>
            <a:r>
              <a:rPr lang="en-US" sz="2400" dirty="0"/>
              <a:t>SELECT </a:t>
            </a:r>
            <a:r>
              <a:rPr lang="en-US" sz="2400" dirty="0" err="1"/>
              <a:t>customerName</a:t>
            </a:r>
            <a:r>
              <a:rPr lang="en-US" sz="2400" dirty="0"/>
              <a:t>, </a:t>
            </a:r>
            <a:r>
              <a:rPr lang="en-US" sz="2400" dirty="0" smtClean="0"/>
              <a:t>ROUND(SUM(</a:t>
            </a:r>
            <a:r>
              <a:rPr lang="en-US" sz="2400" dirty="0" err="1" smtClean="0"/>
              <a:t>quantityOrdered</a:t>
            </a:r>
            <a:r>
              <a:rPr lang="en-US" sz="2400" dirty="0"/>
              <a:t>*(</a:t>
            </a:r>
            <a:r>
              <a:rPr lang="en-US" sz="2400" dirty="0" err="1"/>
              <a:t>priceEach</a:t>
            </a:r>
            <a:r>
              <a:rPr lang="en-US" sz="2400" dirty="0"/>
              <a:t> - </a:t>
            </a:r>
            <a:r>
              <a:rPr lang="en-US" sz="2400" dirty="0" err="1"/>
              <a:t>buyPrice</a:t>
            </a:r>
            <a:r>
              <a:rPr lang="en-US" sz="2400" dirty="0"/>
              <a:t>)),0) AS </a:t>
            </a:r>
            <a:r>
              <a:rPr lang="en-US" sz="2400" dirty="0" smtClean="0"/>
              <a:t>Profit FROM </a:t>
            </a:r>
            <a:r>
              <a:rPr lang="en-US" sz="2400" dirty="0"/>
              <a:t>Products, Orders, </a:t>
            </a:r>
            <a:r>
              <a:rPr lang="en-US" sz="2400" dirty="0" err="1"/>
              <a:t>OrderDetails</a:t>
            </a:r>
            <a:r>
              <a:rPr lang="en-US" sz="2400" dirty="0"/>
              <a:t>, </a:t>
            </a:r>
            <a:r>
              <a:rPr lang="en-US" sz="2400" dirty="0" smtClean="0"/>
              <a:t>Customers WHERE </a:t>
            </a:r>
            <a:r>
              <a:rPr lang="en-US" sz="2400" dirty="0" err="1"/>
              <a:t>Products.productCode</a:t>
            </a:r>
            <a:r>
              <a:rPr lang="en-US" sz="2400" dirty="0"/>
              <a:t> = </a:t>
            </a:r>
            <a:r>
              <a:rPr lang="en-US" sz="2400" dirty="0" err="1"/>
              <a:t>OrderDetails.productCode</a:t>
            </a:r>
            <a:r>
              <a:rPr lang="en-US" sz="2400" dirty="0"/>
              <a:t> </a:t>
            </a:r>
          </a:p>
          <a:p>
            <a:pPr marL="173038" indent="0">
              <a:buNone/>
            </a:pPr>
            <a:r>
              <a:rPr lang="en-US" sz="2400" dirty="0"/>
              <a:t>AND </a:t>
            </a:r>
            <a:r>
              <a:rPr lang="en-US" sz="2400" dirty="0" err="1"/>
              <a:t>OrderDetails.orderNumber</a:t>
            </a:r>
            <a:r>
              <a:rPr lang="en-US" sz="2400" dirty="0"/>
              <a:t> = </a:t>
            </a:r>
            <a:r>
              <a:rPr lang="en-US" sz="2400" dirty="0" err="1"/>
              <a:t>Orders.orderNumber</a:t>
            </a:r>
            <a:endParaRPr lang="en-US" sz="2400" dirty="0"/>
          </a:p>
          <a:p>
            <a:pPr marL="173038" indent="0">
              <a:buNone/>
            </a:pPr>
            <a:r>
              <a:rPr lang="en-US" sz="2400" dirty="0"/>
              <a:t>AND </a:t>
            </a:r>
            <a:r>
              <a:rPr lang="en-US" sz="2400" dirty="0" err="1"/>
              <a:t>Customers.customerNumber</a:t>
            </a:r>
            <a:r>
              <a:rPr lang="en-US" sz="2400" dirty="0"/>
              <a:t> = </a:t>
            </a:r>
            <a:r>
              <a:rPr lang="en-US" sz="2400" dirty="0" err="1"/>
              <a:t>Orders.customerNumber</a:t>
            </a:r>
            <a:endParaRPr lang="en-US" sz="2400" dirty="0"/>
          </a:p>
          <a:p>
            <a:pPr marL="173038" indent="0">
              <a:buNone/>
            </a:pPr>
            <a:r>
              <a:rPr lang="en-US" sz="2400" dirty="0"/>
              <a:t>GROUP BY </a:t>
            </a:r>
            <a:r>
              <a:rPr lang="en-US" sz="2400" dirty="0" err="1"/>
              <a:t>CustomerName</a:t>
            </a:r>
            <a:endParaRPr lang="en-US" sz="2400" dirty="0"/>
          </a:p>
          <a:p>
            <a:pPr marL="173038" indent="0">
              <a:buNone/>
            </a:pPr>
            <a:r>
              <a:rPr lang="en-US" sz="2400" dirty="0"/>
              <a:t>ORDER BY SUM(</a:t>
            </a:r>
            <a:r>
              <a:rPr lang="en-US" sz="2400" dirty="0" err="1"/>
              <a:t>quantityOrdered</a:t>
            </a:r>
            <a:r>
              <a:rPr lang="en-US" sz="2400" dirty="0"/>
              <a:t>*(</a:t>
            </a:r>
            <a:r>
              <a:rPr lang="en-US" sz="2400" dirty="0" err="1"/>
              <a:t>priceEach</a:t>
            </a:r>
            <a:r>
              <a:rPr lang="en-US" sz="2400" dirty="0"/>
              <a:t> - </a:t>
            </a:r>
            <a:r>
              <a:rPr lang="en-US" sz="2400" dirty="0" err="1"/>
              <a:t>buyPrice</a:t>
            </a:r>
            <a:r>
              <a:rPr lang="en-US" sz="2400" dirty="0"/>
              <a:t>)) DESC;</a:t>
            </a:r>
          </a:p>
        </p:txBody>
      </p:sp>
    </p:spTree>
    <p:extLst>
      <p:ext uri="{BB962C8B-B14F-4D97-AF65-F5344CB8AC3E}">
        <p14:creationId xmlns:p14="http://schemas.microsoft.com/office/powerpoint/2010/main" val="293838051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Recap</a:t>
            </a:r>
          </a:p>
        </p:txBody>
      </p:sp>
      <p:sp>
        <p:nvSpPr>
          <p:cNvPr id="98308" name="Rectangle 3"/>
          <p:cNvSpPr>
            <a:spLocks noGrp="1" noChangeArrowheads="1"/>
          </p:cNvSpPr>
          <p:nvPr>
            <p:ph type="body" idx="1"/>
          </p:nvPr>
        </p:nvSpPr>
        <p:spPr/>
        <p:txBody>
          <a:bodyPr/>
          <a:lstStyle/>
          <a:p>
            <a:pPr eaLnBrk="1" hangingPunct="1">
              <a:lnSpc>
                <a:spcPct val="90000"/>
              </a:lnSpc>
            </a:pPr>
            <a:r>
              <a:rPr lang="en-US" sz="2800" dirty="0">
                <a:ea typeface="ＭＳ Ｐゴシック" pitchFamily="-109" charset="-128"/>
                <a:cs typeface="ＭＳ Ｐゴシック" pitchFamily="-109" charset="-128"/>
              </a:rPr>
              <a:t>Introduced</a:t>
            </a:r>
          </a:p>
          <a:p>
            <a:pPr lvl="1" eaLnBrk="1" hangingPunct="1">
              <a:lnSpc>
                <a:spcPct val="90000"/>
              </a:lnSpc>
            </a:pPr>
            <a:r>
              <a:rPr lang="en-US" sz="2400" dirty="0"/>
              <a:t>Views and Indexes</a:t>
            </a:r>
          </a:p>
          <a:p>
            <a:pPr lvl="1" eaLnBrk="1" hangingPunct="1">
              <a:lnSpc>
                <a:spcPct val="90000"/>
              </a:lnSpc>
            </a:pPr>
            <a:r>
              <a:rPr lang="en-US" sz="2400" dirty="0"/>
              <a:t>Format and Dates</a:t>
            </a:r>
          </a:p>
          <a:p>
            <a:pPr lvl="1" eaLnBrk="1" hangingPunct="1">
              <a:lnSpc>
                <a:spcPct val="90000"/>
              </a:lnSpc>
            </a:pPr>
            <a:r>
              <a:rPr lang="en-US" sz="2400" dirty="0"/>
              <a:t>Left Outer, Right Outer, and Full Outer Join</a:t>
            </a:r>
          </a:p>
          <a:p>
            <a:pPr lvl="1" eaLnBrk="1" hangingPunct="1">
              <a:lnSpc>
                <a:spcPct val="90000"/>
              </a:lnSpc>
            </a:pPr>
            <a:r>
              <a:rPr lang="en-US" sz="2400" dirty="0"/>
              <a:t>Grant and Revoke</a:t>
            </a:r>
          </a:p>
          <a:p>
            <a:pPr lvl="1" eaLnBrk="1" hangingPunct="1">
              <a:lnSpc>
                <a:spcPct val="90000"/>
              </a:lnSpc>
            </a:pPr>
            <a:endParaRPr lang="en-US" sz="2400" dirty="0"/>
          </a:p>
          <a:p>
            <a:pPr eaLnBrk="1" hangingPunct="1">
              <a:lnSpc>
                <a:spcPct val="90000"/>
              </a:lnSpc>
            </a:pPr>
            <a:r>
              <a:rPr lang="en-US" sz="2800" dirty="0"/>
              <a:t>Reviewed</a:t>
            </a:r>
          </a:p>
          <a:p>
            <a:pPr lvl="1" eaLnBrk="1" hangingPunct="1">
              <a:lnSpc>
                <a:spcPct val="90000"/>
              </a:lnSpc>
            </a:pPr>
            <a:r>
              <a:rPr lang="en-US" sz="2400" dirty="0"/>
              <a:t>Inner Join</a:t>
            </a:r>
          </a:p>
          <a:p>
            <a:pPr lvl="1" eaLnBrk="1" hangingPunct="1">
              <a:lnSpc>
                <a:spcPct val="90000"/>
              </a:lnSpc>
            </a:pPr>
            <a:r>
              <a:rPr lang="en-US" sz="2400" dirty="0"/>
              <a:t>Create, Select, Insert, Update, and Delete</a:t>
            </a:r>
          </a:p>
          <a:p>
            <a:pPr lvl="1" eaLnBrk="1" hangingPunct="1">
              <a:lnSpc>
                <a:spcPct val="90000"/>
              </a:lnSpc>
            </a:pPr>
            <a:r>
              <a:rPr lang="en-US" sz="2400" dirty="0"/>
              <a:t>Subquery and Correlated Subquery</a:t>
            </a:r>
          </a:p>
          <a:p>
            <a:pPr lvl="1" eaLnBrk="1" hangingPunct="1">
              <a:lnSpc>
                <a:spcPct val="90000"/>
              </a:lnSpc>
            </a:pPr>
            <a:endParaRPr lang="en-US" sz="2400" dirty="0"/>
          </a:p>
        </p:txBody>
      </p:sp>
    </p:spTree>
    <p:extLst>
      <p:ext uri="{BB962C8B-B14F-4D97-AF65-F5344CB8AC3E}">
        <p14:creationId xmlns:p14="http://schemas.microsoft.com/office/powerpoint/2010/main" val="235663661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46100" y="1689100"/>
            <a:ext cx="8102600" cy="45339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FFFF"/>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marL="468313" indent="-295275" algn="l" rtl="0" eaLnBrk="0" fontAlgn="base" hangingPunct="0">
              <a:spcBef>
                <a:spcPts val="700"/>
              </a:spcBef>
              <a:spcAft>
                <a:spcPct val="0"/>
              </a:spcAft>
              <a:buClr>
                <a:srgbClr val="094B67"/>
              </a:buClr>
              <a:buSzPct val="125000"/>
              <a:buFont typeface="Helvetica" charset="0"/>
              <a:buChar char="•"/>
              <a:defRPr sz="3000">
                <a:solidFill>
                  <a:srgbClr val="4C4C4C"/>
                </a:solidFill>
                <a:latin typeface="+mn-lt"/>
                <a:ea typeface="+mn-ea"/>
                <a:cs typeface="+mn-cs"/>
                <a:sym typeface="Helvetica" charset="0"/>
              </a:defRPr>
            </a:lvl1pPr>
            <a:lvl2pPr marL="865188" indent="-293688" algn="l" rtl="0" eaLnBrk="0" fontAlgn="base" hangingPunct="0">
              <a:spcBef>
                <a:spcPts val="700"/>
              </a:spcBef>
              <a:spcAft>
                <a:spcPct val="0"/>
              </a:spcAft>
              <a:buClr>
                <a:srgbClr val="094B67"/>
              </a:buClr>
              <a:buSzPct val="125000"/>
              <a:buFont typeface="Helvetica" charset="0"/>
              <a:buChar char="•"/>
              <a:defRPr sz="2600">
                <a:solidFill>
                  <a:srgbClr val="4C4C4C"/>
                </a:solidFill>
                <a:latin typeface="+mn-lt"/>
                <a:ea typeface="+mn-ea"/>
                <a:cs typeface="+mn-cs"/>
                <a:sym typeface="Helvetica" charset="0"/>
              </a:defRPr>
            </a:lvl2pPr>
            <a:lvl3pPr marL="1271588" indent="-293688" algn="l" rtl="0" eaLnBrk="0" fontAlgn="base" hangingPunct="0">
              <a:spcBef>
                <a:spcPts val="700"/>
              </a:spcBef>
              <a:spcAft>
                <a:spcPct val="0"/>
              </a:spcAft>
              <a:buClr>
                <a:srgbClr val="094B67"/>
              </a:buClr>
              <a:buSzPct val="125000"/>
              <a:buFont typeface="Helvetica" charset="0"/>
              <a:buChar char="•"/>
              <a:defRPr sz="2400">
                <a:solidFill>
                  <a:srgbClr val="4C4C4C"/>
                </a:solidFill>
                <a:latin typeface="+mn-lt"/>
                <a:ea typeface="+mn-ea"/>
                <a:cs typeface="+mn-cs"/>
                <a:sym typeface="Helvetica" charset="0"/>
              </a:defRPr>
            </a:lvl3pPr>
            <a:lvl4pPr marL="1677988" indent="-293688" algn="l" rtl="0" eaLnBrk="0" fontAlgn="base" hangingPunct="0">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4pPr>
            <a:lvl5pPr marL="2084388" indent="-293688" algn="l" rtl="0" eaLnBrk="0" fontAlgn="base" hangingPunct="0">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5pPr>
            <a:lvl6pPr marL="2541588" indent="-293688" algn="l" rtl="0" fontAlgn="base">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6pPr>
            <a:lvl7pPr marL="2998788" indent="-293688" algn="l" rtl="0" fontAlgn="base">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7pPr>
            <a:lvl8pPr marL="3455988" indent="-293688" algn="l" rtl="0" fontAlgn="base">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8pPr>
            <a:lvl9pPr marL="3913188" indent="-293688" algn="l" rtl="0" fontAlgn="base">
              <a:spcBef>
                <a:spcPts val="700"/>
              </a:spcBef>
              <a:spcAft>
                <a:spcPct val="0"/>
              </a:spcAft>
              <a:buClr>
                <a:srgbClr val="094B67"/>
              </a:buClr>
              <a:buSzPct val="125000"/>
              <a:buFont typeface="Helvetica" charset="0"/>
              <a:buChar char="•"/>
              <a:defRPr sz="2000">
                <a:solidFill>
                  <a:srgbClr val="4C4C4C"/>
                </a:solidFill>
                <a:latin typeface="+mn-lt"/>
                <a:ea typeface="+mn-ea"/>
                <a:cs typeface="+mn-cs"/>
                <a:sym typeface="Helvetica" charset="0"/>
              </a:defRPr>
            </a:lvl9pPr>
          </a:lstStyle>
          <a:p>
            <a:r>
              <a:rPr lang="en-US" dirty="0">
                <a:effectLst/>
              </a:rPr>
              <a:t>Project Review</a:t>
            </a:r>
            <a:endParaRPr lang="en-US" sz="2400" dirty="0">
              <a:effectLst/>
            </a:endParaRPr>
          </a:p>
        </p:txBody>
      </p:sp>
      <p:sp>
        <p:nvSpPr>
          <p:cNvPr id="23553" name="Rectangle 1"/>
          <p:cNvSpPr>
            <a:spLocks noGrp="1" noChangeArrowheads="1"/>
          </p:cNvSpPr>
          <p:nvPr>
            <p:ph type="title"/>
          </p:nvPr>
        </p:nvSpPr>
        <p:spPr/>
        <p:txBody>
          <a:bodyPr/>
          <a:lstStyle/>
          <a:p>
            <a:pPr eaLnBrk="1" hangingPunct="1">
              <a:defRPr/>
            </a:pPr>
            <a:r>
              <a:rPr lang="en-US" dirty="0"/>
              <a:t>Next Class</a:t>
            </a:r>
          </a:p>
        </p:txBody>
      </p:sp>
      <p:pic>
        <p:nvPicPr>
          <p:cNvPr id="2" name="Picture 1">
            <a:extLst>
              <a:ext uri="{FF2B5EF4-FFF2-40B4-BE49-F238E27FC236}">
                <a16:creationId xmlns:a16="http://schemas.microsoft.com/office/drawing/2014/main" xmlns="" id="{4E7D174C-A02F-7A4F-B8F7-1B1008A95D5C}"/>
              </a:ext>
            </a:extLst>
          </p:cNvPr>
          <p:cNvPicPr>
            <a:picLocks noChangeAspect="1"/>
          </p:cNvPicPr>
          <p:nvPr/>
        </p:nvPicPr>
        <p:blipFill>
          <a:blip r:embed="rId2"/>
          <a:stretch>
            <a:fillRect/>
          </a:stretch>
        </p:blipFill>
        <p:spPr>
          <a:xfrm>
            <a:off x="2197100" y="2787809"/>
            <a:ext cx="4800600" cy="3430428"/>
          </a:xfrm>
          <a:prstGeom prst="rect">
            <a:avLst/>
          </a:prstGeom>
        </p:spPr>
      </p:pic>
    </p:spTree>
    <p:extLst>
      <p:ext uri="{BB962C8B-B14F-4D97-AF65-F5344CB8AC3E}">
        <p14:creationId xmlns:p14="http://schemas.microsoft.com/office/powerpoint/2010/main" val="17211227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Define a Table</a:t>
            </a:r>
          </a:p>
        </p:txBody>
      </p:sp>
      <p:sp>
        <p:nvSpPr>
          <p:cNvPr id="28676" name="Rectangle 3"/>
          <p:cNvSpPr>
            <a:spLocks noGrp="1" noChangeArrowheads="1"/>
          </p:cNvSpPr>
          <p:nvPr>
            <p:ph type="body" idx="1"/>
          </p:nvPr>
        </p:nvSpPr>
        <p:spPr>
          <a:xfrm>
            <a:off x="546100" y="1600200"/>
            <a:ext cx="8102600" cy="4343400"/>
          </a:xfrm>
          <a:solidFill>
            <a:srgbClr val="F2F2F2"/>
          </a:solidFill>
        </p:spPr>
        <p:txBody>
          <a:bodyPr lIns="90487" tIns="44450" rIns="90487" bIns="44450"/>
          <a:lstStyle/>
          <a:p>
            <a:pPr eaLnBrk="1" hangingPunct="1">
              <a:spcBef>
                <a:spcPts val="0"/>
              </a:spcBef>
              <a:buFontTx/>
              <a:buNone/>
            </a:pP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create</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table</a:t>
            </a:r>
            <a:r>
              <a:rPr lang="en-US" sz="1600" dirty="0">
                <a:latin typeface="Consolas" panose="020B0609020204030204" pitchFamily="49" charset="0"/>
                <a:ea typeface="ＭＳ Ｐゴシック" pitchFamily="-109" charset="-128"/>
                <a:cs typeface="Consolas" panose="020B0609020204030204" pitchFamily="49" charset="0"/>
              </a:rPr>
              <a:t> dept (</a:t>
            </a:r>
          </a:p>
          <a:p>
            <a:pPr eaLnBrk="1" hangingPunct="1">
              <a:spcBef>
                <a:spcPts val="0"/>
              </a:spcBef>
              <a:buFontTx/>
              <a:buNone/>
            </a:pP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latin typeface="Consolas" panose="020B0609020204030204" pitchFamily="49" charset="0"/>
                <a:ea typeface="ＭＳ Ｐゴシック" pitchFamily="-109" charset="-128"/>
                <a:cs typeface="Consolas" panose="020B0609020204030204" pitchFamily="49" charset="0"/>
              </a:rPr>
              <a:t>deptname</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a:solidFill>
                  <a:srgbClr val="A13F36"/>
                </a:solidFill>
                <a:latin typeface="Consolas" panose="020B0609020204030204" pitchFamily="49" charset="0"/>
                <a:ea typeface="ＭＳ Ｐゴシック" pitchFamily="-109" charset="-128"/>
                <a:cs typeface="Consolas" panose="020B0609020204030204" pitchFamily="49" charset="0"/>
              </a:rPr>
              <a:t>varchar</a:t>
            </a:r>
            <a:r>
              <a:rPr lang="en-US" sz="1600" dirty="0">
                <a:latin typeface="Consolas" panose="020B0609020204030204" pitchFamily="49" charset="0"/>
                <a:ea typeface="ＭＳ Ｐゴシック" pitchFamily="-109" charset="-128"/>
                <a:cs typeface="Consolas" panose="020B0609020204030204" pitchFamily="49" charset="0"/>
              </a:rPr>
              <a:t>(</a:t>
            </a:r>
            <a:r>
              <a:rPr lang="en-US" sz="1600" dirty="0">
                <a:solidFill>
                  <a:srgbClr val="337023"/>
                </a:solidFill>
                <a:latin typeface="Consolas" panose="020B0609020204030204" pitchFamily="49" charset="0"/>
                <a:ea typeface="ＭＳ Ｐゴシック" pitchFamily="-109" charset="-128"/>
                <a:cs typeface="Consolas" panose="020B0609020204030204" pitchFamily="49" charset="0"/>
              </a:rPr>
              <a:t>15</a:t>
            </a:r>
            <a:r>
              <a:rPr lang="en-US" sz="1600" dirty="0">
                <a:latin typeface="Consolas" panose="020B0609020204030204" pitchFamily="49" charset="0"/>
                <a:ea typeface="ＭＳ Ｐゴシック" pitchFamily="-109" charset="-128"/>
                <a:cs typeface="Consolas" panose="020B0609020204030204" pitchFamily="49" charset="0"/>
              </a:rPr>
              <a:t>), </a:t>
            </a:r>
          </a:p>
          <a:p>
            <a:pPr eaLnBrk="1" hangingPunct="1">
              <a:spcBef>
                <a:spcPts val="0"/>
              </a:spcBef>
              <a:buFontTx/>
              <a:buNone/>
            </a:pP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latin typeface="Consolas" panose="020B0609020204030204" pitchFamily="49" charset="0"/>
                <a:ea typeface="ＭＳ Ｐゴシック" pitchFamily="-109" charset="-128"/>
                <a:cs typeface="Consolas" panose="020B0609020204030204" pitchFamily="49" charset="0"/>
              </a:rPr>
              <a:t>deptfloor</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solidFill>
                  <a:srgbClr val="A13F36"/>
                </a:solidFill>
                <a:latin typeface="Consolas" panose="020B0609020204030204" pitchFamily="49" charset="0"/>
                <a:ea typeface="ＭＳ Ｐゴシック" pitchFamily="-109" charset="-128"/>
                <a:cs typeface="Consolas" panose="020B0609020204030204" pitchFamily="49" charset="0"/>
              </a:rPr>
              <a:t>smallint</a:t>
            </a:r>
            <a:r>
              <a:rPr lang="en-US" sz="1600" dirty="0">
                <a:solidFill>
                  <a:srgbClr val="A13F36"/>
                </a:solidFill>
                <a:latin typeface="Consolas" panose="020B0609020204030204" pitchFamily="49" charset="0"/>
                <a:ea typeface="ＭＳ Ｐゴシック" pitchFamily="-109" charset="-128"/>
                <a:cs typeface="Consolas" panose="020B0609020204030204" pitchFamily="49" charset="0"/>
              </a:rPr>
              <a:t> </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not null</a:t>
            </a:r>
            <a:r>
              <a:rPr lang="en-US" sz="16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FontTx/>
              <a:buNone/>
            </a:pP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latin typeface="Consolas" panose="020B0609020204030204" pitchFamily="49" charset="0"/>
                <a:ea typeface="ＭＳ Ｐゴシック" pitchFamily="-109" charset="-128"/>
                <a:cs typeface="Consolas" panose="020B0609020204030204" pitchFamily="49" charset="0"/>
              </a:rPr>
              <a:t>deptphone</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solidFill>
                  <a:srgbClr val="A13F36"/>
                </a:solidFill>
                <a:latin typeface="Consolas" panose="020B0609020204030204" pitchFamily="49" charset="0"/>
                <a:ea typeface="ＭＳ Ｐゴシック" pitchFamily="-109" charset="-128"/>
                <a:cs typeface="Consolas" panose="020B0609020204030204" pitchFamily="49" charset="0"/>
              </a:rPr>
              <a:t>smallint</a:t>
            </a:r>
            <a:r>
              <a:rPr lang="en-US" sz="1600" dirty="0">
                <a:solidFill>
                  <a:srgbClr val="A13F36"/>
                </a:solidFill>
                <a:latin typeface="Consolas" panose="020B0609020204030204" pitchFamily="49" charset="0"/>
                <a:ea typeface="ＭＳ Ｐゴシック" pitchFamily="-109" charset="-128"/>
                <a:cs typeface="Consolas" panose="020B0609020204030204" pitchFamily="49" charset="0"/>
              </a:rPr>
              <a:t> </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not null</a:t>
            </a:r>
            <a:r>
              <a:rPr lang="en-US" sz="16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None/>
            </a:pP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latin typeface="Consolas" panose="020B0609020204030204" pitchFamily="49" charset="0"/>
                <a:ea typeface="ＭＳ Ｐゴシック" pitchFamily="-109" charset="-128"/>
                <a:cs typeface="Consolas" panose="020B0609020204030204" pitchFamily="49" charset="0"/>
              </a:rPr>
              <a:t>empno</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solidFill>
                  <a:srgbClr val="A13F36"/>
                </a:solidFill>
                <a:latin typeface="Consolas" panose="020B0609020204030204" pitchFamily="49" charset="0"/>
                <a:ea typeface="ＭＳ Ｐゴシック" pitchFamily="-109" charset="-128"/>
                <a:cs typeface="Consolas" panose="020B0609020204030204" pitchFamily="49" charset="0"/>
              </a:rPr>
              <a:t>smallint</a:t>
            </a:r>
            <a:r>
              <a:rPr lang="en-US" sz="1600" dirty="0">
                <a:solidFill>
                  <a:srgbClr val="A13F36"/>
                </a:solidFill>
                <a:latin typeface="Consolas" panose="020B0609020204030204" pitchFamily="49" charset="0"/>
                <a:ea typeface="ＭＳ Ｐゴシック" pitchFamily="-109" charset="-128"/>
                <a:cs typeface="Consolas" panose="020B0609020204030204" pitchFamily="49" charset="0"/>
              </a:rPr>
              <a:t> </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not null</a:t>
            </a:r>
            <a:r>
              <a:rPr lang="en-US" sz="16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FontTx/>
              <a:buNone/>
            </a:pPr>
            <a:r>
              <a:rPr lang="en-US" sz="1600" dirty="0">
                <a:latin typeface="Consolas" panose="020B0609020204030204" pitchFamily="49" charset="0"/>
                <a:ea typeface="ＭＳ Ｐゴシック" pitchFamily="-109" charset="-128"/>
                <a:cs typeface="Consolas" panose="020B0609020204030204" pitchFamily="49" charset="0"/>
              </a:rPr>
              <a:t>	 	</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primary </a:t>
            </a:r>
            <a:r>
              <a:rPr lang="en-US" sz="1600" b="1" dirty="0" smtClean="0">
                <a:solidFill>
                  <a:srgbClr val="337023"/>
                </a:solidFill>
                <a:latin typeface="Consolas" panose="020B0609020204030204" pitchFamily="49" charset="0"/>
                <a:ea typeface="ＭＳ Ｐゴシック" pitchFamily="-109" charset="-128"/>
                <a:cs typeface="Consolas" panose="020B0609020204030204" pitchFamily="49" charset="0"/>
              </a:rPr>
              <a:t>key</a:t>
            </a:r>
            <a:r>
              <a:rPr lang="en-US" sz="1600" dirty="0" smtClean="0">
                <a:latin typeface="Consolas" panose="020B0609020204030204" pitchFamily="49" charset="0"/>
                <a:ea typeface="ＭＳ Ｐゴシック" pitchFamily="-109" charset="-128"/>
                <a:cs typeface="Consolas" panose="020B0609020204030204" pitchFamily="49" charset="0"/>
              </a:rPr>
              <a:t>(</a:t>
            </a:r>
            <a:r>
              <a:rPr lang="en-US" sz="1600" dirty="0" err="1" smtClean="0">
                <a:latin typeface="Consolas" panose="020B0609020204030204" pitchFamily="49" charset="0"/>
                <a:ea typeface="ＭＳ Ｐゴシック" pitchFamily="-109" charset="-128"/>
                <a:cs typeface="Consolas" panose="020B0609020204030204" pitchFamily="49" charset="0"/>
              </a:rPr>
              <a:t>deptname</a:t>
            </a:r>
            <a:r>
              <a:rPr lang="en-US" sz="1600" dirty="0" smtClean="0">
                <a:latin typeface="Consolas" panose="020B0609020204030204" pitchFamily="49" charset="0"/>
                <a:ea typeface="ＭＳ Ｐゴシック" pitchFamily="-109" charset="-128"/>
                <a:cs typeface="Consolas" panose="020B0609020204030204" pitchFamily="49" charset="0"/>
              </a:rPr>
              <a:t>));</a:t>
            </a:r>
            <a:endParaRPr lang="en-US" sz="1600" dirty="0">
              <a:latin typeface="Consolas" panose="020B0609020204030204" pitchFamily="49" charset="0"/>
              <a:ea typeface="ＭＳ Ｐゴシック" pitchFamily="-109" charset="-128"/>
              <a:cs typeface="Consolas" panose="020B0609020204030204" pitchFamily="49" charset="0"/>
            </a:endParaRPr>
          </a:p>
          <a:p>
            <a:pPr eaLnBrk="1" hangingPunct="1">
              <a:spcBef>
                <a:spcPts val="0"/>
              </a:spcBef>
              <a:buNone/>
            </a:pPr>
            <a:endParaRPr lang="en-US" sz="1600" b="1" dirty="0">
              <a:solidFill>
                <a:srgbClr val="337023"/>
              </a:solidFill>
              <a:latin typeface="Consolas" panose="020B0609020204030204" pitchFamily="49" charset="0"/>
              <a:ea typeface="ＭＳ Ｐゴシック" pitchFamily="-109" charset="-128"/>
              <a:cs typeface="Consolas" panose="020B0609020204030204" pitchFamily="49" charset="0"/>
            </a:endParaRPr>
          </a:p>
          <a:p>
            <a:pPr eaLnBrk="1" hangingPunct="1">
              <a:spcBef>
                <a:spcPts val="0"/>
              </a:spcBef>
              <a:buNone/>
            </a:pP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create</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table</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latin typeface="Consolas" panose="020B0609020204030204" pitchFamily="49" charset="0"/>
                <a:ea typeface="ＭＳ Ｐゴシック" pitchFamily="-109" charset="-128"/>
                <a:cs typeface="Consolas" panose="020B0609020204030204" pitchFamily="49" charset="0"/>
              </a:rPr>
              <a:t>empno</a:t>
            </a:r>
            <a:r>
              <a:rPr lang="en-US" sz="1600" dirty="0">
                <a:latin typeface="Consolas" panose="020B0609020204030204" pitchFamily="49" charset="0"/>
                <a:ea typeface="ＭＳ Ｐゴシック" pitchFamily="-109" charset="-128"/>
                <a:cs typeface="Consolas" panose="020B0609020204030204" pitchFamily="49" charset="0"/>
              </a:rPr>
              <a:t> (</a:t>
            </a:r>
          </a:p>
          <a:p>
            <a:pPr eaLnBrk="1" hangingPunct="1">
              <a:spcBef>
                <a:spcPts val="0"/>
              </a:spcBef>
              <a:buFontTx/>
              <a:buNone/>
            </a:pP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latin typeface="Consolas" panose="020B0609020204030204" pitchFamily="49" charset="0"/>
                <a:ea typeface="ＭＳ Ｐゴシック" pitchFamily="-109" charset="-128"/>
                <a:cs typeface="Consolas" panose="020B0609020204030204" pitchFamily="49" charset="0"/>
              </a:rPr>
              <a:t>empno</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solidFill>
                  <a:srgbClr val="A13F36"/>
                </a:solidFill>
                <a:latin typeface="Consolas" panose="020B0609020204030204" pitchFamily="49" charset="0"/>
                <a:ea typeface="ＭＳ Ｐゴシック" pitchFamily="-109" charset="-128"/>
                <a:cs typeface="Consolas" panose="020B0609020204030204" pitchFamily="49" charset="0"/>
              </a:rPr>
              <a:t>smallint</a:t>
            </a:r>
            <a:r>
              <a:rPr lang="en-US" sz="16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FontTx/>
              <a:buNone/>
            </a:pP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latin typeface="Consolas" panose="020B0609020204030204" pitchFamily="49" charset="0"/>
                <a:ea typeface="ＭＳ Ｐゴシック" pitchFamily="-109" charset="-128"/>
                <a:cs typeface="Consolas" panose="020B0609020204030204" pitchFamily="49" charset="0"/>
              </a:rPr>
              <a:t>empfname</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a:solidFill>
                  <a:srgbClr val="A13F36"/>
                </a:solidFill>
                <a:latin typeface="Consolas" panose="020B0609020204030204" pitchFamily="49" charset="0"/>
                <a:ea typeface="ＭＳ Ｐゴシック" pitchFamily="-109" charset="-128"/>
                <a:cs typeface="Consolas" panose="020B0609020204030204" pitchFamily="49" charset="0"/>
              </a:rPr>
              <a:t>varchar</a:t>
            </a:r>
            <a:r>
              <a:rPr lang="en-US" sz="1600" dirty="0">
                <a:latin typeface="Consolas" panose="020B0609020204030204" pitchFamily="49" charset="0"/>
                <a:ea typeface="ＭＳ Ｐゴシック" pitchFamily="-109" charset="-128"/>
                <a:cs typeface="Consolas" panose="020B0609020204030204" pitchFamily="49" charset="0"/>
              </a:rPr>
              <a:t>(</a:t>
            </a:r>
            <a:r>
              <a:rPr lang="en-US" sz="1600" dirty="0">
                <a:solidFill>
                  <a:srgbClr val="337023"/>
                </a:solidFill>
                <a:latin typeface="Consolas" panose="020B0609020204030204" pitchFamily="49" charset="0"/>
                <a:ea typeface="ＭＳ Ｐゴシック" pitchFamily="-109" charset="-128"/>
                <a:cs typeface="Consolas" panose="020B0609020204030204" pitchFamily="49" charset="0"/>
              </a:rPr>
              <a:t>10</a:t>
            </a:r>
            <a:r>
              <a:rPr lang="en-US" sz="16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FontTx/>
              <a:buNone/>
            </a:pP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latin typeface="Consolas" panose="020B0609020204030204" pitchFamily="49" charset="0"/>
                <a:ea typeface="ＭＳ Ｐゴシック" pitchFamily="-109" charset="-128"/>
                <a:cs typeface="Consolas" panose="020B0609020204030204" pitchFamily="49" charset="0"/>
              </a:rPr>
              <a:t>empsalary</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a:solidFill>
                  <a:srgbClr val="A13F36"/>
                </a:solidFill>
                <a:latin typeface="Consolas" panose="020B0609020204030204" pitchFamily="49" charset="0"/>
                <a:ea typeface="ＭＳ Ｐゴシック" pitchFamily="-109" charset="-128"/>
                <a:cs typeface="Consolas" panose="020B0609020204030204" pitchFamily="49" charset="0"/>
              </a:rPr>
              <a:t>decimal</a:t>
            </a:r>
            <a:r>
              <a:rPr lang="en-US" sz="1600" dirty="0">
                <a:latin typeface="Consolas" panose="020B0609020204030204" pitchFamily="49" charset="0"/>
                <a:ea typeface="ＭＳ Ｐゴシック" pitchFamily="-109" charset="-128"/>
                <a:cs typeface="Consolas" panose="020B0609020204030204" pitchFamily="49" charset="0"/>
              </a:rPr>
              <a:t>(</a:t>
            </a:r>
            <a:r>
              <a:rPr lang="en-US" sz="1600" dirty="0">
                <a:solidFill>
                  <a:srgbClr val="337023"/>
                </a:solidFill>
                <a:latin typeface="Consolas" panose="020B0609020204030204" pitchFamily="49" charset="0"/>
                <a:ea typeface="ＭＳ Ｐゴシック" pitchFamily="-109" charset="-128"/>
                <a:cs typeface="Consolas" panose="020B0609020204030204" pitchFamily="49" charset="0"/>
              </a:rPr>
              <a:t>7</a:t>
            </a:r>
            <a:r>
              <a:rPr lang="en-US" sz="1600" dirty="0">
                <a:latin typeface="Consolas" panose="020B0609020204030204" pitchFamily="49" charset="0"/>
                <a:ea typeface="ＭＳ Ｐゴシック" pitchFamily="-109" charset="-128"/>
                <a:cs typeface="Consolas" panose="020B0609020204030204" pitchFamily="49" charset="0"/>
              </a:rPr>
              <a:t>,</a:t>
            </a:r>
            <a:r>
              <a:rPr lang="en-US" sz="1600" dirty="0">
                <a:solidFill>
                  <a:srgbClr val="337023"/>
                </a:solidFill>
                <a:latin typeface="Consolas" panose="020B0609020204030204" pitchFamily="49" charset="0"/>
                <a:ea typeface="ＭＳ Ｐゴシック" pitchFamily="-109" charset="-128"/>
                <a:cs typeface="Consolas" panose="020B0609020204030204" pitchFamily="49" charset="0"/>
              </a:rPr>
              <a:t>0</a:t>
            </a:r>
            <a:r>
              <a:rPr lang="en-US" sz="16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FontTx/>
              <a:buNone/>
            </a:pP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latin typeface="Consolas" panose="020B0609020204030204" pitchFamily="49" charset="0"/>
                <a:ea typeface="ＭＳ Ｐゴシック" pitchFamily="-109" charset="-128"/>
                <a:cs typeface="Consolas" panose="020B0609020204030204" pitchFamily="49" charset="0"/>
              </a:rPr>
              <a:t>deptname</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a:solidFill>
                  <a:srgbClr val="A13F36"/>
                </a:solidFill>
                <a:latin typeface="Consolas" panose="020B0609020204030204" pitchFamily="49" charset="0"/>
                <a:ea typeface="ＭＳ Ｐゴシック" pitchFamily="-109" charset="-128"/>
                <a:cs typeface="Consolas" panose="020B0609020204030204" pitchFamily="49" charset="0"/>
              </a:rPr>
              <a:t>varchar</a:t>
            </a:r>
            <a:r>
              <a:rPr lang="en-US" sz="1600" dirty="0">
                <a:latin typeface="Consolas" panose="020B0609020204030204" pitchFamily="49" charset="0"/>
                <a:ea typeface="ＭＳ Ｐゴシック" pitchFamily="-109" charset="-128"/>
                <a:cs typeface="Consolas" panose="020B0609020204030204" pitchFamily="49" charset="0"/>
              </a:rPr>
              <a:t>(</a:t>
            </a:r>
            <a:r>
              <a:rPr lang="en-US" sz="1600" dirty="0">
                <a:solidFill>
                  <a:srgbClr val="337023"/>
                </a:solidFill>
                <a:latin typeface="Consolas" panose="020B0609020204030204" pitchFamily="49" charset="0"/>
                <a:ea typeface="ＭＳ Ｐゴシック" pitchFamily="-109" charset="-128"/>
                <a:cs typeface="Consolas" panose="020B0609020204030204" pitchFamily="49" charset="0"/>
              </a:rPr>
              <a:t>15</a:t>
            </a:r>
            <a:r>
              <a:rPr lang="en-US" sz="1600" dirty="0">
                <a:latin typeface="Consolas" panose="020B0609020204030204" pitchFamily="49" charset="0"/>
                <a:ea typeface="ＭＳ Ｐゴシック" pitchFamily="-109" charset="-128"/>
                <a:cs typeface="Consolas" panose="020B0609020204030204" pitchFamily="49" charset="0"/>
              </a:rPr>
              <a:t>), </a:t>
            </a:r>
          </a:p>
          <a:p>
            <a:pPr eaLnBrk="1" hangingPunct="1">
              <a:spcBef>
                <a:spcPts val="0"/>
              </a:spcBef>
              <a:buFontTx/>
              <a:buNone/>
            </a:pP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latin typeface="Consolas" panose="020B0609020204030204" pitchFamily="49" charset="0"/>
                <a:ea typeface="ＭＳ Ｐゴシック" pitchFamily="-109" charset="-128"/>
                <a:cs typeface="Consolas" panose="020B0609020204030204" pitchFamily="49" charset="0"/>
              </a:rPr>
              <a:t>bossno</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solidFill>
                  <a:srgbClr val="A13F36"/>
                </a:solidFill>
                <a:latin typeface="Consolas" panose="020B0609020204030204" pitchFamily="49" charset="0"/>
                <a:ea typeface="ＭＳ Ｐゴシック" pitchFamily="-109" charset="-128"/>
                <a:cs typeface="Consolas" panose="020B0609020204030204" pitchFamily="49" charset="0"/>
              </a:rPr>
              <a:t>smallint</a:t>
            </a:r>
            <a:r>
              <a:rPr lang="en-US" sz="1600" dirty="0">
                <a:latin typeface="Consolas" panose="020B0609020204030204" pitchFamily="49" charset="0"/>
                <a:ea typeface="ＭＳ Ｐゴシック" pitchFamily="-109" charset="-128"/>
                <a:cs typeface="Consolas" panose="020B0609020204030204" pitchFamily="49" charset="0"/>
              </a:rPr>
              <a:t>,</a:t>
            </a:r>
          </a:p>
          <a:p>
            <a:pPr eaLnBrk="1" hangingPunct="1">
              <a:spcBef>
                <a:spcPts val="0"/>
              </a:spcBef>
              <a:buNone/>
            </a:pPr>
            <a:r>
              <a:rPr lang="en-US" sz="1600" dirty="0">
                <a:latin typeface="Consolas" panose="020B0609020204030204" pitchFamily="49" charset="0"/>
                <a:ea typeface="ＭＳ Ｐゴシック" pitchFamily="-109" charset="-128"/>
                <a:cs typeface="Consolas" panose="020B0609020204030204" pitchFamily="49" charset="0"/>
              </a:rPr>
              <a:t>		</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primary key</a:t>
            </a:r>
            <a:r>
              <a:rPr lang="en-US" sz="1600" dirty="0">
                <a:latin typeface="Consolas" panose="020B0609020204030204" pitchFamily="49" charset="0"/>
                <a:ea typeface="ＭＳ Ｐゴシック" pitchFamily="-109" charset="-128"/>
                <a:cs typeface="Consolas" panose="020B0609020204030204" pitchFamily="49" charset="0"/>
              </a:rPr>
              <a:t>(</a:t>
            </a:r>
            <a:r>
              <a:rPr lang="en-US" sz="1600" dirty="0" err="1">
                <a:latin typeface="Consolas" panose="020B0609020204030204" pitchFamily="49" charset="0"/>
                <a:ea typeface="ＭＳ Ｐゴシック" pitchFamily="-109" charset="-128"/>
                <a:cs typeface="Consolas" panose="020B0609020204030204" pitchFamily="49" charset="0"/>
              </a:rPr>
              <a:t>empno</a:t>
            </a:r>
            <a:r>
              <a:rPr lang="en-US" sz="1600" dirty="0">
                <a:latin typeface="Consolas" panose="020B0609020204030204" pitchFamily="49" charset="0"/>
                <a:ea typeface="ＭＳ Ｐゴシック" pitchFamily="-109" charset="-128"/>
                <a:cs typeface="Consolas" panose="020B0609020204030204" pitchFamily="49" charset="0"/>
              </a:rPr>
              <a:t>),</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 </a:t>
            </a:r>
          </a:p>
          <a:p>
            <a:pPr eaLnBrk="1" hangingPunct="1">
              <a:spcBef>
                <a:spcPts val="0"/>
              </a:spcBef>
              <a:buNone/>
            </a:pP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constraint </a:t>
            </a:r>
            <a:r>
              <a:rPr lang="en-US" sz="1600" dirty="0" err="1">
                <a:latin typeface="Consolas" panose="020B0609020204030204" pitchFamily="49" charset="0"/>
                <a:ea typeface="ＭＳ Ｐゴシック" pitchFamily="-109" charset="-128"/>
                <a:cs typeface="Consolas" panose="020B0609020204030204" pitchFamily="49" charset="0"/>
              </a:rPr>
              <a:t>fk_has_dept</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foreign key</a:t>
            </a:r>
            <a:r>
              <a:rPr lang="en-US" sz="1600" dirty="0">
                <a:latin typeface="Consolas" panose="020B0609020204030204" pitchFamily="49" charset="0"/>
                <a:ea typeface="ＭＳ Ｐゴシック" pitchFamily="-109" charset="-128"/>
                <a:cs typeface="Consolas" panose="020B0609020204030204" pitchFamily="49" charset="0"/>
              </a:rPr>
              <a:t>(</a:t>
            </a:r>
            <a:r>
              <a:rPr lang="en-US" sz="1600" dirty="0" err="1">
                <a:latin typeface="Consolas" panose="020B0609020204030204" pitchFamily="49" charset="0"/>
                <a:ea typeface="ＭＳ Ｐゴシック" pitchFamily="-109" charset="-128"/>
                <a:cs typeface="Consolas" panose="020B0609020204030204" pitchFamily="49" charset="0"/>
              </a:rPr>
              <a:t>deptname</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references</a:t>
            </a:r>
            <a:r>
              <a:rPr lang="en-US" sz="1600" dirty="0">
                <a:latin typeface="Consolas" panose="020B0609020204030204" pitchFamily="49" charset="0"/>
                <a:ea typeface="ＭＳ Ｐゴシック" pitchFamily="-109" charset="-128"/>
                <a:cs typeface="Consolas" panose="020B0609020204030204" pitchFamily="49" charset="0"/>
              </a:rPr>
              <a:t> dept(</a:t>
            </a:r>
            <a:r>
              <a:rPr lang="en-US" sz="1600" dirty="0" err="1">
                <a:latin typeface="Consolas" panose="020B0609020204030204" pitchFamily="49" charset="0"/>
                <a:ea typeface="ＭＳ Ｐゴシック" pitchFamily="-109" charset="-128"/>
                <a:cs typeface="Consolas" panose="020B0609020204030204" pitchFamily="49" charset="0"/>
              </a:rPr>
              <a:t>deptname</a:t>
            </a:r>
            <a:r>
              <a:rPr lang="en-US" sz="1600" dirty="0">
                <a:latin typeface="Consolas" panose="020B0609020204030204" pitchFamily="49" charset="0"/>
                <a:ea typeface="ＭＳ Ｐゴシック" pitchFamily="-109" charset="-128"/>
                <a:cs typeface="Consolas" panose="020B0609020204030204" pitchFamily="49" charset="0"/>
              </a:rPr>
              <a:t>)),</a:t>
            </a:r>
            <a:endParaRPr lang="en-US" sz="2000" b="1" dirty="0">
              <a:solidFill>
                <a:srgbClr val="337023"/>
              </a:solidFill>
              <a:latin typeface="Consolas" panose="020B0609020204030204" pitchFamily="49" charset="0"/>
              <a:ea typeface="ＭＳ Ｐゴシック" pitchFamily="-109" charset="-128"/>
              <a:cs typeface="Consolas" panose="020B0609020204030204" pitchFamily="49" charset="0"/>
            </a:endParaRPr>
          </a:p>
          <a:p>
            <a:pPr eaLnBrk="1" hangingPunct="1">
              <a:spcBef>
                <a:spcPts val="0"/>
              </a:spcBef>
              <a:buNone/>
            </a:pP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constraint </a:t>
            </a:r>
            <a:r>
              <a:rPr lang="en-US" sz="1600" dirty="0" err="1">
                <a:latin typeface="Consolas" panose="020B0609020204030204" pitchFamily="49" charset="0"/>
                <a:ea typeface="ＭＳ Ｐゴシック" pitchFamily="-109" charset="-128"/>
                <a:cs typeface="Consolas" panose="020B0609020204030204" pitchFamily="49" charset="0"/>
              </a:rPr>
              <a:t>fk_has_boss</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foreign key</a:t>
            </a:r>
            <a:r>
              <a:rPr lang="en-US" sz="1600" dirty="0">
                <a:latin typeface="Consolas" panose="020B0609020204030204" pitchFamily="49" charset="0"/>
                <a:ea typeface="ＭＳ Ｐゴシック" pitchFamily="-109" charset="-128"/>
                <a:cs typeface="Consolas" panose="020B0609020204030204" pitchFamily="49" charset="0"/>
              </a:rPr>
              <a:t>(</a:t>
            </a:r>
            <a:r>
              <a:rPr lang="en-US" sz="1600" dirty="0" err="1">
                <a:latin typeface="Consolas" panose="020B0609020204030204" pitchFamily="49" charset="0"/>
                <a:ea typeface="ＭＳ Ｐゴシック" pitchFamily="-109" charset="-128"/>
                <a:cs typeface="Consolas" panose="020B0609020204030204" pitchFamily="49" charset="0"/>
              </a:rPr>
              <a:t>bossno</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b="1" dirty="0">
                <a:solidFill>
                  <a:srgbClr val="337023"/>
                </a:solidFill>
                <a:latin typeface="Consolas" panose="020B0609020204030204" pitchFamily="49" charset="0"/>
                <a:ea typeface="ＭＳ Ｐゴシック" pitchFamily="-109" charset="-128"/>
                <a:cs typeface="Consolas" panose="020B0609020204030204" pitchFamily="49" charset="0"/>
              </a:rPr>
              <a:t>references</a:t>
            </a:r>
            <a:r>
              <a:rPr lang="en-US" sz="1600" dirty="0">
                <a:latin typeface="Consolas" panose="020B0609020204030204" pitchFamily="49" charset="0"/>
                <a:ea typeface="ＭＳ Ｐゴシック" pitchFamily="-109" charset="-128"/>
                <a:cs typeface="Consolas" panose="020B0609020204030204" pitchFamily="49" charset="0"/>
              </a:rPr>
              <a:t> </a:t>
            </a:r>
            <a:r>
              <a:rPr lang="en-US" sz="1600" dirty="0" err="1">
                <a:latin typeface="Consolas" panose="020B0609020204030204" pitchFamily="49" charset="0"/>
                <a:ea typeface="ＭＳ Ｐゴシック" pitchFamily="-109" charset="-128"/>
                <a:cs typeface="Consolas" panose="020B0609020204030204" pitchFamily="49" charset="0"/>
              </a:rPr>
              <a:t>emp</a:t>
            </a:r>
            <a:r>
              <a:rPr lang="en-US" sz="1600" dirty="0">
                <a:latin typeface="Consolas" panose="020B0609020204030204" pitchFamily="49" charset="0"/>
                <a:ea typeface="ＭＳ Ｐゴシック" pitchFamily="-109" charset="-128"/>
                <a:cs typeface="Consolas" panose="020B0609020204030204" pitchFamily="49" charset="0"/>
              </a:rPr>
              <a:t>(</a:t>
            </a:r>
            <a:r>
              <a:rPr lang="en-US" sz="1600" dirty="0" err="1">
                <a:latin typeface="Consolas" panose="020B0609020204030204" pitchFamily="49" charset="0"/>
                <a:ea typeface="ＭＳ Ｐゴシック" pitchFamily="-109" charset="-128"/>
                <a:cs typeface="Consolas" panose="020B0609020204030204" pitchFamily="49" charset="0"/>
              </a:rPr>
              <a:t>empno</a:t>
            </a:r>
            <a:r>
              <a:rPr lang="en-US" sz="1600" dirty="0">
                <a:latin typeface="Consolas" panose="020B0609020204030204" pitchFamily="49" charset="0"/>
                <a:ea typeface="ＭＳ Ｐゴシック" pitchFamily="-109" charset="-128"/>
                <a:cs typeface="Consolas" panose="020B0609020204030204" pitchFamily="49" charset="0"/>
              </a:rPr>
              <a:t>));</a:t>
            </a:r>
            <a:endParaRPr lang="en-US" sz="2000" dirty="0">
              <a:latin typeface="Consolas" panose="020B0609020204030204" pitchFamily="49" charset="0"/>
              <a:ea typeface="ＭＳ Ｐゴシック" pitchFamily="-109" charset="-128"/>
              <a:cs typeface="Consolas" panose="020B0609020204030204" pitchFamily="49" charset="0"/>
            </a:endParaRPr>
          </a:p>
          <a:p>
            <a:pPr eaLnBrk="1" hangingPunct="1">
              <a:spcBef>
                <a:spcPts val="0"/>
              </a:spcBef>
              <a:buFontTx/>
              <a:buNone/>
            </a:pPr>
            <a:endParaRPr lang="en-US" sz="2000" dirty="0">
              <a:latin typeface="Consolas" panose="020B0609020204030204" pitchFamily="49" charset="0"/>
              <a:ea typeface="ＭＳ Ｐゴシック" pitchFamily="-109" charset="-128"/>
              <a:cs typeface="Consolas" panose="020B0609020204030204" pitchFamily="49" charset="0"/>
            </a:endParaRPr>
          </a:p>
        </p:txBody>
      </p:sp>
      <p:sp>
        <p:nvSpPr>
          <p:cNvPr id="4" name="AutoShape 8">
            <a:extLst>
              <a:ext uri="{FF2B5EF4-FFF2-40B4-BE49-F238E27FC236}">
                <a16:creationId xmlns:a16="http://schemas.microsoft.com/office/drawing/2014/main" xmlns="" id="{012671A7-EAD1-1644-AF66-BF1E5DD1EC61}"/>
              </a:ext>
            </a:extLst>
          </p:cNvPr>
          <p:cNvSpPr>
            <a:spLocks noChangeArrowheads="1"/>
          </p:cNvSpPr>
          <p:nvPr/>
        </p:nvSpPr>
        <p:spPr bwMode="auto">
          <a:xfrm>
            <a:off x="5867400" y="1864101"/>
            <a:ext cx="2590800" cy="2875717"/>
          </a:xfrm>
          <a:prstGeom prst="foldedCorner">
            <a:avLst>
              <a:gd name="adj" fmla="val 12500"/>
            </a:avLst>
          </a:prstGeom>
          <a:solidFill>
            <a:srgbClr val="FFFF66"/>
          </a:solidFill>
          <a:ln w="12700">
            <a:solidFill>
              <a:schemeClr val="tx1"/>
            </a:solidFill>
            <a:round/>
            <a:headEnd/>
            <a:tailEnd/>
          </a:ln>
          <a:effectLst/>
        </p:spPr>
        <p:txBody>
          <a:bodyPr wrap="square" anchor="ctr">
            <a:prstTxWarp prst="textNoShape">
              <a:avLst/>
            </a:prstTxWarp>
            <a:spAutoFit/>
          </a:bodyPr>
          <a:lstStyle/>
          <a:p>
            <a:pPr algn="ctr"/>
            <a:r>
              <a:rPr lang="en-US" sz="1600" dirty="0">
                <a:solidFill>
                  <a:srgbClr val="000000"/>
                </a:solidFill>
                <a:effectLst/>
                <a:latin typeface="+mn-lt"/>
              </a:rPr>
              <a:t>There is not foreign key constraint for </a:t>
            </a:r>
            <a:r>
              <a:rPr lang="en-US" sz="1600" b="1" dirty="0" err="1">
                <a:solidFill>
                  <a:srgbClr val="000000"/>
                </a:solidFill>
                <a:effectLst/>
                <a:latin typeface="+mn-lt"/>
              </a:rPr>
              <a:t>empno</a:t>
            </a:r>
            <a:r>
              <a:rPr lang="en-US" sz="1600" dirty="0">
                <a:solidFill>
                  <a:srgbClr val="000000"/>
                </a:solidFill>
                <a:effectLst/>
                <a:latin typeface="+mn-lt"/>
              </a:rPr>
              <a:t> in </a:t>
            </a:r>
            <a:r>
              <a:rPr lang="en-US" sz="1600" b="1" dirty="0" err="1">
                <a:solidFill>
                  <a:srgbClr val="000000"/>
                </a:solidFill>
                <a:effectLst/>
                <a:latin typeface="+mn-lt"/>
              </a:rPr>
              <a:t>dept</a:t>
            </a:r>
            <a:r>
              <a:rPr lang="en-US" sz="1600" dirty="0">
                <a:solidFill>
                  <a:srgbClr val="000000"/>
                </a:solidFill>
                <a:effectLst/>
                <a:latin typeface="+mn-lt"/>
              </a:rPr>
              <a:t>, because it requires the matching primary key in </a:t>
            </a:r>
            <a:r>
              <a:rPr lang="en-US" sz="1600" dirty="0" err="1">
                <a:solidFill>
                  <a:srgbClr val="000000"/>
                </a:solidFill>
                <a:effectLst/>
                <a:latin typeface="+mn-lt"/>
              </a:rPr>
              <a:t>emp</a:t>
            </a:r>
            <a:r>
              <a:rPr lang="en-US" sz="1600" dirty="0">
                <a:solidFill>
                  <a:srgbClr val="000000"/>
                </a:solidFill>
                <a:effectLst/>
                <a:latin typeface="+mn-lt"/>
              </a:rPr>
              <a:t> exist. However, the matching foreign key in </a:t>
            </a:r>
            <a:r>
              <a:rPr lang="en-US" sz="1600" dirty="0" err="1">
                <a:solidFill>
                  <a:srgbClr val="000000"/>
                </a:solidFill>
                <a:effectLst/>
                <a:latin typeface="+mn-lt"/>
              </a:rPr>
              <a:t>emp</a:t>
            </a:r>
            <a:r>
              <a:rPr lang="en-US" sz="1600" dirty="0">
                <a:solidFill>
                  <a:srgbClr val="000000"/>
                </a:solidFill>
                <a:effectLst/>
                <a:latin typeface="+mn-lt"/>
              </a:rPr>
              <a:t> can't be created until the matching primary key in dept exists.</a:t>
            </a:r>
            <a:r>
              <a:rPr lang="en-US" sz="1600" b="1" dirty="0">
                <a:solidFill>
                  <a:srgbClr val="000000"/>
                </a:solidFill>
                <a:effectLst/>
                <a:latin typeface="+mn-lt"/>
              </a:rPr>
              <a:t> An infinite circle of references.</a:t>
            </a:r>
            <a:endParaRPr lang="en-US" sz="1600" dirty="0">
              <a:solidFill>
                <a:srgbClr val="000000"/>
              </a:solidFill>
              <a:effectLst/>
              <a:latin typeface="+mn-lt"/>
            </a:endParaRPr>
          </a:p>
        </p:txBody>
      </p:sp>
    </p:spTree>
    <p:extLst>
      <p:ext uri="{BB962C8B-B14F-4D97-AF65-F5344CB8AC3E}">
        <p14:creationId xmlns:p14="http://schemas.microsoft.com/office/powerpoint/2010/main" val="428143426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742A937-3621-9048-88C5-5EAD6E39287E}"/>
              </a:ext>
            </a:extLst>
          </p:cNvPr>
          <p:cNvSpPr>
            <a:spLocks noGrp="1"/>
          </p:cNvSpPr>
          <p:nvPr>
            <p:ph idx="1"/>
          </p:nvPr>
        </p:nvSpPr>
        <p:spPr/>
        <p:txBody>
          <a:bodyPr/>
          <a:lstStyle/>
          <a:p>
            <a:r>
              <a:rPr lang="en-GB" dirty="0"/>
              <a:t>A virtual table created from existing tables</a:t>
            </a:r>
          </a:p>
          <a:p>
            <a:r>
              <a:rPr lang="en-GB" dirty="0"/>
              <a:t>View template</a:t>
            </a:r>
          </a:p>
          <a:p>
            <a:endParaRPr lang="en-GB" dirty="0"/>
          </a:p>
          <a:p>
            <a:endParaRPr lang="en-GB" sz="2400" dirty="0"/>
          </a:p>
          <a:p>
            <a:r>
              <a:rPr lang="en-GB" dirty="0"/>
              <a:t>Restrict access to the table share</a:t>
            </a:r>
          </a:p>
          <a:p>
            <a:endParaRPr lang="en-GB" dirty="0"/>
          </a:p>
          <a:p>
            <a:endParaRPr lang="en-GB" sz="2400" dirty="0"/>
          </a:p>
          <a:p>
            <a:r>
              <a:rPr lang="en-GB" dirty="0"/>
              <a:t>Create a view with stock’s yield computed</a:t>
            </a:r>
          </a:p>
          <a:p>
            <a:pPr marL="173038" indent="0">
              <a:buNone/>
            </a:pPr>
            <a:endParaRPr lang="en-US" dirty="0"/>
          </a:p>
        </p:txBody>
      </p:sp>
      <p:sp>
        <p:nvSpPr>
          <p:cNvPr id="2867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Define a View</a:t>
            </a:r>
          </a:p>
        </p:txBody>
      </p:sp>
      <p:sp>
        <p:nvSpPr>
          <p:cNvPr id="7" name="Rectangle 6">
            <a:extLst>
              <a:ext uri="{FF2B5EF4-FFF2-40B4-BE49-F238E27FC236}">
                <a16:creationId xmlns:a16="http://schemas.microsoft.com/office/drawing/2014/main" xmlns="" id="{9878D4C8-605E-564D-AD66-E7BCF21B9549}"/>
              </a:ext>
            </a:extLst>
          </p:cNvPr>
          <p:cNvSpPr/>
          <p:nvPr/>
        </p:nvSpPr>
        <p:spPr>
          <a:xfrm>
            <a:off x="524132" y="2876490"/>
            <a:ext cx="8153400" cy="400110"/>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create view</a:t>
            </a:r>
            <a:r>
              <a:rPr lang="en-US" sz="2000" dirty="0">
                <a:effectLst/>
                <a:latin typeface="Consolas" panose="020B0609020204030204" pitchFamily="49" charset="0"/>
                <a:ea typeface="ＭＳ Ｐゴシック" pitchFamily="-109" charset="-128"/>
                <a:cs typeface="Consolas" panose="020B0609020204030204" pitchFamily="49" charset="0"/>
              </a:rPr>
              <a:t> &lt;VIEW&gt;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as</a:t>
            </a:r>
            <a:r>
              <a:rPr lang="en-US" sz="2000" dirty="0">
                <a:effectLst/>
                <a:latin typeface="Consolas" panose="020B0609020204030204" pitchFamily="49" charset="0"/>
                <a:ea typeface="ＭＳ Ｐゴシック" pitchFamily="-109" charset="-128"/>
                <a:cs typeface="Consolas" panose="020B0609020204030204" pitchFamily="49" charset="0"/>
              </a:rPr>
              <a:t> &lt;SUBQUERY&gt;</a:t>
            </a:r>
          </a:p>
        </p:txBody>
      </p:sp>
      <p:sp>
        <p:nvSpPr>
          <p:cNvPr id="8" name="Rectangle 7">
            <a:extLst>
              <a:ext uri="{FF2B5EF4-FFF2-40B4-BE49-F238E27FC236}">
                <a16:creationId xmlns:a16="http://schemas.microsoft.com/office/drawing/2014/main" xmlns="" id="{99F063D5-132E-574E-9DED-FCCCBFE1BAC0}"/>
              </a:ext>
            </a:extLst>
          </p:cNvPr>
          <p:cNvSpPr/>
          <p:nvPr/>
        </p:nvSpPr>
        <p:spPr>
          <a:xfrm>
            <a:off x="533400" y="4343400"/>
            <a:ext cx="8153400" cy="400110"/>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create view</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stkfp</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as</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stkfirm</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stkprice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stock</a:t>
            </a:r>
          </a:p>
        </p:txBody>
      </p:sp>
      <p:sp>
        <p:nvSpPr>
          <p:cNvPr id="11" name="Rectangle 10">
            <a:extLst>
              <a:ext uri="{FF2B5EF4-FFF2-40B4-BE49-F238E27FC236}">
                <a16:creationId xmlns:a16="http://schemas.microsoft.com/office/drawing/2014/main" xmlns="" id="{E9A4BE8F-9875-524D-BFFF-453D17110F82}"/>
              </a:ext>
            </a:extLst>
          </p:cNvPr>
          <p:cNvSpPr/>
          <p:nvPr/>
        </p:nvSpPr>
        <p:spPr>
          <a:xfrm>
            <a:off x="518556" y="5867400"/>
            <a:ext cx="8153400" cy="707886"/>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create view</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as</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stkfirm</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stkprice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stkqty</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stkdiv</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stkprice</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a:solidFill>
                  <a:srgbClr val="337023"/>
                </a:solidFill>
                <a:effectLst/>
                <a:latin typeface="Consolas" panose="020B0609020204030204" pitchFamily="49" charset="0"/>
                <a:ea typeface="ＭＳ Ｐゴシック" pitchFamily="-109" charset="-128"/>
                <a:cs typeface="Consolas" panose="020B0609020204030204" pitchFamily="49" charset="0"/>
              </a:rPr>
              <a:t>100</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stock</a:t>
            </a:r>
          </a:p>
        </p:txBody>
      </p:sp>
    </p:spTree>
    <p:extLst>
      <p:ext uri="{BB962C8B-B14F-4D97-AF65-F5344CB8AC3E}">
        <p14:creationId xmlns:p14="http://schemas.microsoft.com/office/powerpoint/2010/main" val="340904980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742A937-3621-9048-88C5-5EAD6E39287E}"/>
              </a:ext>
            </a:extLst>
          </p:cNvPr>
          <p:cNvSpPr>
            <a:spLocks noGrp="1"/>
          </p:cNvSpPr>
          <p:nvPr>
            <p:ph idx="1"/>
          </p:nvPr>
        </p:nvSpPr>
        <p:spPr/>
        <p:txBody>
          <a:bodyPr/>
          <a:lstStyle/>
          <a:p>
            <a:r>
              <a:rPr lang="en-GB" dirty="0"/>
              <a:t>Avoid writing common SQL queries</a:t>
            </a:r>
          </a:p>
          <a:p>
            <a:pPr lvl="1"/>
            <a:r>
              <a:rPr lang="en-GB" sz="2400" dirty="0"/>
              <a:t>Create a view to perform the frequent join between stock and nation and to convert all share prices from the local currency to British pounds</a:t>
            </a:r>
          </a:p>
          <a:p>
            <a:endParaRPr lang="en-GB" dirty="0"/>
          </a:p>
          <a:p>
            <a:pPr marL="173038" indent="0">
              <a:buNone/>
            </a:pPr>
            <a:endParaRPr lang="en-GB" sz="2400" dirty="0"/>
          </a:p>
        </p:txBody>
      </p:sp>
      <p:sp>
        <p:nvSpPr>
          <p:cNvPr id="2867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Why Views</a:t>
            </a:r>
          </a:p>
        </p:txBody>
      </p:sp>
      <p:sp>
        <p:nvSpPr>
          <p:cNvPr id="11" name="Rectangle 10">
            <a:extLst>
              <a:ext uri="{FF2B5EF4-FFF2-40B4-BE49-F238E27FC236}">
                <a16:creationId xmlns:a16="http://schemas.microsoft.com/office/drawing/2014/main" xmlns="" id="{E9A4BE8F-9875-524D-BFFF-453D17110F82}"/>
              </a:ext>
            </a:extLst>
          </p:cNvPr>
          <p:cNvSpPr/>
          <p:nvPr/>
        </p:nvSpPr>
        <p:spPr>
          <a:xfrm>
            <a:off x="518556" y="3581400"/>
            <a:ext cx="8153400" cy="1938992"/>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create view</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stkvalue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as</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select</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natname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stkfirm</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stkprice</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exchrate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stkqty</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stkqty</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stkprice</a:t>
            </a:r>
            <a:r>
              <a:rPr lang="en-US" sz="2000" dirty="0">
                <a:effectLst/>
                <a:latin typeface="Consolas" panose="020B0609020204030204" pitchFamily="49" charset="0"/>
                <a:ea typeface="ＭＳ Ｐゴシック" pitchFamily="-109" charset="-128"/>
                <a:cs typeface="Consolas" panose="020B0609020204030204" pitchFamily="49" charset="0"/>
              </a:rPr>
              <a:t>*</a:t>
            </a:r>
            <a:r>
              <a:rPr lang="en-US" sz="2000" dirty="0" err="1">
                <a:effectLst/>
                <a:latin typeface="Consolas" panose="020B0609020204030204" pitchFamily="49" charset="0"/>
                <a:ea typeface="ＭＳ Ｐゴシック" pitchFamily="-109" charset="-128"/>
                <a:cs typeface="Consolas" panose="020B0609020204030204" pitchFamily="49" charset="0"/>
              </a:rPr>
              <a:t>exchrate</a:t>
            </a:r>
            <a:r>
              <a:rPr lang="en-US" sz="2000" dirty="0">
                <a:effectLst/>
                <a:latin typeface="Consolas" panose="020B0609020204030204" pitchFamily="49" charset="0"/>
                <a:ea typeface="ＭＳ Ｐゴシック" pitchFamily="-109" charset="-128"/>
                <a:cs typeface="Consolas" panose="020B0609020204030204" pitchFamily="49" charset="0"/>
              </a:rPr>
              <a:t> </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from</a:t>
            </a:r>
            <a:r>
              <a:rPr lang="en-US" sz="2000" dirty="0">
                <a:effectLst/>
                <a:latin typeface="Consolas" panose="020B0609020204030204" pitchFamily="49" charset="0"/>
                <a:ea typeface="ＭＳ Ｐゴシック" pitchFamily="-109" charset="-128"/>
                <a:cs typeface="Consolas" panose="020B0609020204030204" pitchFamily="49" charset="0"/>
              </a:rPr>
              <a:t> stock, nation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where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stock.natcode</a:t>
            </a:r>
            <a:r>
              <a:rPr lang="en-US" sz="2000" dirty="0">
                <a:effectLst/>
                <a:latin typeface="Consolas" panose="020B0609020204030204" pitchFamily="49" charset="0"/>
                <a:ea typeface="ＭＳ Ｐゴシック" pitchFamily="-109" charset="-128"/>
                <a:cs typeface="Consolas" panose="020B0609020204030204" pitchFamily="49" charset="0"/>
              </a:rPr>
              <a:t> = </a:t>
            </a:r>
            <a:r>
              <a:rPr lang="en-US" sz="2000" dirty="0" err="1">
                <a:effectLst/>
                <a:latin typeface="Consolas" panose="020B0609020204030204" pitchFamily="49" charset="0"/>
                <a:ea typeface="ＭＳ Ｐゴシック" pitchFamily="-109" charset="-128"/>
                <a:cs typeface="Consolas" panose="020B0609020204030204" pitchFamily="49" charset="0"/>
              </a:rPr>
              <a:t>nation.natcode</a:t>
            </a:r>
            <a:r>
              <a:rPr lang="en-US" sz="2000" dirty="0">
                <a:effectLst/>
                <a:latin typeface="Consolas" panose="020B0609020204030204" pitchFamily="49" charset="0"/>
                <a:ea typeface="ＭＳ Ｐゴシック" pitchFamily="-109" charset="-128"/>
                <a:cs typeface="Consolas" panose="020B0609020204030204" pitchFamily="49" charset="0"/>
              </a:rPr>
              <a:t>;</a:t>
            </a:r>
          </a:p>
          <a:p>
            <a:pPr algn="l"/>
            <a:endParaRPr lang="en-US" sz="2000" dirty="0">
              <a:effectLst/>
              <a:latin typeface="Consolas" panose="020B0609020204030204" pitchFamily="49" charset="0"/>
              <a:ea typeface="ＭＳ Ｐゴシック" pitchFamily="-109" charset="-128"/>
              <a:cs typeface="Consolas" panose="020B0609020204030204" pitchFamily="49" charset="0"/>
            </a:endParaRPr>
          </a:p>
          <a:p>
            <a:pPr algn="l"/>
            <a:r>
              <a:rPr lang="en-US" sz="2000" b="1" dirty="0">
                <a:solidFill>
                  <a:srgbClr val="75AAB6"/>
                </a:solidFill>
                <a:effectLst/>
                <a:latin typeface="Consolas" panose="020B0609020204030204" pitchFamily="49" charset="0"/>
                <a:ea typeface="ＭＳ Ｐゴシック" pitchFamily="-109" charset="-128"/>
                <a:cs typeface="Consolas" panose="020B0609020204030204" pitchFamily="49" charset="0"/>
              </a:rPr>
              <a:t># Drop a view</a:t>
            </a:r>
          </a:p>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drop view</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dirty="0" err="1">
                <a:effectLst/>
                <a:latin typeface="Consolas" panose="020B0609020204030204" pitchFamily="49" charset="0"/>
                <a:ea typeface="ＭＳ Ｐゴシック" pitchFamily="-109" charset="-128"/>
                <a:cs typeface="Consolas" panose="020B0609020204030204" pitchFamily="49" charset="0"/>
              </a:rPr>
              <a:t>stkvalue</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spTree>
    <p:extLst>
      <p:ext uri="{BB962C8B-B14F-4D97-AF65-F5344CB8AC3E}">
        <p14:creationId xmlns:p14="http://schemas.microsoft.com/office/powerpoint/2010/main" val="351068189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AC1749-E1E5-2243-B8EF-FCD99A372844}"/>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xmlns="" id="{75F756F6-089E-6042-B970-AF8D1BD90180}"/>
              </a:ext>
            </a:extLst>
          </p:cNvPr>
          <p:cNvSpPr>
            <a:spLocks noGrp="1"/>
          </p:cNvSpPr>
          <p:nvPr>
            <p:ph idx="1"/>
          </p:nvPr>
        </p:nvSpPr>
        <p:spPr/>
        <p:txBody>
          <a:bodyPr/>
          <a:lstStyle/>
          <a:p>
            <a:r>
              <a:rPr lang="en-US" dirty="0"/>
              <a:t>What is the percentage of Australian stocks in the portfolio?</a:t>
            </a:r>
          </a:p>
          <a:p>
            <a:pPr lvl="1"/>
            <a:r>
              <a:rPr lang="en-US" dirty="0"/>
              <a:t>Create two views and write a query</a:t>
            </a:r>
          </a:p>
          <a:p>
            <a:endParaRPr lang="en-US" dirty="0"/>
          </a:p>
        </p:txBody>
      </p:sp>
    </p:spTree>
    <p:extLst>
      <p:ext uri="{BB962C8B-B14F-4D97-AF65-F5344CB8AC3E}">
        <p14:creationId xmlns:p14="http://schemas.microsoft.com/office/powerpoint/2010/main" val="108611343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742A937-3621-9048-88C5-5EAD6E39287E}"/>
              </a:ext>
            </a:extLst>
          </p:cNvPr>
          <p:cNvSpPr>
            <a:spLocks noGrp="1"/>
          </p:cNvSpPr>
          <p:nvPr>
            <p:ph idx="1"/>
          </p:nvPr>
        </p:nvSpPr>
        <p:spPr/>
        <p:txBody>
          <a:bodyPr/>
          <a:lstStyle/>
          <a:p>
            <a:r>
              <a:rPr lang="en-GB" dirty="0"/>
              <a:t>An ordered set of pointers to rows of a table</a:t>
            </a:r>
          </a:p>
          <a:p>
            <a:r>
              <a:rPr lang="en-GB" dirty="0"/>
              <a:t>Index template</a:t>
            </a:r>
          </a:p>
          <a:p>
            <a:endParaRPr lang="en-GB" dirty="0"/>
          </a:p>
          <a:p>
            <a:endParaRPr lang="en-GB" sz="2400" dirty="0"/>
          </a:p>
          <a:p>
            <a:r>
              <a:rPr lang="en-GB" dirty="0"/>
              <a:t>Create a unique index for firm name</a:t>
            </a:r>
          </a:p>
          <a:p>
            <a:endParaRPr lang="en-GB" dirty="0"/>
          </a:p>
          <a:p>
            <a:endParaRPr lang="en-GB" sz="2400" dirty="0"/>
          </a:p>
          <a:p>
            <a:pPr marL="173038" indent="0">
              <a:buNone/>
            </a:pPr>
            <a:endParaRPr lang="en-US" dirty="0"/>
          </a:p>
        </p:txBody>
      </p:sp>
      <p:sp>
        <p:nvSpPr>
          <p:cNvPr id="28675"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Define an Index</a:t>
            </a:r>
          </a:p>
        </p:txBody>
      </p:sp>
      <p:sp>
        <p:nvSpPr>
          <p:cNvPr id="7" name="Rectangle 6">
            <a:extLst>
              <a:ext uri="{FF2B5EF4-FFF2-40B4-BE49-F238E27FC236}">
                <a16:creationId xmlns:a16="http://schemas.microsoft.com/office/drawing/2014/main" xmlns="" id="{9878D4C8-605E-564D-AD66-E7BCF21B9549}"/>
              </a:ext>
            </a:extLst>
          </p:cNvPr>
          <p:cNvSpPr/>
          <p:nvPr/>
        </p:nvSpPr>
        <p:spPr>
          <a:xfrm>
            <a:off x="524132" y="2876490"/>
            <a:ext cx="8153400" cy="400110"/>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create &lt;unique&gt; index</a:t>
            </a:r>
            <a:r>
              <a:rPr lang="en-US" sz="2000" dirty="0">
                <a:effectLst/>
                <a:latin typeface="Consolas" panose="020B0609020204030204" pitchFamily="49" charset="0"/>
                <a:ea typeface="ＭＳ Ｐゴシック" pitchFamily="-109" charset="-128"/>
                <a:cs typeface="Consolas" panose="020B0609020204030204" pitchFamily="49" charset="0"/>
              </a:rPr>
              <a:t> &lt;COLUMN&gt;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on</a:t>
            </a:r>
            <a:r>
              <a:rPr lang="en-US" sz="2000" dirty="0">
                <a:effectLst/>
                <a:latin typeface="Consolas" panose="020B0609020204030204" pitchFamily="49" charset="0"/>
                <a:ea typeface="ＭＳ Ｐゴシック" pitchFamily="-109" charset="-128"/>
                <a:cs typeface="Consolas" panose="020B0609020204030204" pitchFamily="49" charset="0"/>
              </a:rPr>
              <a:t> &lt;TABLE&gt; &lt;(COLUMN)&gt;</a:t>
            </a:r>
          </a:p>
        </p:txBody>
      </p:sp>
      <p:sp>
        <p:nvSpPr>
          <p:cNvPr id="8" name="Rectangle 7">
            <a:extLst>
              <a:ext uri="{FF2B5EF4-FFF2-40B4-BE49-F238E27FC236}">
                <a16:creationId xmlns:a16="http://schemas.microsoft.com/office/drawing/2014/main" xmlns="" id="{99F063D5-132E-574E-9DED-FCCCBFE1BAC0}"/>
              </a:ext>
            </a:extLst>
          </p:cNvPr>
          <p:cNvSpPr/>
          <p:nvPr/>
        </p:nvSpPr>
        <p:spPr>
          <a:xfrm>
            <a:off x="533400" y="4343400"/>
            <a:ext cx="8153400" cy="400110"/>
          </a:xfrm>
          <a:prstGeom prst="rect">
            <a:avLst/>
          </a:prstGeom>
          <a:solidFill>
            <a:srgbClr val="F2F2F2"/>
          </a:solidFill>
        </p:spPr>
        <p:txBody>
          <a:bodyPr wrap="square">
            <a:spAutoFit/>
          </a:bodyPr>
          <a:lstStyle/>
          <a:p>
            <a:pPr algn="l"/>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create unique index </a:t>
            </a:r>
            <a:r>
              <a:rPr lang="en-US" sz="2000" dirty="0" err="1">
                <a:effectLst/>
                <a:latin typeface="Consolas" panose="020B0609020204030204" pitchFamily="49" charset="0"/>
                <a:ea typeface="ＭＳ Ｐゴシック" pitchFamily="-109" charset="-128"/>
                <a:cs typeface="Consolas" panose="020B0609020204030204" pitchFamily="49" charset="0"/>
              </a:rPr>
              <a:t>firmname</a:t>
            </a:r>
            <a:r>
              <a:rPr lang="en-US" sz="2000" dirty="0">
                <a:effectLst/>
                <a:latin typeface="Consolas" panose="020B0609020204030204" pitchFamily="49" charset="0"/>
                <a:ea typeface="ＭＳ Ｐゴシック" pitchFamily="-109" charset="-128"/>
                <a:cs typeface="Consolas" panose="020B0609020204030204" pitchFamily="49" charset="0"/>
              </a:rPr>
              <a:t> </a:t>
            </a:r>
            <a:r>
              <a:rPr lang="en-US" sz="2000" b="1" dirty="0">
                <a:solidFill>
                  <a:srgbClr val="337023"/>
                </a:solidFill>
                <a:effectLst/>
                <a:latin typeface="Consolas" panose="020B0609020204030204" pitchFamily="49" charset="0"/>
                <a:ea typeface="ＭＳ Ｐゴシック" pitchFamily="-109" charset="-128"/>
                <a:cs typeface="Consolas" panose="020B0609020204030204" pitchFamily="49" charset="0"/>
              </a:rPr>
              <a:t>on </a:t>
            </a:r>
            <a:r>
              <a:rPr lang="en-US" sz="2000" dirty="0">
                <a:effectLst/>
                <a:latin typeface="Consolas" panose="020B0609020204030204" pitchFamily="49" charset="0"/>
                <a:ea typeface="ＭＳ Ｐゴシック" pitchFamily="-109" charset="-128"/>
                <a:cs typeface="Consolas" panose="020B0609020204030204" pitchFamily="49" charset="0"/>
              </a:rPr>
              <a:t>share (</a:t>
            </a:r>
            <a:r>
              <a:rPr lang="en-US" sz="2000" dirty="0" err="1">
                <a:effectLst/>
                <a:latin typeface="Consolas" panose="020B0609020204030204" pitchFamily="49" charset="0"/>
                <a:ea typeface="ＭＳ Ｐゴシック" pitchFamily="-109" charset="-128"/>
                <a:cs typeface="Consolas" panose="020B0609020204030204" pitchFamily="49" charset="0"/>
              </a:rPr>
              <a:t>shrfirm</a:t>
            </a:r>
            <a:r>
              <a:rPr lang="en-US" sz="2000" dirty="0">
                <a:effectLst/>
                <a:latin typeface="Consolas" panose="020B0609020204030204" pitchFamily="49" charset="0"/>
                <a:ea typeface="ＭＳ Ｐゴシック" pitchFamily="-109" charset="-128"/>
                <a:cs typeface="Consolas" panose="020B0609020204030204" pitchFamily="49" charset="0"/>
              </a:rPr>
              <a:t>);</a:t>
            </a:r>
          </a:p>
        </p:txBody>
      </p:sp>
    </p:spTree>
    <p:extLst>
      <p:ext uri="{BB962C8B-B14F-4D97-AF65-F5344CB8AC3E}">
        <p14:creationId xmlns:p14="http://schemas.microsoft.com/office/powerpoint/2010/main" val="3684555147"/>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
      <a:dk1>
        <a:srgbClr val="44422C"/>
      </a:dk1>
      <a:lt1>
        <a:srgbClr val="BBBDD3"/>
      </a:lt1>
      <a:dk2>
        <a:srgbClr val="000000"/>
      </a:dk2>
      <a:lt2>
        <a:srgbClr val="4C4C4C"/>
      </a:lt2>
      <a:accent1>
        <a:srgbClr val="094B67"/>
      </a:accent1>
      <a:accent2>
        <a:srgbClr val="333399"/>
      </a:accent2>
      <a:accent3>
        <a:srgbClr val="DADBE6"/>
      </a:accent3>
      <a:accent4>
        <a:srgbClr val="393724"/>
      </a:accent4>
      <a:accent5>
        <a:srgbClr val="AAB1B8"/>
      </a:accent5>
      <a:accent6>
        <a:srgbClr val="2D2D8A"/>
      </a:accent6>
      <a:hlink>
        <a:srgbClr val="009999"/>
      </a:hlink>
      <a:folHlink>
        <a:srgbClr val="99CC00"/>
      </a:folHlink>
    </a:clrScheme>
    <a:fontScheme name="Title &amp; Bullets">
      <a:majorFont>
        <a:latin typeface="Helvetica"/>
        <a:ea typeface="ヒラギノ角ゴ ProN W3"/>
        <a:cs typeface="ヒラギノ角ゴ ProN W3"/>
      </a:majorFont>
      <a:minorFont>
        <a:latin typeface="Helvetic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25400" cap="flat" cmpd="sng" algn="ctr">
              <a:solidFill>
                <a:srgbClr val="44422C"/>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44422C"/>
            </a:solidFill>
            <a:effectLst>
              <a:outerShdw blurRad="38100" dist="38100" dir="2700000" algn="tl">
                <a:srgbClr val="000000">
                  <a:alpha val="43137"/>
                </a:srgbClr>
              </a:outerShdw>
            </a:effectLst>
            <a:latin typeface="Hoefler Text" charset="0"/>
            <a:ea typeface="ヒラギノ明朝 ProN W3" charset="0"/>
            <a:cs typeface="ヒラギノ明朝 ProN W3" charset="0"/>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xmlns="" w="25400" cap="flat" cmpd="sng" algn="ctr">
              <a:solidFill>
                <a:srgbClr val="44422C"/>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44422C"/>
            </a:solidFill>
            <a:effectLst>
              <a:outerShdw blurRad="38100" dist="38100" dir="2700000" algn="tl">
                <a:srgbClr val="000000">
                  <a:alpha val="43137"/>
                </a:srgbClr>
              </a:outerShdw>
            </a:effectLst>
            <a:latin typeface="Hoefler Text" charset="0"/>
            <a:ea typeface="ヒラギノ明朝 ProN W3" charset="0"/>
            <a:cs typeface="ヒラギノ明朝 ProN W3" charset="0"/>
            <a:sym typeface="Hoefler Text"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13193</TotalTime>
  <Pages>0</Pages>
  <Words>1574</Words>
  <Characters>0</Characters>
  <Application>Microsoft Office PowerPoint</Application>
  <PresentationFormat>On-screen Show (4:3)</PresentationFormat>
  <Lines>0</Lines>
  <Paragraphs>443</Paragraphs>
  <Slides>42</Slides>
  <Notes>24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MS PGothic</vt:lpstr>
      <vt:lpstr>Arial</vt:lpstr>
      <vt:lpstr>Calibri</vt:lpstr>
      <vt:lpstr>Consolas</vt:lpstr>
      <vt:lpstr>Courier New</vt:lpstr>
      <vt:lpstr>Georgia</vt:lpstr>
      <vt:lpstr>Helvetica</vt:lpstr>
      <vt:lpstr>Hoefler Text</vt:lpstr>
      <vt:lpstr>Osaka</vt:lpstr>
      <vt:lpstr>Times</vt:lpstr>
      <vt:lpstr>Trebuchet MS</vt:lpstr>
      <vt:lpstr>ヒラギノ明朝 ProN W3</vt:lpstr>
      <vt:lpstr>ヒラギノ角ゴ ProN W3</vt:lpstr>
      <vt:lpstr>Title &amp; Bullets</vt:lpstr>
      <vt:lpstr>SQL  MSBA BAN 6020 Data Management</vt:lpstr>
      <vt:lpstr>SQL</vt:lpstr>
      <vt:lpstr>SQL</vt:lpstr>
      <vt:lpstr>PowerPoint Presentation</vt:lpstr>
      <vt:lpstr>Define a Table</vt:lpstr>
      <vt:lpstr>Define a View</vt:lpstr>
      <vt:lpstr>Why Views</vt:lpstr>
      <vt:lpstr>Exercise</vt:lpstr>
      <vt:lpstr>Define an Index</vt:lpstr>
      <vt:lpstr>Why Indexes</vt:lpstr>
      <vt:lpstr>PowerPoint Presentation</vt:lpstr>
      <vt:lpstr>Insert Rows</vt:lpstr>
      <vt:lpstr>Update and Delete</vt:lpstr>
      <vt:lpstr>Select</vt:lpstr>
      <vt:lpstr>Format</vt:lpstr>
      <vt:lpstr>Collation Sequence</vt:lpstr>
      <vt:lpstr>Join</vt:lpstr>
      <vt:lpstr>Inner Join</vt:lpstr>
      <vt:lpstr>Left Outer Join</vt:lpstr>
      <vt:lpstr>Right Outer Join</vt:lpstr>
      <vt:lpstr>Full Outer Join</vt:lpstr>
      <vt:lpstr>Exercises</vt:lpstr>
      <vt:lpstr>Exercise</vt:lpstr>
      <vt:lpstr>Note to Carolina</vt:lpstr>
      <vt:lpstr>Correlated Subqueries</vt:lpstr>
      <vt:lpstr>Correlated Subquery</vt:lpstr>
      <vt:lpstr>Subquery vs. Correlated Subquery</vt:lpstr>
      <vt:lpstr>Security</vt:lpstr>
      <vt:lpstr>Grant</vt:lpstr>
      <vt:lpstr>Grant</vt:lpstr>
      <vt:lpstr>Revoke</vt:lpstr>
      <vt:lpstr>Exercises – Classic Models</vt:lpstr>
      <vt:lpstr>Question 1</vt:lpstr>
      <vt:lpstr>Question 2</vt:lpstr>
      <vt:lpstr>Question 3</vt:lpstr>
      <vt:lpstr>Question 4</vt:lpstr>
      <vt:lpstr>Question 5</vt:lpstr>
      <vt:lpstr>Question 6</vt:lpstr>
      <vt:lpstr>Question 7</vt:lpstr>
      <vt:lpstr>Question 8</vt:lpstr>
      <vt:lpstr>Recap</vt:lpstr>
      <vt:lpstr>Next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dc:creator>
  <cp:keywords/>
  <dc:description/>
  <cp:lastModifiedBy>Salge, Carolina A.</cp:lastModifiedBy>
  <cp:revision>605</cp:revision>
  <dcterms:modified xsi:type="dcterms:W3CDTF">2019-11-20T17:23:27Z</dcterms:modified>
</cp:coreProperties>
</file>