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72" r:id="rId1"/>
  </p:sldMasterIdLst>
  <p:notesMasterIdLst>
    <p:notesMasterId r:id="rId42"/>
  </p:notesMasterIdLst>
  <p:handoutMasterIdLst>
    <p:handoutMasterId r:id="rId43"/>
  </p:handoutMasterIdLst>
  <p:sldIdLst>
    <p:sldId id="291" r:id="rId2"/>
    <p:sldId id="333" r:id="rId3"/>
    <p:sldId id="338" r:id="rId4"/>
    <p:sldId id="336" r:id="rId5"/>
    <p:sldId id="256" r:id="rId6"/>
    <p:sldId id="310" r:id="rId7"/>
    <p:sldId id="257" r:id="rId8"/>
    <p:sldId id="262" r:id="rId9"/>
    <p:sldId id="263" r:id="rId10"/>
    <p:sldId id="311" r:id="rId11"/>
    <p:sldId id="313" r:id="rId12"/>
    <p:sldId id="329" r:id="rId13"/>
    <p:sldId id="314" r:id="rId14"/>
    <p:sldId id="330" r:id="rId15"/>
    <p:sldId id="312" r:id="rId16"/>
    <p:sldId id="315" r:id="rId17"/>
    <p:sldId id="331" r:id="rId18"/>
    <p:sldId id="316" r:id="rId19"/>
    <p:sldId id="317" r:id="rId20"/>
    <p:sldId id="339" r:id="rId21"/>
    <p:sldId id="343" r:id="rId22"/>
    <p:sldId id="344" r:id="rId23"/>
    <p:sldId id="356" r:id="rId24"/>
    <p:sldId id="357" r:id="rId25"/>
    <p:sldId id="358" r:id="rId26"/>
    <p:sldId id="359" r:id="rId27"/>
    <p:sldId id="361" r:id="rId28"/>
    <p:sldId id="362" r:id="rId29"/>
    <p:sldId id="363" r:id="rId30"/>
    <p:sldId id="365" r:id="rId31"/>
    <p:sldId id="366" r:id="rId32"/>
    <p:sldId id="320" r:id="rId33"/>
    <p:sldId id="321" r:id="rId34"/>
    <p:sldId id="325" r:id="rId35"/>
    <p:sldId id="322" r:id="rId36"/>
    <p:sldId id="335" r:id="rId37"/>
    <p:sldId id="326" r:id="rId38"/>
    <p:sldId id="367" r:id="rId39"/>
    <p:sldId id="368" r:id="rId40"/>
    <p:sldId id="332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7" autoAdjust="0"/>
    <p:restoredTop sz="86054" autoAdjust="0"/>
  </p:normalViewPr>
  <p:slideViewPr>
    <p:cSldViewPr>
      <p:cViewPr varScale="1">
        <p:scale>
          <a:sx n="105" d="100"/>
          <a:sy n="105" d="100"/>
        </p:scale>
        <p:origin x="3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MIST 7510: Data Management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FDCFE-BB0F-3C43-93E6-F95A6852D8CD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01D11-3BDE-374B-BE00-57995BC0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50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MIST 7510: Data Management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B463007-365F-49E0-9490-58C589F00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80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618194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Lack of</a:t>
            </a:r>
            <a:r>
              <a:rPr lang="en-US" baseline="0" dirty="0"/>
              <a:t> </a:t>
            </a:r>
            <a:r>
              <a:rPr lang="en-US" dirty="0"/>
              <a:t>Integration,</a:t>
            </a:r>
            <a:r>
              <a:rPr lang="en-US" baseline="0" dirty="0"/>
              <a:t> Control, Reality</a:t>
            </a:r>
          </a:p>
          <a:p>
            <a:r>
              <a:rPr lang="en-US" baseline="0" dirty="0"/>
              <a:t>Interface is poor</a:t>
            </a:r>
          </a:p>
          <a:p>
            <a:r>
              <a:rPr lang="en-US" baseline="0" dirty="0"/>
              <a:t>Delays in report requests</a:t>
            </a:r>
          </a:p>
          <a:p>
            <a:r>
              <a:rPr lang="en-US" baseline="0" dirty="0"/>
              <a:t>Redundancy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463007-365F-49E0-9490-58C589F00EA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25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28EFF21-0F67-4918-B51D-D3D492133B06}" type="slidenum">
              <a:rPr lang="en-US"/>
              <a:pPr>
                <a:spcBef>
                  <a:spcPct val="0"/>
                </a:spcBef>
              </a:pPr>
              <a:t>18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4750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B39D3-F8E0-8F4C-A2BE-68E5748B257C}" type="slidenum">
              <a:rPr lang="en-US">
                <a:latin typeface="Times" pitchFamily="-109" charset="0"/>
              </a:rPr>
              <a:pPr/>
              <a:t>19</a:t>
            </a:fld>
            <a:endParaRPr lang="en-US">
              <a:latin typeface="Times" pitchFamily="-109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US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65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EC480-6E6D-7044-BB18-99DEE8998AC6}" type="slidenum">
              <a:rPr lang="en-US">
                <a:latin typeface="Times" pitchFamily="-109" charset="0"/>
              </a:rPr>
              <a:pPr/>
              <a:t>20</a:t>
            </a:fld>
            <a:endParaRPr lang="en-US">
              <a:latin typeface="Times" pitchFamily="-109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US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44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E26868-3EB3-6F45-AD11-5A2B046B19AF}" type="slidenum">
              <a:rPr lang="en-US">
                <a:latin typeface="Times" pitchFamily="-109" charset="0"/>
              </a:rPr>
              <a:pPr/>
              <a:t>24</a:t>
            </a:fld>
            <a:endParaRPr lang="en-US">
              <a:latin typeface="Times" pitchFamily="-109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US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4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2525F-E7D4-F644-9AAE-0F4EA0607878}" type="slidenum">
              <a:rPr lang="en-US">
                <a:latin typeface="Times" pitchFamily="-109" charset="0"/>
              </a:rPr>
              <a:pPr/>
              <a:t>25</a:t>
            </a:fld>
            <a:endParaRPr lang="en-US">
              <a:latin typeface="Times" pitchFamily="-109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US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961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22A651-967F-794D-83E0-DA0B56DC250C}" type="slidenum">
              <a:rPr lang="en-US">
                <a:latin typeface="Times" pitchFamily="-109" charset="0"/>
              </a:rPr>
              <a:pPr/>
              <a:t>26</a:t>
            </a:fld>
            <a:endParaRPr lang="en-US">
              <a:latin typeface="Times" pitchFamily="-109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US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06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549009-C194-AF47-A669-1DABE7069D36}" type="slidenum">
              <a:rPr lang="en-US">
                <a:latin typeface="Times" pitchFamily="-109" charset="0"/>
              </a:rPr>
              <a:pPr/>
              <a:t>27</a:t>
            </a:fld>
            <a:endParaRPr lang="en-US">
              <a:latin typeface="Times" pitchFamily="-109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US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854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05DE2-1BB3-6544-A7CE-5FF8B22B7BA9}" type="slidenum">
              <a:rPr lang="en-US">
                <a:latin typeface="Times" pitchFamily="-109" charset="0"/>
              </a:rPr>
              <a:pPr/>
              <a:t>28</a:t>
            </a:fld>
            <a:endParaRPr lang="en-US">
              <a:latin typeface="Times" pitchFamily="-109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US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69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8551E7-54D8-6B4E-B1EE-73B214FE16F3}" type="slidenum">
              <a:rPr lang="en-US">
                <a:latin typeface="Times" pitchFamily="-109" charset="0"/>
              </a:rPr>
              <a:pPr/>
              <a:t>29</a:t>
            </a:fld>
            <a:endParaRPr lang="en-US">
              <a:latin typeface="Times" pitchFamily="-109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US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6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418971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EA8165-1D93-A149-A55A-111EA438B4EF}" type="slidenum">
              <a:rPr lang="en-US">
                <a:latin typeface="Times" pitchFamily="-109" charset="0"/>
              </a:rPr>
              <a:pPr/>
              <a:t>30</a:t>
            </a:fld>
            <a:endParaRPr lang="en-US">
              <a:latin typeface="Times" pitchFamily="-109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US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24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BA788-68AA-3B4F-96D5-4EAF2E1F3B97}" type="slidenum">
              <a:rPr lang="en-US">
                <a:latin typeface="Times" pitchFamily="-109" charset="0"/>
              </a:rPr>
              <a:pPr/>
              <a:t>31</a:t>
            </a:fld>
            <a:endParaRPr lang="en-US">
              <a:latin typeface="Times" pitchFamily="-109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US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932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6BAA9-D687-994F-AE9F-52CB1F601D2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80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6BAA9-D687-994F-AE9F-52CB1F601D2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90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6BAA9-D687-994F-AE9F-52CB1F601D2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53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6BAA9-D687-994F-AE9F-52CB1F601D2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20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B64C65-27AF-2841-92E5-CED45B8A70B9}" type="slidenum">
              <a:rPr lang="en-US">
                <a:latin typeface="Times" pitchFamily="-109" charset="0"/>
              </a:rPr>
              <a:pPr/>
              <a:t>38</a:t>
            </a:fld>
            <a:endParaRPr lang="en-US">
              <a:latin typeface="Times" pitchFamily="-109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en-US">
              <a:latin typeface="Time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4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D89BD9-1F46-48D0-8970-F7E09BFABDE0}" type="slidenum">
              <a:rPr lang="en-US"/>
              <a:pPr>
                <a:spcBef>
                  <a:spcPct val="0"/>
                </a:spcBef>
              </a:pPr>
              <a:t>6</a:t>
            </a:fld>
            <a:endParaRPr lang="en-US"/>
          </a:p>
        </p:txBody>
      </p:sp>
      <p:sp>
        <p:nvSpPr>
          <p:cNvPr id="235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99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15899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76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952197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70161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463007-365F-49E0-9490-58C589F00EA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61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" charset="0"/>
                <a:ea typeface="ＭＳ Ｐゴシック" pitchFamily="-109" charset="-128"/>
                <a:cs typeface="ＭＳ Ｐゴシック" pitchFamily="-109" charset="-128"/>
              </a:rPr>
              <a:t>According to The Data Warehousing Institute (TDWI), “The Cost of bad or ‘dirty’ data exceeds $600 Billion dollars for US businesses annually.”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463007-365F-49E0-9490-58C589F00EA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06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429DA44-A0B7-4543-AEA1-A6F1CF9F9CB4}" type="slidenum">
              <a:rPr lang="en-US"/>
              <a:pPr>
                <a:spcBef>
                  <a:spcPct val="0"/>
                </a:spcBef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1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3" indent="0" algn="ctr">
              <a:buNone/>
              <a:defRPr/>
            </a:lvl2pPr>
            <a:lvl3pPr marL="914305" indent="0" algn="ctr">
              <a:buNone/>
              <a:defRPr/>
            </a:lvl3pPr>
            <a:lvl4pPr marL="1371458" indent="0" algn="ctr">
              <a:buNone/>
              <a:defRPr/>
            </a:lvl4pPr>
            <a:lvl5pPr marL="1828610" indent="0" algn="ctr">
              <a:buNone/>
              <a:defRPr/>
            </a:lvl5pPr>
            <a:lvl6pPr marL="2285762" indent="0" algn="ctr">
              <a:buNone/>
              <a:defRPr/>
            </a:lvl6pPr>
            <a:lvl7pPr marL="2742915" indent="0" algn="ctr">
              <a:buNone/>
              <a:defRPr/>
            </a:lvl7pPr>
            <a:lvl8pPr marL="3200068" indent="0" algn="ctr">
              <a:buNone/>
              <a:defRPr/>
            </a:lvl8pPr>
            <a:lvl9pPr marL="365722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151449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77395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1"/>
            <a:ext cx="2057400" cy="5059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066801"/>
            <a:ext cx="6019800" cy="5059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3756864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</p:spTree>
    <p:extLst>
      <p:ext uri="{BB962C8B-B14F-4D97-AF65-F5344CB8AC3E}">
        <p14:creationId xmlns:p14="http://schemas.microsoft.com/office/powerpoint/2010/main" val="210051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2038" y="1766888"/>
            <a:ext cx="7769225" cy="411321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29600" y="6400800"/>
            <a:ext cx="914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5C2F8-28E7-E44A-9EEC-D5B2DF74DE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8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9172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3" indent="0">
              <a:buNone/>
              <a:defRPr sz="1800"/>
            </a:lvl2pPr>
            <a:lvl3pPr marL="914305" indent="0">
              <a:buNone/>
              <a:defRPr sz="1600"/>
            </a:lvl3pPr>
            <a:lvl4pPr marL="1371458" indent="0">
              <a:buNone/>
              <a:defRPr sz="1400"/>
            </a:lvl4pPr>
            <a:lvl5pPr marL="1828610" indent="0">
              <a:buNone/>
              <a:defRPr sz="1400"/>
            </a:lvl5pPr>
            <a:lvl6pPr marL="2285762" indent="0">
              <a:buNone/>
              <a:defRPr sz="1400"/>
            </a:lvl6pPr>
            <a:lvl7pPr marL="2742915" indent="0">
              <a:buNone/>
              <a:defRPr sz="1400"/>
            </a:lvl7pPr>
            <a:lvl8pPr marL="3200068" indent="0">
              <a:buNone/>
              <a:defRPr sz="1400"/>
            </a:lvl8pPr>
            <a:lvl9pPr marL="365722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133989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38401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2438401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34089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2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2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47839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96316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40672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2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100332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2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2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356176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38401"/>
            <a:ext cx="8229600" cy="36877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6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  <p:pic>
        <p:nvPicPr>
          <p:cNvPr id="1029" name="Picture 3" descr="tcb_horiz_print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6164264"/>
            <a:ext cx="3440113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5" descr="TCB_swoosh_cmyk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5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5pPr>
      <a:lvl6pPr marL="45715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30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45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61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865" indent="-342865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873" indent="-28572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2882" indent="-228576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034" indent="-22857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186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339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491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644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5797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2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dilbert.com/strips/comic/2001-09-1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nternetlivestat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1676400"/>
          </a:xfrm>
        </p:spPr>
        <p:txBody>
          <a:bodyPr/>
          <a:lstStyle/>
          <a:p>
            <a:r>
              <a:rPr lang="en-US" dirty="0"/>
              <a:t>MIST 4610 – Data Management and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r>
              <a:rPr lang="en-US" sz="2800" dirty="0"/>
              <a:t>Dr. Nikhil Srinivasan</a:t>
            </a:r>
          </a:p>
          <a:p>
            <a:r>
              <a:rPr lang="en-US" sz="2800" dirty="0" err="1">
                <a:solidFill>
                  <a:srgbClr val="D70F3C"/>
                </a:solidFill>
              </a:rPr>
              <a:t>MIS@Terry</a:t>
            </a:r>
            <a:endParaRPr lang="en-US" sz="2800" dirty="0">
              <a:solidFill>
                <a:srgbClr val="D70F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32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72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8153400" cy="1143000"/>
          </a:xfrm>
        </p:spPr>
        <p:txBody>
          <a:bodyPr/>
          <a:lstStyle/>
          <a:p>
            <a:pPr eaLnBrk="1" hangingPunct="1"/>
            <a:r>
              <a:rPr lang="en-GB" dirty="0">
                <a:ea typeface="ＭＳ Ｐゴシック" panose="020B0600070205080204" pitchFamily="34" charset="-128"/>
              </a:rPr>
              <a:t>The information systems cycle</a:t>
            </a:r>
          </a:p>
        </p:txBody>
      </p:sp>
      <p:pic>
        <p:nvPicPr>
          <p:cNvPr id="29700" name="Picture 727" descr="FireLite:Books:Data Management:6e:Art PNG:01-IS 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163762"/>
            <a:ext cx="6935787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19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4143" y="3429000"/>
            <a:ext cx="5655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D70F3C"/>
                </a:solidFill>
              </a:rPr>
              <a:t>What are some attributes we would like data</a:t>
            </a:r>
          </a:p>
          <a:p>
            <a:pPr algn="ctr"/>
            <a:r>
              <a:rPr lang="en-US" dirty="0">
                <a:solidFill>
                  <a:srgbClr val="D70F3C"/>
                </a:solidFill>
              </a:rPr>
              <a:t>to have?</a:t>
            </a:r>
          </a:p>
        </p:txBody>
      </p:sp>
    </p:spTree>
    <p:extLst>
      <p:ext uri="{BB962C8B-B14F-4D97-AF65-F5344CB8AC3E}">
        <p14:creationId xmlns:p14="http://schemas.microsoft.com/office/powerpoint/2010/main" val="260318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Sharable</a:t>
            </a:r>
          </a:p>
          <a:p>
            <a:r>
              <a:rPr lang="en-US" dirty="0"/>
              <a:t>Transportable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Accurate</a:t>
            </a:r>
          </a:p>
          <a:p>
            <a:r>
              <a:rPr lang="en-US" dirty="0"/>
              <a:t>Timely</a:t>
            </a:r>
          </a:p>
          <a:p>
            <a:r>
              <a:rPr lang="en-US" dirty="0"/>
              <a:t>Relevant</a:t>
            </a:r>
          </a:p>
        </p:txBody>
      </p:sp>
    </p:spTree>
    <p:extLst>
      <p:ext uri="{BB962C8B-B14F-4D97-AF65-F5344CB8AC3E}">
        <p14:creationId xmlns:p14="http://schemas.microsoft.com/office/powerpoint/2010/main" val="624226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ptember 10, 200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7128127" cy="21050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415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/>
          <a:lstStyle/>
          <a:p>
            <a:r>
              <a:rPr lang="en-US" dirty="0"/>
              <a:t>Components of Organizational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People/Conversations</a:t>
            </a:r>
          </a:p>
          <a:p>
            <a:r>
              <a:rPr lang="en-US" dirty="0"/>
              <a:t>Tables/Documents</a:t>
            </a:r>
          </a:p>
          <a:p>
            <a:r>
              <a:rPr lang="en-US" dirty="0"/>
              <a:t>Video/Images/Graphics/Multimedia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Knowledge/Decisions</a:t>
            </a:r>
          </a:p>
          <a:p>
            <a:r>
              <a:rPr lang="en-US" dirty="0"/>
              <a:t>Specialized memories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3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ea typeface="ＭＳ Ｐゴシック" pitchFamily="34" charset="-128"/>
              </a:rPr>
              <a:t>Data management 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systems timeline</a:t>
            </a:r>
            <a:endParaRPr lang="en-US" dirty="0"/>
          </a:p>
        </p:txBody>
      </p:sp>
      <p:grpSp>
        <p:nvGrpSpPr>
          <p:cNvPr id="30724" name="Group 4"/>
          <p:cNvGrpSpPr>
            <a:grpSpLocks noChangeAspect="1"/>
          </p:cNvGrpSpPr>
          <p:nvPr/>
        </p:nvGrpSpPr>
        <p:grpSpPr bwMode="auto">
          <a:xfrm>
            <a:off x="838200" y="2392631"/>
            <a:ext cx="7543800" cy="4463415"/>
            <a:chOff x="-29" y="498"/>
            <a:chExt cx="5760" cy="2882"/>
          </a:xfrm>
        </p:grpSpPr>
        <p:sp>
          <p:nvSpPr>
            <p:cNvPr id="307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-3" y="1488"/>
              <a:ext cx="5715" cy="1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Freeform 5"/>
            <p:cNvSpPr>
              <a:spLocks/>
            </p:cNvSpPr>
            <p:nvPr/>
          </p:nvSpPr>
          <p:spPr bwMode="auto">
            <a:xfrm>
              <a:off x="-29" y="498"/>
              <a:ext cx="5760" cy="2840"/>
            </a:xfrm>
            <a:custGeom>
              <a:avLst/>
              <a:gdLst>
                <a:gd name="T0" fmla="*/ 0 w 16772"/>
                <a:gd name="T1" fmla="*/ 2840 h 8266"/>
                <a:gd name="T2" fmla="*/ 0 w 16772"/>
                <a:gd name="T3" fmla="*/ 2840 h 8266"/>
                <a:gd name="T4" fmla="*/ 5760 w 16772"/>
                <a:gd name="T5" fmla="*/ 2840 h 8266"/>
                <a:gd name="T6" fmla="*/ 5760 w 16772"/>
                <a:gd name="T7" fmla="*/ 0 h 8266"/>
                <a:gd name="T8" fmla="*/ 0 w 16772"/>
                <a:gd name="T9" fmla="*/ 0 h 8266"/>
                <a:gd name="T10" fmla="*/ 0 w 16772"/>
                <a:gd name="T11" fmla="*/ 2840 h 82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772"/>
                <a:gd name="T19" fmla="*/ 0 h 8266"/>
                <a:gd name="T20" fmla="*/ 16772 w 16772"/>
                <a:gd name="T21" fmla="*/ 8266 h 82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772" h="8266">
                  <a:moveTo>
                    <a:pt x="0" y="8266"/>
                  </a:moveTo>
                  <a:lnTo>
                    <a:pt x="0" y="8266"/>
                  </a:lnTo>
                  <a:lnTo>
                    <a:pt x="16772" y="8266"/>
                  </a:lnTo>
                  <a:lnTo>
                    <a:pt x="16772" y="0"/>
                  </a:lnTo>
                  <a:lnTo>
                    <a:pt x="0" y="0"/>
                  </a:lnTo>
                  <a:lnTo>
                    <a:pt x="0" y="8266"/>
                  </a:lnTo>
                  <a:close/>
                </a:path>
              </a:pathLst>
            </a:custGeom>
            <a:solidFill>
              <a:srgbClr val="38292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96" y="3036"/>
              <a:ext cx="3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dirty="0">
                  <a:solidFill>
                    <a:srgbClr val="FFFFFF"/>
                  </a:solidFill>
                  <a:latin typeface="Optima"/>
                </a:rPr>
                <a:t>1960</a:t>
              </a:r>
              <a:endParaRPr lang="en-US" sz="1800" dirty="0">
                <a:latin typeface="Times" panose="02020603050405020304" pitchFamily="18" charset="0"/>
              </a:endParaRPr>
            </a:p>
          </p:txBody>
        </p:sp>
        <p:sp>
          <p:nvSpPr>
            <p:cNvPr id="30729" name="Rectangle 7"/>
            <p:cNvSpPr>
              <a:spLocks noChangeArrowheads="1"/>
            </p:cNvSpPr>
            <p:nvPr/>
          </p:nvSpPr>
          <p:spPr bwMode="auto">
            <a:xfrm>
              <a:off x="541" y="3036"/>
              <a:ext cx="32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FFFFFF"/>
                  </a:solidFill>
                  <a:latin typeface="Optima"/>
                </a:rPr>
                <a:t>1965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30" name="Rectangle 8"/>
            <p:cNvSpPr>
              <a:spLocks noChangeArrowheads="1"/>
            </p:cNvSpPr>
            <p:nvPr/>
          </p:nvSpPr>
          <p:spPr bwMode="auto">
            <a:xfrm>
              <a:off x="1021" y="3036"/>
              <a:ext cx="32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FFFFFF"/>
                  </a:solidFill>
                  <a:latin typeface="Optima"/>
                </a:rPr>
                <a:t>1970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31" name="Rectangle 9"/>
            <p:cNvSpPr>
              <a:spLocks noChangeArrowheads="1"/>
            </p:cNvSpPr>
            <p:nvPr/>
          </p:nvSpPr>
          <p:spPr bwMode="auto">
            <a:xfrm>
              <a:off x="1501" y="3036"/>
              <a:ext cx="32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FFFFFF"/>
                  </a:solidFill>
                  <a:latin typeface="Optima"/>
                </a:rPr>
                <a:t>1975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32" name="Rectangle 10"/>
            <p:cNvSpPr>
              <a:spLocks noChangeArrowheads="1"/>
            </p:cNvSpPr>
            <p:nvPr/>
          </p:nvSpPr>
          <p:spPr bwMode="auto">
            <a:xfrm>
              <a:off x="1981" y="3036"/>
              <a:ext cx="32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FFFFFF"/>
                  </a:solidFill>
                  <a:latin typeface="Optima"/>
                </a:rPr>
                <a:t>1980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33" name="Rectangle 11"/>
            <p:cNvSpPr>
              <a:spLocks noChangeArrowheads="1"/>
            </p:cNvSpPr>
            <p:nvPr/>
          </p:nvSpPr>
          <p:spPr bwMode="auto">
            <a:xfrm>
              <a:off x="2461" y="3036"/>
              <a:ext cx="32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FFFFFF"/>
                  </a:solidFill>
                  <a:latin typeface="Optima"/>
                </a:rPr>
                <a:t>1985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34" name="Rectangle 12"/>
            <p:cNvSpPr>
              <a:spLocks noChangeArrowheads="1"/>
            </p:cNvSpPr>
            <p:nvPr/>
          </p:nvSpPr>
          <p:spPr bwMode="auto">
            <a:xfrm>
              <a:off x="2941" y="3036"/>
              <a:ext cx="32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FFFFFF"/>
                  </a:solidFill>
                  <a:latin typeface="Optima"/>
                </a:rPr>
                <a:t>1990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35" name="Rectangle 13"/>
            <p:cNvSpPr>
              <a:spLocks noChangeArrowheads="1"/>
            </p:cNvSpPr>
            <p:nvPr/>
          </p:nvSpPr>
          <p:spPr bwMode="auto">
            <a:xfrm>
              <a:off x="3421" y="3036"/>
              <a:ext cx="32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FFFFFF"/>
                  </a:solidFill>
                  <a:latin typeface="Optima"/>
                </a:rPr>
                <a:t>1995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36" name="Rectangle 14"/>
            <p:cNvSpPr>
              <a:spLocks noChangeArrowheads="1"/>
            </p:cNvSpPr>
            <p:nvPr/>
          </p:nvSpPr>
          <p:spPr bwMode="auto">
            <a:xfrm>
              <a:off x="3901" y="3036"/>
              <a:ext cx="32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FFFFFF"/>
                  </a:solidFill>
                  <a:latin typeface="Optima"/>
                </a:rPr>
                <a:t>2000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37" name="Rectangle 15"/>
            <p:cNvSpPr>
              <a:spLocks noChangeArrowheads="1"/>
            </p:cNvSpPr>
            <p:nvPr/>
          </p:nvSpPr>
          <p:spPr bwMode="auto">
            <a:xfrm>
              <a:off x="4381" y="3036"/>
              <a:ext cx="32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FFFFFF"/>
                  </a:solidFill>
                  <a:latin typeface="Optima"/>
                </a:rPr>
                <a:t>2005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38" name="Rectangle 16"/>
            <p:cNvSpPr>
              <a:spLocks noChangeArrowheads="1"/>
            </p:cNvSpPr>
            <p:nvPr/>
          </p:nvSpPr>
          <p:spPr bwMode="auto">
            <a:xfrm>
              <a:off x="4861" y="3036"/>
              <a:ext cx="32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FFFFFF"/>
                  </a:solidFill>
                  <a:latin typeface="Optima"/>
                </a:rPr>
                <a:t>2010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39" name="Rectangle 17"/>
            <p:cNvSpPr>
              <a:spLocks noChangeArrowheads="1"/>
            </p:cNvSpPr>
            <p:nvPr/>
          </p:nvSpPr>
          <p:spPr bwMode="auto">
            <a:xfrm>
              <a:off x="5341" y="3036"/>
              <a:ext cx="32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FFFFFF"/>
                  </a:solidFill>
                  <a:latin typeface="Optima"/>
                </a:rPr>
                <a:t>2015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40" name="Freeform 18"/>
            <p:cNvSpPr>
              <a:spLocks/>
            </p:cNvSpPr>
            <p:nvPr/>
          </p:nvSpPr>
          <p:spPr bwMode="auto">
            <a:xfrm>
              <a:off x="1248" y="1969"/>
              <a:ext cx="3984" cy="25"/>
            </a:xfrm>
            <a:custGeom>
              <a:avLst/>
              <a:gdLst>
                <a:gd name="T0" fmla="*/ 0 w 10274"/>
                <a:gd name="T1" fmla="*/ 0 h 25"/>
                <a:gd name="T2" fmla="*/ 0 w 10274"/>
                <a:gd name="T3" fmla="*/ 0 h 25"/>
                <a:gd name="T4" fmla="*/ 3984 w 10274"/>
                <a:gd name="T5" fmla="*/ 0 h 25"/>
                <a:gd name="T6" fmla="*/ 0 60000 65536"/>
                <a:gd name="T7" fmla="*/ 0 60000 65536"/>
                <a:gd name="T8" fmla="*/ 0 60000 65536"/>
                <a:gd name="T9" fmla="*/ 0 w 10274"/>
                <a:gd name="T10" fmla="*/ 0 h 25"/>
                <a:gd name="T11" fmla="*/ 10274 w 10274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74" h="25">
                  <a:moveTo>
                    <a:pt x="0" y="0"/>
                  </a:moveTo>
                  <a:lnTo>
                    <a:pt x="0" y="0"/>
                  </a:lnTo>
                  <a:lnTo>
                    <a:pt x="10274" y="0"/>
                  </a:lnTo>
                </a:path>
              </a:pathLst>
            </a:custGeom>
            <a:noFill/>
            <a:ln w="11113" cap="flat">
              <a:solidFill>
                <a:srgbClr val="DBD9C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Rectangle 19"/>
            <p:cNvSpPr>
              <a:spLocks noChangeArrowheads="1"/>
            </p:cNvSpPr>
            <p:nvPr/>
          </p:nvSpPr>
          <p:spPr bwMode="auto">
            <a:xfrm>
              <a:off x="1248" y="1820"/>
              <a:ext cx="6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DBD9C7"/>
                  </a:solidFill>
                  <a:latin typeface="Optima"/>
                </a:rPr>
                <a:t>Relational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42" name="Rectangle 20"/>
            <p:cNvSpPr>
              <a:spLocks noChangeArrowheads="1"/>
            </p:cNvSpPr>
            <p:nvPr/>
          </p:nvSpPr>
          <p:spPr bwMode="auto">
            <a:xfrm>
              <a:off x="1248" y="1988"/>
              <a:ext cx="8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DBD9C7"/>
                  </a:solidFill>
                  <a:latin typeface="Optima"/>
                </a:rPr>
                <a:t>1971 – 2012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43" name="Freeform 21"/>
            <p:cNvSpPr>
              <a:spLocks/>
            </p:cNvSpPr>
            <p:nvPr/>
          </p:nvSpPr>
          <p:spPr bwMode="auto">
            <a:xfrm>
              <a:off x="1056" y="1549"/>
              <a:ext cx="4176" cy="25"/>
            </a:xfrm>
            <a:custGeom>
              <a:avLst/>
              <a:gdLst>
                <a:gd name="T0" fmla="*/ 0 w 10787"/>
                <a:gd name="T1" fmla="*/ 0 h 25"/>
                <a:gd name="T2" fmla="*/ 0 w 10787"/>
                <a:gd name="T3" fmla="*/ 0 h 25"/>
                <a:gd name="T4" fmla="*/ 4176 w 10787"/>
                <a:gd name="T5" fmla="*/ 0 h 25"/>
                <a:gd name="T6" fmla="*/ 0 60000 65536"/>
                <a:gd name="T7" fmla="*/ 0 60000 65536"/>
                <a:gd name="T8" fmla="*/ 0 60000 65536"/>
                <a:gd name="T9" fmla="*/ 0 w 10787"/>
                <a:gd name="T10" fmla="*/ 0 h 25"/>
                <a:gd name="T11" fmla="*/ 10787 w 10787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87" h="25">
                  <a:moveTo>
                    <a:pt x="0" y="0"/>
                  </a:moveTo>
                  <a:lnTo>
                    <a:pt x="0" y="0"/>
                  </a:lnTo>
                  <a:lnTo>
                    <a:pt x="10787" y="0"/>
                  </a:lnTo>
                </a:path>
              </a:pathLst>
            </a:custGeom>
            <a:noFill/>
            <a:ln w="11113" cap="flat">
              <a:solidFill>
                <a:srgbClr val="DBD9C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Rectangle 22"/>
            <p:cNvSpPr>
              <a:spLocks noChangeArrowheads="1"/>
            </p:cNvSpPr>
            <p:nvPr/>
          </p:nvSpPr>
          <p:spPr bwMode="auto">
            <a:xfrm>
              <a:off x="1056" y="1400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DBD9C7"/>
                  </a:solidFill>
                  <a:latin typeface="Optima"/>
                </a:rPr>
                <a:t>Spatial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45" name="Rectangle 23"/>
            <p:cNvSpPr>
              <a:spLocks noChangeArrowheads="1"/>
            </p:cNvSpPr>
            <p:nvPr/>
          </p:nvSpPr>
          <p:spPr bwMode="auto">
            <a:xfrm>
              <a:off x="1056" y="1568"/>
              <a:ext cx="8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DBD9C7"/>
                  </a:solidFill>
                  <a:latin typeface="Optima"/>
                </a:rPr>
                <a:t>1969 – 2012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46" name="Freeform 24"/>
            <p:cNvSpPr>
              <a:spLocks/>
            </p:cNvSpPr>
            <p:nvPr/>
          </p:nvSpPr>
          <p:spPr bwMode="auto">
            <a:xfrm flipV="1">
              <a:off x="3043" y="2246"/>
              <a:ext cx="2189" cy="42"/>
            </a:xfrm>
            <a:custGeom>
              <a:avLst/>
              <a:gdLst>
                <a:gd name="T0" fmla="*/ 0 w 5651"/>
                <a:gd name="T1" fmla="*/ 0 h 42"/>
                <a:gd name="T2" fmla="*/ 0 w 5651"/>
                <a:gd name="T3" fmla="*/ 0 h 42"/>
                <a:gd name="T4" fmla="*/ 2189 w 5651"/>
                <a:gd name="T5" fmla="*/ 0 h 42"/>
                <a:gd name="T6" fmla="*/ 0 60000 65536"/>
                <a:gd name="T7" fmla="*/ 0 60000 65536"/>
                <a:gd name="T8" fmla="*/ 0 60000 65536"/>
                <a:gd name="T9" fmla="*/ 0 w 5651"/>
                <a:gd name="T10" fmla="*/ 0 h 42"/>
                <a:gd name="T11" fmla="*/ 5651 w 5651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51" h="42">
                  <a:moveTo>
                    <a:pt x="0" y="0"/>
                  </a:moveTo>
                  <a:lnTo>
                    <a:pt x="0" y="0"/>
                  </a:lnTo>
                  <a:lnTo>
                    <a:pt x="5651" y="0"/>
                  </a:lnTo>
                </a:path>
              </a:pathLst>
            </a:custGeom>
            <a:noFill/>
            <a:ln w="11113" cap="flat">
              <a:solidFill>
                <a:srgbClr val="DBD9C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Rectangle 25"/>
            <p:cNvSpPr>
              <a:spLocks noChangeArrowheads="1"/>
            </p:cNvSpPr>
            <p:nvPr/>
          </p:nvSpPr>
          <p:spPr bwMode="auto">
            <a:xfrm>
              <a:off x="3009" y="2114"/>
              <a:ext cx="99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DBD9C7"/>
                  </a:solidFill>
                  <a:latin typeface="Optima"/>
                </a:rPr>
                <a:t>Object-oriented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48" name="Rectangle 26"/>
            <p:cNvSpPr>
              <a:spLocks noChangeArrowheads="1"/>
            </p:cNvSpPr>
            <p:nvPr/>
          </p:nvSpPr>
          <p:spPr bwMode="auto">
            <a:xfrm>
              <a:off x="3003" y="2282"/>
              <a:ext cx="8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DBD9C7"/>
                  </a:solidFill>
                  <a:latin typeface="Optima"/>
                </a:rPr>
                <a:t>1989 – 2012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49" name="Freeform 27"/>
            <p:cNvSpPr>
              <a:spLocks/>
            </p:cNvSpPr>
            <p:nvPr/>
          </p:nvSpPr>
          <p:spPr bwMode="auto">
            <a:xfrm>
              <a:off x="48" y="768"/>
              <a:ext cx="5184" cy="25"/>
            </a:xfrm>
            <a:custGeom>
              <a:avLst/>
              <a:gdLst>
                <a:gd name="T0" fmla="*/ 0 w 14640"/>
                <a:gd name="T1" fmla="*/ 0 h 25"/>
                <a:gd name="T2" fmla="*/ 0 w 14640"/>
                <a:gd name="T3" fmla="*/ 0 h 25"/>
                <a:gd name="T4" fmla="*/ 5184 w 14640"/>
                <a:gd name="T5" fmla="*/ 0 h 25"/>
                <a:gd name="T6" fmla="*/ 0 60000 65536"/>
                <a:gd name="T7" fmla="*/ 0 60000 65536"/>
                <a:gd name="T8" fmla="*/ 0 60000 65536"/>
                <a:gd name="T9" fmla="*/ 0 w 14640"/>
                <a:gd name="T10" fmla="*/ 0 h 25"/>
                <a:gd name="T11" fmla="*/ 14640 w 14640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640" h="25">
                  <a:moveTo>
                    <a:pt x="0" y="0"/>
                  </a:moveTo>
                  <a:lnTo>
                    <a:pt x="0" y="0"/>
                  </a:lnTo>
                  <a:lnTo>
                    <a:pt x="14640" y="0"/>
                  </a:lnTo>
                </a:path>
              </a:pathLst>
            </a:custGeom>
            <a:noFill/>
            <a:ln w="11113" cap="flat">
              <a:solidFill>
                <a:srgbClr val="DBD9C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Rectangle 28"/>
            <p:cNvSpPr>
              <a:spLocks noChangeArrowheads="1"/>
            </p:cNvSpPr>
            <p:nvPr/>
          </p:nvSpPr>
          <p:spPr bwMode="auto">
            <a:xfrm>
              <a:off x="48" y="576"/>
              <a:ext cx="8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DBD9C7"/>
                  </a:solidFill>
                  <a:latin typeface="Optima"/>
                </a:rPr>
                <a:t>File systems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51" name="Rectangle 29"/>
            <p:cNvSpPr>
              <a:spLocks noChangeArrowheads="1"/>
            </p:cNvSpPr>
            <p:nvPr/>
          </p:nvSpPr>
          <p:spPr bwMode="auto">
            <a:xfrm>
              <a:off x="48" y="768"/>
              <a:ext cx="8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DBD9C7"/>
                  </a:solidFill>
                  <a:latin typeface="Optima"/>
                </a:rPr>
                <a:t>1954 – 2012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52" name="Freeform 30"/>
            <p:cNvSpPr>
              <a:spLocks/>
            </p:cNvSpPr>
            <p:nvPr/>
          </p:nvSpPr>
          <p:spPr bwMode="auto">
            <a:xfrm>
              <a:off x="1104" y="2749"/>
              <a:ext cx="875" cy="1"/>
            </a:xfrm>
            <a:custGeom>
              <a:avLst/>
              <a:gdLst>
                <a:gd name="T0" fmla="*/ 0 w 2568"/>
                <a:gd name="T1" fmla="*/ 0 h 1"/>
                <a:gd name="T2" fmla="*/ 0 w 2568"/>
                <a:gd name="T3" fmla="*/ 0 h 1"/>
                <a:gd name="T4" fmla="*/ 875 w 2568"/>
                <a:gd name="T5" fmla="*/ 0 h 1"/>
                <a:gd name="T6" fmla="*/ 0 60000 65536"/>
                <a:gd name="T7" fmla="*/ 0 60000 65536"/>
                <a:gd name="T8" fmla="*/ 0 60000 65536"/>
                <a:gd name="T9" fmla="*/ 0 w 2568"/>
                <a:gd name="T10" fmla="*/ 0 h 1"/>
                <a:gd name="T11" fmla="*/ 2568 w 256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8" h="1">
                  <a:moveTo>
                    <a:pt x="0" y="0"/>
                  </a:moveTo>
                  <a:lnTo>
                    <a:pt x="0" y="0"/>
                  </a:lnTo>
                  <a:lnTo>
                    <a:pt x="2568" y="0"/>
                  </a:lnTo>
                </a:path>
              </a:pathLst>
            </a:custGeom>
            <a:noFill/>
            <a:ln w="11113" cap="flat">
              <a:solidFill>
                <a:srgbClr val="DBD9C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Rectangle 31"/>
            <p:cNvSpPr>
              <a:spLocks noChangeArrowheads="1"/>
            </p:cNvSpPr>
            <p:nvPr/>
          </p:nvSpPr>
          <p:spPr bwMode="auto">
            <a:xfrm>
              <a:off x="1104" y="2582"/>
              <a:ext cx="53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DBD9C7"/>
                  </a:solidFill>
                  <a:latin typeface="Optima"/>
                </a:rPr>
                <a:t>Network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54" name="Rectangle 32"/>
            <p:cNvSpPr>
              <a:spLocks noChangeArrowheads="1"/>
            </p:cNvSpPr>
            <p:nvPr/>
          </p:nvSpPr>
          <p:spPr bwMode="auto">
            <a:xfrm>
              <a:off x="1104" y="2765"/>
              <a:ext cx="80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DBD9C7"/>
                  </a:solidFill>
                  <a:latin typeface="Optima"/>
                </a:rPr>
                <a:t>1969 – 1979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55" name="Freeform 33"/>
            <p:cNvSpPr>
              <a:spLocks/>
            </p:cNvSpPr>
            <p:nvPr/>
          </p:nvSpPr>
          <p:spPr bwMode="auto">
            <a:xfrm>
              <a:off x="528" y="1171"/>
              <a:ext cx="4704" cy="25"/>
            </a:xfrm>
            <a:custGeom>
              <a:avLst/>
              <a:gdLst>
                <a:gd name="T0" fmla="*/ 0 w 12071"/>
                <a:gd name="T1" fmla="*/ 0 h 25"/>
                <a:gd name="T2" fmla="*/ 0 w 12071"/>
                <a:gd name="T3" fmla="*/ 0 h 25"/>
                <a:gd name="T4" fmla="*/ 4704 w 12071"/>
                <a:gd name="T5" fmla="*/ 0 h 25"/>
                <a:gd name="T6" fmla="*/ 0 60000 65536"/>
                <a:gd name="T7" fmla="*/ 0 60000 65536"/>
                <a:gd name="T8" fmla="*/ 0 60000 65536"/>
                <a:gd name="T9" fmla="*/ 0 w 12071"/>
                <a:gd name="T10" fmla="*/ 0 h 25"/>
                <a:gd name="T11" fmla="*/ 12071 w 12071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71" h="25">
                  <a:moveTo>
                    <a:pt x="0" y="0"/>
                  </a:moveTo>
                  <a:lnTo>
                    <a:pt x="0" y="0"/>
                  </a:lnTo>
                  <a:lnTo>
                    <a:pt x="12071" y="0"/>
                  </a:lnTo>
                </a:path>
              </a:pathLst>
            </a:custGeom>
            <a:noFill/>
            <a:ln w="11113" cap="flat">
              <a:solidFill>
                <a:srgbClr val="DBD9C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6" name="Rectangle 34"/>
            <p:cNvSpPr>
              <a:spLocks noChangeArrowheads="1"/>
            </p:cNvSpPr>
            <p:nvPr/>
          </p:nvSpPr>
          <p:spPr bwMode="auto">
            <a:xfrm>
              <a:off x="528" y="980"/>
              <a:ext cx="76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DBD9C7"/>
                  </a:solidFill>
                  <a:latin typeface="Optima"/>
                </a:rPr>
                <a:t>Hierarchical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57" name="Rectangle 35"/>
            <p:cNvSpPr>
              <a:spLocks noChangeArrowheads="1"/>
            </p:cNvSpPr>
            <p:nvPr/>
          </p:nvSpPr>
          <p:spPr bwMode="auto">
            <a:xfrm>
              <a:off x="528" y="1190"/>
              <a:ext cx="8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DBD9C7"/>
                  </a:solidFill>
                  <a:latin typeface="Optima"/>
                </a:rPr>
                <a:t>1964 – 2012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58" name="Freeform 36"/>
            <p:cNvSpPr>
              <a:spLocks/>
            </p:cNvSpPr>
            <p:nvPr/>
          </p:nvSpPr>
          <p:spPr bwMode="auto">
            <a:xfrm>
              <a:off x="4763" y="2750"/>
              <a:ext cx="469" cy="25"/>
            </a:xfrm>
            <a:custGeom>
              <a:avLst/>
              <a:gdLst>
                <a:gd name="T0" fmla="*/ 0 w 1028"/>
                <a:gd name="T1" fmla="*/ 0 h 25"/>
                <a:gd name="T2" fmla="*/ 0 w 1028"/>
                <a:gd name="T3" fmla="*/ 0 h 25"/>
                <a:gd name="T4" fmla="*/ 469 w 1028"/>
                <a:gd name="T5" fmla="*/ 0 h 25"/>
                <a:gd name="T6" fmla="*/ 0 60000 65536"/>
                <a:gd name="T7" fmla="*/ 0 60000 65536"/>
                <a:gd name="T8" fmla="*/ 0 60000 65536"/>
                <a:gd name="T9" fmla="*/ 0 w 1028"/>
                <a:gd name="T10" fmla="*/ 0 h 25"/>
                <a:gd name="T11" fmla="*/ 1028 w 1028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8" h="25">
                  <a:moveTo>
                    <a:pt x="0" y="0"/>
                  </a:moveTo>
                  <a:lnTo>
                    <a:pt x="0" y="0"/>
                  </a:lnTo>
                  <a:lnTo>
                    <a:pt x="1028" y="0"/>
                  </a:lnTo>
                </a:path>
              </a:pathLst>
            </a:custGeom>
            <a:noFill/>
            <a:ln w="11113" cap="flat">
              <a:solidFill>
                <a:srgbClr val="DBD9C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7"/>
            <p:cNvSpPr>
              <a:spLocks noChangeArrowheads="1"/>
            </p:cNvSpPr>
            <p:nvPr/>
          </p:nvSpPr>
          <p:spPr bwMode="auto">
            <a:xfrm>
              <a:off x="3312" y="2555"/>
              <a:ext cx="194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DBD9C7"/>
                  </a:solidFill>
                  <a:latin typeface="Optima"/>
                </a:rPr>
                <a:t>Hadoop distributed file system</a:t>
              </a:r>
              <a:endParaRPr lang="en-US" sz="6600">
                <a:latin typeface="Times" panose="02020603050405020304" pitchFamily="18" charset="0"/>
              </a:endParaRPr>
            </a:p>
          </p:txBody>
        </p:sp>
        <p:sp>
          <p:nvSpPr>
            <p:cNvPr id="30760" name="Rectangle 38"/>
            <p:cNvSpPr>
              <a:spLocks noChangeArrowheads="1"/>
            </p:cNvSpPr>
            <p:nvPr/>
          </p:nvSpPr>
          <p:spPr bwMode="auto">
            <a:xfrm>
              <a:off x="5305" y="2659"/>
              <a:ext cx="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" panose="02020603050405020304" pitchFamily="18" charset="0"/>
              </a:endParaRPr>
            </a:p>
          </p:txBody>
        </p:sp>
        <p:sp>
          <p:nvSpPr>
            <p:cNvPr id="30761" name="Rectangle 39"/>
            <p:cNvSpPr>
              <a:spLocks noChangeArrowheads="1"/>
            </p:cNvSpPr>
            <p:nvPr/>
          </p:nvSpPr>
          <p:spPr bwMode="auto">
            <a:xfrm>
              <a:off x="5332" y="2659"/>
              <a:ext cx="4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700">
                  <a:solidFill>
                    <a:srgbClr val="DBD9C7"/>
                  </a:solidFill>
                  <a:latin typeface="Optima"/>
                </a:rPr>
                <a:t> </a:t>
              </a:r>
              <a:endParaRPr lang="en-US" sz="2400">
                <a:latin typeface="Times" panose="02020603050405020304" pitchFamily="18" charset="0"/>
              </a:endParaRPr>
            </a:p>
          </p:txBody>
        </p:sp>
        <p:sp>
          <p:nvSpPr>
            <p:cNvPr id="30762" name="Rectangle 40"/>
            <p:cNvSpPr>
              <a:spLocks noChangeArrowheads="1"/>
            </p:cNvSpPr>
            <p:nvPr/>
          </p:nvSpPr>
          <p:spPr bwMode="auto">
            <a:xfrm>
              <a:off x="5347" y="2659"/>
              <a:ext cx="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" panose="02020603050405020304" pitchFamily="18" charset="0"/>
              </a:endParaRPr>
            </a:p>
          </p:txBody>
        </p:sp>
        <p:sp>
          <p:nvSpPr>
            <p:cNvPr id="30763" name="Rectangle 41"/>
            <p:cNvSpPr>
              <a:spLocks noChangeArrowheads="1"/>
            </p:cNvSpPr>
            <p:nvPr/>
          </p:nvSpPr>
          <p:spPr bwMode="auto">
            <a:xfrm>
              <a:off x="5368" y="2659"/>
              <a:ext cx="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" panose="02020603050405020304" pitchFamily="18" charset="0"/>
              </a:endParaRPr>
            </a:p>
          </p:txBody>
        </p:sp>
        <p:sp>
          <p:nvSpPr>
            <p:cNvPr id="30764" name="Rectangle 42"/>
            <p:cNvSpPr>
              <a:spLocks noChangeArrowheads="1"/>
            </p:cNvSpPr>
            <p:nvPr/>
          </p:nvSpPr>
          <p:spPr bwMode="auto">
            <a:xfrm>
              <a:off x="5395" y="2659"/>
              <a:ext cx="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" panose="02020603050405020304" pitchFamily="18" charset="0"/>
              </a:endParaRPr>
            </a:p>
          </p:txBody>
        </p:sp>
        <p:sp>
          <p:nvSpPr>
            <p:cNvPr id="30765" name="Rectangle 43"/>
            <p:cNvSpPr>
              <a:spLocks noChangeArrowheads="1"/>
            </p:cNvSpPr>
            <p:nvPr/>
          </p:nvSpPr>
          <p:spPr bwMode="auto">
            <a:xfrm>
              <a:off x="5417" y="2659"/>
              <a:ext cx="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" panose="02020603050405020304" pitchFamily="18" charset="0"/>
              </a:endParaRPr>
            </a:p>
          </p:txBody>
        </p:sp>
        <p:sp>
          <p:nvSpPr>
            <p:cNvPr id="30766" name="Rectangle 44"/>
            <p:cNvSpPr>
              <a:spLocks noChangeArrowheads="1"/>
            </p:cNvSpPr>
            <p:nvPr/>
          </p:nvSpPr>
          <p:spPr bwMode="auto">
            <a:xfrm>
              <a:off x="5432" y="2659"/>
              <a:ext cx="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" panose="02020603050405020304" pitchFamily="18" charset="0"/>
              </a:endParaRPr>
            </a:p>
          </p:txBody>
        </p:sp>
        <p:sp>
          <p:nvSpPr>
            <p:cNvPr id="30767" name="Rectangle 45"/>
            <p:cNvSpPr>
              <a:spLocks noChangeArrowheads="1"/>
            </p:cNvSpPr>
            <p:nvPr/>
          </p:nvSpPr>
          <p:spPr bwMode="auto">
            <a:xfrm>
              <a:off x="5459" y="2659"/>
              <a:ext cx="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imes" panose="02020603050405020304" pitchFamily="18" charset="0"/>
              </a:endParaRPr>
            </a:p>
          </p:txBody>
        </p:sp>
        <p:sp>
          <p:nvSpPr>
            <p:cNvPr id="30768" name="Rectangle 46"/>
            <p:cNvSpPr>
              <a:spLocks noChangeArrowheads="1"/>
            </p:cNvSpPr>
            <p:nvPr/>
          </p:nvSpPr>
          <p:spPr bwMode="auto">
            <a:xfrm>
              <a:off x="3992" y="2765"/>
              <a:ext cx="80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s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dirty="0">
                  <a:solidFill>
                    <a:srgbClr val="DBD9C7"/>
                  </a:solidFill>
                  <a:latin typeface="Optima"/>
                </a:rPr>
                <a:t>2008 – 2012</a:t>
              </a:r>
              <a:endParaRPr lang="en-US" sz="6600" dirty="0">
                <a:latin typeface="Times" panose="02020603050405020304" pitchFamily="18" charset="0"/>
              </a:endParaRPr>
            </a:p>
          </p:txBody>
        </p:sp>
      </p:grpSp>
      <p:sp>
        <p:nvSpPr>
          <p:cNvPr id="30725" name="Freeform 27"/>
          <p:cNvSpPr>
            <a:spLocks/>
          </p:cNvSpPr>
          <p:nvPr/>
        </p:nvSpPr>
        <p:spPr bwMode="auto">
          <a:xfrm>
            <a:off x="152400" y="6278563"/>
            <a:ext cx="8229600" cy="46037"/>
          </a:xfrm>
          <a:custGeom>
            <a:avLst/>
            <a:gdLst>
              <a:gd name="T0" fmla="*/ 0 w 14640"/>
              <a:gd name="T1" fmla="*/ 0 h 45361"/>
              <a:gd name="T2" fmla="*/ 0 w 14640"/>
              <a:gd name="T3" fmla="*/ 0 h 45361"/>
              <a:gd name="T4" fmla="*/ 8229600 w 14640"/>
              <a:gd name="T5" fmla="*/ 0 h 45361"/>
              <a:gd name="T6" fmla="*/ 0 60000 65536"/>
              <a:gd name="T7" fmla="*/ 0 60000 65536"/>
              <a:gd name="T8" fmla="*/ 0 60000 65536"/>
              <a:gd name="T9" fmla="*/ 0 w 14640"/>
              <a:gd name="T10" fmla="*/ 0 h 45361"/>
              <a:gd name="T11" fmla="*/ 14640 w 14640"/>
              <a:gd name="T12" fmla="*/ 45361 h 453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40" h="45361">
                <a:moveTo>
                  <a:pt x="0" y="0"/>
                </a:moveTo>
                <a:lnTo>
                  <a:pt x="0" y="0"/>
                </a:lnTo>
                <a:lnTo>
                  <a:pt x="14640" y="0"/>
                </a:lnTo>
              </a:path>
            </a:pathLst>
          </a:custGeom>
          <a:noFill/>
          <a:ln w="11113" cap="flat">
            <a:solidFill>
              <a:srgbClr val="DBD9C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79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r>
              <a:rPr lang="en-US" dirty="0"/>
              <a:t>Questions about data management systems?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581400"/>
            <a:ext cx="472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D70F3C"/>
                </a:solidFill>
              </a:rPr>
              <a:t>What problems do data management systems still have?</a:t>
            </a:r>
          </a:p>
        </p:txBody>
      </p:sp>
    </p:spTree>
    <p:extLst>
      <p:ext uri="{BB962C8B-B14F-4D97-AF65-F5344CB8AC3E}">
        <p14:creationId xmlns:p14="http://schemas.microsoft.com/office/powerpoint/2010/main" val="396504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r>
              <a:rPr lang="en-US" dirty="0"/>
              <a:t>Problems with data </a:t>
            </a:r>
            <a:r>
              <a:rPr lang="en-US" dirty="0" err="1"/>
              <a:t>mgmt</a:t>
            </a:r>
            <a:r>
              <a:rPr lang="en-US" dirty="0"/>
              <a:t>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837"/>
            <a:ext cx="8229600" cy="3687763"/>
          </a:xfrm>
        </p:spPr>
        <p:txBody>
          <a:bodyPr/>
          <a:lstStyle/>
          <a:p>
            <a:r>
              <a:rPr lang="en-US" dirty="0"/>
              <a:t>Redundancy</a:t>
            </a:r>
          </a:p>
          <a:p>
            <a:r>
              <a:rPr lang="en-US" dirty="0"/>
              <a:t>Lack of data control</a:t>
            </a:r>
          </a:p>
          <a:p>
            <a:r>
              <a:rPr lang="en-US" dirty="0"/>
              <a:t>Interface issues</a:t>
            </a:r>
          </a:p>
          <a:p>
            <a:r>
              <a:rPr lang="en-US" dirty="0"/>
              <a:t>Lack of integration</a:t>
            </a:r>
          </a:p>
          <a:p>
            <a:r>
              <a:rPr lang="en-US" dirty="0"/>
              <a:t>Lack of reality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17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35429" y="810306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The challenge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anose="020B0600070205080204" pitchFamily="34" charset="-128"/>
              </a:rPr>
              <a:t>Organizations that effectively use data, information, and knowledge are more successful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anose="020B0600070205080204" pitchFamily="34" charset="-128"/>
              </a:rPr>
              <a:t>The challenge is to develop data management and exploitation skills across an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anose="020B0600070205080204" pitchFamily="34" charset="-128"/>
              </a:rPr>
              <a:t>Many organizations do not make effective use of the data they already have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anose="020B0600070205080204" pitchFamily="34" charset="-128"/>
              </a:rPr>
              <a:t>Data management is an enduring problem for nearly all organizations and societies</a:t>
            </a:r>
          </a:p>
        </p:txBody>
      </p:sp>
    </p:spTree>
    <p:extLst>
      <p:ext uri="{BB962C8B-B14F-4D97-AF65-F5344CB8AC3E}">
        <p14:creationId xmlns:p14="http://schemas.microsoft.com/office/powerpoint/2010/main" val="1556192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990600"/>
            <a:ext cx="6400800" cy="2514600"/>
          </a:xfrm>
          <a:noFill/>
          <a:ln w="9525" cmpd="sng"/>
        </p:spPr>
        <p:txBody>
          <a:bodyPr lIns="92075" tIns="46038" rIns="92075" bIns="46038" anchor="ctr"/>
          <a:lstStyle/>
          <a:p>
            <a:pPr eaLnBrk="1" hangingPunct="1"/>
            <a:r>
              <a:rPr lang="en-US" dirty="0"/>
              <a:t>Information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124200"/>
            <a:ext cx="7315200" cy="1752600"/>
          </a:xfrm>
          <a:noFill/>
          <a:ln w="9525"/>
        </p:spPr>
        <p:txBody>
          <a:bodyPr lIns="92075" tIns="46038" rIns="92075" bIns="46038"/>
          <a:lstStyle/>
          <a:p>
            <a:pPr marL="342900" indent="-342900" eaLnBrk="1" hangingPunct="1"/>
            <a:r>
              <a:rPr lang="en-US" sz="2800" i="1" dirty="0">
                <a:latin typeface="Trebuchet MS" pitchFamily="-109" charset="0"/>
              </a:rPr>
              <a:t>Effective information management must begin by thinking about how people use information—not with  how people use machines.  </a:t>
            </a:r>
          </a:p>
          <a:p>
            <a:pPr marL="342900" indent="-342900" eaLnBrk="1" hangingPunct="1"/>
            <a:r>
              <a:rPr lang="en-US" sz="2800" dirty="0">
                <a:latin typeface="Trebuchet MS" pitchFamily="-109" charset="0"/>
              </a:rPr>
              <a:t>Thomas Davenport </a:t>
            </a:r>
          </a:p>
        </p:txBody>
      </p:sp>
    </p:spTree>
    <p:extLst>
      <p:ext uri="{BB962C8B-B14F-4D97-AF65-F5344CB8AC3E}">
        <p14:creationId xmlns:p14="http://schemas.microsoft.com/office/powerpoint/2010/main" val="18835491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/>
              <a:t>The data deluge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762000"/>
          </a:xfrm>
        </p:spPr>
        <p:txBody>
          <a:bodyPr/>
          <a:lstStyle/>
          <a:p>
            <a:r>
              <a:rPr lang="en-US" dirty="0"/>
              <a:t>Overwhelming flow of data and information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90799"/>
            <a:ext cx="6705600" cy="426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3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524000"/>
          </a:xfrm>
        </p:spPr>
        <p:txBody>
          <a:bodyPr/>
          <a:lstStyle/>
          <a:p>
            <a:pPr eaLnBrk="1" hangingPunct="1"/>
            <a:r>
              <a:rPr lang="en-US" dirty="0"/>
              <a:t>Key characteristics of the early 21st century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2636837"/>
            <a:ext cx="8229600" cy="3687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High velocity global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ea typeface="ＭＳ Ｐゴシック" pitchFamily="-109" charset="-128"/>
              </a:rPr>
              <a:t>Changing international relationships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ea typeface="ＭＳ Ｐゴシック" pitchFamily="-109" charset="-128"/>
              </a:rPr>
              <a:t>Emergence of China as an economic power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ea typeface="ＭＳ Ｐゴシック" pitchFamily="-109" charset="-128"/>
              </a:rPr>
              <a:t>Trading blocs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ea typeface="ＭＳ Ｐゴシック" pitchFamily="-109" charset="-128"/>
              </a:rPr>
              <a:t>Globalization of business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Emergence of influential information-based organizations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ea typeface="ＭＳ Ｐゴシック" pitchFamily="-109" charset="-128"/>
              </a:rPr>
              <a:t>Apple, eBay, Google, Facebook, Microsoft, SAP</a:t>
            </a:r>
          </a:p>
        </p:txBody>
      </p:sp>
    </p:spTree>
    <p:extLst>
      <p:ext uri="{BB962C8B-B14F-4D97-AF65-F5344CB8AC3E}">
        <p14:creationId xmlns:p14="http://schemas.microsoft.com/office/powerpoint/2010/main" val="140466052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The information age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/>
              <a:t>Built on sand</a:t>
            </a:r>
          </a:p>
          <a:p>
            <a:pPr lvl="1" eaLnBrk="1" hangingPunct="1"/>
            <a:r>
              <a:rPr lang="en-US">
                <a:ea typeface="ＭＳ Ｐゴシック" pitchFamily="-109" charset="-128"/>
              </a:rPr>
              <a:t>Silicon chips</a:t>
            </a:r>
          </a:p>
          <a:p>
            <a:pPr lvl="1" eaLnBrk="1" hangingPunct="1"/>
            <a:r>
              <a:rPr lang="en-US">
                <a:ea typeface="ＭＳ Ｐゴシック" pitchFamily="-109" charset="-128"/>
              </a:rPr>
              <a:t>Fiber optics</a:t>
            </a:r>
          </a:p>
          <a:p>
            <a:pPr eaLnBrk="1" hangingPunct="1"/>
            <a:r>
              <a:rPr lang="en-US"/>
              <a:t>Borderless</a:t>
            </a:r>
          </a:p>
          <a:p>
            <a:pPr lvl="1" eaLnBrk="1" hangingPunct="1"/>
            <a:r>
              <a:rPr lang="en-US">
                <a:ea typeface="ＭＳ Ｐゴシック" pitchFamily="-109" charset="-128"/>
              </a:rPr>
              <a:t>A free flow of:</a:t>
            </a:r>
          </a:p>
        </p:txBody>
      </p:sp>
      <p:graphicFrame>
        <p:nvGraphicFramePr>
          <p:cNvPr id="21506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281766"/>
              </p:ext>
            </p:extLst>
          </p:nvPr>
        </p:nvGraphicFramePr>
        <p:xfrm>
          <a:off x="3652837" y="4687887"/>
          <a:ext cx="4729163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Document" r:id="rId3" imgW="6235700" imgH="1397000" progId="Word.Document.8">
                  <p:embed/>
                </p:oleObj>
              </mc:Choice>
              <mc:Fallback>
                <p:oleObj name="Document" r:id="rId3" imgW="6235700" imgH="13970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2472"/>
                      <a:stretch>
                        <a:fillRect/>
                      </a:stretch>
                    </p:blipFill>
                    <p:spPr bwMode="auto">
                      <a:xfrm>
                        <a:off x="3652837" y="4687887"/>
                        <a:ext cx="4729163" cy="156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063008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66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Eras of information systems</a:t>
            </a:r>
          </a:p>
        </p:txBody>
      </p:sp>
      <p:graphicFrame>
        <p:nvGraphicFramePr>
          <p:cNvPr id="51298" name="Group 9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69039811"/>
              </p:ext>
            </p:extLst>
          </p:nvPr>
        </p:nvGraphicFramePr>
        <p:xfrm>
          <a:off x="685800" y="2409189"/>
          <a:ext cx="7997825" cy="3229611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Era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Focus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Period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Technology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Networks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Take information work to the computer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1950s – mid-1970s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Batch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Few data networks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Take information work to the employee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Mid-1970s – mid-1990s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Host/terminal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Spread of private networks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Take information work to the customer and other stakeholders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Mid-1990s - present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Browser/server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Public networks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75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9012"/>
            <a:ext cx="8229600" cy="144938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4800" dirty="0"/>
              <a:t>Information and </a:t>
            </a:r>
            <a:br>
              <a:rPr lang="en-US" sz="4800" dirty="0"/>
            </a:br>
            <a:r>
              <a:rPr lang="en-US" sz="4800" dirty="0"/>
              <a:t>organizational change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2516188"/>
            <a:ext cx="7769225" cy="373221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Organizations are goal seeking</a:t>
            </a:r>
          </a:p>
          <a:p>
            <a:pPr eaLnBrk="1" hangingPunct="1"/>
            <a:r>
              <a:rPr lang="en-US" dirty="0"/>
              <a:t>Information supports goal seeking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2705100" y="354330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2705100" y="354330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2705100" y="354330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2705100" y="3543300"/>
            <a:ext cx="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38" y="4114800"/>
            <a:ext cx="722856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1916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dirty="0"/>
              <a:t>Goal setting information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87587"/>
            <a:ext cx="7769225" cy="411321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Anchoring and adjusting</a:t>
            </a:r>
          </a:p>
          <a:p>
            <a:pPr eaLnBrk="1" hangingPunct="1"/>
            <a:r>
              <a:rPr lang="en-US" dirty="0"/>
              <a:t>Planning</a:t>
            </a:r>
          </a:p>
          <a:p>
            <a:pPr lvl="1" eaLnBrk="1" hangingPunct="1"/>
            <a:r>
              <a:rPr lang="en-US" dirty="0">
                <a:ea typeface="ＭＳ Ｐゴシック" pitchFamily="-109" charset="-128"/>
              </a:rPr>
              <a:t>Demographic trends</a:t>
            </a:r>
          </a:p>
          <a:p>
            <a:pPr lvl="1" eaLnBrk="1" hangingPunct="1"/>
            <a:r>
              <a:rPr lang="en-US" dirty="0">
                <a:ea typeface="ＭＳ Ｐゴシック" pitchFamily="-109" charset="-128"/>
              </a:rPr>
              <a:t>Economic forecasts</a:t>
            </a:r>
          </a:p>
          <a:p>
            <a:pPr eaLnBrk="1" hangingPunct="1"/>
            <a:r>
              <a:rPr lang="en-US" dirty="0"/>
              <a:t>Benchmarking</a:t>
            </a:r>
          </a:p>
          <a:p>
            <a:pPr lvl="1" eaLnBrk="1" hangingPunct="1"/>
            <a:r>
              <a:rPr lang="en-US" dirty="0">
                <a:ea typeface="ＭＳ Ｐゴシック" pitchFamily="-109" charset="-128"/>
              </a:rPr>
              <a:t>Competitors’ actions</a:t>
            </a:r>
          </a:p>
        </p:txBody>
      </p:sp>
    </p:spTree>
    <p:extLst>
      <p:ext uri="{BB962C8B-B14F-4D97-AF65-F5344CB8AC3E}">
        <p14:creationId xmlns:p14="http://schemas.microsoft.com/office/powerpoint/2010/main" val="204628884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Gap information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209800"/>
            <a:ext cx="7769225" cy="411321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/>
              <a:t>Problem identification</a:t>
            </a:r>
          </a:p>
          <a:p>
            <a:pPr lvl="1" eaLnBrk="1" hangingPunct="1"/>
            <a:r>
              <a:rPr lang="en-US" dirty="0">
                <a:ea typeface="ＭＳ Ｐゴシック" pitchFamily="-109" charset="-128"/>
              </a:rPr>
              <a:t>A gap between expectations and performance</a:t>
            </a:r>
          </a:p>
          <a:p>
            <a:pPr eaLnBrk="1" hangingPunct="1"/>
            <a:r>
              <a:rPr lang="en-US" dirty="0"/>
              <a:t>Scorekeeping</a:t>
            </a:r>
          </a:p>
          <a:p>
            <a:pPr lvl="1" eaLnBrk="1" hangingPunct="1"/>
            <a:r>
              <a:rPr lang="en-US" dirty="0">
                <a:ea typeface="ＭＳ Ｐゴシック" pitchFamily="-109" charset="-128"/>
              </a:rPr>
              <a:t>Quantitative</a:t>
            </a:r>
          </a:p>
          <a:p>
            <a:pPr lvl="1" eaLnBrk="1" hangingPunct="1"/>
            <a:r>
              <a:rPr lang="en-US" dirty="0">
                <a:ea typeface="ＭＳ Ｐゴシック" pitchFamily="-109" charset="-128"/>
              </a:rPr>
              <a:t>Qualitative</a:t>
            </a:r>
          </a:p>
          <a:p>
            <a:pPr lvl="1" eaLnBrk="1" hangingPunct="1"/>
            <a:r>
              <a:rPr lang="en-US" dirty="0">
                <a:ea typeface="ＭＳ Ｐゴシック" pitchFamily="-109" charset="-128"/>
              </a:rPr>
              <a:t>Use of critical success factors to determine variables to measure</a:t>
            </a:r>
          </a:p>
        </p:txBody>
      </p:sp>
    </p:spTree>
    <p:extLst>
      <p:ext uri="{BB962C8B-B14F-4D97-AF65-F5344CB8AC3E}">
        <p14:creationId xmlns:p14="http://schemas.microsoft.com/office/powerpoint/2010/main" val="94875088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Gap information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439987"/>
            <a:ext cx="7769225" cy="411321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/>
              <a:t>Detecting the gap</a:t>
            </a:r>
          </a:p>
          <a:p>
            <a:pPr eaLnBrk="1" hangingPunct="1"/>
            <a:r>
              <a:rPr lang="en-US"/>
              <a:t>Problem identification</a:t>
            </a:r>
          </a:p>
          <a:p>
            <a:pPr lvl="1" eaLnBrk="1" hangingPunct="1"/>
            <a:r>
              <a:rPr lang="en-US">
                <a:ea typeface="ＭＳ Ｐゴシック" pitchFamily="-109" charset="-128"/>
              </a:rPr>
              <a:t>Exception reports</a:t>
            </a:r>
          </a:p>
          <a:p>
            <a:pPr eaLnBrk="1" hangingPunct="1"/>
            <a:r>
              <a:rPr lang="en-US"/>
              <a:t>Scorekeeping</a:t>
            </a:r>
          </a:p>
          <a:p>
            <a:pPr lvl="1" eaLnBrk="1" hangingPunct="1"/>
            <a:r>
              <a:rPr lang="en-US">
                <a:ea typeface="ＭＳ Ｐゴシック" pitchFamily="-109" charset="-128"/>
              </a:rPr>
              <a:t>Routine reports</a:t>
            </a:r>
          </a:p>
        </p:txBody>
      </p:sp>
    </p:spTree>
    <p:extLst>
      <p:ext uri="{BB962C8B-B14F-4D97-AF65-F5344CB8AC3E}">
        <p14:creationId xmlns:p14="http://schemas.microsoft.com/office/powerpoint/2010/main" val="54563809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dirty="0"/>
              <a:t>Change information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371276"/>
            <a:ext cx="7769225" cy="411321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Closing the gap</a:t>
            </a:r>
          </a:p>
          <a:p>
            <a:pPr eaLnBrk="1" hangingPunct="1"/>
            <a:r>
              <a:rPr lang="en-US" dirty="0"/>
              <a:t>Problem solution</a:t>
            </a:r>
          </a:p>
          <a:p>
            <a:pPr lvl="1" eaLnBrk="1" hangingPunct="1"/>
            <a:r>
              <a:rPr lang="en-US" dirty="0">
                <a:ea typeface="ＭＳ Ｐゴシック" pitchFamily="-109" charset="-128"/>
              </a:rPr>
              <a:t>Determining the cause(s)</a:t>
            </a:r>
          </a:p>
          <a:p>
            <a:pPr lvl="1" eaLnBrk="1" hangingPunct="1"/>
            <a:r>
              <a:rPr lang="en-US" dirty="0">
                <a:ea typeface="ＭＳ Ｐゴシック" pitchFamily="-109" charset="-128"/>
              </a:rPr>
              <a:t>Identifying alternatives</a:t>
            </a:r>
          </a:p>
          <a:p>
            <a:pPr lvl="1" eaLnBrk="1" hangingPunct="1"/>
            <a:r>
              <a:rPr lang="en-US" dirty="0">
                <a:ea typeface="ＭＳ Ｐゴシック" pitchFamily="-109" charset="-128"/>
              </a:rPr>
              <a:t>Analysis of alternatives</a:t>
            </a:r>
          </a:p>
        </p:txBody>
      </p:sp>
    </p:spTree>
    <p:extLst>
      <p:ext uri="{BB962C8B-B14F-4D97-AF65-F5344CB8AC3E}">
        <p14:creationId xmlns:p14="http://schemas.microsoft.com/office/powerpoint/2010/main" val="70859330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801687" y="838200"/>
            <a:ext cx="75438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600" dirty="0"/>
              <a:t>Information as a means of change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801687" y="2133600"/>
            <a:ext cx="7769225" cy="44196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Information can be a source of competitive advantage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Information can be built into products and services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Marketing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-109" charset="-128"/>
              </a:rPr>
              <a:t>Frequent flyer programs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Customer service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-109" charset="-128"/>
              </a:rPr>
              <a:t>Information technology used to improve service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Empowerment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-109" charset="-128"/>
              </a:rPr>
              <a:t>Sharing information with employees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-109" charset="-128"/>
              </a:rPr>
              <a:t>Giving employees freedom to make decisions</a:t>
            </a:r>
          </a:p>
        </p:txBody>
      </p:sp>
    </p:spTree>
    <p:extLst>
      <p:ext uri="{BB962C8B-B14F-4D97-AF65-F5344CB8AC3E}">
        <p14:creationId xmlns:p14="http://schemas.microsoft.com/office/powerpoint/2010/main" val="7034293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Managerial work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1"/>
            <a:ext cx="8229600" cy="3916364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/>
              <a:t>Managers implement organizational change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Managerial work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</a:rPr>
              <a:t>Fragmented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</a:rPr>
              <a:t>Brief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</a:rPr>
              <a:t>Frequently disturbed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</a:rPr>
              <a:t>High velocity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</a:rPr>
              <a:t>Action oriented rather than contemplative</a:t>
            </a:r>
          </a:p>
        </p:txBody>
      </p:sp>
    </p:spTree>
    <p:extLst>
      <p:ext uri="{BB962C8B-B14F-4D97-AF65-F5344CB8AC3E}">
        <p14:creationId xmlns:p14="http://schemas.microsoft.com/office/powerpoint/2010/main" val="17573351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deluge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Specialized, local and interconnected knowledge</a:t>
            </a:r>
          </a:p>
          <a:p>
            <a:r>
              <a:rPr lang="en-US" dirty="0"/>
              <a:t>Winnowing it down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r>
              <a:rPr lang="en-US" dirty="0"/>
              <a:t>People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15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Managerial communication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/>
              <a:t>Preference for oral communication</a:t>
            </a:r>
          </a:p>
          <a:p>
            <a:pPr eaLnBrk="1" hangingPunct="1"/>
            <a:r>
              <a:rPr lang="en-US"/>
              <a:t>Extensive use of networks</a:t>
            </a:r>
          </a:p>
          <a:p>
            <a:pPr lvl="1" eaLnBrk="1" hangingPunct="1"/>
            <a:r>
              <a:rPr lang="en-US">
                <a:ea typeface="ＭＳ Ｐゴシック" pitchFamily="-109" charset="-128"/>
              </a:rPr>
              <a:t>Information source</a:t>
            </a:r>
          </a:p>
          <a:p>
            <a:pPr lvl="1" eaLnBrk="1" hangingPunct="1"/>
            <a:r>
              <a:rPr lang="en-US">
                <a:ea typeface="ＭＳ Ｐゴシック" pitchFamily="-109" charset="-128"/>
              </a:rPr>
              <a:t>Way of getting things done</a:t>
            </a:r>
          </a:p>
          <a:p>
            <a:pPr eaLnBrk="1" hangingPunct="1"/>
            <a:r>
              <a:rPr lang="en-US"/>
              <a:t>Formal reporting systems</a:t>
            </a:r>
          </a:p>
          <a:p>
            <a:pPr lvl="1" eaLnBrk="1" hangingPunct="1"/>
            <a:r>
              <a:rPr lang="en-US">
                <a:ea typeface="ＭＳ Ｐゴシック" pitchFamily="-109" charset="-128"/>
              </a:rPr>
              <a:t>Infrequently used</a:t>
            </a:r>
          </a:p>
          <a:p>
            <a:pPr lvl="1" eaLnBrk="1" hangingPunct="1"/>
            <a:r>
              <a:rPr lang="en-US">
                <a:ea typeface="ＭＳ Ｐゴシック" pitchFamily="-109" charset="-128"/>
              </a:rPr>
              <a:t>Source of confirming information </a:t>
            </a:r>
          </a:p>
        </p:txBody>
      </p:sp>
    </p:spTree>
    <p:extLst>
      <p:ext uri="{BB962C8B-B14F-4D97-AF65-F5344CB8AC3E}">
        <p14:creationId xmlns:p14="http://schemas.microsoft.com/office/powerpoint/2010/main" val="18442442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371599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Managerial information requirements</a:t>
            </a:r>
          </a:p>
        </p:txBody>
      </p:sp>
      <p:sp>
        <p:nvSpPr>
          <p:cNvPr id="47108" name="Rectangle 5"/>
          <p:cNvSpPr>
            <a:spLocks noGrp="1" noChangeArrowheads="1"/>
          </p:cNvSpPr>
          <p:nvPr>
            <p:ph idx="1"/>
          </p:nvPr>
        </p:nvSpPr>
        <p:spPr>
          <a:xfrm>
            <a:off x="917575" y="2714970"/>
            <a:ext cx="7769225" cy="3304830"/>
          </a:xfrm>
        </p:spPr>
        <p:txBody>
          <a:bodyPr/>
          <a:lstStyle/>
          <a:p>
            <a:pPr eaLnBrk="1" hangingPunct="1"/>
            <a:r>
              <a:rPr lang="en-US" dirty="0"/>
              <a:t>Expect relevant information</a:t>
            </a:r>
          </a:p>
          <a:p>
            <a:pPr eaLnBrk="1" hangingPunct="1"/>
            <a:r>
              <a:rPr lang="en-US" dirty="0"/>
              <a:t>Expectations continually change</a:t>
            </a:r>
          </a:p>
        </p:txBody>
      </p:sp>
    </p:spTree>
    <p:extLst>
      <p:ext uri="{BB962C8B-B14F-4D97-AF65-F5344CB8AC3E}">
        <p14:creationId xmlns:p14="http://schemas.microsoft.com/office/powerpoint/2010/main" val="61500992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Hardness</a:t>
            </a:r>
          </a:p>
          <a:p>
            <a:r>
              <a:rPr lang="en-US" dirty="0"/>
              <a:t>Richness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14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7772400" cy="1219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dirty="0"/>
              <a:t>Information hardness</a:t>
            </a:r>
            <a:br>
              <a:rPr lang="en-US" dirty="0"/>
            </a:br>
            <a:r>
              <a:rPr lang="en-US" dirty="0"/>
              <a:t>(</a:t>
            </a:r>
            <a:r>
              <a:rPr lang="en-US" sz="3600" dirty="0"/>
              <a:t>Hard vs. soft data)</a:t>
            </a:r>
            <a:endParaRPr lang="en-US" dirty="0"/>
          </a:p>
        </p:txBody>
      </p:sp>
      <p:graphicFrame>
        <p:nvGraphicFramePr>
          <p:cNvPr id="1543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990557"/>
              </p:ext>
            </p:extLst>
          </p:nvPr>
        </p:nvGraphicFramePr>
        <p:xfrm>
          <a:off x="685800" y="2286000"/>
          <a:ext cx="8001000" cy="4343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Minerals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Scale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Data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Talc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Unidentified source-rumors, gossip, and hearsay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Gypsum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Identified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nonexpert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 source - opinions, feelings, ideas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Calcite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Identified expert source - predictions, speculations, forecasts, estimates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Fluorite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Unsworn testimony - explanations, justifications, assessments, interpretations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Apatite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Sworn testimony - explanations, justifications, assessments, interpretations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Orthoclase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Budgets, formal plans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Quartz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News reports, non-financial data, industry statistics, survey data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Topaz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Unaudited financial statements, government statistics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Corundum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Audited financial statements, government statistics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Diamond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Stock exchange and commodity market data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81369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4"/>
          <p:cNvSpPr>
            <a:spLocks noGrp="1" noChangeArrowheads="1"/>
          </p:cNvSpPr>
          <p:nvPr>
            <p:ph type="title"/>
          </p:nvPr>
        </p:nvSpPr>
        <p:spPr>
          <a:xfrm>
            <a:off x="914400" y="990599"/>
            <a:ext cx="7772400" cy="1447801"/>
          </a:xfrm>
        </p:spPr>
        <p:txBody>
          <a:bodyPr/>
          <a:lstStyle/>
          <a:p>
            <a:pPr eaLnBrk="1" hangingPunct="1"/>
            <a:r>
              <a:rPr lang="en-US" dirty="0"/>
              <a:t>Demand varies with </a:t>
            </a:r>
            <a:br>
              <a:rPr lang="en-US" dirty="0"/>
            </a:br>
            <a:r>
              <a:rPr lang="en-US" dirty="0"/>
              <a:t>hardness of information</a:t>
            </a:r>
          </a:p>
        </p:txBody>
      </p:sp>
      <p:sp>
        <p:nvSpPr>
          <p:cNvPr id="49156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multiple sources in search of reliability</a:t>
            </a:r>
          </a:p>
        </p:txBody>
      </p:sp>
      <p:pic>
        <p:nvPicPr>
          <p:cNvPr id="49157" name="Picture 16" descr="FireLite:Books:Data Management:6e:Art PNG:02-hardness-volume tradeof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048000"/>
            <a:ext cx="3900488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52394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7924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4000" dirty="0"/>
              <a:t>Information richness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962400"/>
            <a:ext cx="7772400" cy="2286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800" dirty="0"/>
              <a:t>Managers seek rich information to resolve </a:t>
            </a:r>
            <a:r>
              <a:rPr lang="en-US" sz="2800" dirty="0" err="1"/>
              <a:t>equivocality</a:t>
            </a:r>
            <a:endParaRPr lang="en-US" sz="2800" dirty="0"/>
          </a:p>
          <a:p>
            <a:pPr eaLnBrk="1" hangingPunct="1"/>
            <a:r>
              <a:rPr lang="en-US" sz="2800" dirty="0"/>
              <a:t>Information systems typically deliver lean information</a:t>
            </a:r>
          </a:p>
        </p:txBody>
      </p:sp>
      <p:graphicFrame>
        <p:nvGraphicFramePr>
          <p:cNvPr id="16422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508504"/>
              </p:ext>
            </p:extLst>
          </p:nvPr>
        </p:nvGraphicFramePr>
        <p:xfrm>
          <a:off x="838200" y="1981200"/>
          <a:ext cx="7696200" cy="1905000"/>
        </p:xfrm>
        <a:graphic>
          <a:graphicData uri="http://schemas.openxmlformats.org/drawingml/2006/table">
            <a:tbl>
              <a:tblPr/>
              <a:tblGrid>
                <a:gridCol w="156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Richest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Leanest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Face-to-face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Telephone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Personal documents (letters and memos)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Impersonal written documents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Numeric documents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57270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Richness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3352800"/>
            <a:ext cx="67818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D70F3C"/>
                </a:solidFill>
              </a:rPr>
              <a:t>Does the rich and lean media distinction apply in todays world of communication technologies</a:t>
            </a:r>
          </a:p>
          <a:p>
            <a:pPr algn="ctr"/>
            <a:endParaRPr lang="en-US" dirty="0">
              <a:solidFill>
                <a:srgbClr val="D70F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73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dirty="0"/>
              <a:t>Demand varies with responsibilities</a:t>
            </a:r>
          </a:p>
        </p:txBody>
      </p:sp>
      <p:sp>
        <p:nvSpPr>
          <p:cNvPr id="50179" name="AutoShape 121"/>
          <p:cNvSpPr>
            <a:spLocks noChangeArrowheads="1"/>
          </p:cNvSpPr>
          <p:nvPr/>
        </p:nvSpPr>
        <p:spPr bwMode="auto">
          <a:xfrm>
            <a:off x="4914900" y="3619500"/>
            <a:ext cx="1600200" cy="1600200"/>
          </a:xfrm>
          <a:prstGeom prst="flowChartConnector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1" name="Rectangle 11"/>
          <p:cNvSpPr>
            <a:spLocks noChangeArrowheads="1"/>
          </p:cNvSpPr>
          <p:nvPr/>
        </p:nvSpPr>
        <p:spPr bwMode="auto">
          <a:xfrm>
            <a:off x="1916113" y="2508250"/>
            <a:ext cx="1285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S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182" name="Rectangle 12"/>
          <p:cNvSpPr>
            <a:spLocks noChangeArrowheads="1"/>
          </p:cNvSpPr>
          <p:nvPr/>
        </p:nvSpPr>
        <p:spPr bwMode="auto">
          <a:xfrm>
            <a:off x="2049463" y="2508250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h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183" name="Rectangle 13"/>
          <p:cNvSpPr>
            <a:spLocks noChangeArrowheads="1"/>
          </p:cNvSpPr>
          <p:nvPr/>
        </p:nvSpPr>
        <p:spPr bwMode="auto">
          <a:xfrm>
            <a:off x="2219325" y="2508250"/>
            <a:ext cx="1428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o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184" name="Rectangle 14"/>
          <p:cNvSpPr>
            <a:spLocks noChangeArrowheads="1"/>
          </p:cNvSpPr>
          <p:nvPr/>
        </p:nvSpPr>
        <p:spPr bwMode="auto">
          <a:xfrm>
            <a:off x="2389188" y="2508250"/>
            <a:ext cx="1031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rebuchet MS" pitchFamily="-109" charset="0"/>
              </a:rPr>
              <a:t>r</a:t>
            </a:r>
            <a:endParaRPr lang="en-US" dirty="0">
              <a:latin typeface="Trebuchet MS" pitchFamily="-109" charset="0"/>
            </a:endParaRPr>
          </a:p>
        </p:txBody>
      </p:sp>
      <p:sp>
        <p:nvSpPr>
          <p:cNvPr id="50185" name="Rectangle 15"/>
          <p:cNvSpPr>
            <a:spLocks noChangeArrowheads="1"/>
          </p:cNvSpPr>
          <p:nvPr/>
        </p:nvSpPr>
        <p:spPr bwMode="auto">
          <a:xfrm>
            <a:off x="2503488" y="2508250"/>
            <a:ext cx="1063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t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186" name="Rectangle 16"/>
          <p:cNvSpPr>
            <a:spLocks noChangeArrowheads="1"/>
          </p:cNvSpPr>
          <p:nvPr/>
        </p:nvSpPr>
        <p:spPr bwMode="auto">
          <a:xfrm>
            <a:off x="2617788" y="2508250"/>
            <a:ext cx="984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-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187" name="Rectangle 17"/>
          <p:cNvSpPr>
            <a:spLocks noChangeArrowheads="1"/>
          </p:cNvSpPr>
          <p:nvPr/>
        </p:nvSpPr>
        <p:spPr bwMode="auto">
          <a:xfrm>
            <a:off x="2711450" y="2508250"/>
            <a:ext cx="1063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t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188" name="Rectangle 18"/>
          <p:cNvSpPr>
            <a:spLocks noChangeArrowheads="1"/>
          </p:cNvSpPr>
          <p:nvPr/>
        </p:nvSpPr>
        <p:spPr bwMode="auto">
          <a:xfrm>
            <a:off x="2825750" y="2508250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rebuchet MS" pitchFamily="-109" charset="0"/>
              </a:rPr>
              <a:t>e</a:t>
            </a:r>
            <a:endParaRPr lang="en-US" dirty="0">
              <a:latin typeface="Trebuchet MS" pitchFamily="-109" charset="0"/>
            </a:endParaRPr>
          </a:p>
        </p:txBody>
      </p:sp>
      <p:sp>
        <p:nvSpPr>
          <p:cNvPr id="50189" name="Rectangle 19"/>
          <p:cNvSpPr>
            <a:spLocks noChangeArrowheads="1"/>
          </p:cNvSpPr>
          <p:nvPr/>
        </p:nvSpPr>
        <p:spPr bwMode="auto">
          <a:xfrm>
            <a:off x="2976563" y="2508250"/>
            <a:ext cx="1031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r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190" name="Rectangle 20"/>
          <p:cNvSpPr>
            <a:spLocks noChangeArrowheads="1"/>
          </p:cNvSpPr>
          <p:nvPr/>
        </p:nvSpPr>
        <p:spPr bwMode="auto">
          <a:xfrm>
            <a:off x="3090863" y="2508250"/>
            <a:ext cx="2206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m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191" name="Rectangle 21"/>
          <p:cNvSpPr>
            <a:spLocks noChangeArrowheads="1"/>
          </p:cNvSpPr>
          <p:nvPr/>
        </p:nvSpPr>
        <p:spPr bwMode="auto">
          <a:xfrm>
            <a:off x="1839913" y="2809875"/>
            <a:ext cx="76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i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192" name="Rectangle 22"/>
          <p:cNvSpPr>
            <a:spLocks noChangeArrowheads="1"/>
          </p:cNvSpPr>
          <p:nvPr/>
        </p:nvSpPr>
        <p:spPr bwMode="auto">
          <a:xfrm>
            <a:off x="1916113" y="2809875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n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193" name="Rectangle 23"/>
          <p:cNvSpPr>
            <a:spLocks noChangeArrowheads="1"/>
          </p:cNvSpPr>
          <p:nvPr/>
        </p:nvSpPr>
        <p:spPr bwMode="auto">
          <a:xfrm>
            <a:off x="2085975" y="2809875"/>
            <a:ext cx="984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rebuchet MS" pitchFamily="-109" charset="0"/>
              </a:rPr>
              <a:t>f</a:t>
            </a:r>
            <a:endParaRPr lang="en-US" dirty="0">
              <a:latin typeface="Trebuchet MS" pitchFamily="-109" charset="0"/>
            </a:endParaRPr>
          </a:p>
        </p:txBody>
      </p:sp>
      <p:sp>
        <p:nvSpPr>
          <p:cNvPr id="50194" name="Rectangle 24"/>
          <p:cNvSpPr>
            <a:spLocks noChangeArrowheads="1"/>
          </p:cNvSpPr>
          <p:nvPr/>
        </p:nvSpPr>
        <p:spPr bwMode="auto">
          <a:xfrm>
            <a:off x="2200275" y="2809875"/>
            <a:ext cx="1428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o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195" name="Rectangle 25"/>
          <p:cNvSpPr>
            <a:spLocks noChangeArrowheads="1"/>
          </p:cNvSpPr>
          <p:nvPr/>
        </p:nvSpPr>
        <p:spPr bwMode="auto">
          <a:xfrm>
            <a:off x="2370138" y="2809875"/>
            <a:ext cx="1031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rebuchet MS" pitchFamily="-109" charset="0"/>
              </a:rPr>
              <a:t>r</a:t>
            </a:r>
            <a:endParaRPr lang="en-US" dirty="0">
              <a:latin typeface="Trebuchet MS" pitchFamily="-109" charset="0"/>
            </a:endParaRPr>
          </a:p>
        </p:txBody>
      </p:sp>
      <p:sp>
        <p:nvSpPr>
          <p:cNvPr id="50196" name="Rectangle 26"/>
          <p:cNvSpPr>
            <a:spLocks noChangeArrowheads="1"/>
          </p:cNvSpPr>
          <p:nvPr/>
        </p:nvSpPr>
        <p:spPr bwMode="auto">
          <a:xfrm>
            <a:off x="2484438" y="2809875"/>
            <a:ext cx="2206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m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197" name="Rectangle 27"/>
          <p:cNvSpPr>
            <a:spLocks noChangeArrowheads="1"/>
          </p:cNvSpPr>
          <p:nvPr/>
        </p:nvSpPr>
        <p:spPr bwMode="auto">
          <a:xfrm>
            <a:off x="2730500" y="2809875"/>
            <a:ext cx="1397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a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198" name="Rectangle 28"/>
          <p:cNvSpPr>
            <a:spLocks noChangeArrowheads="1"/>
          </p:cNvSpPr>
          <p:nvPr/>
        </p:nvSpPr>
        <p:spPr bwMode="auto">
          <a:xfrm>
            <a:off x="2882900" y="2809875"/>
            <a:ext cx="1063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t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199" name="Rectangle 29"/>
          <p:cNvSpPr>
            <a:spLocks noChangeArrowheads="1"/>
          </p:cNvSpPr>
          <p:nvPr/>
        </p:nvSpPr>
        <p:spPr bwMode="auto">
          <a:xfrm>
            <a:off x="2995613" y="2809875"/>
            <a:ext cx="76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i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00" name="Rectangle 30"/>
          <p:cNvSpPr>
            <a:spLocks noChangeArrowheads="1"/>
          </p:cNvSpPr>
          <p:nvPr/>
        </p:nvSpPr>
        <p:spPr bwMode="auto">
          <a:xfrm>
            <a:off x="3071813" y="2809875"/>
            <a:ext cx="1428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o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01" name="Rectangle 31"/>
          <p:cNvSpPr>
            <a:spLocks noChangeArrowheads="1"/>
          </p:cNvSpPr>
          <p:nvPr/>
        </p:nvSpPr>
        <p:spPr bwMode="auto">
          <a:xfrm>
            <a:off x="3241675" y="2809875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n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02" name="Rectangle 32"/>
          <p:cNvSpPr>
            <a:spLocks noChangeArrowheads="1"/>
          </p:cNvSpPr>
          <p:nvPr/>
        </p:nvSpPr>
        <p:spPr bwMode="auto">
          <a:xfrm>
            <a:off x="3810000" y="2508250"/>
            <a:ext cx="188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rebuchet MS" pitchFamily="-109" charset="0"/>
              </a:rPr>
              <a:t>M</a:t>
            </a:r>
            <a:endParaRPr lang="en-US" dirty="0">
              <a:latin typeface="Trebuchet MS" pitchFamily="-109" charset="0"/>
            </a:endParaRPr>
          </a:p>
        </p:txBody>
      </p:sp>
      <p:sp>
        <p:nvSpPr>
          <p:cNvPr id="50203" name="Rectangle 33"/>
          <p:cNvSpPr>
            <a:spLocks noChangeArrowheads="1"/>
          </p:cNvSpPr>
          <p:nvPr/>
        </p:nvSpPr>
        <p:spPr bwMode="auto">
          <a:xfrm>
            <a:off x="4019550" y="2508250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rebuchet MS" pitchFamily="-109" charset="0"/>
              </a:rPr>
              <a:t>e</a:t>
            </a:r>
            <a:endParaRPr lang="en-US" dirty="0">
              <a:latin typeface="Trebuchet MS" pitchFamily="-109" charset="0"/>
            </a:endParaRPr>
          </a:p>
        </p:txBody>
      </p:sp>
      <p:sp>
        <p:nvSpPr>
          <p:cNvPr id="50204" name="Rectangle 34"/>
          <p:cNvSpPr>
            <a:spLocks noChangeArrowheads="1"/>
          </p:cNvSpPr>
          <p:nvPr/>
        </p:nvSpPr>
        <p:spPr bwMode="auto">
          <a:xfrm>
            <a:off x="4170363" y="2508250"/>
            <a:ext cx="1492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rebuchet MS" pitchFamily="-109" charset="0"/>
              </a:rPr>
              <a:t>d</a:t>
            </a:r>
            <a:endParaRPr lang="en-US" dirty="0">
              <a:latin typeface="Trebuchet MS" pitchFamily="-109" charset="0"/>
            </a:endParaRPr>
          </a:p>
        </p:txBody>
      </p:sp>
      <p:sp>
        <p:nvSpPr>
          <p:cNvPr id="50205" name="Rectangle 35"/>
          <p:cNvSpPr>
            <a:spLocks noChangeArrowheads="1"/>
          </p:cNvSpPr>
          <p:nvPr/>
        </p:nvSpPr>
        <p:spPr bwMode="auto">
          <a:xfrm>
            <a:off x="4340225" y="2508250"/>
            <a:ext cx="76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rgbClr val="000000"/>
                </a:solidFill>
                <a:latin typeface="Trebuchet MS" pitchFamily="-109" charset="0"/>
              </a:rPr>
              <a:t>i</a:t>
            </a:r>
            <a:endParaRPr lang="en-US" dirty="0">
              <a:latin typeface="Trebuchet MS" pitchFamily="-109" charset="0"/>
            </a:endParaRPr>
          </a:p>
        </p:txBody>
      </p:sp>
      <p:sp>
        <p:nvSpPr>
          <p:cNvPr id="50206" name="Rectangle 36"/>
          <p:cNvSpPr>
            <a:spLocks noChangeArrowheads="1"/>
          </p:cNvSpPr>
          <p:nvPr/>
        </p:nvSpPr>
        <p:spPr bwMode="auto">
          <a:xfrm>
            <a:off x="4416425" y="2508250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rebuchet MS" pitchFamily="-109" charset="0"/>
              </a:rPr>
              <a:t>u</a:t>
            </a:r>
            <a:endParaRPr lang="en-US" dirty="0">
              <a:latin typeface="Trebuchet MS" pitchFamily="-109" charset="0"/>
            </a:endParaRPr>
          </a:p>
        </p:txBody>
      </p:sp>
      <p:sp>
        <p:nvSpPr>
          <p:cNvPr id="50207" name="Rectangle 37"/>
          <p:cNvSpPr>
            <a:spLocks noChangeArrowheads="1"/>
          </p:cNvSpPr>
          <p:nvPr/>
        </p:nvSpPr>
        <p:spPr bwMode="auto">
          <a:xfrm>
            <a:off x="4587875" y="2508250"/>
            <a:ext cx="2206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rebuchet MS" pitchFamily="-109" charset="0"/>
              </a:rPr>
              <a:t>m</a:t>
            </a:r>
            <a:endParaRPr lang="en-US" dirty="0">
              <a:latin typeface="Trebuchet MS" pitchFamily="-109" charset="0"/>
            </a:endParaRPr>
          </a:p>
        </p:txBody>
      </p:sp>
      <p:sp>
        <p:nvSpPr>
          <p:cNvPr id="50208" name="Rectangle 38"/>
          <p:cNvSpPr>
            <a:spLocks noChangeArrowheads="1"/>
          </p:cNvSpPr>
          <p:nvPr/>
        </p:nvSpPr>
        <p:spPr bwMode="auto">
          <a:xfrm>
            <a:off x="4833938" y="2508250"/>
            <a:ext cx="984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rebuchet MS" pitchFamily="-109" charset="0"/>
              </a:rPr>
              <a:t>-</a:t>
            </a:r>
            <a:endParaRPr lang="en-US" dirty="0">
              <a:latin typeface="Trebuchet MS" pitchFamily="-109" charset="0"/>
            </a:endParaRPr>
          </a:p>
        </p:txBody>
      </p:sp>
      <p:sp>
        <p:nvSpPr>
          <p:cNvPr id="50209" name="Rectangle 39"/>
          <p:cNvSpPr>
            <a:spLocks noChangeArrowheads="1"/>
          </p:cNvSpPr>
          <p:nvPr/>
        </p:nvSpPr>
        <p:spPr bwMode="auto">
          <a:xfrm>
            <a:off x="4927600" y="2508250"/>
            <a:ext cx="1063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t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10" name="Rectangle 40"/>
          <p:cNvSpPr>
            <a:spLocks noChangeArrowheads="1"/>
          </p:cNvSpPr>
          <p:nvPr/>
        </p:nvSpPr>
        <p:spPr bwMode="auto">
          <a:xfrm>
            <a:off x="5041900" y="2508250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e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11" name="Rectangle 41"/>
          <p:cNvSpPr>
            <a:spLocks noChangeArrowheads="1"/>
          </p:cNvSpPr>
          <p:nvPr/>
        </p:nvSpPr>
        <p:spPr bwMode="auto">
          <a:xfrm>
            <a:off x="5192713" y="2508250"/>
            <a:ext cx="1031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r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12" name="Rectangle 42"/>
          <p:cNvSpPr>
            <a:spLocks noChangeArrowheads="1"/>
          </p:cNvSpPr>
          <p:nvPr/>
        </p:nvSpPr>
        <p:spPr bwMode="auto">
          <a:xfrm>
            <a:off x="5307013" y="2508250"/>
            <a:ext cx="2206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m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13" name="Rectangle 43"/>
          <p:cNvSpPr>
            <a:spLocks noChangeArrowheads="1"/>
          </p:cNvSpPr>
          <p:nvPr/>
        </p:nvSpPr>
        <p:spPr bwMode="auto">
          <a:xfrm>
            <a:off x="3867150" y="2809875"/>
            <a:ext cx="76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rgbClr val="000000"/>
                </a:solidFill>
                <a:latin typeface="Trebuchet MS" pitchFamily="-109" charset="0"/>
              </a:rPr>
              <a:t>i</a:t>
            </a:r>
            <a:endParaRPr lang="en-US" dirty="0">
              <a:latin typeface="Trebuchet MS" pitchFamily="-109" charset="0"/>
            </a:endParaRPr>
          </a:p>
        </p:txBody>
      </p:sp>
      <p:sp>
        <p:nvSpPr>
          <p:cNvPr id="50214" name="Rectangle 44"/>
          <p:cNvSpPr>
            <a:spLocks noChangeArrowheads="1"/>
          </p:cNvSpPr>
          <p:nvPr/>
        </p:nvSpPr>
        <p:spPr bwMode="auto">
          <a:xfrm>
            <a:off x="3943350" y="2809875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n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15" name="Rectangle 45"/>
          <p:cNvSpPr>
            <a:spLocks noChangeArrowheads="1"/>
          </p:cNvSpPr>
          <p:nvPr/>
        </p:nvSpPr>
        <p:spPr bwMode="auto">
          <a:xfrm>
            <a:off x="4113213" y="2809875"/>
            <a:ext cx="984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rebuchet MS" pitchFamily="-109" charset="0"/>
              </a:rPr>
              <a:t>f</a:t>
            </a:r>
            <a:endParaRPr lang="en-US" dirty="0">
              <a:latin typeface="Trebuchet MS" pitchFamily="-109" charset="0"/>
            </a:endParaRPr>
          </a:p>
        </p:txBody>
      </p:sp>
      <p:sp>
        <p:nvSpPr>
          <p:cNvPr id="50216" name="Rectangle 46"/>
          <p:cNvSpPr>
            <a:spLocks noChangeArrowheads="1"/>
          </p:cNvSpPr>
          <p:nvPr/>
        </p:nvSpPr>
        <p:spPr bwMode="auto">
          <a:xfrm>
            <a:off x="4227513" y="2809875"/>
            <a:ext cx="1428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o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17" name="Rectangle 47"/>
          <p:cNvSpPr>
            <a:spLocks noChangeArrowheads="1"/>
          </p:cNvSpPr>
          <p:nvPr/>
        </p:nvSpPr>
        <p:spPr bwMode="auto">
          <a:xfrm>
            <a:off x="4397375" y="2809875"/>
            <a:ext cx="1031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r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18" name="Rectangle 48"/>
          <p:cNvSpPr>
            <a:spLocks noChangeArrowheads="1"/>
          </p:cNvSpPr>
          <p:nvPr/>
        </p:nvSpPr>
        <p:spPr bwMode="auto">
          <a:xfrm>
            <a:off x="4511675" y="2809875"/>
            <a:ext cx="2206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rebuchet MS" pitchFamily="-109" charset="0"/>
              </a:rPr>
              <a:t>m</a:t>
            </a:r>
            <a:endParaRPr lang="en-US" dirty="0">
              <a:latin typeface="Trebuchet MS" pitchFamily="-109" charset="0"/>
            </a:endParaRPr>
          </a:p>
        </p:txBody>
      </p:sp>
      <p:sp>
        <p:nvSpPr>
          <p:cNvPr id="50219" name="Rectangle 49"/>
          <p:cNvSpPr>
            <a:spLocks noChangeArrowheads="1"/>
          </p:cNvSpPr>
          <p:nvPr/>
        </p:nvSpPr>
        <p:spPr bwMode="auto">
          <a:xfrm>
            <a:off x="4757738" y="2809875"/>
            <a:ext cx="1397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rebuchet MS" pitchFamily="-109" charset="0"/>
              </a:rPr>
              <a:t>a</a:t>
            </a:r>
            <a:endParaRPr lang="en-US" dirty="0">
              <a:latin typeface="Trebuchet MS" pitchFamily="-109" charset="0"/>
            </a:endParaRPr>
          </a:p>
        </p:txBody>
      </p:sp>
      <p:sp>
        <p:nvSpPr>
          <p:cNvPr id="50220" name="Rectangle 50"/>
          <p:cNvSpPr>
            <a:spLocks noChangeArrowheads="1"/>
          </p:cNvSpPr>
          <p:nvPr/>
        </p:nvSpPr>
        <p:spPr bwMode="auto">
          <a:xfrm>
            <a:off x="4908550" y="2809875"/>
            <a:ext cx="1063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rebuchet MS" pitchFamily="-109" charset="0"/>
              </a:rPr>
              <a:t>t</a:t>
            </a:r>
            <a:endParaRPr lang="en-US" dirty="0">
              <a:latin typeface="Trebuchet MS" pitchFamily="-109" charset="0"/>
            </a:endParaRPr>
          </a:p>
        </p:txBody>
      </p:sp>
      <p:sp>
        <p:nvSpPr>
          <p:cNvPr id="50221" name="Rectangle 51"/>
          <p:cNvSpPr>
            <a:spLocks noChangeArrowheads="1"/>
          </p:cNvSpPr>
          <p:nvPr/>
        </p:nvSpPr>
        <p:spPr bwMode="auto">
          <a:xfrm>
            <a:off x="5022850" y="2809875"/>
            <a:ext cx="76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rgbClr val="000000"/>
                </a:solidFill>
                <a:latin typeface="Trebuchet MS" pitchFamily="-109" charset="0"/>
              </a:rPr>
              <a:t>i</a:t>
            </a:r>
            <a:endParaRPr lang="en-US" dirty="0">
              <a:latin typeface="Trebuchet MS" pitchFamily="-109" charset="0"/>
            </a:endParaRPr>
          </a:p>
        </p:txBody>
      </p:sp>
      <p:sp>
        <p:nvSpPr>
          <p:cNvPr id="50222" name="Rectangle 52"/>
          <p:cNvSpPr>
            <a:spLocks noChangeArrowheads="1"/>
          </p:cNvSpPr>
          <p:nvPr/>
        </p:nvSpPr>
        <p:spPr bwMode="auto">
          <a:xfrm>
            <a:off x="5099050" y="2809875"/>
            <a:ext cx="1428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o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23" name="Rectangle 53"/>
          <p:cNvSpPr>
            <a:spLocks noChangeArrowheads="1"/>
          </p:cNvSpPr>
          <p:nvPr/>
        </p:nvSpPr>
        <p:spPr bwMode="auto">
          <a:xfrm>
            <a:off x="5268913" y="2809875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n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24" name="Rectangle 54"/>
          <p:cNvSpPr>
            <a:spLocks noChangeArrowheads="1"/>
          </p:cNvSpPr>
          <p:nvPr/>
        </p:nvSpPr>
        <p:spPr bwMode="auto">
          <a:xfrm>
            <a:off x="5326063" y="5483225"/>
            <a:ext cx="1285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S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25" name="Rectangle 55"/>
          <p:cNvSpPr>
            <a:spLocks noChangeArrowheads="1"/>
          </p:cNvSpPr>
          <p:nvPr/>
        </p:nvSpPr>
        <p:spPr bwMode="auto">
          <a:xfrm>
            <a:off x="5457825" y="5483225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e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26" name="Rectangle 56"/>
          <p:cNvSpPr>
            <a:spLocks noChangeArrowheads="1"/>
          </p:cNvSpPr>
          <p:nvPr/>
        </p:nvSpPr>
        <p:spPr bwMode="auto">
          <a:xfrm>
            <a:off x="5610225" y="5483225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n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27" name="Rectangle 57"/>
          <p:cNvSpPr>
            <a:spLocks noChangeArrowheads="1"/>
          </p:cNvSpPr>
          <p:nvPr/>
        </p:nvSpPr>
        <p:spPr bwMode="auto">
          <a:xfrm>
            <a:off x="5780088" y="5483225"/>
            <a:ext cx="76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i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28" name="Rectangle 58"/>
          <p:cNvSpPr>
            <a:spLocks noChangeArrowheads="1"/>
          </p:cNvSpPr>
          <p:nvPr/>
        </p:nvSpPr>
        <p:spPr bwMode="auto">
          <a:xfrm>
            <a:off x="5856288" y="5483225"/>
            <a:ext cx="1428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o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29" name="Rectangle 59"/>
          <p:cNvSpPr>
            <a:spLocks noChangeArrowheads="1"/>
          </p:cNvSpPr>
          <p:nvPr/>
        </p:nvSpPr>
        <p:spPr bwMode="auto">
          <a:xfrm>
            <a:off x="6026150" y="5483225"/>
            <a:ext cx="1031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r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30" name="Rectangle 60"/>
          <p:cNvSpPr>
            <a:spLocks noChangeArrowheads="1"/>
          </p:cNvSpPr>
          <p:nvPr/>
        </p:nvSpPr>
        <p:spPr bwMode="auto">
          <a:xfrm>
            <a:off x="5137150" y="5784850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e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31" name="Rectangle 61"/>
          <p:cNvSpPr>
            <a:spLocks noChangeArrowheads="1"/>
          </p:cNvSpPr>
          <p:nvPr/>
        </p:nvSpPr>
        <p:spPr bwMode="auto">
          <a:xfrm>
            <a:off x="5287963" y="5784850"/>
            <a:ext cx="1333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x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32" name="Rectangle 62"/>
          <p:cNvSpPr>
            <a:spLocks noChangeArrowheads="1"/>
          </p:cNvSpPr>
          <p:nvPr/>
        </p:nvSpPr>
        <p:spPr bwMode="auto">
          <a:xfrm>
            <a:off x="5421313" y="5784850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e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33" name="Rectangle 63"/>
          <p:cNvSpPr>
            <a:spLocks noChangeArrowheads="1"/>
          </p:cNvSpPr>
          <p:nvPr/>
        </p:nvSpPr>
        <p:spPr bwMode="auto">
          <a:xfrm>
            <a:off x="5572125" y="5784850"/>
            <a:ext cx="1317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c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34" name="Rectangle 64"/>
          <p:cNvSpPr>
            <a:spLocks noChangeArrowheads="1"/>
          </p:cNvSpPr>
          <p:nvPr/>
        </p:nvSpPr>
        <p:spPr bwMode="auto">
          <a:xfrm>
            <a:off x="5705475" y="5784850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u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35" name="Rectangle 65"/>
          <p:cNvSpPr>
            <a:spLocks noChangeArrowheads="1"/>
          </p:cNvSpPr>
          <p:nvPr/>
        </p:nvSpPr>
        <p:spPr bwMode="auto">
          <a:xfrm>
            <a:off x="5875338" y="5784850"/>
            <a:ext cx="1063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t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36" name="Rectangle 66"/>
          <p:cNvSpPr>
            <a:spLocks noChangeArrowheads="1"/>
          </p:cNvSpPr>
          <p:nvPr/>
        </p:nvSpPr>
        <p:spPr bwMode="auto">
          <a:xfrm>
            <a:off x="5989638" y="5784850"/>
            <a:ext cx="76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i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37" name="Rectangle 67"/>
          <p:cNvSpPr>
            <a:spLocks noChangeArrowheads="1"/>
          </p:cNvSpPr>
          <p:nvPr/>
        </p:nvSpPr>
        <p:spPr bwMode="auto">
          <a:xfrm>
            <a:off x="6064250" y="5784850"/>
            <a:ext cx="1301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v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38" name="Rectangle 68"/>
          <p:cNvSpPr>
            <a:spLocks noChangeArrowheads="1"/>
          </p:cNvSpPr>
          <p:nvPr/>
        </p:nvSpPr>
        <p:spPr bwMode="auto">
          <a:xfrm>
            <a:off x="6197600" y="5784850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e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39" name="Rectangle 69"/>
          <p:cNvSpPr>
            <a:spLocks noChangeArrowheads="1"/>
          </p:cNvSpPr>
          <p:nvPr/>
        </p:nvSpPr>
        <p:spPr bwMode="auto">
          <a:xfrm>
            <a:off x="2286000" y="5483225"/>
            <a:ext cx="1793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O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40" name="Rectangle 70"/>
          <p:cNvSpPr>
            <a:spLocks noChangeArrowheads="1"/>
          </p:cNvSpPr>
          <p:nvPr/>
        </p:nvSpPr>
        <p:spPr bwMode="auto">
          <a:xfrm>
            <a:off x="2493963" y="5483225"/>
            <a:ext cx="1492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p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41" name="Rectangle 71"/>
          <p:cNvSpPr>
            <a:spLocks noChangeArrowheads="1"/>
          </p:cNvSpPr>
          <p:nvPr/>
        </p:nvSpPr>
        <p:spPr bwMode="auto">
          <a:xfrm>
            <a:off x="2663825" y="5483225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e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42" name="Rectangle 72"/>
          <p:cNvSpPr>
            <a:spLocks noChangeArrowheads="1"/>
          </p:cNvSpPr>
          <p:nvPr/>
        </p:nvSpPr>
        <p:spPr bwMode="auto">
          <a:xfrm>
            <a:off x="2816225" y="5483225"/>
            <a:ext cx="1031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rebuchet MS" pitchFamily="-109" charset="0"/>
              </a:rPr>
              <a:t>r</a:t>
            </a:r>
            <a:endParaRPr lang="en-US" dirty="0">
              <a:latin typeface="Trebuchet MS" pitchFamily="-109" charset="0"/>
            </a:endParaRPr>
          </a:p>
        </p:txBody>
      </p:sp>
      <p:sp>
        <p:nvSpPr>
          <p:cNvPr id="50243" name="Rectangle 73"/>
          <p:cNvSpPr>
            <a:spLocks noChangeArrowheads="1"/>
          </p:cNvSpPr>
          <p:nvPr/>
        </p:nvSpPr>
        <p:spPr bwMode="auto">
          <a:xfrm>
            <a:off x="2928938" y="5483225"/>
            <a:ext cx="1397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a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44" name="Rectangle 74"/>
          <p:cNvSpPr>
            <a:spLocks noChangeArrowheads="1"/>
          </p:cNvSpPr>
          <p:nvPr/>
        </p:nvSpPr>
        <p:spPr bwMode="auto">
          <a:xfrm>
            <a:off x="3081338" y="5483225"/>
            <a:ext cx="1063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t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45" name="Rectangle 75"/>
          <p:cNvSpPr>
            <a:spLocks noChangeArrowheads="1"/>
          </p:cNvSpPr>
          <p:nvPr/>
        </p:nvSpPr>
        <p:spPr bwMode="auto">
          <a:xfrm>
            <a:off x="3195638" y="5483225"/>
            <a:ext cx="76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i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46" name="Rectangle 76"/>
          <p:cNvSpPr>
            <a:spLocks noChangeArrowheads="1"/>
          </p:cNvSpPr>
          <p:nvPr/>
        </p:nvSpPr>
        <p:spPr bwMode="auto">
          <a:xfrm>
            <a:off x="3270250" y="5483225"/>
            <a:ext cx="1428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o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47" name="Rectangle 77"/>
          <p:cNvSpPr>
            <a:spLocks noChangeArrowheads="1"/>
          </p:cNvSpPr>
          <p:nvPr/>
        </p:nvSpPr>
        <p:spPr bwMode="auto">
          <a:xfrm>
            <a:off x="3441700" y="5483225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n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48" name="Rectangle 78"/>
          <p:cNvSpPr>
            <a:spLocks noChangeArrowheads="1"/>
          </p:cNvSpPr>
          <p:nvPr/>
        </p:nvSpPr>
        <p:spPr bwMode="auto">
          <a:xfrm>
            <a:off x="3611563" y="5483225"/>
            <a:ext cx="1397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a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49" name="Rectangle 79"/>
          <p:cNvSpPr>
            <a:spLocks noChangeArrowheads="1"/>
          </p:cNvSpPr>
          <p:nvPr/>
        </p:nvSpPr>
        <p:spPr bwMode="auto">
          <a:xfrm>
            <a:off x="3762375" y="5483225"/>
            <a:ext cx="793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l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50" name="Rectangle 80"/>
          <p:cNvSpPr>
            <a:spLocks noChangeArrowheads="1"/>
          </p:cNvSpPr>
          <p:nvPr/>
        </p:nvSpPr>
        <p:spPr bwMode="auto">
          <a:xfrm>
            <a:off x="2474913" y="5784850"/>
            <a:ext cx="2206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rebuchet MS" pitchFamily="-109" charset="0"/>
              </a:rPr>
              <a:t>m</a:t>
            </a:r>
            <a:endParaRPr lang="en-US" dirty="0">
              <a:latin typeface="Trebuchet MS" pitchFamily="-109" charset="0"/>
            </a:endParaRPr>
          </a:p>
        </p:txBody>
      </p:sp>
      <p:sp>
        <p:nvSpPr>
          <p:cNvPr id="50251" name="Rectangle 81"/>
          <p:cNvSpPr>
            <a:spLocks noChangeArrowheads="1"/>
          </p:cNvSpPr>
          <p:nvPr/>
        </p:nvSpPr>
        <p:spPr bwMode="auto">
          <a:xfrm>
            <a:off x="2720975" y="5784850"/>
            <a:ext cx="1397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a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52" name="Rectangle 82"/>
          <p:cNvSpPr>
            <a:spLocks noChangeArrowheads="1"/>
          </p:cNvSpPr>
          <p:nvPr/>
        </p:nvSpPr>
        <p:spPr bwMode="auto">
          <a:xfrm>
            <a:off x="2873375" y="5784850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n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53" name="Rectangle 83"/>
          <p:cNvSpPr>
            <a:spLocks noChangeArrowheads="1"/>
          </p:cNvSpPr>
          <p:nvPr/>
        </p:nvSpPr>
        <p:spPr bwMode="auto">
          <a:xfrm>
            <a:off x="3043238" y="5784850"/>
            <a:ext cx="1397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a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54" name="Rectangle 84"/>
          <p:cNvSpPr>
            <a:spLocks noChangeArrowheads="1"/>
          </p:cNvSpPr>
          <p:nvPr/>
        </p:nvSpPr>
        <p:spPr bwMode="auto">
          <a:xfrm>
            <a:off x="3195638" y="5784850"/>
            <a:ext cx="1333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g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55" name="Rectangle 85"/>
          <p:cNvSpPr>
            <a:spLocks noChangeArrowheads="1"/>
          </p:cNvSpPr>
          <p:nvPr/>
        </p:nvSpPr>
        <p:spPr bwMode="auto">
          <a:xfrm>
            <a:off x="3365500" y="5784850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e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56" name="Rectangle 86"/>
          <p:cNvSpPr>
            <a:spLocks noChangeArrowheads="1"/>
          </p:cNvSpPr>
          <p:nvPr/>
        </p:nvSpPr>
        <p:spPr bwMode="auto">
          <a:xfrm>
            <a:off x="3516313" y="5784850"/>
            <a:ext cx="1031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r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57" name="Rectangle 87"/>
          <p:cNvSpPr>
            <a:spLocks noChangeArrowheads="1"/>
          </p:cNvSpPr>
          <p:nvPr/>
        </p:nvSpPr>
        <p:spPr bwMode="auto">
          <a:xfrm>
            <a:off x="5980113" y="2508250"/>
            <a:ext cx="1349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L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58" name="Rectangle 88"/>
          <p:cNvSpPr>
            <a:spLocks noChangeArrowheads="1"/>
          </p:cNvSpPr>
          <p:nvPr/>
        </p:nvSpPr>
        <p:spPr bwMode="auto">
          <a:xfrm>
            <a:off x="6111875" y="2508250"/>
            <a:ext cx="1428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o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59" name="Rectangle 89"/>
          <p:cNvSpPr>
            <a:spLocks noChangeArrowheads="1"/>
          </p:cNvSpPr>
          <p:nvPr/>
        </p:nvSpPr>
        <p:spPr bwMode="auto">
          <a:xfrm>
            <a:off x="6281738" y="2508250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n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60" name="Rectangle 90"/>
          <p:cNvSpPr>
            <a:spLocks noChangeArrowheads="1"/>
          </p:cNvSpPr>
          <p:nvPr/>
        </p:nvSpPr>
        <p:spPr bwMode="auto">
          <a:xfrm>
            <a:off x="6453188" y="2508250"/>
            <a:ext cx="1333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g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61" name="Rectangle 91"/>
          <p:cNvSpPr>
            <a:spLocks noChangeArrowheads="1"/>
          </p:cNvSpPr>
          <p:nvPr/>
        </p:nvSpPr>
        <p:spPr bwMode="auto">
          <a:xfrm>
            <a:off x="6623050" y="2508250"/>
            <a:ext cx="984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-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62" name="Rectangle 92"/>
          <p:cNvSpPr>
            <a:spLocks noChangeArrowheads="1"/>
          </p:cNvSpPr>
          <p:nvPr/>
        </p:nvSpPr>
        <p:spPr bwMode="auto">
          <a:xfrm>
            <a:off x="6718300" y="2508250"/>
            <a:ext cx="1063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t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63" name="Rectangle 93"/>
          <p:cNvSpPr>
            <a:spLocks noChangeArrowheads="1"/>
          </p:cNvSpPr>
          <p:nvPr/>
        </p:nvSpPr>
        <p:spPr bwMode="auto">
          <a:xfrm>
            <a:off x="6832600" y="2508250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rebuchet MS" pitchFamily="-109" charset="0"/>
              </a:rPr>
              <a:t>e</a:t>
            </a:r>
            <a:endParaRPr lang="en-US" dirty="0">
              <a:latin typeface="Trebuchet MS" pitchFamily="-109" charset="0"/>
            </a:endParaRPr>
          </a:p>
        </p:txBody>
      </p:sp>
      <p:sp>
        <p:nvSpPr>
          <p:cNvPr id="50264" name="Rectangle 94"/>
          <p:cNvSpPr>
            <a:spLocks noChangeArrowheads="1"/>
          </p:cNvSpPr>
          <p:nvPr/>
        </p:nvSpPr>
        <p:spPr bwMode="auto">
          <a:xfrm>
            <a:off x="6983413" y="2508250"/>
            <a:ext cx="1031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r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65" name="Rectangle 95"/>
          <p:cNvSpPr>
            <a:spLocks noChangeArrowheads="1"/>
          </p:cNvSpPr>
          <p:nvPr/>
        </p:nvSpPr>
        <p:spPr bwMode="auto">
          <a:xfrm>
            <a:off x="7097713" y="2508250"/>
            <a:ext cx="2206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m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66" name="Rectangle 96"/>
          <p:cNvSpPr>
            <a:spLocks noChangeArrowheads="1"/>
          </p:cNvSpPr>
          <p:nvPr/>
        </p:nvSpPr>
        <p:spPr bwMode="auto">
          <a:xfrm>
            <a:off x="5884863" y="2809875"/>
            <a:ext cx="76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i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67" name="Rectangle 97"/>
          <p:cNvSpPr>
            <a:spLocks noChangeArrowheads="1"/>
          </p:cNvSpPr>
          <p:nvPr/>
        </p:nvSpPr>
        <p:spPr bwMode="auto">
          <a:xfrm>
            <a:off x="5961063" y="2809875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n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68" name="Rectangle 98"/>
          <p:cNvSpPr>
            <a:spLocks noChangeArrowheads="1"/>
          </p:cNvSpPr>
          <p:nvPr/>
        </p:nvSpPr>
        <p:spPr bwMode="auto">
          <a:xfrm>
            <a:off x="6130925" y="2809875"/>
            <a:ext cx="984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f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69" name="Rectangle 99"/>
          <p:cNvSpPr>
            <a:spLocks noChangeArrowheads="1"/>
          </p:cNvSpPr>
          <p:nvPr/>
        </p:nvSpPr>
        <p:spPr bwMode="auto">
          <a:xfrm>
            <a:off x="6245225" y="2809875"/>
            <a:ext cx="1428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o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70" name="Rectangle 100"/>
          <p:cNvSpPr>
            <a:spLocks noChangeArrowheads="1"/>
          </p:cNvSpPr>
          <p:nvPr/>
        </p:nvSpPr>
        <p:spPr bwMode="auto">
          <a:xfrm>
            <a:off x="6415088" y="2809875"/>
            <a:ext cx="1031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r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71" name="Rectangle 101"/>
          <p:cNvSpPr>
            <a:spLocks noChangeArrowheads="1"/>
          </p:cNvSpPr>
          <p:nvPr/>
        </p:nvSpPr>
        <p:spPr bwMode="auto">
          <a:xfrm>
            <a:off x="6529388" y="2809875"/>
            <a:ext cx="2206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rebuchet MS" pitchFamily="-109" charset="0"/>
              </a:rPr>
              <a:t>m</a:t>
            </a:r>
            <a:endParaRPr lang="en-US" dirty="0">
              <a:latin typeface="Trebuchet MS" pitchFamily="-109" charset="0"/>
            </a:endParaRPr>
          </a:p>
        </p:txBody>
      </p:sp>
      <p:sp>
        <p:nvSpPr>
          <p:cNvPr id="50272" name="Rectangle 102"/>
          <p:cNvSpPr>
            <a:spLocks noChangeArrowheads="1"/>
          </p:cNvSpPr>
          <p:nvPr/>
        </p:nvSpPr>
        <p:spPr bwMode="auto">
          <a:xfrm>
            <a:off x="6775450" y="2809875"/>
            <a:ext cx="1397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a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73" name="Rectangle 103"/>
          <p:cNvSpPr>
            <a:spLocks noChangeArrowheads="1"/>
          </p:cNvSpPr>
          <p:nvPr/>
        </p:nvSpPr>
        <p:spPr bwMode="auto">
          <a:xfrm>
            <a:off x="6926263" y="2809875"/>
            <a:ext cx="1063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t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74" name="Rectangle 104"/>
          <p:cNvSpPr>
            <a:spLocks noChangeArrowheads="1"/>
          </p:cNvSpPr>
          <p:nvPr/>
        </p:nvSpPr>
        <p:spPr bwMode="auto">
          <a:xfrm>
            <a:off x="7040563" y="2809875"/>
            <a:ext cx="76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i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75" name="Rectangle 105"/>
          <p:cNvSpPr>
            <a:spLocks noChangeArrowheads="1"/>
          </p:cNvSpPr>
          <p:nvPr/>
        </p:nvSpPr>
        <p:spPr bwMode="auto">
          <a:xfrm>
            <a:off x="7115175" y="2809875"/>
            <a:ext cx="1428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o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76" name="Rectangle 106"/>
          <p:cNvSpPr>
            <a:spLocks noChangeArrowheads="1"/>
          </p:cNvSpPr>
          <p:nvPr/>
        </p:nvSpPr>
        <p:spPr bwMode="auto">
          <a:xfrm>
            <a:off x="7286625" y="2809875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rebuchet MS" pitchFamily="-109" charset="0"/>
              </a:rPr>
              <a:t>n</a:t>
            </a:r>
            <a:endParaRPr lang="en-US">
              <a:latin typeface="Trebuchet MS" pitchFamily="-109" charset="0"/>
            </a:endParaRPr>
          </a:p>
        </p:txBody>
      </p:sp>
      <p:sp>
        <p:nvSpPr>
          <p:cNvPr id="50277" name="Oval 115"/>
          <p:cNvSpPr>
            <a:spLocks noChangeArrowheads="1"/>
          </p:cNvSpPr>
          <p:nvPr/>
        </p:nvSpPr>
        <p:spPr bwMode="auto">
          <a:xfrm>
            <a:off x="2514600" y="3962400"/>
            <a:ext cx="990600" cy="914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78" name="Line 114"/>
          <p:cNvSpPr>
            <a:spLocks noChangeShapeType="1"/>
          </p:cNvSpPr>
          <p:nvPr/>
        </p:nvSpPr>
        <p:spPr bwMode="auto">
          <a:xfrm flipV="1">
            <a:off x="6019800" y="3200400"/>
            <a:ext cx="6858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79" name="Line 117"/>
          <p:cNvSpPr>
            <a:spLocks noChangeShapeType="1"/>
          </p:cNvSpPr>
          <p:nvPr/>
        </p:nvSpPr>
        <p:spPr bwMode="auto">
          <a:xfrm>
            <a:off x="2362200" y="3200400"/>
            <a:ext cx="685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80" name="AutoShape 120"/>
          <p:cNvSpPr>
            <a:spLocks noChangeArrowheads="1"/>
          </p:cNvSpPr>
          <p:nvPr/>
        </p:nvSpPr>
        <p:spPr bwMode="auto">
          <a:xfrm>
            <a:off x="5257800" y="3962400"/>
            <a:ext cx="914400" cy="914400"/>
          </a:xfrm>
          <a:prstGeom prst="flowChartConnector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0281" name="AutoShape 119"/>
          <p:cNvSpPr>
            <a:spLocks noChangeArrowheads="1"/>
          </p:cNvSpPr>
          <p:nvPr/>
        </p:nvSpPr>
        <p:spPr bwMode="auto">
          <a:xfrm>
            <a:off x="5524500" y="4229100"/>
            <a:ext cx="381000" cy="381000"/>
          </a:xfrm>
          <a:prstGeom prst="flowChartConnector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0282" name="Line 123"/>
          <p:cNvSpPr>
            <a:spLocks noChangeShapeType="1"/>
          </p:cNvSpPr>
          <p:nvPr/>
        </p:nvSpPr>
        <p:spPr bwMode="auto">
          <a:xfrm>
            <a:off x="2895600" y="3200400"/>
            <a:ext cx="2819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83" name="Line 124"/>
          <p:cNvSpPr>
            <a:spLocks noChangeShapeType="1"/>
          </p:cNvSpPr>
          <p:nvPr/>
        </p:nvSpPr>
        <p:spPr bwMode="auto">
          <a:xfrm>
            <a:off x="4800600" y="3276600"/>
            <a:ext cx="914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3401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Information satisficing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/>
              <a:t>Decision overload is a problem</a:t>
            </a:r>
          </a:p>
          <a:p>
            <a:pPr eaLnBrk="1" hangingPunct="1"/>
            <a:r>
              <a:rPr lang="en-US"/>
              <a:t>Satisficing</a:t>
            </a:r>
          </a:p>
          <a:p>
            <a:pPr lvl="1" eaLnBrk="1" hangingPunct="1"/>
            <a:r>
              <a:rPr lang="en-US">
                <a:ea typeface="ＭＳ Ｐゴシック" pitchFamily="-109" charset="-128"/>
              </a:rPr>
              <a:t>Accept first satisfactory decision</a:t>
            </a:r>
          </a:p>
          <a:p>
            <a:pPr lvl="1" eaLnBrk="1" hangingPunct="1"/>
            <a:r>
              <a:rPr lang="en-US">
                <a:ea typeface="ＭＳ Ｐゴシック" pitchFamily="-109" charset="-128"/>
              </a:rPr>
              <a:t>Collect enough information to make a satisfactory decision</a:t>
            </a:r>
          </a:p>
          <a:p>
            <a:pPr eaLnBrk="1" hangingPunct="1"/>
            <a:r>
              <a:rPr lang="en-US"/>
              <a:t>Lowers quality of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04447274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Organizational Knowledge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/>
              <a:t>Cognitive knowledge</a:t>
            </a:r>
          </a:p>
          <a:p>
            <a:pPr eaLnBrk="1" hangingPunct="1"/>
            <a:r>
              <a:rPr lang="en-US"/>
              <a:t>Advanced skills</a:t>
            </a:r>
          </a:p>
          <a:p>
            <a:pPr eaLnBrk="1" hangingPunct="1"/>
            <a:r>
              <a:rPr lang="en-US"/>
              <a:t>System understanding and trained intuition</a:t>
            </a:r>
          </a:p>
          <a:p>
            <a:pPr eaLnBrk="1" hangingPunct="1"/>
            <a:r>
              <a:rPr lang="en-US"/>
              <a:t>Self-motivated creativity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/>
              <a:t>Know what</a:t>
            </a:r>
          </a:p>
          <a:p>
            <a:pPr eaLnBrk="1" hangingPunct="1"/>
            <a:r>
              <a:rPr lang="en-US"/>
              <a:t>Know how</a:t>
            </a:r>
          </a:p>
          <a:p>
            <a:pPr eaLnBrk="1" hangingPunct="1"/>
            <a:r>
              <a:rPr lang="en-US"/>
              <a:t>Know why</a:t>
            </a:r>
          </a:p>
          <a:p>
            <a:pPr eaLnBrk="1" hangingPunct="1">
              <a:buFontTx/>
              <a:buNone/>
            </a:pPr>
            <a:br>
              <a:rPr lang="en-US"/>
            </a:br>
            <a:endParaRPr lang="en-US"/>
          </a:p>
          <a:p>
            <a:pPr eaLnBrk="1" hangingPunct="1"/>
            <a:r>
              <a:rPr lang="en-US"/>
              <a:t>Care why</a:t>
            </a:r>
          </a:p>
        </p:txBody>
      </p:sp>
    </p:spTree>
    <p:extLst>
      <p:ext uri="{BB962C8B-B14F-4D97-AF65-F5344CB8AC3E}">
        <p14:creationId xmlns:p14="http://schemas.microsoft.com/office/powerpoint/2010/main" val="131620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deluge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variety of challenges posed</a:t>
            </a:r>
          </a:p>
          <a:p>
            <a:pPr lvl="1"/>
            <a:r>
              <a:rPr lang="en-US" dirty="0"/>
              <a:t>Protecting Privacy</a:t>
            </a:r>
          </a:p>
          <a:p>
            <a:pPr lvl="1"/>
            <a:r>
              <a:rPr lang="en-US" dirty="0"/>
              <a:t>Providing Security</a:t>
            </a:r>
          </a:p>
          <a:p>
            <a:pPr lvl="1"/>
            <a:r>
              <a:rPr lang="en-US" dirty="0"/>
              <a:t>Saving Energy</a:t>
            </a:r>
          </a:p>
          <a:p>
            <a:pPr lvl="1"/>
            <a:r>
              <a:rPr lang="en-US" dirty="0"/>
              <a:t>Extracting Value</a:t>
            </a:r>
          </a:p>
        </p:txBody>
      </p:sp>
    </p:spTree>
    <p:extLst>
      <p:ext uri="{BB962C8B-B14F-4D97-AF65-F5344CB8AC3E}">
        <p14:creationId xmlns:p14="http://schemas.microsoft.com/office/powerpoint/2010/main" val="1445813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Consolidation of disparate systems</a:t>
            </a:r>
          </a:p>
          <a:p>
            <a:r>
              <a:rPr lang="en-US" dirty="0"/>
              <a:t>Comprehensive view for managers</a:t>
            </a:r>
          </a:p>
          <a:p>
            <a:r>
              <a:rPr lang="en-US" dirty="0"/>
              <a:t>Integrated interface to organizations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343519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990600"/>
            <a:ext cx="7162800" cy="2514600"/>
          </a:xfrm>
          <a:ln w="9525" cmpd="sng"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Managing Data 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xfrm>
            <a:off x="601663" y="1066800"/>
            <a:ext cx="8229600" cy="1150257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Data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0623" y="2971800"/>
            <a:ext cx="777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70F3C"/>
                </a:solidFill>
              </a:rPr>
              <a:t>What are some examples of data individuals need to manage?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3886200"/>
            <a:ext cx="6867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70F3C"/>
                </a:solidFill>
              </a:rPr>
              <a:t>What technologies do individuals use to manage data?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4800600"/>
            <a:ext cx="6200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70F3C"/>
                </a:solidFill>
              </a:rPr>
              <a:t>What characteristics do these technologies have?</a:t>
            </a:r>
          </a:p>
        </p:txBody>
      </p:sp>
    </p:spTree>
    <p:extLst>
      <p:ext uri="{BB962C8B-B14F-4D97-AF65-F5344CB8AC3E}">
        <p14:creationId xmlns:p14="http://schemas.microsoft.com/office/powerpoint/2010/main" val="22704475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xfrm>
            <a:off x="601663" y="983343"/>
            <a:ext cx="8229600" cy="1150257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Individual data management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7769225" cy="16002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panose="020B0600070205080204" pitchFamily="34" charset="-128"/>
              </a:rPr>
              <a:t>Internal memory is limited</a:t>
            </a:r>
          </a:p>
          <a:p>
            <a:pPr eaLnBrk="1" hangingPunct="1"/>
            <a:r>
              <a:rPr lang="en-US" sz="2800" dirty="0">
                <a:ea typeface="ＭＳ Ｐゴシック" panose="020B0600070205080204" pitchFamily="34" charset="-128"/>
              </a:rPr>
              <a:t>External memory extends internal memory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685800" y="3657600"/>
            <a:ext cx="7769225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>
                <a:ea typeface="ＭＳ Ｐゴシック" panose="020B0600070205080204" pitchFamily="34" charset="-128"/>
              </a:rPr>
              <a:t>      Internal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Small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Fast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Convenient</a:t>
            </a:r>
          </a:p>
          <a:p>
            <a:pPr>
              <a:lnSpc>
                <a:spcPct val="90000"/>
              </a:lnSpc>
            </a:pPr>
            <a:endParaRPr lang="en-US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a typeface="ＭＳ Ｐゴシック" panose="020B0600070205080204" pitchFamily="34" charset="-128"/>
              </a:rPr>
              <a:t>       External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Larger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Slower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Not as convenient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1372393"/>
          </a:xfrm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Organizational data management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438400"/>
            <a:ext cx="7769225" cy="37322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Organizations, like people, need to remember many things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Deciding where and how to store data frequently involves a trade-off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Organizational data are used and generated by a variety of information systems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GB" dirty="0">
                <a:ea typeface="ＭＳ Ｐゴシック" panose="020B0600070205080204" pitchFamily="34" charset="-128"/>
              </a:rPr>
              <a:t>Types of information systems</a:t>
            </a:r>
          </a:p>
        </p:txBody>
      </p:sp>
      <p:graphicFrame>
        <p:nvGraphicFramePr>
          <p:cNvPr id="11375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48372"/>
              </p:ext>
            </p:extLst>
          </p:nvPr>
        </p:nvGraphicFramePr>
        <p:xfrm>
          <a:off x="533400" y="1143000"/>
          <a:ext cx="8382000" cy="5519604"/>
        </p:xfrm>
        <a:graphic>
          <a:graphicData uri="http://schemas.openxmlformats.org/drawingml/2006/table">
            <a:tbl>
              <a:tblPr/>
              <a:tblGrid>
                <a:gridCol w="123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9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2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charset="0"/>
                        </a:rPr>
                        <a:t>Type of IS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charset="0"/>
                        </a:rPr>
                        <a:t>System's purpose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TPS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Transaction processing system: Collects and stores data from routine transactions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MIS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Management information system: Converts data from a TPS into information for planning, controlling, and managing an organization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DSS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Decision support system: Supports managerial decision making by providing models for processing and analysing data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7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EIS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Executive information system: Provides senior management with information necessary to monitor organizational performance, and develop and implement strategies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OLAP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Online analytical processing: Presents a multidimensional, logical view of data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9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Data mining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Uses statistical analysis and artificial intelligence techniques to identify hidden relationships in data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9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BI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Business intelligence: Systems for gathering, storing, analyzing, and accessing data to improve decision-making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UGA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610 Template " id="{46C1C124-785E-8546-9CD4-BED833554EF2}" vid="{D00F40F4-B1AB-0949-AFDC-73D0DD59811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4610 Template </Template>
  <TotalTime>6736</TotalTime>
  <Words>1209</Words>
  <Application>Microsoft Macintosh PowerPoint</Application>
  <PresentationFormat>On-screen Show (4:3)</PresentationFormat>
  <Paragraphs>408</Paragraphs>
  <Slides>40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Georgia</vt:lpstr>
      <vt:lpstr>Helvetica</vt:lpstr>
      <vt:lpstr>Optima</vt:lpstr>
      <vt:lpstr>Times</vt:lpstr>
      <vt:lpstr>Trebuchet MS</vt:lpstr>
      <vt:lpstr>UGA theme</vt:lpstr>
      <vt:lpstr>Document</vt:lpstr>
      <vt:lpstr>MIST 4610 – Data Management and Analytics</vt:lpstr>
      <vt:lpstr>The data deluge</vt:lpstr>
      <vt:lpstr>The data deluge</vt:lpstr>
      <vt:lpstr>The data deluge</vt:lpstr>
      <vt:lpstr>Managing Data </vt:lpstr>
      <vt:lpstr>Data management</vt:lpstr>
      <vt:lpstr>Individual data management</vt:lpstr>
      <vt:lpstr>Organizational data management</vt:lpstr>
      <vt:lpstr>Types of information systems</vt:lpstr>
      <vt:lpstr>The information systems cycle</vt:lpstr>
      <vt:lpstr>Questions about Data</vt:lpstr>
      <vt:lpstr>Attributes of Data</vt:lpstr>
      <vt:lpstr>PowerPoint Presentation</vt:lpstr>
      <vt:lpstr>Components of Organizational Memory</vt:lpstr>
      <vt:lpstr>Data management  systems timeline</vt:lpstr>
      <vt:lpstr>Questions about data management systems?</vt:lpstr>
      <vt:lpstr>Problems with data mgmt systems</vt:lpstr>
      <vt:lpstr>The challenge</vt:lpstr>
      <vt:lpstr>Information</vt:lpstr>
      <vt:lpstr>Key characteristics of the early 21st century</vt:lpstr>
      <vt:lpstr>The information age</vt:lpstr>
      <vt:lpstr>Eras of information systems</vt:lpstr>
      <vt:lpstr>Information and  organizational change</vt:lpstr>
      <vt:lpstr>Goal setting information</vt:lpstr>
      <vt:lpstr>Gap information</vt:lpstr>
      <vt:lpstr>Gap information</vt:lpstr>
      <vt:lpstr>Change information</vt:lpstr>
      <vt:lpstr>Information as a means of change</vt:lpstr>
      <vt:lpstr>Managerial work</vt:lpstr>
      <vt:lpstr>Managerial communication</vt:lpstr>
      <vt:lpstr>Managerial information requirements</vt:lpstr>
      <vt:lpstr>Characteristics of Information</vt:lpstr>
      <vt:lpstr>Information hardness (Hard vs. soft data)</vt:lpstr>
      <vt:lpstr>Demand varies with  hardness of information</vt:lpstr>
      <vt:lpstr>Information richness</vt:lpstr>
      <vt:lpstr>Information Richness</vt:lpstr>
      <vt:lpstr>Demand varies with responsibilities</vt:lpstr>
      <vt:lpstr>Information satisficing</vt:lpstr>
      <vt:lpstr>Organizational Knowledge</vt:lpstr>
      <vt:lpstr>Information Integration</vt:lpstr>
    </vt:vector>
  </TitlesOfParts>
  <Company>The University of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Data</dc:title>
  <dc:creator>mcboudre</dc:creator>
  <cp:lastModifiedBy>Nikhil Srinivasan</cp:lastModifiedBy>
  <cp:revision>165</cp:revision>
  <dcterms:created xsi:type="dcterms:W3CDTF">2010-12-22T17:46:51Z</dcterms:created>
  <dcterms:modified xsi:type="dcterms:W3CDTF">2020-01-08T04:35:23Z</dcterms:modified>
</cp:coreProperties>
</file>