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71" r:id="rId1"/>
  </p:sldMasterIdLst>
  <p:notesMasterIdLst>
    <p:notesMasterId r:id="rId63"/>
  </p:notesMasterIdLst>
  <p:handoutMasterIdLst>
    <p:handoutMasterId r:id="rId64"/>
  </p:handoutMasterIdLst>
  <p:sldIdLst>
    <p:sldId id="353" r:id="rId2"/>
    <p:sldId id="354" r:id="rId3"/>
    <p:sldId id="355" r:id="rId4"/>
    <p:sldId id="312" r:id="rId5"/>
    <p:sldId id="313" r:id="rId6"/>
    <p:sldId id="314" r:id="rId7"/>
    <p:sldId id="357" r:id="rId8"/>
    <p:sldId id="315" r:id="rId9"/>
    <p:sldId id="358" r:id="rId10"/>
    <p:sldId id="359" r:id="rId11"/>
    <p:sldId id="317" r:id="rId12"/>
    <p:sldId id="360" r:id="rId13"/>
    <p:sldId id="361" r:id="rId14"/>
    <p:sldId id="362" r:id="rId15"/>
    <p:sldId id="363" r:id="rId16"/>
    <p:sldId id="318" r:id="rId17"/>
    <p:sldId id="322" r:id="rId18"/>
    <p:sldId id="321" r:id="rId19"/>
    <p:sldId id="364" r:id="rId20"/>
    <p:sldId id="365" r:id="rId21"/>
    <p:sldId id="366" r:id="rId22"/>
    <p:sldId id="368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69" r:id="rId31"/>
    <p:sldId id="330" r:id="rId32"/>
    <p:sldId id="331" r:id="rId33"/>
    <p:sldId id="332" r:id="rId34"/>
    <p:sldId id="333" r:id="rId35"/>
    <p:sldId id="334" r:id="rId36"/>
    <p:sldId id="336" r:id="rId37"/>
    <p:sldId id="335" r:id="rId38"/>
    <p:sldId id="379" r:id="rId39"/>
    <p:sldId id="337" r:id="rId40"/>
    <p:sldId id="338" r:id="rId41"/>
    <p:sldId id="339" r:id="rId42"/>
    <p:sldId id="340" r:id="rId43"/>
    <p:sldId id="341" r:id="rId44"/>
    <p:sldId id="380" r:id="rId45"/>
    <p:sldId id="372" r:id="rId46"/>
    <p:sldId id="373" r:id="rId47"/>
    <p:sldId id="374" r:id="rId48"/>
    <p:sldId id="375" r:id="rId49"/>
    <p:sldId id="376" r:id="rId50"/>
    <p:sldId id="377" r:id="rId51"/>
    <p:sldId id="344" r:id="rId52"/>
    <p:sldId id="345" r:id="rId53"/>
    <p:sldId id="346" r:id="rId54"/>
    <p:sldId id="381" r:id="rId55"/>
    <p:sldId id="347" r:id="rId56"/>
    <p:sldId id="348" r:id="rId57"/>
    <p:sldId id="349" r:id="rId58"/>
    <p:sldId id="350" r:id="rId59"/>
    <p:sldId id="351" r:id="rId60"/>
    <p:sldId id="378" r:id="rId61"/>
    <p:sldId id="352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0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3" autoAdjust="0"/>
    <p:restoredTop sz="97350" autoAdjust="0"/>
  </p:normalViewPr>
  <p:slideViewPr>
    <p:cSldViewPr>
      <p:cViewPr varScale="1">
        <p:scale>
          <a:sx n="181" d="100"/>
          <a:sy n="181" d="100"/>
        </p:scale>
        <p:origin x="16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MIST 7510: Data Management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FDCFE-BB0F-3C43-93E6-F95A6852D8CD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01D11-3BDE-374B-BE00-57995BC0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508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MIST 7510: Data Management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B463007-365F-49E0-9490-58C589F00E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806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046721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93863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3765478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6807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0144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4725" cy="358775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3106202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4725" cy="358775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09769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373907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4725" cy="35877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873117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4725" cy="358775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776780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314402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393271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4725" cy="35877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31575003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171088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4076202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3807014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9279144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4044044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801225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8251585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4243613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" panose="02020603050405020304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82167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33960966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33764415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1467467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5777599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25848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9024175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30533973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42902794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33274815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579981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38146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2721793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5669843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6390758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832576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40910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5962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2648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2615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336748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53" indent="0" algn="ctr">
              <a:buNone/>
              <a:defRPr/>
            </a:lvl2pPr>
            <a:lvl3pPr marL="914305" indent="0" algn="ctr">
              <a:buNone/>
              <a:defRPr/>
            </a:lvl3pPr>
            <a:lvl4pPr marL="1371458" indent="0" algn="ctr">
              <a:buNone/>
              <a:defRPr/>
            </a:lvl4pPr>
            <a:lvl5pPr marL="1828610" indent="0" algn="ctr">
              <a:buNone/>
              <a:defRPr/>
            </a:lvl5pPr>
            <a:lvl6pPr marL="2285762" indent="0" algn="ctr">
              <a:buNone/>
              <a:defRPr/>
            </a:lvl6pPr>
            <a:lvl7pPr marL="2742915" indent="0" algn="ctr">
              <a:buNone/>
              <a:defRPr/>
            </a:lvl7pPr>
            <a:lvl8pPr marL="3200068" indent="0" algn="ctr">
              <a:buNone/>
              <a:defRPr/>
            </a:lvl8pPr>
            <a:lvl9pPr marL="365722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69089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258903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1"/>
            <a:ext cx="2057400" cy="5059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066801"/>
            <a:ext cx="6019800" cy="50593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91388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</p:spTree>
    <p:extLst>
      <p:ext uri="{BB962C8B-B14F-4D97-AF65-F5344CB8AC3E}">
        <p14:creationId xmlns:p14="http://schemas.microsoft.com/office/powerpoint/2010/main" val="7661669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2038" y="1766888"/>
            <a:ext cx="7769225" cy="411321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29600" y="6400800"/>
            <a:ext cx="914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5C2F8-28E7-E44A-9EEC-D5B2DF74D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232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229253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3" indent="0">
              <a:buNone/>
              <a:defRPr sz="1800"/>
            </a:lvl2pPr>
            <a:lvl3pPr marL="914305" indent="0">
              <a:buNone/>
              <a:defRPr sz="1600"/>
            </a:lvl3pPr>
            <a:lvl4pPr marL="1371458" indent="0">
              <a:buNone/>
              <a:defRPr sz="1400"/>
            </a:lvl4pPr>
            <a:lvl5pPr marL="1828610" indent="0">
              <a:buNone/>
              <a:defRPr sz="1400"/>
            </a:lvl5pPr>
            <a:lvl6pPr marL="2285762" indent="0">
              <a:buNone/>
              <a:defRPr sz="1400"/>
            </a:lvl6pPr>
            <a:lvl7pPr marL="2742915" indent="0">
              <a:buNone/>
              <a:defRPr sz="1400"/>
            </a:lvl7pPr>
            <a:lvl8pPr marL="3200068" indent="0">
              <a:buNone/>
              <a:defRPr sz="1400"/>
            </a:lvl8pPr>
            <a:lvl9pPr marL="365722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218402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38401"/>
            <a:ext cx="4038600" cy="368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2438401"/>
            <a:ext cx="4038600" cy="368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100112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2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2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50785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285059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29721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2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183711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2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2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22906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66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438401"/>
            <a:ext cx="8229600" cy="36877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6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  <p:pic>
        <p:nvPicPr>
          <p:cNvPr id="1029" name="Picture 3" descr="tcb_horiz_print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6164264"/>
            <a:ext cx="3440113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5" descr="TCB_swoosh_cmyk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30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5pPr>
      <a:lvl6pPr marL="45715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30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45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61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865" indent="-342865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873" indent="-28572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2882" indent="-228576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034" indent="-22857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186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339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491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644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5797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2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wnloads/mysql/" TargetMode="External"/><Relationship Id="rId2" Type="http://schemas.openxmlformats.org/officeDocument/2006/relationships/hyperlink" Target="http://dev.mysql.com/downloads/workben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.mysql.com/doc/refman/5.7/en/mysql-installer.html" TargetMode="External"/><Relationship Id="rId5" Type="http://schemas.openxmlformats.org/officeDocument/2006/relationships/hyperlink" Target="http://dev.mysql.com/downloads/windows/installer/" TargetMode="External"/><Relationship Id="rId4" Type="http://schemas.openxmlformats.org/officeDocument/2006/relationships/hyperlink" Target="http://dev.mysql.com/doc/refman/5.7/en/macosx-installation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FireLite:Books:Data%20Management:6e:Art%20PNG:03-share.png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FireLite:Books:Data%20Management:6e:Art%20PNG:03-share%20with%20attributes.png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FireLite:Books:Data%20Management:6e:Art%20PNG:03-share%20with%20identifier.png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Olympic_Games_host_citi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971800"/>
            <a:ext cx="7772400" cy="1362075"/>
          </a:xfrm>
        </p:spPr>
        <p:txBody>
          <a:bodyPr/>
          <a:lstStyle/>
          <a:p>
            <a:r>
              <a:rPr lang="en-US" dirty="0"/>
              <a:t>Modeling Data and SQL</a:t>
            </a:r>
          </a:p>
        </p:txBody>
      </p:sp>
    </p:spTree>
    <p:extLst>
      <p:ext uri="{BB962C8B-B14F-4D97-AF65-F5344CB8AC3E}">
        <p14:creationId xmlns:p14="http://schemas.microsoft.com/office/powerpoint/2010/main" val="201921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1"/>
            <a:ext cx="8229600" cy="3687763"/>
          </a:xfrm>
        </p:spPr>
        <p:txBody>
          <a:bodyPr/>
          <a:lstStyle/>
          <a:p>
            <a:r>
              <a:rPr lang="en-US" sz="2400" dirty="0"/>
              <a:t>Install MySQL Workbench &amp; Community Server</a:t>
            </a:r>
          </a:p>
          <a:p>
            <a:r>
              <a:rPr lang="en-US" sz="2400" dirty="0"/>
              <a:t>OS X</a:t>
            </a:r>
          </a:p>
          <a:p>
            <a:pPr lvl="1"/>
            <a:r>
              <a:rPr lang="en-US" sz="2000" dirty="0">
                <a:hlinkClick r:id="rId2"/>
              </a:rPr>
              <a:t>MySQL workbench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MySQL Community Server</a:t>
            </a:r>
            <a:endParaRPr lang="en-US" sz="2000" dirty="0"/>
          </a:p>
          <a:p>
            <a:pPr lvl="2"/>
            <a:r>
              <a:rPr lang="en-US" sz="1800" dirty="0">
                <a:hlinkClick r:id="rId4"/>
              </a:rPr>
              <a:t>Instructions</a:t>
            </a:r>
            <a:endParaRPr lang="en-US" sz="1800" dirty="0"/>
          </a:p>
          <a:p>
            <a:r>
              <a:rPr lang="en-US" sz="2400" dirty="0"/>
              <a:t>Windows</a:t>
            </a:r>
          </a:p>
          <a:p>
            <a:pPr lvl="1"/>
            <a:r>
              <a:rPr lang="en-US" sz="2000" dirty="0">
                <a:hlinkClick r:id="rId5"/>
              </a:rPr>
              <a:t>MySQL Installer</a:t>
            </a:r>
            <a:endParaRPr lang="en-US" sz="2000" dirty="0"/>
          </a:p>
          <a:p>
            <a:pPr lvl="2"/>
            <a:r>
              <a:rPr lang="en-US" sz="1800" dirty="0">
                <a:hlinkClick r:id="rId6"/>
              </a:rPr>
              <a:t>Instructions</a:t>
            </a:r>
            <a:endParaRPr lang="en-US" sz="1800" dirty="0"/>
          </a:p>
          <a:p>
            <a:pPr lvl="2"/>
            <a:r>
              <a:rPr lang="en-US" sz="1800" dirty="0"/>
              <a:t>The install wizard will ask you to create a username and password for the MySQL server. You will need this when you create a connection to the server</a:t>
            </a:r>
          </a:p>
        </p:txBody>
      </p:sp>
    </p:spTree>
    <p:extLst>
      <p:ext uri="{BB962C8B-B14F-4D97-AF65-F5344CB8AC3E}">
        <p14:creationId xmlns:p14="http://schemas.microsoft.com/office/powerpoint/2010/main" val="121589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/>
              <a:t>Defining a table with SQL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CREATE TABLE share (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	 </a:t>
            </a:r>
            <a:r>
              <a:rPr lang="en-US" sz="2400" dirty="0" err="1">
                <a:latin typeface="Courier New" panose="02070309020205020404" pitchFamily="49" charset="0"/>
              </a:rPr>
              <a:t>shrcode</a:t>
            </a:r>
            <a:r>
              <a:rPr lang="en-US" sz="2400" dirty="0">
                <a:latin typeface="Courier New" panose="02070309020205020404" pitchFamily="49" charset="0"/>
              </a:rPr>
              <a:t>		CHAR(3),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	 </a:t>
            </a:r>
            <a:r>
              <a:rPr lang="en-US" sz="2400" dirty="0" err="1">
                <a:latin typeface="Courier New" panose="02070309020205020404" pitchFamily="49" charset="0"/>
              </a:rPr>
              <a:t>shrfirm</a:t>
            </a:r>
            <a:r>
              <a:rPr lang="en-US" sz="2400" dirty="0">
                <a:latin typeface="Courier New" panose="02070309020205020404" pitchFamily="49" charset="0"/>
              </a:rPr>
              <a:t>		VARCHAR(20)NOT NULL,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	 </a:t>
            </a:r>
            <a:r>
              <a:rPr lang="en-US" sz="2400" dirty="0" err="1">
                <a:latin typeface="Courier New" panose="02070309020205020404" pitchFamily="49" charset="0"/>
              </a:rPr>
              <a:t>shrprice</a:t>
            </a:r>
            <a:r>
              <a:rPr lang="en-US" sz="2400" dirty="0">
                <a:latin typeface="Courier New" panose="02070309020205020404" pitchFamily="49" charset="0"/>
              </a:rPr>
              <a:t>	DECIMAL(6,2),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	 </a:t>
            </a:r>
            <a:r>
              <a:rPr lang="en-US" sz="2400" dirty="0" err="1">
                <a:latin typeface="Courier New" panose="02070309020205020404" pitchFamily="49" charset="0"/>
              </a:rPr>
              <a:t>shrqty</a:t>
            </a:r>
            <a:r>
              <a:rPr lang="en-US" sz="2400" dirty="0">
                <a:latin typeface="Courier New" panose="02070309020205020404" pitchFamily="49" charset="0"/>
              </a:rPr>
              <a:t>		DECIMAL(8),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	 </a:t>
            </a:r>
            <a:r>
              <a:rPr lang="en-US" sz="2400" dirty="0" err="1">
                <a:latin typeface="Courier New" panose="02070309020205020404" pitchFamily="49" charset="0"/>
              </a:rPr>
              <a:t>shrdiv</a:t>
            </a:r>
            <a:r>
              <a:rPr lang="en-US" sz="2400" dirty="0">
                <a:latin typeface="Courier New" panose="02070309020205020404" pitchFamily="49" charset="0"/>
              </a:rPr>
              <a:t>		DECIMAL(5,2),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	 </a:t>
            </a:r>
            <a:r>
              <a:rPr lang="en-US" sz="2400" dirty="0" err="1">
                <a:latin typeface="Courier New" panose="02070309020205020404" pitchFamily="49" charset="0"/>
              </a:rPr>
              <a:t>shrpe</a:t>
            </a:r>
            <a:r>
              <a:rPr lang="en-US" sz="2400" dirty="0">
                <a:latin typeface="Courier New" panose="02070309020205020404" pitchFamily="49" charset="0"/>
              </a:rPr>
              <a:t>		DECIMAL(2),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		PRIMARY KEY(</a:t>
            </a:r>
            <a:r>
              <a:rPr lang="en-US" sz="2400" dirty="0" err="1">
                <a:latin typeface="Courier New" panose="02070309020205020404" pitchFamily="49" charset="0"/>
              </a:rPr>
              <a:t>shrcode</a:t>
            </a:r>
            <a:r>
              <a:rPr lang="en-US" sz="2400" dirty="0">
                <a:latin typeface="Courier New" panose="02070309020205020404" pitchFamily="49" charset="0"/>
              </a:rPr>
              <a:t>));</a:t>
            </a:r>
            <a:endParaRPr lang="en-US" sz="2400" dirty="0">
              <a:latin typeface="Courier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97690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382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Defining a table with MySQL workbench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2091085"/>
            <a:ext cx="6578600" cy="476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3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MySQL Workbench preferences</a:t>
            </a:r>
          </a:p>
        </p:txBody>
      </p:sp>
      <p:pic>
        <p:nvPicPr>
          <p:cNvPr id="8" name="Content Placeholder 7" descr="hiding column information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80" r="-15280"/>
          <a:stretch>
            <a:fillRect/>
          </a:stretch>
        </p:blipFill>
        <p:spPr>
          <a:xfrm>
            <a:off x="990600" y="2135188"/>
            <a:ext cx="7769225" cy="4113212"/>
          </a:xfrm>
          <a:prstGeom prst="wedgeRoundRectCallout">
            <a:avLst/>
          </a:prstGeom>
        </p:spPr>
      </p:pic>
      <p:sp>
        <p:nvSpPr>
          <p:cNvPr id="10" name="Rounded Rectangular Callout 9"/>
          <p:cNvSpPr/>
          <p:nvPr/>
        </p:nvSpPr>
        <p:spPr bwMode="auto">
          <a:xfrm>
            <a:off x="685800" y="3049588"/>
            <a:ext cx="1143000" cy="914400"/>
          </a:xfrm>
          <a:prstGeom prst="wedgeRoundRectCallout">
            <a:avLst>
              <a:gd name="adj1" fmla="val 74723"/>
              <a:gd name="adj2" fmla="val 37500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charset="-128"/>
                <a:cs typeface="Osaka" charset="-128"/>
              </a:rPr>
              <a:t>Hide column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charset="-128"/>
                <a:cs typeface="Osaka" charset="-128"/>
              </a:rPr>
              <a:t> type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Osaka" charset="-128"/>
              <a:cs typeface="Osaka" charset="-128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85800" y="4573588"/>
            <a:ext cx="1143000" cy="914400"/>
          </a:xfrm>
          <a:prstGeom prst="wedgeRoundRectCallout">
            <a:avLst>
              <a:gd name="adj1" fmla="val 73612"/>
              <a:gd name="adj2" fmla="val -79167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charset="-128"/>
                <a:cs typeface="Osaka" charset="-128"/>
              </a:rPr>
              <a:t>Hide column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charset="-128"/>
                <a:cs typeface="Osaka" charset="-128"/>
              </a:rPr>
              <a:t> flag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Osaka" charset="-128"/>
              <a:cs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16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Defining a table with phpMyAdmin</a:t>
            </a:r>
          </a:p>
        </p:txBody>
      </p:sp>
      <p:sp>
        <p:nvSpPr>
          <p:cNvPr id="3072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01000" y="6400800"/>
            <a:ext cx="1143000" cy="457200"/>
          </a:xfrm>
          <a:prstGeom prst="rect">
            <a:avLst/>
          </a:prstGeom>
          <a:noFill/>
        </p:spPr>
        <p:txBody>
          <a:bodyPr/>
          <a:lstStyle/>
          <a:p>
            <a:fld id="{E278FAD6-41CA-C745-9C61-5FD6DD91FDBE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14</a:t>
            </a:fld>
            <a:endParaRPr lang="en-US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pic>
        <p:nvPicPr>
          <p:cNvPr id="30724" name="Picture 7" descr="VST:Books:Data Management:5e:slides:images:tablecre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628900"/>
            <a:ext cx="4140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4038600"/>
            <a:ext cx="8204200" cy="1220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034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sz="4000" dirty="0">
                <a:ea typeface="ＭＳ Ｐゴシック" pitchFamily="-109" charset="-128"/>
                <a:cs typeface="ＭＳ Ｐゴシック" pitchFamily="-109" charset="-128"/>
              </a:rPr>
              <a:t>Defining a table with MS Access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70900" y="6400800"/>
            <a:ext cx="673100" cy="457200"/>
          </a:xfrm>
          <a:prstGeom prst="rect">
            <a:avLst/>
          </a:prstGeom>
          <a:noFill/>
        </p:spPr>
        <p:txBody>
          <a:bodyPr/>
          <a:lstStyle/>
          <a:p>
            <a:fld id="{E79CF5D6-32D9-684A-9B51-9CDCAB8D4E1B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15</a:t>
            </a:fld>
            <a:endParaRPr lang="en-US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pic>
        <p:nvPicPr>
          <p:cNvPr id="34820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1000" y="1943100"/>
            <a:ext cx="5981700" cy="463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44762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06582" y="914400"/>
            <a:ext cx="7772400" cy="106680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sz="4000" dirty="0"/>
              <a:t>Allowable data types</a:t>
            </a:r>
            <a:br>
              <a:rPr lang="en-US" sz="4000" dirty="0"/>
            </a:br>
            <a:r>
              <a:rPr lang="en-US" sz="4000" dirty="0"/>
              <a:t>- SQL standard - </a:t>
            </a:r>
          </a:p>
        </p:txBody>
      </p:sp>
      <p:graphicFrame>
        <p:nvGraphicFramePr>
          <p:cNvPr id="12390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41924"/>
              </p:ext>
            </p:extLst>
          </p:nvPr>
        </p:nvGraphicFramePr>
        <p:xfrm>
          <a:off x="304800" y="2057400"/>
          <a:ext cx="8305801" cy="4419602"/>
        </p:xfrm>
        <a:graphic>
          <a:graphicData uri="http://schemas.openxmlformats.org/drawingml/2006/table">
            <a:tbl>
              <a:tblPr/>
              <a:tblGrid>
                <a:gridCol w="922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7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5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Numeric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integer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A 31-bit signed binary value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4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smallint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A 15-bit signed binary value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4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float(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p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A scientific format number of </a:t>
                      </a: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p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 binary digits precision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4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decimal(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p,q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A packed decimal number of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p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 digits total length;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 decimal places to the right of the decimal point may be specified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String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char(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A fixed length character string of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 characters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4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varchar(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A variable length character string up to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 characters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4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text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A variable-length character string of up to 65,535 characters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Date/time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date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Date in the form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yyyymmdd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4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4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time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Time in the form </a:t>
                      </a:r>
                      <a:r>
                        <a:rPr kumimoji="0" lang="en-US" sz="1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hhmmss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4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4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timestamp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A combination of date and time to the nearest microsecond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3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4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time with time zone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Same as time, with the addition of an offset from UTC of the specified time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3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4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timestamp with time zone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Same as timestamp, with the addition of an offset from UTC of the specified time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(partial list)</a:t>
            </a:r>
          </a:p>
        </p:txBody>
      </p:sp>
    </p:spTree>
    <p:extLst>
      <p:ext uri="{BB962C8B-B14F-4D97-AF65-F5344CB8AC3E}">
        <p14:creationId xmlns:p14="http://schemas.microsoft.com/office/powerpoint/2010/main" val="275210155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8610600" cy="91440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/>
              <a:t>The share table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(Text database)</a:t>
            </a:r>
          </a:p>
        </p:txBody>
      </p:sp>
      <p:graphicFrame>
        <p:nvGraphicFramePr>
          <p:cNvPr id="16804" name="Group 4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588757"/>
              </p:ext>
            </p:extLst>
          </p:nvPr>
        </p:nvGraphicFramePr>
        <p:xfrm>
          <a:off x="533400" y="1981200"/>
          <a:ext cx="8001001" cy="4114798"/>
        </p:xfrm>
        <a:graphic>
          <a:graphicData uri="http://schemas.openxmlformats.org/drawingml/2006/table">
            <a:tbl>
              <a:tblPr/>
              <a:tblGrid>
                <a:gridCol w="1271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5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8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share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4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0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shrcode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4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shrfirm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shrprice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shrqty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shrdiv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shrpe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Freedonia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 Copper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27.50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10529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1.84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Patagonian Tea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55.25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12635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2.50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Abyssinian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31.82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22010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1.32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SLG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Sri Lankan Gold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50.37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32868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2.68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ILZ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Indian Lead &amp; Zinc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37.75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6390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Burmese Elephant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154713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Bolivian Sheep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12.75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231678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1.78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Nigerian Geese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35.00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12323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1.68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Canadian Sugar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52.78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4716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2.50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ROF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Royal Ostrich Farms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33.75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1234923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4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94773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38200"/>
            <a:ext cx="8153400" cy="106680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/>
              <a:t>Inserting rows with SQL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286000"/>
            <a:ext cx="8534400" cy="4092574"/>
          </a:xfrm>
          <a:noFill/>
        </p:spPr>
        <p:txBody>
          <a:bodyPr lIns="90487" tIns="44450" rIns="90487" bIns="44450">
            <a:normAutofit fontScale="92500"/>
          </a:bodyPr>
          <a:lstStyle/>
          <a:p>
            <a:pPr eaLnBrk="1" hangingPunct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INSERT INTO share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</a:rPr>
              <a:t>shrcode,shrfirm,shrprice,shrqty,shrdiv,shrpe</a:t>
            </a:r>
            <a:r>
              <a:rPr lang="en-US" sz="24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	VALUES ('</a:t>
            </a:r>
            <a:r>
              <a:rPr lang="en-US" sz="2400" dirty="0" err="1">
                <a:latin typeface="Courier New" panose="02070309020205020404" pitchFamily="49" charset="0"/>
              </a:rPr>
              <a:t>FC','Freedonia</a:t>
            </a:r>
            <a:r>
              <a:rPr lang="en-US" sz="2400" dirty="0">
                <a:latin typeface="Courier New" panose="02070309020205020404" pitchFamily="49" charset="0"/>
              </a:rPr>
              <a:t> Copper',27.5,10529,1.84,16);</a:t>
            </a:r>
          </a:p>
          <a:p>
            <a:pPr eaLnBrk="1" hangingPunct="1">
              <a:buFontTx/>
              <a:buNone/>
            </a:pPr>
            <a:endParaRPr lang="en-US" sz="24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b="1" dirty="0"/>
              <a:t>OR</a:t>
            </a:r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INSERT INTO share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	VALUES ('</a:t>
            </a:r>
            <a:r>
              <a:rPr lang="en-US" sz="2400" dirty="0" err="1">
                <a:latin typeface="Courier New" panose="02070309020205020404" pitchFamily="49" charset="0"/>
              </a:rPr>
              <a:t>FC','Freedonia</a:t>
            </a:r>
            <a:r>
              <a:rPr lang="en-US" sz="2400" dirty="0">
                <a:latin typeface="Courier New" panose="02070309020205020404" pitchFamily="49" charset="0"/>
              </a:rPr>
              <a:t> Copper',27.5,10529,1.84,16);</a:t>
            </a:r>
            <a:endParaRPr lang="en-US" sz="2400" dirty="0">
              <a:latin typeface="Courier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99015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dirty="0"/>
              <a:t>Importing from a text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1"/>
            <a:ext cx="8229600" cy="41449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LOAD DATA LOCAL INFILE 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'/Users/</a:t>
            </a:r>
            <a:r>
              <a:rPr lang="en-US" sz="1600" dirty="0" err="1">
                <a:latin typeface="Andale Mono"/>
                <a:cs typeface="Andale Mono"/>
              </a:rPr>
              <a:t>rtw</a:t>
            </a:r>
            <a:r>
              <a:rPr lang="en-US" sz="1600" dirty="0">
                <a:latin typeface="Andale Mono"/>
                <a:cs typeface="Andale Mono"/>
              </a:rPr>
              <a:t>/desktop/</a:t>
            </a:r>
            <a:r>
              <a:rPr lang="en-US" sz="1600" dirty="0" err="1">
                <a:latin typeface="Andale Mono"/>
                <a:cs typeface="Andale Mono"/>
              </a:rPr>
              <a:t>share.txt</a:t>
            </a:r>
            <a:r>
              <a:rPr lang="fr-FR" sz="1600" dirty="0"/>
              <a:t>'  </a:t>
            </a:r>
            <a:r>
              <a:rPr lang="en-US" sz="1600" dirty="0">
                <a:latin typeface="Andale Mono"/>
                <a:cs typeface="Andale Mono"/>
              </a:rPr>
              <a:t> INTO TABLE SHARE 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FIELDS TERMINATED BY ',' 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ENCLOSED BY "'" 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LINES TERMINATED BY '\r’</a:t>
            </a:r>
          </a:p>
          <a:p>
            <a:endParaRPr lang="en-US" sz="16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FC,'</a:t>
            </a:r>
            <a:r>
              <a:rPr lang="en-US" sz="1600" dirty="0" err="1">
                <a:latin typeface="Andale Mono"/>
                <a:cs typeface="Andale Mono"/>
              </a:rPr>
              <a:t>Freedonia</a:t>
            </a:r>
            <a:r>
              <a:rPr lang="en-US" sz="1600" dirty="0">
                <a:latin typeface="Andale Mono"/>
                <a:cs typeface="Andale Mono"/>
              </a:rPr>
              <a:t> Copper',27.5,10529,1.84,16</a:t>
            </a: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PT,'Patagonian</a:t>
            </a:r>
            <a:r>
              <a:rPr lang="en-US" sz="1600" dirty="0">
                <a:latin typeface="Andale Mono"/>
                <a:cs typeface="Andale Mono"/>
              </a:rPr>
              <a:t> Tea',55.25,12635,2.5,10</a:t>
            </a: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AR,'Abyssinian</a:t>
            </a:r>
            <a:r>
              <a:rPr lang="en-US" sz="1600" dirty="0">
                <a:latin typeface="Andale Mono"/>
                <a:cs typeface="Andale Mono"/>
              </a:rPr>
              <a:t> Ruby',31.82,22010,1.32,13</a:t>
            </a: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SLG,'Sri</a:t>
            </a:r>
            <a:r>
              <a:rPr lang="en-US" sz="1600" dirty="0">
                <a:latin typeface="Andale Mono"/>
                <a:cs typeface="Andale Mono"/>
              </a:rPr>
              <a:t> Lankan Gold',50.37,32868,2.68,16</a:t>
            </a: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ILZ,'Indian</a:t>
            </a:r>
            <a:r>
              <a:rPr lang="en-US" sz="1600" dirty="0">
                <a:latin typeface="Andale Mono"/>
                <a:cs typeface="Andale Mono"/>
              </a:rPr>
              <a:t> Lead &amp; Zinc',37.75,6390,3,12</a:t>
            </a: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BE,'Burmese</a:t>
            </a:r>
            <a:r>
              <a:rPr lang="en-US" sz="1600" dirty="0">
                <a:latin typeface="Andale Mono"/>
                <a:cs typeface="Andale Mono"/>
              </a:rPr>
              <a:t> Elephant',0.07,154713,0.01,3</a:t>
            </a: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BS,'Bolivian</a:t>
            </a:r>
            <a:r>
              <a:rPr lang="en-US" sz="1600" dirty="0">
                <a:latin typeface="Andale Mono"/>
                <a:cs typeface="Andale Mono"/>
              </a:rPr>
              <a:t> Sheep',12.75,231678,1.78,11</a:t>
            </a: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NG,'Nigerian</a:t>
            </a:r>
            <a:r>
              <a:rPr lang="en-US" sz="1600" dirty="0">
                <a:latin typeface="Andale Mono"/>
                <a:cs typeface="Andale Mono"/>
              </a:rPr>
              <a:t> Geese',35,12323,1.68,10</a:t>
            </a: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CS,'Canadian</a:t>
            </a:r>
            <a:r>
              <a:rPr lang="en-US" sz="1600" dirty="0">
                <a:latin typeface="Andale Mono"/>
                <a:cs typeface="Andale Mono"/>
              </a:rPr>
              <a:t> Sugar',52.78,4716,2.5,15</a:t>
            </a: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ROF,'Royal</a:t>
            </a:r>
            <a:r>
              <a:rPr lang="en-US" sz="1600" dirty="0">
                <a:latin typeface="Andale Mono"/>
                <a:cs typeface="Andale Mono"/>
              </a:rPr>
              <a:t> Ostrich Farms',33.75,1234923,3,6</a:t>
            </a:r>
          </a:p>
        </p:txBody>
      </p:sp>
    </p:spTree>
    <p:extLst>
      <p:ext uri="{BB962C8B-B14F-4D97-AF65-F5344CB8AC3E}">
        <p14:creationId xmlns:p14="http://schemas.microsoft.com/office/powerpoint/2010/main" val="30168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and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  <a:p>
            <a:pPr lvl="1"/>
            <a:r>
              <a:rPr lang="en-US" dirty="0"/>
              <a:t>Graphical description</a:t>
            </a:r>
          </a:p>
          <a:p>
            <a:pPr lvl="1"/>
            <a:r>
              <a:rPr lang="en-US" dirty="0"/>
              <a:t>Relational Model</a:t>
            </a:r>
          </a:p>
          <a:p>
            <a:r>
              <a:rPr lang="en-US" dirty="0"/>
              <a:t>SQL</a:t>
            </a:r>
          </a:p>
          <a:p>
            <a:pPr lvl="1"/>
            <a:r>
              <a:rPr lang="en-US" dirty="0"/>
              <a:t>Data definition language</a:t>
            </a:r>
          </a:p>
          <a:p>
            <a:pPr lvl="1"/>
            <a:r>
              <a:rPr lang="en-US" dirty="0"/>
              <a:t>Data manipulation language</a:t>
            </a:r>
          </a:p>
          <a:p>
            <a:r>
              <a:rPr lang="en-US" dirty="0"/>
              <a:t>Data independence</a:t>
            </a:r>
          </a:p>
        </p:txBody>
      </p:sp>
    </p:spTree>
    <p:extLst>
      <p:ext uri="{BB962C8B-B14F-4D97-AF65-F5344CB8AC3E}">
        <p14:creationId xmlns:p14="http://schemas.microsoft.com/office/powerpoint/2010/main" val="928076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Inserting rows with </a:t>
            </a:r>
            <a:r>
              <a:rPr lang="en-US" dirty="0" err="1">
                <a:ea typeface="ＭＳ Ｐゴシック" pitchFamily="-109" charset="-128"/>
                <a:cs typeface="ＭＳ Ｐゴシック" pitchFamily="-109" charset="-128"/>
              </a:rPr>
              <a:t>MySQL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 Workbench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29" y="3429000"/>
            <a:ext cx="719577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5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Inserting rows with </a:t>
            </a:r>
            <a:r>
              <a:rPr lang="en-US" dirty="0" err="1">
                <a:ea typeface="ＭＳ Ｐゴシック" pitchFamily="-109" charset="-128"/>
                <a:cs typeface="ＭＳ Ｐゴシック" pitchFamily="-109" charset="-128"/>
              </a:rPr>
              <a:t>phpMyAdmin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43012" name="Picture 1029" descr="VST:Books:Data Management:5e:slides:images:shrinser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4800" y="3162300"/>
            <a:ext cx="5994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6994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72" y="1143000"/>
            <a:ext cx="8229600" cy="11430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18" y="2514600"/>
            <a:ext cx="7769225" cy="2728912"/>
          </a:xfrm>
        </p:spPr>
        <p:txBody>
          <a:bodyPr/>
          <a:lstStyle/>
          <a:p>
            <a:r>
              <a:rPr lang="en-US" dirty="0"/>
              <a:t>Use MySQL Workbench to design your data model for recording details of Olympic cities</a:t>
            </a:r>
          </a:p>
          <a:p>
            <a:r>
              <a:rPr lang="en-US" dirty="0"/>
              <a:t>Create a table and add rows for the first three Olympics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49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34411"/>
            <a:ext cx="8382000" cy="713389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sz="3600" dirty="0"/>
              <a:t>Querying a table</a:t>
            </a:r>
            <a:endParaRPr lang="en-US" sz="1800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297863" cy="1447800"/>
          </a:xfrm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r>
              <a:rPr lang="en-US" sz="2400" i="1" dirty="0"/>
              <a:t>List all data in the share table</a:t>
            </a:r>
            <a:r>
              <a:rPr lang="en-US" sz="2000" i="1" dirty="0"/>
              <a:t>.  </a:t>
            </a:r>
          </a:p>
          <a:p>
            <a:pPr eaLnBrk="1" hangingPunct="1">
              <a:buFontTx/>
              <a:buNone/>
            </a:pPr>
            <a:endParaRPr lang="en-US" sz="12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49" charset="0"/>
              </a:rPr>
              <a:t>SELECT * FROM share;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20598" name="Group 1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692559"/>
              </p:ext>
            </p:extLst>
          </p:nvPr>
        </p:nvGraphicFramePr>
        <p:xfrm>
          <a:off x="495300" y="2743200"/>
          <a:ext cx="8305800" cy="3446399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shrcode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shrfirm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shrprice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shrqty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shrdiv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shrpe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Freedonia Copper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79450" algn="dec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27.50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10529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1.84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16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Patagonian Tea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79450" algn="dec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55.25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12635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2.50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Abyssinian Ruby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79450" algn="dec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31.82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22010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1.32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SLG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Sri Lankan Gold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50.37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32868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2.68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16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ILZ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Indian Lead &amp; Zinc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37.75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6390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3.00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Burmese Elephant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0.07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154713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0.01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Bolivian Sheep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12.75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231678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1.78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Nigerian Geese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35.00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12323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1.68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Canadian Sugar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52.78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4716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2.50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Royal Ostrich Farms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33.75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1234923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3.00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 bwMode="auto">
          <a:xfrm rot="10800000">
            <a:off x="4648200" y="1752601"/>
            <a:ext cx="537089" cy="127793"/>
          </a:xfrm>
          <a:prstGeom prst="rightArrow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pitchFamily="-120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10800000">
            <a:off x="3810000" y="2362200"/>
            <a:ext cx="537089" cy="127793"/>
          </a:xfrm>
          <a:prstGeom prst="rightArrow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pitchFamily="-12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1642646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(This is a natural language statement)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2286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(This is a SQL statement)</a:t>
            </a:r>
          </a:p>
        </p:txBody>
      </p:sp>
    </p:spTree>
    <p:extLst>
      <p:ext uri="{BB962C8B-B14F-4D97-AF65-F5344CB8AC3E}">
        <p14:creationId xmlns:p14="http://schemas.microsoft.com/office/powerpoint/2010/main" val="122359764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75318"/>
            <a:ext cx="8458200" cy="91440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sz="3200" dirty="0"/>
              <a:t>Project - Creates a new </a:t>
            </a:r>
            <a:r>
              <a:rPr lang="en-US" sz="3200"/>
              <a:t>virtual table</a:t>
            </a:r>
            <a:endParaRPr lang="en-US" sz="3200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804066"/>
            <a:ext cx="7543800" cy="1367638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sz="2400" dirty="0"/>
              <a:t>Choosing columns</a:t>
            </a:r>
          </a:p>
          <a:p>
            <a:pPr eaLnBrk="1" hangingPunct="1"/>
            <a:r>
              <a:rPr lang="en-US" sz="2400" dirty="0"/>
              <a:t>A vertical slice (select values in specified columns (e.g., </a:t>
            </a:r>
            <a:r>
              <a:rPr lang="en-US" sz="2400" dirty="0" err="1"/>
              <a:t>shrfirm</a:t>
            </a:r>
            <a:r>
              <a:rPr lang="en-US" sz="2400" dirty="0"/>
              <a:t>,                                                  </a:t>
            </a:r>
            <a:r>
              <a:rPr lang="en-US" sz="2400" dirty="0" err="1"/>
              <a:t>shrpe</a:t>
            </a:r>
            <a:r>
              <a:rPr lang="en-US" sz="2400" dirty="0"/>
              <a:t>)</a:t>
            </a:r>
          </a:p>
        </p:txBody>
      </p:sp>
      <p:graphicFrame>
        <p:nvGraphicFramePr>
          <p:cNvPr id="94304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43906"/>
              </p:ext>
            </p:extLst>
          </p:nvPr>
        </p:nvGraphicFramePr>
        <p:xfrm>
          <a:off x="1066800" y="3200400"/>
          <a:ext cx="7200900" cy="3409813"/>
        </p:xfrm>
        <a:graphic>
          <a:graphicData uri="http://schemas.openxmlformats.org/drawingml/2006/table">
            <a:tbl>
              <a:tblPr/>
              <a:tblGrid>
                <a:gridCol w="1144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7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05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share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shrcode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shrprice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shrqty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shrdiv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shrpe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Freedonia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Copper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27.50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10529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Patagonian Tea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12635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2.50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Abyssinian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31.82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22010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1.32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SLG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Sri Lankan Gold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50.37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32868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2.68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ILZ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Indian Lead &amp; Zinc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37.75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6390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Burmese Elephant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154713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Bolivian Sheep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12.75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231678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Nigerian Geese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35.00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12323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Canadian Sugar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52.78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4716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2.50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5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ROF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Royal Ostrich Farms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33.75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1234923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622" name="TextBox 98"/>
          <p:cNvSpPr txBox="1">
            <a:spLocks noChangeArrowheads="1"/>
          </p:cNvSpPr>
          <p:nvPr/>
        </p:nvSpPr>
        <p:spPr bwMode="auto">
          <a:xfrm>
            <a:off x="3200400" y="2362200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" name="Down Arrow 101"/>
          <p:cNvSpPr/>
          <p:nvPr/>
        </p:nvSpPr>
        <p:spPr bwMode="auto">
          <a:xfrm>
            <a:off x="2856271" y="2990288"/>
            <a:ext cx="228600" cy="387581"/>
          </a:xfrm>
          <a:prstGeom prst="downArrow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" pitchFamily="-120" charset="0"/>
            </a:endParaRPr>
          </a:p>
        </p:txBody>
      </p:sp>
      <p:sp>
        <p:nvSpPr>
          <p:cNvPr id="103" name="Down Arrow 102"/>
          <p:cNvSpPr/>
          <p:nvPr/>
        </p:nvSpPr>
        <p:spPr bwMode="auto">
          <a:xfrm>
            <a:off x="7772400" y="2965539"/>
            <a:ext cx="228600" cy="412330"/>
          </a:xfrm>
          <a:prstGeom prst="downArrow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" pitchFamily="-1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94528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305800" cy="99060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/>
              <a:t>Project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8221663" cy="3975100"/>
          </a:xfrm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r>
              <a:rPr lang="en-US" i="1" dirty="0"/>
              <a:t>	</a:t>
            </a:r>
            <a:r>
              <a:rPr lang="en-US" sz="2800" i="1" dirty="0"/>
              <a:t>Report a firm’s name and price-earnings ratio.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Courier" pitchFamily="48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</a:rPr>
              <a:t>SELECT </a:t>
            </a:r>
            <a:r>
              <a:rPr lang="en-US" sz="2400" b="1" dirty="0" err="1">
                <a:latin typeface="Courier New" panose="02070309020205020404" pitchFamily="49" charset="0"/>
              </a:rPr>
              <a:t>shrfirm</a:t>
            </a:r>
            <a:r>
              <a:rPr lang="en-US" sz="2400" b="1" dirty="0">
                <a:latin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</a:rPr>
              <a:t>shrpe</a:t>
            </a:r>
            <a:r>
              <a:rPr lang="en-US" sz="2400" b="1" dirty="0">
                <a:latin typeface="Courier New" panose="02070309020205020404" pitchFamily="49" charset="0"/>
              </a:rPr>
              <a:t> FROM share;</a:t>
            </a:r>
            <a:endParaRPr lang="en-US" sz="2800" b="1" dirty="0">
              <a:latin typeface="Courier New" panose="02070309020205020404" pitchFamily="49" charset="0"/>
            </a:endParaRPr>
          </a:p>
        </p:txBody>
      </p:sp>
      <p:graphicFrame>
        <p:nvGraphicFramePr>
          <p:cNvPr id="20592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346872"/>
              </p:ext>
            </p:extLst>
          </p:nvPr>
        </p:nvGraphicFramePr>
        <p:xfrm>
          <a:off x="2743200" y="3124204"/>
          <a:ext cx="3810000" cy="3470676"/>
        </p:xfrm>
        <a:graphic>
          <a:graphicData uri="http://schemas.openxmlformats.org/drawingml/2006/table">
            <a:tbl>
              <a:tblPr/>
              <a:tblGrid>
                <a:gridCol w="2833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shrfirm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shrpe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Freedonia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 Copper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16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Patagonian Tea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Abyssinian Ruby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Sri Lankan Gold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16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Indian Lead &amp; Zinc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Burmese Elephant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Bolivian Sheep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Nigerian Geese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Canadian Sugar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Royal Ostrich Farms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6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71011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48803"/>
            <a:ext cx="8534400" cy="91440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sz="3200" dirty="0"/>
              <a:t>Restrict - Creates a new virtual table containing some </a:t>
            </a:r>
            <a:r>
              <a:rPr lang="en-US" sz="3200" u="sng" dirty="0"/>
              <a:t>rows</a:t>
            </a:r>
            <a:r>
              <a:rPr lang="en-US" sz="3200" dirty="0"/>
              <a:t> of an existing table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139403"/>
            <a:ext cx="5943600" cy="9906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sz="2400" dirty="0"/>
              <a:t>Choosing rows (e.g., PE ratio &lt;12)</a:t>
            </a:r>
          </a:p>
          <a:p>
            <a:pPr eaLnBrk="1" hangingPunct="1"/>
            <a:r>
              <a:rPr lang="en-US" sz="2400" dirty="0"/>
              <a:t>A horizontal slice</a:t>
            </a:r>
          </a:p>
        </p:txBody>
      </p:sp>
      <p:graphicFrame>
        <p:nvGraphicFramePr>
          <p:cNvPr id="96353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186931"/>
              </p:ext>
            </p:extLst>
          </p:nvPr>
        </p:nvGraphicFramePr>
        <p:xfrm>
          <a:off x="685800" y="2825203"/>
          <a:ext cx="8153400" cy="38041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share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shrcode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shrfirm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shrprice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shrqty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shrdiv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shrpe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Freedonia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Copper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27.50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10529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Patagonian Tea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12635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2.50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Abyssinian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31.82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22010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1.32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SLG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Sri Lankan Gold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50.37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32868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2.68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ILZ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Indian Lead &amp; Zinc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37.75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6390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Burmese Elephant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154713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Bolivian Sheep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12.75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231678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Nigerian Geese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35.00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12323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Canadian Sugar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52.78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4716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2.50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ROF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Royal Ostrich Farms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33.75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1234923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9" name="Right Arrow 98"/>
          <p:cNvSpPr/>
          <p:nvPr/>
        </p:nvSpPr>
        <p:spPr bwMode="auto">
          <a:xfrm>
            <a:off x="0" y="3815803"/>
            <a:ext cx="673100" cy="255588"/>
          </a:xfrm>
          <a:prstGeom prst="rightArrow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pitchFamily="-120" charset="0"/>
            </a:endParaRPr>
          </a:p>
        </p:txBody>
      </p:sp>
      <p:sp>
        <p:nvSpPr>
          <p:cNvPr id="107" name="Right Arrow 106"/>
          <p:cNvSpPr/>
          <p:nvPr/>
        </p:nvSpPr>
        <p:spPr bwMode="auto">
          <a:xfrm>
            <a:off x="0" y="5111203"/>
            <a:ext cx="673100" cy="255588"/>
          </a:xfrm>
          <a:prstGeom prst="rightArrow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pitchFamily="-120" charset="0"/>
            </a:endParaRPr>
          </a:p>
        </p:txBody>
      </p:sp>
      <p:sp>
        <p:nvSpPr>
          <p:cNvPr id="108" name="Right Arrow 107"/>
          <p:cNvSpPr/>
          <p:nvPr/>
        </p:nvSpPr>
        <p:spPr bwMode="auto">
          <a:xfrm>
            <a:off x="0" y="5492203"/>
            <a:ext cx="673100" cy="255588"/>
          </a:xfrm>
          <a:prstGeom prst="rightArrow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pitchFamily="-120" charset="0"/>
            </a:endParaRPr>
          </a:p>
        </p:txBody>
      </p:sp>
      <p:sp>
        <p:nvSpPr>
          <p:cNvPr id="109" name="Right Arrow 108"/>
          <p:cNvSpPr/>
          <p:nvPr/>
        </p:nvSpPr>
        <p:spPr bwMode="auto">
          <a:xfrm>
            <a:off x="0" y="6330403"/>
            <a:ext cx="673100" cy="255588"/>
          </a:xfrm>
          <a:prstGeom prst="rightArrow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pitchFamily="-1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52731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6800"/>
            <a:ext cx="8839200" cy="137160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sz="3200" dirty="0"/>
              <a:t>Restrict - Creates a new virtual table that contains some </a:t>
            </a:r>
            <a:r>
              <a:rPr lang="en-US" sz="3200" u="sng" dirty="0"/>
              <a:t>rows</a:t>
            </a:r>
            <a:r>
              <a:rPr lang="en-US" sz="3200" dirty="0"/>
              <a:t> of an existing table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2362200"/>
            <a:ext cx="8915400" cy="1676400"/>
          </a:xfrm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r>
              <a:rPr lang="en-US" dirty="0"/>
              <a:t>	</a:t>
            </a:r>
            <a:r>
              <a:rPr lang="en-US" sz="2000" i="1" dirty="0"/>
              <a:t>Display records for all firms whose price-earnings ratio is less than 12.</a:t>
            </a:r>
            <a:br>
              <a:rPr lang="en-US" sz="2000" i="1" dirty="0"/>
            </a:br>
            <a:br>
              <a:rPr lang="en-US" sz="2000" i="1" dirty="0"/>
            </a:br>
            <a:r>
              <a:rPr lang="en-US" sz="2000" b="1" dirty="0">
                <a:latin typeface="Courier New" pitchFamily="49" charset="0"/>
              </a:rPr>
              <a:t>SELECT * FROM share WHERE </a:t>
            </a:r>
            <a:r>
              <a:rPr lang="en-US" sz="2000" b="1" dirty="0" err="1">
                <a:latin typeface="Courier New" pitchFamily="49" charset="0"/>
              </a:rPr>
              <a:t>shrpe</a:t>
            </a:r>
            <a:r>
              <a:rPr lang="en-US" sz="2000" b="1" dirty="0">
                <a:latin typeface="Courier New" pitchFamily="49" charset="0"/>
              </a:rPr>
              <a:t> &lt; 12;</a:t>
            </a:r>
            <a:endParaRPr lang="en-US" sz="2000" b="1" dirty="0"/>
          </a:p>
        </p:txBody>
      </p:sp>
      <p:graphicFrame>
        <p:nvGraphicFramePr>
          <p:cNvPr id="9835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13063"/>
              </p:ext>
            </p:extLst>
          </p:nvPr>
        </p:nvGraphicFramePr>
        <p:xfrm>
          <a:off x="685800" y="3657599"/>
          <a:ext cx="7772401" cy="3048001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8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6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5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shrcode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shrfirm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shrprice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shrqty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shrdiv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shrpe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Patagonian Tea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55.25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12635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2.50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Burmese Elephant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0.07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154713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0.01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Bolivian Sheep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12.75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231678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1.78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NG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Nigerian Geese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35.00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12323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1.68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ROF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Royal Ostrich Farms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33.75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1234923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3.00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17333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106680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/>
              <a:t>Project and restrict combo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3088"/>
            <a:ext cx="8374063" cy="2728912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dirty="0"/>
              <a:t>Choosing rows and columns</a:t>
            </a:r>
          </a:p>
          <a:p>
            <a:pPr eaLnBrk="1" hangingPunct="1">
              <a:buFontTx/>
              <a:buNone/>
            </a:pPr>
            <a:r>
              <a:rPr lang="en-US" sz="2400" dirty="0"/>
              <a:t>	</a:t>
            </a:r>
            <a:r>
              <a:rPr lang="en-US" sz="2400" i="1" dirty="0"/>
              <a:t>List the name, price, quantity, and dividend of each firm where the number of shares held is at least 100,000.</a:t>
            </a:r>
            <a:endParaRPr lang="en-US" sz="2400" dirty="0"/>
          </a:p>
          <a:p>
            <a:pPr eaLnBrk="1" hangingPunct="1">
              <a:buFontTx/>
              <a:buNone/>
            </a:pPr>
            <a:endParaRPr lang="en-US" sz="1200" dirty="0"/>
          </a:p>
          <a:p>
            <a:pPr eaLnBrk="1" hangingPunct="1"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latin typeface="Courier New" panose="02070309020205020404" pitchFamily="49" charset="0"/>
              </a:rPr>
              <a:t>SELECT </a:t>
            </a:r>
            <a:r>
              <a:rPr lang="en-US" sz="2000" b="1" dirty="0" err="1">
                <a:latin typeface="Courier New" panose="02070309020205020404" pitchFamily="49" charset="0"/>
              </a:rPr>
              <a:t>shrfirm</a:t>
            </a:r>
            <a:r>
              <a:rPr lang="en-US" sz="2000" b="1" dirty="0">
                <a:latin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</a:rPr>
              <a:t>shrprice</a:t>
            </a:r>
            <a:r>
              <a:rPr lang="en-US" sz="2000" b="1" dirty="0">
                <a:latin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</a:rPr>
              <a:t>shrqty</a:t>
            </a:r>
            <a:r>
              <a:rPr lang="en-US" sz="2000" b="1" dirty="0">
                <a:latin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</a:rPr>
              <a:t>shrdiv</a:t>
            </a:r>
            <a:endParaRPr lang="en-US" sz="20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	   FROM share WHERE </a:t>
            </a:r>
            <a:r>
              <a:rPr lang="en-US" sz="2000" b="1" dirty="0" err="1">
                <a:latin typeface="Courier New" panose="02070309020205020404" pitchFamily="49" charset="0"/>
              </a:rPr>
              <a:t>shrqty</a:t>
            </a:r>
            <a:r>
              <a:rPr lang="en-US" sz="2000" b="1" dirty="0">
                <a:latin typeface="Courier New" panose="02070309020205020404" pitchFamily="49" charset="0"/>
              </a:rPr>
              <a:t> &gt;= 100000;</a:t>
            </a:r>
            <a:endParaRPr lang="en-US" sz="2000" b="1" dirty="0"/>
          </a:p>
        </p:txBody>
      </p:sp>
      <p:graphicFrame>
        <p:nvGraphicFramePr>
          <p:cNvPr id="25690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297"/>
              </p:ext>
            </p:extLst>
          </p:nvPr>
        </p:nvGraphicFramePr>
        <p:xfrm>
          <a:off x="914401" y="4422776"/>
          <a:ext cx="7162799" cy="2206624"/>
        </p:xfrm>
        <a:graphic>
          <a:graphicData uri="http://schemas.openxmlformats.org/drawingml/2006/table">
            <a:tbl>
              <a:tblPr/>
              <a:tblGrid>
                <a:gridCol w="2750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45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shrfirm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shrprice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8" charset="0"/>
                      </a:endParaRP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shrqty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shrdiv</a:t>
                      </a:r>
                    </a:p>
                  </a:txBody>
                  <a:tcPr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Burmese Elephant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0.07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154713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0.01</a:t>
                      </a:r>
                    </a:p>
                  </a:txBody>
                  <a:tcPr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5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Bolivian Sheep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12.75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231678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1.78</a:t>
                      </a:r>
                    </a:p>
                  </a:txBody>
                  <a:tcPr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Royal Ostrich Farms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33.75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1234923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3.00</a:t>
                      </a:r>
                    </a:p>
                  </a:txBody>
                  <a:tcPr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73894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382000" cy="91440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/>
              <a:t>Primary key retrieval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8297863" cy="2667000"/>
          </a:xfrm>
          <a:noFill/>
        </p:spPr>
        <p:txBody>
          <a:bodyPr lIns="90487" tIns="44450" rIns="90487" bIns="44450">
            <a:normAutofit lnSpcReduction="10000"/>
          </a:bodyPr>
          <a:lstStyle/>
          <a:p>
            <a:pPr eaLnBrk="1" hangingPunct="1"/>
            <a:r>
              <a:rPr lang="en-US" sz="2800" dirty="0"/>
              <a:t>A query using the primary key returns at </a:t>
            </a:r>
            <a:r>
              <a:rPr lang="en-US" sz="2800" u="sng" dirty="0"/>
              <a:t>most</a:t>
            </a:r>
            <a:r>
              <a:rPr lang="en-US" sz="2800" dirty="0"/>
              <a:t> one row</a:t>
            </a:r>
          </a:p>
          <a:p>
            <a:pPr eaLnBrk="1" hangingPunct="1">
              <a:buFontTx/>
              <a:buNone/>
            </a:pPr>
            <a:r>
              <a:rPr lang="en-US" sz="2000" dirty="0"/>
              <a:t>	(Purpose/power of primary key is guarantee of unique row selection)</a:t>
            </a:r>
          </a:p>
          <a:p>
            <a:pPr eaLnBrk="1" hangingPunct="1">
              <a:buFontTx/>
              <a:buNone/>
            </a:pPr>
            <a:r>
              <a:rPr lang="en-US" sz="2000" i="1" dirty="0"/>
              <a:t>	</a:t>
            </a:r>
          </a:p>
          <a:p>
            <a:pPr eaLnBrk="1" hangingPunct="1">
              <a:buFontTx/>
              <a:buNone/>
            </a:pPr>
            <a:r>
              <a:rPr lang="en-US" sz="2000" b="1" i="1" dirty="0"/>
              <a:t>	</a:t>
            </a:r>
            <a:r>
              <a:rPr lang="en-US" sz="2000" i="1" dirty="0"/>
              <a:t>Display the firm whose code is AR.</a:t>
            </a:r>
          </a:p>
          <a:p>
            <a:pPr eaLnBrk="1" hangingPunct="1">
              <a:buFontTx/>
              <a:buNone/>
            </a:pPr>
            <a:endParaRPr lang="en-US" sz="2000" b="1" i="1" dirty="0"/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itchFamily="49" charset="0"/>
              </a:rPr>
              <a:t>SELECT * FROM share WHERE </a:t>
            </a:r>
            <a:r>
              <a:rPr lang="en-US" sz="2000" b="1" dirty="0" err="1">
                <a:latin typeface="Courier New" pitchFamily="49" charset="0"/>
              </a:rPr>
              <a:t>shrcode</a:t>
            </a:r>
            <a:r>
              <a:rPr lang="en-US" sz="2000" b="1" dirty="0">
                <a:latin typeface="Courier New" pitchFamily="49" charset="0"/>
              </a:rPr>
              <a:t> = 'AR';</a:t>
            </a:r>
          </a:p>
        </p:txBody>
      </p:sp>
      <p:graphicFrame>
        <p:nvGraphicFramePr>
          <p:cNvPr id="10037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32996"/>
              </p:ext>
            </p:extLst>
          </p:nvPr>
        </p:nvGraphicFramePr>
        <p:xfrm>
          <a:off x="609600" y="4648200"/>
          <a:ext cx="8001003" cy="1350962"/>
        </p:xfrm>
        <a:graphic>
          <a:graphicData uri="http://schemas.openxmlformats.org/drawingml/2006/table">
            <a:tbl>
              <a:tblPr/>
              <a:tblGrid>
                <a:gridCol w="1227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8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9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76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shrcode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shrfirm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shrprice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shrqty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shrdiv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shrpe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Abyssinian Ruby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31.82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22010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1.32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13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6882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Codd’s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</a:t>
            </a:r>
          </a:p>
          <a:p>
            <a:pPr lvl="1"/>
            <a:r>
              <a:rPr lang="en-US" dirty="0"/>
              <a:t>Analogous to a table or set</a:t>
            </a:r>
          </a:p>
          <a:p>
            <a:r>
              <a:rPr lang="en-US" dirty="0"/>
              <a:t>Relational database</a:t>
            </a:r>
          </a:p>
          <a:p>
            <a:pPr lvl="1"/>
            <a:r>
              <a:rPr lang="en-US" dirty="0"/>
              <a:t>Collection of relations</a:t>
            </a:r>
          </a:p>
          <a:p>
            <a:r>
              <a:rPr lang="en-US" dirty="0"/>
              <a:t>Tables</a:t>
            </a:r>
          </a:p>
          <a:p>
            <a:pPr lvl="1"/>
            <a:r>
              <a:rPr lang="en-US" dirty="0"/>
              <a:t>Collection of facts</a:t>
            </a:r>
          </a:p>
        </p:txBody>
      </p:sp>
    </p:spTree>
    <p:extLst>
      <p:ext uri="{BB962C8B-B14F-4D97-AF65-F5344CB8AC3E}">
        <p14:creationId xmlns:p14="http://schemas.microsoft.com/office/powerpoint/2010/main" val="4211248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the name and price </a:t>
            </a:r>
            <a:r>
              <a:rPr lang="en-US"/>
              <a:t>of those shares </a:t>
            </a:r>
            <a:r>
              <a:rPr lang="en-US" dirty="0"/>
              <a:t>where the share price is greater than 10 </a:t>
            </a:r>
          </a:p>
        </p:txBody>
      </p:sp>
    </p:spTree>
    <p:extLst>
      <p:ext uri="{BB962C8B-B14F-4D97-AF65-F5344CB8AC3E}">
        <p14:creationId xmlns:p14="http://schemas.microsoft.com/office/powerpoint/2010/main" val="1630319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8153400" cy="99060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/>
              <a:t>Primary key retrieval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8069263" cy="3719512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sz="2800" dirty="0"/>
              <a:t>A query that does </a:t>
            </a:r>
            <a:r>
              <a:rPr lang="en-US" sz="2800" u="sng" dirty="0"/>
              <a:t>not</a:t>
            </a:r>
            <a:r>
              <a:rPr lang="en-US" sz="2800" dirty="0"/>
              <a:t> use the primary key can return more than one row</a:t>
            </a:r>
          </a:p>
          <a:p>
            <a:pPr eaLnBrk="1" hangingPunct="1">
              <a:buFontTx/>
              <a:buNone/>
            </a:pPr>
            <a:r>
              <a:rPr lang="en-US" sz="1800" dirty="0"/>
              <a:t>	</a:t>
            </a:r>
          </a:p>
          <a:p>
            <a:pPr eaLnBrk="1" hangingPunct="1">
              <a:buFontTx/>
              <a:buNone/>
            </a:pPr>
            <a:r>
              <a:rPr lang="en-US" sz="1800" dirty="0"/>
              <a:t>	</a:t>
            </a:r>
            <a:r>
              <a:rPr lang="en-US" sz="2400" i="1" dirty="0"/>
              <a:t>Report firms with a dividend of 2.50.</a:t>
            </a:r>
            <a:endParaRPr lang="en-US" sz="1800" i="1" dirty="0"/>
          </a:p>
          <a:p>
            <a:pPr eaLnBrk="1" hangingPunct="1">
              <a:buFontTx/>
              <a:buNone/>
            </a:pPr>
            <a:endParaRPr lang="en-US" sz="1800" dirty="0"/>
          </a:p>
          <a:p>
            <a:pPr eaLnBrk="1" hangingPunct="1">
              <a:buFontTx/>
              <a:buNone/>
            </a:pPr>
            <a:r>
              <a:rPr lang="en-US" sz="1800" dirty="0"/>
              <a:t>	</a:t>
            </a:r>
            <a:r>
              <a:rPr lang="en-US" sz="2000" b="1" dirty="0">
                <a:latin typeface="Courier New" panose="02070309020205020404" pitchFamily="49" charset="0"/>
              </a:rPr>
              <a:t>SELECT * FROM share WHERE </a:t>
            </a:r>
            <a:r>
              <a:rPr lang="en-US" sz="2000" b="1" dirty="0" err="1">
                <a:latin typeface="Courier New" panose="02070309020205020404" pitchFamily="49" charset="0"/>
              </a:rPr>
              <a:t>shrdiv</a:t>
            </a:r>
            <a:r>
              <a:rPr lang="en-US" sz="2000" b="1" dirty="0">
                <a:latin typeface="Courier New" panose="02070309020205020404" pitchFamily="49" charset="0"/>
              </a:rPr>
              <a:t> = 2.5;</a:t>
            </a:r>
            <a:endParaRPr lang="en-US" sz="1800" b="1" dirty="0">
              <a:latin typeface="Courier New" panose="02070309020205020404" pitchFamily="49" charset="0"/>
            </a:endParaRPr>
          </a:p>
        </p:txBody>
      </p:sp>
      <p:graphicFrame>
        <p:nvGraphicFramePr>
          <p:cNvPr id="27848" name="Group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08823"/>
              </p:ext>
            </p:extLst>
          </p:nvPr>
        </p:nvGraphicFramePr>
        <p:xfrm>
          <a:off x="762001" y="4422776"/>
          <a:ext cx="7848599" cy="1673225"/>
        </p:xfrm>
        <a:graphic>
          <a:graphicData uri="http://schemas.openxmlformats.org/drawingml/2006/table">
            <a:tbl>
              <a:tblPr/>
              <a:tblGrid>
                <a:gridCol w="1130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27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9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shrcode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shrfirm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shrprice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8" charset="0"/>
                      </a:endParaRP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shrqty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8" charset="0"/>
                      </a:endParaRP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shrdiv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8" charset="0"/>
                      </a:endParaRP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shrpe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8" charset="0"/>
                      </a:endParaRPr>
                    </a:p>
                  </a:txBody>
                  <a:tcPr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Patagonian Tea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   55.25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 12635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  2.50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   10</a:t>
                      </a:r>
                    </a:p>
                  </a:txBody>
                  <a:tcPr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Canadian Sugar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   52.78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  4716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  2.50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   15</a:t>
                      </a:r>
                    </a:p>
                  </a:txBody>
                  <a:tcPr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18033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114300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/>
              <a:t>IN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074025" cy="39624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sz="2800" dirty="0"/>
              <a:t>Used with a list of values</a:t>
            </a:r>
          </a:p>
          <a:p>
            <a:pPr eaLnBrk="1" hangingPunct="1">
              <a:buFontTx/>
              <a:buNone/>
            </a:pPr>
            <a:r>
              <a:rPr lang="en-US" sz="1600" dirty="0"/>
              <a:t>	</a:t>
            </a:r>
            <a:r>
              <a:rPr lang="en-US" sz="2000" i="1" dirty="0"/>
              <a:t>Report data on firms with codes of FC, AR, or SLG.</a:t>
            </a:r>
          </a:p>
          <a:p>
            <a:pPr eaLnBrk="1" hangingPunct="1">
              <a:buFontTx/>
              <a:buNone/>
            </a:pPr>
            <a:endParaRPr lang="en-US" sz="1600" i="1" dirty="0"/>
          </a:p>
          <a:p>
            <a:pPr eaLnBrk="1" hangingPunct="1">
              <a:buFontTx/>
              <a:buNone/>
            </a:pPr>
            <a:r>
              <a:rPr lang="en-US" sz="1600" dirty="0">
                <a:latin typeface="Courier" pitchFamily="48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</a:rPr>
              <a:t>SELECT * FROM share WHERE </a:t>
            </a:r>
            <a:r>
              <a:rPr lang="en-US" sz="1800" b="1" dirty="0" err="1">
                <a:latin typeface="Courier New" panose="02070309020205020404" pitchFamily="49" charset="0"/>
              </a:rPr>
              <a:t>shrcode</a:t>
            </a:r>
            <a:r>
              <a:rPr lang="en-US" sz="1800" b="1" dirty="0">
                <a:latin typeface="Courier New" panose="02070309020205020404" pitchFamily="49" charset="0"/>
              </a:rPr>
              <a:t> IN ('FC','AR','SLG');</a:t>
            </a:r>
          </a:p>
          <a:p>
            <a:pPr eaLnBrk="1" hangingPunct="1">
              <a:buFontTx/>
              <a:buNone/>
            </a:pPr>
            <a:r>
              <a:rPr lang="en-US" sz="1800" b="1" dirty="0"/>
              <a:t>	</a:t>
            </a:r>
            <a:r>
              <a:rPr lang="en-US" sz="1800" b="1" i="1" u="sng" dirty="0"/>
              <a:t>or</a:t>
            </a:r>
          </a:p>
          <a:p>
            <a:pPr eaLnBrk="1" hangingPunct="1">
              <a:buFontTx/>
              <a:buNone/>
            </a:pPr>
            <a:r>
              <a:rPr lang="en-US" sz="1800" b="1" dirty="0"/>
              <a:t>	</a:t>
            </a:r>
            <a:r>
              <a:rPr lang="en-US" sz="1800" b="1" dirty="0">
                <a:latin typeface="Courier New" panose="02070309020205020404" pitchFamily="49" charset="0"/>
              </a:rPr>
              <a:t>SELECT * FROM share WHERE </a:t>
            </a:r>
            <a:r>
              <a:rPr lang="en-US" sz="1800" b="1" dirty="0" err="1">
                <a:latin typeface="Courier New" panose="02070309020205020404" pitchFamily="49" charset="0"/>
              </a:rPr>
              <a:t>shrcode</a:t>
            </a:r>
            <a:r>
              <a:rPr lang="en-US" sz="1800" b="1" dirty="0">
                <a:latin typeface="Courier New" panose="02070309020205020404" pitchFamily="49" charset="0"/>
              </a:rPr>
              <a:t> = 'FC' OR 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	  </a:t>
            </a:r>
            <a:r>
              <a:rPr lang="en-US" sz="1800" b="1" dirty="0" err="1">
                <a:latin typeface="Courier New" panose="02070309020205020404" pitchFamily="49" charset="0"/>
              </a:rPr>
              <a:t>shrcode</a:t>
            </a:r>
            <a:r>
              <a:rPr lang="en-US" sz="1800" b="1" dirty="0">
                <a:latin typeface="Courier New" panose="02070309020205020404" pitchFamily="49" charset="0"/>
              </a:rPr>
              <a:t> = 'AR' OR </a:t>
            </a:r>
            <a:r>
              <a:rPr lang="en-US" sz="1800" b="1" dirty="0" err="1">
                <a:latin typeface="Courier New" panose="02070309020205020404" pitchFamily="49" charset="0"/>
              </a:rPr>
              <a:t>shrcode</a:t>
            </a:r>
            <a:r>
              <a:rPr lang="en-US" sz="1800" b="1" dirty="0">
                <a:latin typeface="Courier New" panose="02070309020205020404" pitchFamily="49" charset="0"/>
              </a:rPr>
              <a:t> = 'SLG';</a:t>
            </a:r>
            <a:endParaRPr lang="en-US" b="1" dirty="0">
              <a:latin typeface="Courier New" panose="02070309020205020404" pitchFamily="49" charset="0"/>
            </a:endParaRPr>
          </a:p>
        </p:txBody>
      </p:sp>
      <p:graphicFrame>
        <p:nvGraphicFramePr>
          <p:cNvPr id="28866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501829"/>
              </p:ext>
            </p:extLst>
          </p:nvPr>
        </p:nvGraphicFramePr>
        <p:xfrm>
          <a:off x="609600" y="4343400"/>
          <a:ext cx="7467603" cy="2209800"/>
        </p:xfrm>
        <a:graphic>
          <a:graphicData uri="http://schemas.openxmlformats.org/drawingml/2006/table">
            <a:tbl>
              <a:tblPr/>
              <a:tblGrid>
                <a:gridCol w="1161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36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shrcode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shrfirm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shrprice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shrqty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shrdiv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shrpe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Freedonia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 Copper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   27.50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 10529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  1.84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   16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Abyssinian Ruby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   31.82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 22010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  1.32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   13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SLG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Sri Lankan Gold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   50.37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 32868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  2.68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   16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51596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305800" cy="76200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/>
              <a:t>NOT IN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19200"/>
            <a:ext cx="9067800" cy="3808412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sz="2400" dirty="0"/>
              <a:t>Not in a list of values</a:t>
            </a:r>
            <a:br>
              <a:rPr lang="en-US" sz="2400" dirty="0"/>
            </a:br>
            <a:r>
              <a:rPr lang="en-US" sz="2000" i="1" dirty="0"/>
              <a:t>Report all firms other than those with the code CS or PT.</a:t>
            </a:r>
            <a:endParaRPr lang="en-US" sz="1600" dirty="0"/>
          </a:p>
          <a:p>
            <a:pPr eaLnBrk="1" hangingPunct="1">
              <a:buFontTx/>
              <a:buNone/>
            </a:pPr>
            <a:r>
              <a:rPr lang="en-US" sz="1600" dirty="0"/>
              <a:t>	</a:t>
            </a:r>
            <a:r>
              <a:rPr lang="en-US" sz="1800" b="1" dirty="0">
                <a:latin typeface="Courier New" panose="02070309020205020404" pitchFamily="49" charset="0"/>
              </a:rPr>
              <a:t>SELECT * FROM share WHERE </a:t>
            </a:r>
            <a:r>
              <a:rPr lang="en-US" sz="1800" b="1" dirty="0" err="1">
                <a:latin typeface="Courier New" panose="02070309020205020404" pitchFamily="49" charset="0"/>
              </a:rPr>
              <a:t>shrcode</a:t>
            </a:r>
            <a:r>
              <a:rPr lang="en-US" sz="1800" b="1" dirty="0">
                <a:latin typeface="Courier New" panose="02070309020205020404" pitchFamily="49" charset="0"/>
              </a:rPr>
              <a:t> NOT IN ('CS', 'PT’);</a:t>
            </a:r>
          </a:p>
          <a:p>
            <a:pPr eaLnBrk="1" hangingPunct="1">
              <a:buFontTx/>
              <a:buNone/>
            </a:pPr>
            <a:r>
              <a:rPr lang="en-US" sz="1800" b="1" dirty="0"/>
              <a:t>	</a:t>
            </a:r>
            <a:r>
              <a:rPr lang="en-US" sz="1800" b="1" i="1" u="sng" dirty="0"/>
              <a:t>is equivalent to</a:t>
            </a:r>
            <a:endParaRPr lang="en-US" sz="1800" b="1" dirty="0"/>
          </a:p>
          <a:p>
            <a:pPr eaLnBrk="1" hangingPunct="1">
              <a:buFontTx/>
              <a:buNone/>
            </a:pPr>
            <a:r>
              <a:rPr lang="en-US" sz="1800" b="1" dirty="0"/>
              <a:t>	</a:t>
            </a:r>
            <a:r>
              <a:rPr lang="en-US" sz="1800" b="1" dirty="0">
                <a:latin typeface="Courier New" panose="02070309020205020404" pitchFamily="49" charset="0"/>
              </a:rPr>
              <a:t>SELECT * FROM share WHERE </a:t>
            </a:r>
            <a:r>
              <a:rPr lang="en-US" sz="1800" b="1" dirty="0" err="1">
                <a:latin typeface="Courier New" panose="02070309020205020404" pitchFamily="49" charset="0"/>
              </a:rPr>
              <a:t>shrcode</a:t>
            </a:r>
            <a:r>
              <a:rPr lang="en-US" sz="1800" b="1" dirty="0">
                <a:latin typeface="Courier New" panose="02070309020205020404" pitchFamily="49" charset="0"/>
              </a:rPr>
              <a:t> &lt;&gt; 'CS' AND </a:t>
            </a:r>
            <a:r>
              <a:rPr lang="en-US" sz="1800" b="1" dirty="0" err="1">
                <a:latin typeface="Courier New" panose="02070309020205020404" pitchFamily="49" charset="0"/>
              </a:rPr>
              <a:t>shrcode</a:t>
            </a:r>
            <a:r>
              <a:rPr lang="en-US" sz="1800" b="1" dirty="0">
                <a:latin typeface="Courier New" panose="02070309020205020404" pitchFamily="49" charset="0"/>
              </a:rPr>
              <a:t> &lt;&gt; 'PT';</a:t>
            </a:r>
            <a:endParaRPr lang="en-US" sz="1800" b="1" dirty="0"/>
          </a:p>
        </p:txBody>
      </p:sp>
      <p:graphicFrame>
        <p:nvGraphicFramePr>
          <p:cNvPr id="29917" name="Group 2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980608"/>
              </p:ext>
            </p:extLst>
          </p:nvPr>
        </p:nvGraphicFramePr>
        <p:xfrm>
          <a:off x="990599" y="3180005"/>
          <a:ext cx="7162801" cy="3525595"/>
        </p:xfrm>
        <a:graphic>
          <a:graphicData uri="http://schemas.openxmlformats.org/drawingml/2006/table">
            <a:tbl>
              <a:tblPr/>
              <a:tblGrid>
                <a:gridCol w="1078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8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2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07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shrcode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shrfirm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shrprice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shrqty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shrdiv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shrpe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AR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Abyssinian Ruby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31.82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22010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1.32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SLG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Sri Lankan Gold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50.37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32868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2.68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ILZ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Indian Lead &amp; Zinc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37.75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6390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3.00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BE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Burmese Elephant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0.07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154713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0.01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BS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Bolivian Sheep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12.75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231678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1.78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NG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Nigerian Geese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35.00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12323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1.68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ROF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Royal Ostrich Farms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33.75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1234923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3.00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68910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524782" y="816429"/>
            <a:ext cx="8382000" cy="114300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/>
              <a:t>Ordering output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685801" y="2133600"/>
            <a:ext cx="8001000" cy="40370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dirty="0"/>
              <a:t>Ordering columns</a:t>
            </a:r>
          </a:p>
          <a:p>
            <a:pPr lvl="1" eaLnBrk="1" hangingPunct="1"/>
            <a:r>
              <a:rPr lang="en-US" dirty="0"/>
              <a:t>Columns are reported in the order specified in the SQL command</a:t>
            </a:r>
          </a:p>
          <a:p>
            <a:pPr eaLnBrk="1" hangingPunct="1"/>
            <a:r>
              <a:rPr lang="en-US" dirty="0"/>
              <a:t>Ordering rows</a:t>
            </a:r>
          </a:p>
          <a:p>
            <a:pPr lvl="1" eaLnBrk="1" hangingPunct="1"/>
            <a:r>
              <a:rPr lang="en-US" dirty="0"/>
              <a:t>Rows are ordered using the </a:t>
            </a:r>
            <a:r>
              <a:rPr lang="en-US" dirty="0">
                <a:latin typeface="Courier New" panose="02070309020205020404" pitchFamily="49" charset="0"/>
              </a:rPr>
              <a:t>ORDER BY</a:t>
            </a:r>
            <a:r>
              <a:rPr lang="en-US" dirty="0"/>
              <a:t> clause</a:t>
            </a:r>
          </a:p>
        </p:txBody>
      </p:sp>
    </p:spTree>
    <p:extLst>
      <p:ext uri="{BB962C8B-B14F-4D97-AF65-F5344CB8AC3E}">
        <p14:creationId xmlns:p14="http://schemas.microsoft.com/office/powerpoint/2010/main" val="297678510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90603"/>
            <a:ext cx="8305800" cy="99060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/>
              <a:t>Ordering columns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3"/>
            <a:ext cx="8297863" cy="4203700"/>
          </a:xfrm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	SELECT </a:t>
            </a:r>
            <a:r>
              <a:rPr lang="en-US" sz="2000" b="1" dirty="0" err="1">
                <a:latin typeface="Courier New" panose="02070309020205020404" pitchFamily="49" charset="0"/>
              </a:rPr>
              <a:t>shrcode</a:t>
            </a:r>
            <a:r>
              <a:rPr lang="en-US" sz="2000" b="1" dirty="0">
                <a:latin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</a:rPr>
              <a:t>shrfirm</a:t>
            </a:r>
            <a:r>
              <a:rPr lang="en-US" sz="2000" b="1" dirty="0">
                <a:latin typeface="Courier New" panose="02070309020205020404" pitchFamily="49" charset="0"/>
              </a:rPr>
              <a:t> FROM share WHERE </a:t>
            </a:r>
            <a:r>
              <a:rPr lang="en-US" sz="2000" b="1" dirty="0" err="1">
                <a:latin typeface="Courier New" panose="02070309020205020404" pitchFamily="49" charset="0"/>
              </a:rPr>
              <a:t>shrpe</a:t>
            </a:r>
            <a:r>
              <a:rPr lang="en-US" sz="2000" b="1" dirty="0">
                <a:latin typeface="Courier New" panose="02070309020205020404" pitchFamily="49" charset="0"/>
              </a:rPr>
              <a:t> = 10;</a:t>
            </a:r>
            <a:endParaRPr lang="en-US" sz="1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</a:rPr>
              <a:t>SELECT </a:t>
            </a:r>
            <a:r>
              <a:rPr lang="en-US" sz="2000" b="1" dirty="0" err="1">
                <a:latin typeface="Courier New" panose="02070309020205020404" pitchFamily="49" charset="0"/>
              </a:rPr>
              <a:t>shrfirm</a:t>
            </a:r>
            <a:r>
              <a:rPr lang="en-US" sz="2000" b="1" dirty="0">
                <a:latin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</a:rPr>
              <a:t>shrcode</a:t>
            </a:r>
            <a:r>
              <a:rPr lang="en-US" sz="2000" b="1" dirty="0">
                <a:latin typeface="Courier New" panose="02070309020205020404" pitchFamily="49" charset="0"/>
              </a:rPr>
              <a:t> FROM share WHERE </a:t>
            </a:r>
            <a:r>
              <a:rPr lang="en-US" sz="2000" b="1" dirty="0" err="1">
                <a:latin typeface="Courier New" panose="02070309020205020404" pitchFamily="49" charset="0"/>
              </a:rPr>
              <a:t>shrpe</a:t>
            </a:r>
            <a:r>
              <a:rPr lang="en-US" sz="2000" b="1" dirty="0">
                <a:latin typeface="Courier New" panose="02070309020205020404" pitchFamily="49" charset="0"/>
              </a:rPr>
              <a:t> = 10;</a:t>
            </a:r>
          </a:p>
          <a:p>
            <a:pPr eaLnBrk="1" hangingPunct="1"/>
            <a:endParaRPr lang="en-US" sz="1800" dirty="0">
              <a:latin typeface="Courier" pitchFamily="48" charset="0"/>
            </a:endParaRPr>
          </a:p>
        </p:txBody>
      </p:sp>
      <p:graphicFrame>
        <p:nvGraphicFramePr>
          <p:cNvPr id="31845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6228"/>
              </p:ext>
            </p:extLst>
          </p:nvPr>
        </p:nvGraphicFramePr>
        <p:xfrm>
          <a:off x="1524000" y="2590803"/>
          <a:ext cx="3352800" cy="1349056"/>
        </p:xfrm>
        <a:graphic>
          <a:graphicData uri="http://schemas.openxmlformats.org/drawingml/2006/table">
            <a:tbl>
              <a:tblPr/>
              <a:tblGrid>
                <a:gridCol w="1197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5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shrcode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shrfirm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Patagonian Tea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Nigerian Geese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841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79199"/>
              </p:ext>
            </p:extLst>
          </p:nvPr>
        </p:nvGraphicFramePr>
        <p:xfrm>
          <a:off x="1524000" y="4876803"/>
          <a:ext cx="3200400" cy="1371597"/>
        </p:xfrm>
        <a:graphic>
          <a:graphicData uri="http://schemas.openxmlformats.org/drawingml/2006/table">
            <a:tbl>
              <a:tblPr/>
              <a:tblGrid>
                <a:gridCol w="190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shrfirm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shrcode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Patagonian Tea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PT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Nigerian Geese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NG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36346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153400" cy="91440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/>
              <a:t>Ordering rows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97825" cy="4113212"/>
          </a:xfrm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r>
              <a:rPr lang="en-US" sz="1800" dirty="0"/>
              <a:t>	</a:t>
            </a:r>
            <a:r>
              <a:rPr lang="en-US" sz="1800" i="1" dirty="0"/>
              <a:t>List all firms where PE is at least 12. Order the report in descending PE. Where PE ratios are identical, list firms in alphabetical order.</a:t>
            </a:r>
          </a:p>
          <a:p>
            <a:pPr eaLnBrk="1" hangingPunct="1">
              <a:buFontTx/>
              <a:buNone/>
            </a:pPr>
            <a:endParaRPr lang="en-US" sz="1800" dirty="0"/>
          </a:p>
          <a:p>
            <a:pPr eaLnBrk="1" hangingPunct="1">
              <a:buFontTx/>
              <a:buNone/>
            </a:pPr>
            <a:r>
              <a:rPr lang="en-US" sz="1800" dirty="0"/>
              <a:t>	</a:t>
            </a:r>
            <a:r>
              <a:rPr lang="en-US" sz="1800" b="1" dirty="0">
                <a:latin typeface="Courier New" panose="02070309020205020404" pitchFamily="49" charset="0"/>
              </a:rPr>
              <a:t>SELECT * FROM share WHERE </a:t>
            </a:r>
            <a:r>
              <a:rPr lang="en-US" sz="1800" b="1" dirty="0" err="1">
                <a:latin typeface="Courier New" panose="02070309020205020404" pitchFamily="49" charset="0"/>
              </a:rPr>
              <a:t>shrpe</a:t>
            </a:r>
            <a:r>
              <a:rPr lang="en-US" sz="1800" b="1" dirty="0">
                <a:latin typeface="Courier New" panose="02070309020205020404" pitchFamily="49" charset="0"/>
              </a:rPr>
              <a:t> &gt;= 12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		ORDER BY </a:t>
            </a:r>
            <a:r>
              <a:rPr lang="en-US" sz="1800" b="1" dirty="0" err="1">
                <a:latin typeface="Courier New" panose="02070309020205020404" pitchFamily="49" charset="0"/>
              </a:rPr>
              <a:t>shrpe</a:t>
            </a:r>
            <a:r>
              <a:rPr lang="en-US" sz="1800" b="1" dirty="0">
                <a:latin typeface="Courier New" panose="02070309020205020404" pitchFamily="49" charset="0"/>
              </a:rPr>
              <a:t> DESC, </a:t>
            </a:r>
            <a:r>
              <a:rPr lang="en-US" sz="1800" b="1" dirty="0" err="1">
                <a:latin typeface="Courier New" panose="02070309020205020404" pitchFamily="49" charset="0"/>
              </a:rPr>
              <a:t>shrfirm</a:t>
            </a:r>
            <a:r>
              <a:rPr lang="en-US" sz="1800" b="1" dirty="0">
                <a:latin typeface="Courier New" panose="02070309020205020404" pitchFamily="49" charset="0"/>
              </a:rPr>
              <a:t>;</a:t>
            </a:r>
            <a:endParaRPr lang="en-US" sz="2800" b="1" dirty="0">
              <a:latin typeface="Courier New" panose="02070309020205020404" pitchFamily="49" charset="0"/>
            </a:endParaRPr>
          </a:p>
        </p:txBody>
      </p:sp>
      <p:graphicFrame>
        <p:nvGraphicFramePr>
          <p:cNvPr id="32992" name="Group 224"/>
          <p:cNvGraphicFramePr>
            <a:graphicFrameLocks noGrp="1"/>
          </p:cNvGraphicFramePr>
          <p:nvPr/>
        </p:nvGraphicFramePr>
        <p:xfrm>
          <a:off x="762002" y="3505200"/>
          <a:ext cx="7619998" cy="2971803"/>
        </p:xfrm>
        <a:graphic>
          <a:graphicData uri="http://schemas.openxmlformats.org/drawingml/2006/table">
            <a:tbl>
              <a:tblPr/>
              <a:tblGrid>
                <a:gridCol w="1185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shrcode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shrfirm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shrprice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shrqty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shrdiv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shrpe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Freedonia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 Copper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27.50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10529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1.84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SLG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Sri Lankan Gold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50.37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32868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2.68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Canadian Sugar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52.78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4716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2.50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9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Abyssinian Ruby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31.82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22010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1.32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ILZ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Indian Lead &amp; Zinc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37.75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6390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3.00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35869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r>
              <a:rPr lang="en-US" sz="2800" dirty="0"/>
              <a:t>Practice Exercise 1: Using the Chapter3 database</a:t>
            </a:r>
            <a:br>
              <a:rPr lang="en-US" sz="2800" dirty="0"/>
            </a:br>
            <a:r>
              <a:rPr lang="en-US" sz="2800" dirty="0"/>
              <a:t>Entity &amp; Table named 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31242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Attributes of the entity/columns of the table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10812"/>
            <a:ext cx="5097463" cy="41132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/>
              <a:t>Write queries to</a:t>
            </a:r>
            <a:r>
              <a:rPr lang="en-US" sz="2200" dirty="0"/>
              <a:t>:</a:t>
            </a:r>
          </a:p>
          <a:p>
            <a:r>
              <a:rPr lang="en-US" sz="2200" dirty="0"/>
              <a:t>List the table of students</a:t>
            </a:r>
          </a:p>
          <a:p>
            <a:r>
              <a:rPr lang="en-US" sz="2200" dirty="0"/>
              <a:t>List first name, middle initial, last name, &amp; state for all students</a:t>
            </a:r>
          </a:p>
          <a:p>
            <a:r>
              <a:rPr lang="en-US" sz="2200" dirty="0"/>
              <a:t>List last name, first name, &amp; middle initial for all students</a:t>
            </a:r>
          </a:p>
          <a:p>
            <a:r>
              <a:rPr lang="en-US" sz="2200" dirty="0"/>
              <a:t>List all information for students from Georgia (‘GA’)</a:t>
            </a:r>
          </a:p>
          <a:p>
            <a:r>
              <a:rPr lang="en-US" sz="2200" dirty="0"/>
              <a:t>List all information for students not from Georgia</a:t>
            </a:r>
          </a:p>
          <a:p>
            <a:r>
              <a:rPr lang="en-US" sz="2200" dirty="0"/>
              <a:t>List the last and first names of all students from South Carolina (‘SC’), Alabama (‘AL’), or Georgia (‘GA’)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3277612"/>
            <a:ext cx="25146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STUDENT</a:t>
            </a:r>
          </a:p>
          <a:p>
            <a:r>
              <a:rPr lang="en-US" dirty="0"/>
              <a:t>* </a:t>
            </a:r>
            <a:r>
              <a:rPr lang="en-US" dirty="0" err="1"/>
              <a:t>studentID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f_name</a:t>
            </a:r>
            <a:r>
              <a:rPr lang="en-US" dirty="0"/>
              <a:t> </a:t>
            </a:r>
          </a:p>
          <a:p>
            <a:r>
              <a:rPr lang="en-US" dirty="0"/>
              <a:t>   </a:t>
            </a:r>
            <a:r>
              <a:rPr lang="en-US" dirty="0" err="1"/>
              <a:t>middle_init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l_name</a:t>
            </a:r>
            <a:r>
              <a:rPr lang="en-US" dirty="0"/>
              <a:t> </a:t>
            </a:r>
          </a:p>
          <a:p>
            <a:r>
              <a:rPr lang="en-US" dirty="0"/>
              <a:t>   city</a:t>
            </a:r>
          </a:p>
          <a:p>
            <a:r>
              <a:rPr lang="en-US" dirty="0"/>
              <a:t>   state</a:t>
            </a:r>
          </a:p>
          <a:p>
            <a:r>
              <a:rPr lang="en-US" dirty="0"/>
              <a:t>   zip</a:t>
            </a:r>
          </a:p>
        </p:txBody>
      </p:sp>
    </p:spTree>
    <p:extLst>
      <p:ext uri="{BB962C8B-B14F-4D97-AF65-F5344CB8AC3E}">
        <p14:creationId xmlns:p14="http://schemas.microsoft.com/office/powerpoint/2010/main" val="3407005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2F5C-A206-D24E-9617-B9099CA6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 1.1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45DE4-638D-9445-A5AD-89A766726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Use the </a:t>
            </a:r>
            <a:r>
              <a:rPr lang="en-US" sz="2000" dirty="0" err="1"/>
              <a:t>ClassicModels</a:t>
            </a:r>
            <a:r>
              <a:rPr lang="en-US" sz="2000" dirty="0"/>
              <a:t> database (refer to the data model present on the text website)</a:t>
            </a:r>
          </a:p>
          <a:p>
            <a:pPr lvl="1"/>
            <a:r>
              <a:rPr lang="en-US" sz="1600" dirty="0"/>
              <a:t>List out the entire contents of the Customers table</a:t>
            </a:r>
          </a:p>
          <a:p>
            <a:pPr lvl="1"/>
            <a:r>
              <a:rPr lang="en-US" sz="1600" dirty="0"/>
              <a:t>List out the customer name for those customers from the USA and from France</a:t>
            </a:r>
          </a:p>
          <a:p>
            <a:pPr lvl="1"/>
            <a:r>
              <a:rPr lang="en-US" sz="1600" dirty="0"/>
              <a:t>List out the customer name for those customers from USA and France that have a credit limit greater than 75000</a:t>
            </a:r>
          </a:p>
          <a:p>
            <a:pPr lvl="1"/>
            <a:r>
              <a:rPr lang="en-US" sz="1600" dirty="0"/>
              <a:t>List out names for products where the quantity of product in stock is more than 5000 units</a:t>
            </a:r>
          </a:p>
          <a:p>
            <a:pPr lvl="1"/>
            <a:r>
              <a:rPr lang="en-US" sz="1600" dirty="0"/>
              <a:t>List out the names of products and the MSRP and buy price if the product is a type of classic car. Order the results in descending order of the MSRP.</a:t>
            </a:r>
          </a:p>
        </p:txBody>
      </p:sp>
    </p:spTree>
    <p:extLst>
      <p:ext uri="{BB962C8B-B14F-4D97-AF65-F5344CB8AC3E}">
        <p14:creationId xmlns:p14="http://schemas.microsoft.com/office/powerpoint/2010/main" val="3387945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305800" cy="83820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/>
              <a:t>Calculating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229600" cy="4343400"/>
          </a:xfrm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r>
              <a:rPr lang="en-US" sz="2000" i="1" dirty="0"/>
              <a:t>Display firm name, price, quantity, and firm yield.</a:t>
            </a:r>
          </a:p>
          <a:p>
            <a:pPr eaLnBrk="1" hangingPunct="1">
              <a:buFontTx/>
              <a:buNone/>
            </a:pPr>
            <a:endParaRPr lang="en-US" sz="900" dirty="0"/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SELECT </a:t>
            </a:r>
            <a:r>
              <a:rPr lang="en-US" sz="2000" b="1" dirty="0" err="1">
                <a:latin typeface="Courier New" panose="02070309020205020404" pitchFamily="49" charset="0"/>
              </a:rPr>
              <a:t>shrfirm</a:t>
            </a:r>
            <a:r>
              <a:rPr lang="en-US" sz="2000" b="1" dirty="0">
                <a:latin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</a:rPr>
              <a:t>shrprice</a:t>
            </a:r>
            <a:r>
              <a:rPr lang="en-US" sz="2000" b="1" dirty="0">
                <a:latin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</a:rPr>
              <a:t>shrqty</a:t>
            </a:r>
            <a:r>
              <a:rPr lang="en-US" sz="2000" b="1" dirty="0">
                <a:latin typeface="Courier New" panose="02070309020205020404" pitchFamily="49" charset="0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</a:rPr>
              <a:t>shrdiv</a:t>
            </a:r>
            <a:r>
              <a:rPr lang="en-US" sz="2000" b="1" dirty="0">
                <a:latin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</a:rPr>
              <a:t>shrprice</a:t>
            </a:r>
            <a:r>
              <a:rPr lang="en-US" sz="2000" b="1" dirty="0">
                <a:latin typeface="Courier New" panose="02070309020205020404" pitchFamily="49" charset="0"/>
              </a:rPr>
              <a:t>*100 as YIELD FROM share;</a:t>
            </a:r>
            <a:endParaRPr lang="en-US" sz="2400" b="1" dirty="0">
              <a:latin typeface="Courier New" panose="02070309020205020404" pitchFamily="49" charset="0"/>
            </a:endParaRPr>
          </a:p>
        </p:txBody>
      </p:sp>
      <p:graphicFrame>
        <p:nvGraphicFramePr>
          <p:cNvPr id="33994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70257"/>
              </p:ext>
            </p:extLst>
          </p:nvPr>
        </p:nvGraphicFramePr>
        <p:xfrm>
          <a:off x="1447800" y="2971800"/>
          <a:ext cx="5943600" cy="3719588"/>
        </p:xfrm>
        <a:graphic>
          <a:graphicData uri="http://schemas.openxmlformats.org/drawingml/2006/table">
            <a:tbl>
              <a:tblPr/>
              <a:tblGrid>
                <a:gridCol w="286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4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shrfirm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shrprice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shrqty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yield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Freedonia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 Copper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27.50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10,529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6.69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4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Patagonian Tea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55.25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12,635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4.52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5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Abyssinian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31.82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22,010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4.15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4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Sri Lankan Gold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50.37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32,868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5.32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Indian Lead &amp; Zinc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37.75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6,390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7.95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4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Burmese Elephant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0.07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154,713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14.29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4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Bolivian Sheep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12.75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231,678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13.96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4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Nigerian Geese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35.00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12,323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4.80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4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Canadian Sugar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52.78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4,716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4.74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Royal Ostrich Farms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33.75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1,234,923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8.89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6737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382000" cy="838200"/>
          </a:xfrm>
        </p:spPr>
        <p:txBody>
          <a:bodyPr/>
          <a:lstStyle/>
          <a:p>
            <a:pPr eaLnBrk="1" hangingPunct="1"/>
            <a:r>
              <a:rPr lang="en-US" dirty="0"/>
              <a:t>An entity</a:t>
            </a:r>
          </a:p>
        </p:txBody>
      </p:sp>
      <p:sp>
        <p:nvSpPr>
          <p:cNvPr id="8196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eaLnBrk="1" hangingPunct="1"/>
            <a:r>
              <a:rPr lang="en-US" dirty="0"/>
              <a:t>Some thing in the environment that we want to keep track of</a:t>
            </a:r>
          </a:p>
          <a:p>
            <a:pPr eaLnBrk="1" hangingPunct="1"/>
            <a:r>
              <a:rPr lang="en-US" dirty="0"/>
              <a:t>Represented by a rectangle</a:t>
            </a:r>
          </a:p>
          <a:p>
            <a:pPr eaLnBrk="1" hangingPunct="1"/>
            <a:r>
              <a:rPr lang="en-US" dirty="0"/>
              <a:t>An instance is a particular occurrence of an entity</a:t>
            </a:r>
          </a:p>
        </p:txBody>
      </p:sp>
      <p:pic>
        <p:nvPicPr>
          <p:cNvPr id="8197" name="Picture 8" descr="FireLite:Books:Data Management:6e:Art PNG:03-share.png"/>
          <p:cNvPicPr>
            <a:picLocks noChangeAspect="1" noChangeArrowheads="1"/>
          </p:cNvPicPr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4114800"/>
            <a:ext cx="1987550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1676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458200" cy="99060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/>
              <a:t>Built-in functions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8221663" cy="3975100"/>
          </a:xfrm>
          <a:noFill/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</a:rPr>
              <a:t>COUNT</a:t>
            </a:r>
            <a:r>
              <a:rPr lang="en-US" sz="2800" dirty="0"/>
              <a:t>,</a:t>
            </a:r>
            <a:r>
              <a:rPr lang="en-US" sz="2800" dirty="0">
                <a:latin typeface="Courier New" panose="02070309020205020404" pitchFamily="49" charset="0"/>
              </a:rPr>
              <a:t> AVG</a:t>
            </a:r>
            <a:r>
              <a:rPr lang="en-US" sz="2800" dirty="0"/>
              <a:t>,</a:t>
            </a:r>
            <a:r>
              <a:rPr lang="en-US" sz="2800" dirty="0">
                <a:latin typeface="Courier New" panose="02070309020205020404" pitchFamily="49" charset="0"/>
              </a:rPr>
              <a:t> SUM</a:t>
            </a:r>
            <a:r>
              <a:rPr lang="en-US" sz="2800" dirty="0"/>
              <a:t>,</a:t>
            </a:r>
            <a:r>
              <a:rPr lang="en-US" sz="2800" dirty="0">
                <a:latin typeface="Courier New" panose="02070309020205020404" pitchFamily="49" charset="0"/>
              </a:rPr>
              <a:t> MIN</a:t>
            </a:r>
            <a:r>
              <a:rPr lang="en-US" sz="2800" dirty="0"/>
              <a:t>, and </a:t>
            </a:r>
            <a:r>
              <a:rPr lang="en-US" sz="2800" dirty="0">
                <a:latin typeface="Courier New" panose="02070309020205020404" pitchFamily="49" charset="0"/>
              </a:rPr>
              <a:t>MAX</a:t>
            </a:r>
            <a:endParaRPr 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sz="2000" i="1" dirty="0"/>
              <a:t>Find the average dividend.</a:t>
            </a: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anose="02070309020205020404" pitchFamily="49" charset="0"/>
              </a:rPr>
              <a:t>SELECT AVG(</a:t>
            </a:r>
            <a:r>
              <a:rPr lang="en-US" sz="2000" b="1" dirty="0" err="1">
                <a:latin typeface="Courier New" panose="02070309020205020404" pitchFamily="49" charset="0"/>
              </a:rPr>
              <a:t>shrdiv</a:t>
            </a:r>
            <a:r>
              <a:rPr lang="en-US" sz="2000" b="1" dirty="0">
                <a:latin typeface="Courier New" panose="02070309020205020404" pitchFamily="49" charset="0"/>
              </a:rPr>
              <a:t>) AS </a:t>
            </a:r>
            <a:r>
              <a:rPr lang="en-US" sz="2000" b="1" dirty="0" err="1">
                <a:latin typeface="Courier New" panose="02070309020205020404" pitchFamily="49" charset="0"/>
              </a:rPr>
              <a:t>avgdiv</a:t>
            </a:r>
            <a:r>
              <a:rPr lang="en-US" sz="2000" b="1" dirty="0">
                <a:latin typeface="Courier New" panose="02070309020205020404" pitchFamily="49" charset="0"/>
              </a:rPr>
              <a:t> FROM share;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i="1" dirty="0"/>
              <a:t>What is the average yield for the portfolio?</a:t>
            </a: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anose="02070309020205020404" pitchFamily="49" charset="0"/>
              </a:rPr>
              <a:t>SELECT AVG(</a:t>
            </a:r>
            <a:r>
              <a:rPr lang="en-US" sz="2000" b="1" dirty="0" err="1">
                <a:latin typeface="Courier New" panose="02070309020205020404" pitchFamily="49" charset="0"/>
              </a:rPr>
              <a:t>shrdiv</a:t>
            </a:r>
            <a:r>
              <a:rPr lang="en-US" sz="2000" b="1" dirty="0">
                <a:latin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</a:rPr>
              <a:t>shrprice</a:t>
            </a:r>
            <a:r>
              <a:rPr lang="en-US" sz="2000" b="1" dirty="0">
                <a:latin typeface="Courier New" panose="02070309020205020404" pitchFamily="49" charset="0"/>
              </a:rPr>
              <a:t>*100) AS </a:t>
            </a:r>
            <a:r>
              <a:rPr lang="en-US" sz="2000" b="1" dirty="0" err="1">
                <a:latin typeface="Courier New" panose="02070309020205020404" pitchFamily="49" charset="0"/>
              </a:rPr>
              <a:t>avgyield</a:t>
            </a:r>
            <a:r>
              <a:rPr lang="en-US" sz="2000" b="1" dirty="0">
                <a:latin typeface="Courier New" panose="02070309020205020404" pitchFamily="49" charset="0"/>
              </a:rPr>
              <a:t> FROM share;</a:t>
            </a:r>
          </a:p>
        </p:txBody>
      </p:sp>
      <p:graphicFrame>
        <p:nvGraphicFramePr>
          <p:cNvPr id="34924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471798"/>
              </p:ext>
            </p:extLst>
          </p:nvPr>
        </p:nvGraphicFramePr>
        <p:xfrm>
          <a:off x="1600200" y="3352800"/>
          <a:ext cx="990600" cy="731837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66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avgdiv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7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2.03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923" name="Group 107"/>
          <p:cNvGraphicFramePr>
            <a:graphicFrameLocks noGrp="1"/>
          </p:cNvGraphicFramePr>
          <p:nvPr/>
        </p:nvGraphicFramePr>
        <p:xfrm>
          <a:off x="1600200" y="5516564"/>
          <a:ext cx="1219200" cy="731836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66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avgyield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7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7.53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13265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8305800" cy="990600"/>
          </a:xfrm>
          <a:noFill/>
        </p:spPr>
        <p:txBody>
          <a:bodyPr lIns="90488" tIns="44450" rIns="90488" bIns="44450" anchor="ctr"/>
          <a:lstStyle/>
          <a:p>
            <a:r>
              <a:rPr lang="en-US" dirty="0"/>
              <a:t>Built-in function COUNT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297863" cy="4114800"/>
          </a:xfrm>
          <a:noFill/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You can use the COUNT built-in function to determine the number of rows or non-Null values in a Result Set.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Use COUNT(*) to find out the number of rows in the entire set.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Use COUNT (column name) to find out the number of rows with non-null values for that column. </a:t>
            </a:r>
            <a:endParaRPr 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505558"/>
      </p:ext>
    </p:extLst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382000" cy="114300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 err="1"/>
              <a:t>Subqueries</a:t>
            </a:r>
            <a:endParaRPr 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8145463" cy="40513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sz="2800" dirty="0"/>
              <a:t>A query within a query</a:t>
            </a:r>
          </a:p>
          <a:p>
            <a:pPr eaLnBrk="1" hangingPunct="1">
              <a:buFontTx/>
              <a:buNone/>
            </a:pPr>
            <a:r>
              <a:rPr lang="en-US" sz="2800" dirty="0"/>
              <a:t>	</a:t>
            </a:r>
            <a:r>
              <a:rPr lang="en-US" sz="2000" i="1" dirty="0"/>
              <a:t>Report all firms with a PE ratio greater than the average for the portfolio.</a:t>
            </a:r>
          </a:p>
          <a:p>
            <a:pPr eaLnBrk="1" hangingPunct="1">
              <a:buFontTx/>
              <a:buNone/>
            </a:pPr>
            <a:endParaRPr lang="en-US" sz="1100" dirty="0"/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anose="02070309020205020404" pitchFamily="49" charset="0"/>
              </a:rPr>
              <a:t>SELECT </a:t>
            </a:r>
            <a:r>
              <a:rPr lang="en-US" sz="2000" b="1" dirty="0" err="1">
                <a:latin typeface="Courier New" panose="02070309020205020404" pitchFamily="49" charset="0"/>
              </a:rPr>
              <a:t>shrfirm</a:t>
            </a:r>
            <a:r>
              <a:rPr lang="en-US" sz="2000" b="1" dirty="0">
                <a:latin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</a:rPr>
              <a:t>shrpe</a:t>
            </a:r>
            <a:r>
              <a:rPr lang="en-US" sz="2000" b="1" dirty="0">
                <a:latin typeface="Courier New" panose="02070309020205020404" pitchFamily="49" charset="0"/>
              </a:rPr>
              <a:t> FROM share WHERE               </a:t>
            </a:r>
            <a:r>
              <a:rPr lang="en-US" sz="2000" b="1" dirty="0" err="1">
                <a:latin typeface="Courier New" panose="02070309020205020404" pitchFamily="49" charset="0"/>
              </a:rPr>
              <a:t>shrpe</a:t>
            </a:r>
            <a:r>
              <a:rPr lang="en-US" sz="2000" b="1" dirty="0">
                <a:latin typeface="Courier New" panose="02070309020205020404" pitchFamily="49" charset="0"/>
              </a:rPr>
              <a:t> &gt;(SELECT AVG(</a:t>
            </a:r>
            <a:r>
              <a:rPr lang="en-US" sz="2000" b="1" dirty="0" err="1">
                <a:latin typeface="Courier New" panose="02070309020205020404" pitchFamily="49" charset="0"/>
              </a:rPr>
              <a:t>shrpe</a:t>
            </a:r>
            <a:r>
              <a:rPr lang="en-US" sz="2000" b="1" dirty="0">
                <a:latin typeface="Courier New" panose="02070309020205020404" pitchFamily="49" charset="0"/>
              </a:rPr>
              <a:t>)FROM share);</a:t>
            </a:r>
            <a:endParaRPr lang="en-US" sz="2800" b="1" dirty="0"/>
          </a:p>
          <a:p>
            <a:pPr eaLnBrk="1" hangingPunct="1"/>
            <a:endParaRPr lang="en-US" sz="2800" dirty="0"/>
          </a:p>
        </p:txBody>
      </p:sp>
      <p:graphicFrame>
        <p:nvGraphicFramePr>
          <p:cNvPr id="35988" name="Group 148"/>
          <p:cNvGraphicFramePr>
            <a:graphicFrameLocks noGrp="1"/>
          </p:cNvGraphicFramePr>
          <p:nvPr/>
        </p:nvGraphicFramePr>
        <p:xfrm>
          <a:off x="2667000" y="4119561"/>
          <a:ext cx="3733800" cy="2433639"/>
        </p:xfrm>
        <a:graphic>
          <a:graphicData uri="http://schemas.openxmlformats.org/drawingml/2006/table">
            <a:tbl>
              <a:tblPr/>
              <a:tblGrid>
                <a:gridCol w="269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shrfirm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shrpe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Freedonia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 Copper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Abyssinian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8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Sri Lankan Gold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Indian Lead &amp; Zinc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Canadian Sugar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748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5988"/>
            <a:ext cx="8229600" cy="1143000"/>
          </a:xfrm>
        </p:spPr>
        <p:txBody>
          <a:bodyPr/>
          <a:lstStyle/>
          <a:p>
            <a:r>
              <a:rPr lang="en-US" sz="3200" dirty="0"/>
              <a:t>Practice Exercise 2</a:t>
            </a:r>
            <a:br>
              <a:rPr lang="en-US" sz="3200" dirty="0"/>
            </a:br>
            <a:r>
              <a:rPr lang="en-US" sz="3200" dirty="0"/>
              <a:t>Entity &amp; Table named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439988"/>
            <a:ext cx="3124200" cy="135731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Attributes of the entity/columns of the table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1400" y="2058988"/>
            <a:ext cx="5249863" cy="4189412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/>
              <a:t>Write queries to:</a:t>
            </a:r>
          </a:p>
          <a:p>
            <a:r>
              <a:rPr lang="en-US" sz="2200" dirty="0"/>
              <a:t>List all items</a:t>
            </a:r>
          </a:p>
          <a:p>
            <a:r>
              <a:rPr lang="en-US" sz="2200" dirty="0"/>
              <a:t>List all items whose price is greater than $25</a:t>
            </a:r>
          </a:p>
          <a:p>
            <a:r>
              <a:rPr lang="en-US" sz="2200" dirty="0"/>
              <a:t>List the item name for items that cost &lt; $100</a:t>
            </a:r>
          </a:p>
          <a:p>
            <a:r>
              <a:rPr lang="en-US" sz="2200" dirty="0"/>
              <a:t>List the average price of items whose category is ‘toy’</a:t>
            </a:r>
          </a:p>
          <a:p>
            <a:r>
              <a:rPr lang="en-US" sz="2200" dirty="0"/>
              <a:t>List the item name and price for items that cost more than the average price of all items</a:t>
            </a:r>
          </a:p>
          <a:p>
            <a:r>
              <a:rPr lang="en-US" sz="2200" dirty="0"/>
              <a:t>List all items in descending order by price</a:t>
            </a:r>
          </a:p>
          <a:p>
            <a:r>
              <a:rPr lang="en-US" sz="2200" dirty="0"/>
              <a:t>List the number of items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882872"/>
            <a:ext cx="24384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/>
              <a:t>ITEM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* </a:t>
            </a:r>
            <a:r>
              <a:rPr lang="en-US" dirty="0" err="1"/>
              <a:t>itemID</a:t>
            </a:r>
            <a:endParaRPr lang="en-US" dirty="0"/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item_name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item_category</a:t>
            </a:r>
            <a:endParaRPr lang="en-US" dirty="0"/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item_price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86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2F5C-A206-D24E-9617-B9099CA6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 1.2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45DE4-638D-9445-A5AD-89A766726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Use the </a:t>
            </a:r>
            <a:r>
              <a:rPr lang="en-US" sz="2000" dirty="0" err="1"/>
              <a:t>ClassicModels</a:t>
            </a:r>
            <a:r>
              <a:rPr lang="en-US" sz="2000" dirty="0"/>
              <a:t> database (refer to the data model present on the text website)</a:t>
            </a:r>
          </a:p>
          <a:p>
            <a:pPr lvl="1"/>
            <a:r>
              <a:rPr lang="en-US" sz="1600" dirty="0"/>
              <a:t>How many customers are present in the database?</a:t>
            </a:r>
          </a:p>
          <a:p>
            <a:pPr lvl="1"/>
            <a:r>
              <a:rPr lang="en-US" sz="1600" dirty="0"/>
              <a:t>What is the average payment amount made?</a:t>
            </a:r>
          </a:p>
          <a:p>
            <a:pPr lvl="1"/>
            <a:r>
              <a:rPr lang="en-US" sz="1600" dirty="0"/>
              <a:t>List out the names of customers whose credit limit is greater than the average credit limit.</a:t>
            </a:r>
          </a:p>
          <a:p>
            <a:pPr lvl="1"/>
            <a:r>
              <a:rPr lang="en-US" sz="1600" dirty="0"/>
              <a:t>List out the name of the customer who has the greatest credit limit.</a:t>
            </a:r>
          </a:p>
          <a:p>
            <a:pPr lvl="1"/>
            <a:r>
              <a:rPr lang="en-US" sz="1600" dirty="0"/>
              <a:t>List out the total value of all orders placed.</a:t>
            </a:r>
          </a:p>
        </p:txBody>
      </p:sp>
    </p:spTree>
    <p:extLst>
      <p:ext uri="{BB962C8B-B14F-4D97-AF65-F5344CB8AC3E}">
        <p14:creationId xmlns:p14="http://schemas.microsoft.com/office/powerpoint/2010/main" val="4249484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concise and flexible method for string searching</a:t>
            </a:r>
          </a:p>
          <a:p>
            <a:r>
              <a:rPr lang="en-US" dirty="0"/>
              <a:t>Commands are handled by a regular expression processor</a:t>
            </a:r>
          </a:p>
          <a:p>
            <a:r>
              <a:rPr lang="en-US" dirty="0"/>
              <a:t>Supported by many programming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37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Regular expression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33600"/>
            <a:ext cx="7772400" cy="3962400"/>
          </a:xfrm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Search for a string</a:t>
            </a:r>
          </a:p>
          <a:p>
            <a:pPr eaLnBrk="1" hangingPunct="1">
              <a:buFontTx/>
              <a:buNone/>
            </a:pPr>
            <a:r>
              <a:rPr lang="en-US" sz="2800" i="1" dirty="0">
                <a:ea typeface="ＭＳ Ｐゴシック" pitchFamily="-109" charset="-128"/>
                <a:cs typeface="ＭＳ Ｐゴシック" pitchFamily="-109" charset="-128"/>
              </a:rPr>
              <a:t>List all firms containing ‘Ruby’ in their name.</a:t>
            </a:r>
            <a:endParaRPr lang="en-US" sz="24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</a:t>
            </a:r>
            <a:r>
              <a:rPr lang="en-US" sz="28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shrfirm</a:t>
            </a:r>
            <a:r>
              <a:rPr lang="en-US" sz="2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FROM share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WHERE </a:t>
            </a:r>
            <a:r>
              <a:rPr lang="en-US" sz="28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shrfirm</a:t>
            </a:r>
            <a:r>
              <a:rPr lang="en-US" sz="2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REGEXP 'Ruby';</a:t>
            </a:r>
            <a:endParaRPr lang="en-US" sz="24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endParaRPr lang="en-US" sz="2800" i="1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endParaRPr lang="en-US" sz="2800" i="1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36908" name="Group 44"/>
          <p:cNvGraphicFramePr>
            <a:graphicFrameLocks noGrp="1"/>
          </p:cNvGraphicFramePr>
          <p:nvPr/>
        </p:nvGraphicFramePr>
        <p:xfrm>
          <a:off x="1447800" y="4267200"/>
          <a:ext cx="1905000" cy="6858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Abyssinian Ruby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03794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687763"/>
          </a:xfrm>
        </p:spPr>
        <p:txBody>
          <a:bodyPr/>
          <a:lstStyle/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/>
              <a:t>Search for alternative strings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/>
              <a:t>[</a:t>
            </a:r>
            <a:r>
              <a:rPr lang="en-GB" dirty="0" err="1"/>
              <a:t>a|b</a:t>
            </a:r>
            <a:r>
              <a:rPr lang="en-GB" dirty="0"/>
              <a:t>] finds 'a' or '</a:t>
            </a:r>
            <a:r>
              <a:rPr lang="en-GB" dirty="0" err="1"/>
              <a:t>b</a:t>
            </a:r>
            <a:r>
              <a:rPr lang="en-GB" dirty="0"/>
              <a:t>'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/>
              <a:t>| is the alternation symbol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i="1" dirty="0"/>
              <a:t>List the firms containing gold or zinc in their name.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sz="2400" dirty="0">
                <a:latin typeface="Courier New"/>
                <a:cs typeface="Courier New"/>
              </a:rPr>
              <a:t>SELECT * FROM share	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2400" dirty="0">
                <a:latin typeface="Courier New"/>
                <a:cs typeface="Courier New"/>
              </a:rPr>
              <a:t>			WHERE </a:t>
            </a:r>
            <a:r>
              <a:rPr lang="en-US" sz="2400" dirty="0" err="1">
                <a:latin typeface="Courier New"/>
                <a:cs typeface="Courier New"/>
              </a:rPr>
              <a:t>shrfirm</a:t>
            </a:r>
            <a:endParaRPr lang="en-US" sz="2400" dirty="0">
              <a:latin typeface="Courier New"/>
              <a:cs typeface="Courier New"/>
            </a:endParaRP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2400" dirty="0">
                <a:latin typeface="Courier New"/>
                <a:cs typeface="Courier New"/>
              </a:rPr>
              <a:t>					REGEXP '</a:t>
            </a:r>
            <a:r>
              <a:rPr lang="en-US" sz="2400" dirty="0" err="1">
                <a:latin typeface="Courier New"/>
                <a:cs typeface="Courier New"/>
              </a:rPr>
              <a:t>gold|zinc|Gold|Zinc</a:t>
            </a:r>
            <a:r>
              <a:rPr lang="en-US" sz="2400" dirty="0">
                <a:latin typeface="Courier New"/>
                <a:cs typeface="Courier New"/>
              </a:rPr>
              <a:t>';</a:t>
            </a:r>
            <a:endParaRPr lang="en-GB" sz="2400" dirty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071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/>
              <a:t>Search for a beginning string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/>
              <a:t>^ means at the start of the string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i="1" dirty="0"/>
              <a:t>List the firms whose name begins with Sri.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sz="2400" dirty="0">
                <a:latin typeface="Courier New"/>
                <a:cs typeface="Courier New"/>
              </a:rPr>
              <a:t>SELECT * FROM share	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2400" dirty="0">
                <a:latin typeface="Courier New"/>
                <a:cs typeface="Courier New"/>
              </a:rPr>
              <a:t>			WHERE </a:t>
            </a:r>
            <a:r>
              <a:rPr lang="en-US" sz="2400" dirty="0" err="1">
                <a:latin typeface="Courier New"/>
                <a:cs typeface="Courier New"/>
              </a:rPr>
              <a:t>shrfirm</a:t>
            </a:r>
            <a:r>
              <a:rPr lang="en-US" sz="2400" dirty="0">
                <a:latin typeface="Courier New"/>
                <a:cs typeface="Courier New"/>
              </a:rPr>
              <a:t> REGEXP '^Sri';</a:t>
            </a:r>
            <a:endParaRPr lang="en-GB" sz="2400" dirty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097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/>
              <a:t>Search for a ending string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/>
              <a:t>$ means at the end of the string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i="1" dirty="0"/>
              <a:t>List the firms whose name ends in Geese.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sz="2400" dirty="0">
                <a:latin typeface="Courier New"/>
                <a:cs typeface="Courier New"/>
              </a:rPr>
              <a:t>SELECT </a:t>
            </a:r>
            <a:r>
              <a:rPr lang="en-US" sz="2400" dirty="0" err="1">
                <a:latin typeface="Courier New"/>
                <a:cs typeface="Courier New"/>
              </a:rPr>
              <a:t>shrfirm</a:t>
            </a:r>
            <a:endParaRPr lang="en-US" sz="2400" dirty="0">
              <a:latin typeface="Courier New"/>
              <a:cs typeface="Courier New"/>
            </a:endParaRP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2400" dirty="0">
                <a:latin typeface="Courier New"/>
                <a:cs typeface="Courier New"/>
              </a:rPr>
              <a:t>		FROM share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2400" dirty="0">
                <a:latin typeface="Courier New"/>
                <a:cs typeface="Courier New"/>
              </a:rPr>
              <a:t>			WHERE </a:t>
            </a:r>
            <a:r>
              <a:rPr lang="en-US" sz="2400" dirty="0" err="1">
                <a:latin typeface="Courier New"/>
                <a:cs typeface="Courier New"/>
              </a:rPr>
              <a:t>shrfirm</a:t>
            </a:r>
            <a:r>
              <a:rPr lang="en-US" sz="2400" dirty="0">
                <a:latin typeface="Courier New"/>
                <a:cs typeface="Courier New"/>
              </a:rPr>
              <a:t> REGEXP 'Geese$';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8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/>
              <a:t>Attributes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86000"/>
            <a:ext cx="4724400" cy="384016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sz="2800" dirty="0"/>
              <a:t>An attribute is a discrete data element that describes an entity</a:t>
            </a:r>
          </a:p>
          <a:p>
            <a:pPr eaLnBrk="1" hangingPunct="1"/>
            <a:r>
              <a:rPr lang="en-US" sz="2800" dirty="0"/>
              <a:t>Attribute names must be unique within a data model</a:t>
            </a:r>
          </a:p>
          <a:p>
            <a:pPr eaLnBrk="1" hangingPunct="1"/>
            <a:r>
              <a:rPr lang="en-US" sz="2800" dirty="0"/>
              <a:t>Attribute names must be meaningful</a:t>
            </a:r>
          </a:p>
          <a:p>
            <a:pPr eaLnBrk="1" hangingPunct="1">
              <a:buNone/>
            </a:pPr>
            <a:endParaRPr lang="en-US" sz="2800" dirty="0"/>
          </a:p>
        </p:txBody>
      </p:sp>
      <p:pic>
        <p:nvPicPr>
          <p:cNvPr id="9221" name="Picture 5" descr="FireLite:Books:Data Management:6e:Art PNG:03-share with attributes.png"/>
          <p:cNvPicPr>
            <a:picLocks noChangeAspect="1" noChangeArrowheads="1"/>
          </p:cNvPicPr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819400"/>
            <a:ext cx="22494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20230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names of shares whose name contains sheep or geese</a:t>
            </a:r>
          </a:p>
        </p:txBody>
      </p:sp>
    </p:spTree>
    <p:extLst>
      <p:ext uri="{BB962C8B-B14F-4D97-AF65-F5344CB8AC3E}">
        <p14:creationId xmlns:p14="http://schemas.microsoft.com/office/powerpoint/2010/main" val="20145659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382000" cy="114300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/>
              <a:t>DISTINCT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382000" cy="2209800"/>
          </a:xfrm>
          <a:noFill/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Eliminating duplicate rows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400" i="1" dirty="0"/>
              <a:t>Find the number of different PE  ratios.</a:t>
            </a:r>
            <a:br>
              <a:rPr lang="en-US" sz="2400" i="1" dirty="0"/>
            </a:br>
            <a:endParaRPr lang="en-US" sz="2400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latin typeface="Courier New" panose="02070309020205020404" pitchFamily="49" charset="0"/>
              </a:rPr>
              <a:t>SELECT COUNT(DISTINCT </a:t>
            </a:r>
            <a:r>
              <a:rPr lang="en-US" sz="2000" b="1" dirty="0" err="1">
                <a:latin typeface="Courier New" panose="02070309020205020404" pitchFamily="49" charset="0"/>
              </a:rPr>
              <a:t>shrpe</a:t>
            </a:r>
            <a:r>
              <a:rPr lang="en-US" sz="2000" b="1" dirty="0">
                <a:latin typeface="Courier New" panose="02070309020205020404" pitchFamily="49" charset="0"/>
              </a:rPr>
              <a:t>) AS </a:t>
            </a:r>
            <a:r>
              <a:rPr lang="en-US" sz="2400" b="1" dirty="0">
                <a:latin typeface="Courier New" panose="02070309020205020404" pitchFamily="49" charset="0"/>
              </a:rPr>
              <a:t>'</a:t>
            </a:r>
            <a:r>
              <a:rPr lang="en-US" sz="2000" b="1" dirty="0">
                <a:latin typeface="Courier New" panose="02070309020205020404" pitchFamily="49" charset="0"/>
              </a:rPr>
              <a:t>Different PEs</a:t>
            </a:r>
            <a:r>
              <a:rPr lang="en-US" sz="2400" b="1" dirty="0">
                <a:latin typeface="Courier New" panose="02070309020205020404" pitchFamily="49" charset="0"/>
              </a:rPr>
              <a:t>'</a:t>
            </a:r>
            <a:r>
              <a:rPr lang="en-US" sz="2000" b="1" dirty="0">
                <a:latin typeface="Courier New" panose="02070309020205020404" pitchFamily="49" charset="0"/>
              </a:rPr>
              <a:t> 	FROM share;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>
              <a:latin typeface="Courier" pitchFamily="4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" pitchFamily="48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" pitchFamily="48" charset="0"/>
              </a:rPr>
              <a:t>	</a:t>
            </a:r>
          </a:p>
        </p:txBody>
      </p:sp>
      <p:graphicFrame>
        <p:nvGraphicFramePr>
          <p:cNvPr id="2050" name="Object 4"/>
          <p:cNvGraphicFramePr>
            <a:graphicFrameLocks/>
          </p:cNvGraphicFramePr>
          <p:nvPr/>
        </p:nvGraphicFramePr>
        <p:xfrm>
          <a:off x="1155700" y="7616825"/>
          <a:ext cx="8699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" name="Document" r:id="rId4" imgW="5626100" imgH="1358900" progId="Word.Document.8">
                  <p:embed/>
                </p:oleObj>
              </mc:Choice>
              <mc:Fallback>
                <p:oleObj name="Document" r:id="rId4" imgW="5626100" imgH="13589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337" t="24741" r="77203" b="32437"/>
                      <a:stretch>
                        <a:fillRect/>
                      </a:stretch>
                    </p:blipFill>
                    <p:spPr bwMode="auto">
                      <a:xfrm>
                        <a:off x="1155700" y="7616825"/>
                        <a:ext cx="8699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36" name="Group 224"/>
          <p:cNvGraphicFramePr>
            <a:graphicFrameLocks noGrp="1"/>
          </p:cNvGraphicFramePr>
          <p:nvPr/>
        </p:nvGraphicFramePr>
        <p:xfrm>
          <a:off x="1828800" y="4191000"/>
          <a:ext cx="2057400" cy="9144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Different PEs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62" name="AutoShape 227"/>
          <p:cNvSpPr>
            <a:spLocks noChangeArrowheads="1"/>
          </p:cNvSpPr>
          <p:nvPr/>
        </p:nvSpPr>
        <p:spPr bwMode="auto">
          <a:xfrm>
            <a:off x="6096000" y="5034489"/>
            <a:ext cx="2590800" cy="943511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pitchFamily="48" charset="-128"/>
              </a:defRPr>
            </a:lvl9pPr>
          </a:lstStyle>
          <a:p>
            <a:pPr algn="ctr"/>
            <a:r>
              <a:rPr lang="en-US" sz="1600" i="1" dirty="0">
                <a:solidFill>
                  <a:srgbClr val="000000"/>
                </a:solidFill>
                <a:latin typeface="Georgia" panose="02040502050405020303" pitchFamily="18" charset="0"/>
              </a:rPr>
              <a:t>DISTINCT column-name is not implemented by all relational systems</a:t>
            </a:r>
            <a:endParaRPr lang="en-US" sz="1400" b="1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26685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305800" cy="106680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/>
              <a:t>DISTINCT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8001000" cy="32766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dirty="0"/>
              <a:t>Eliminating duplicate rows</a:t>
            </a:r>
          </a:p>
          <a:p>
            <a:pPr eaLnBrk="1" hangingPunct="1">
              <a:buFontTx/>
              <a:buNone/>
            </a:pPr>
            <a:r>
              <a:rPr lang="en-US" dirty="0"/>
              <a:t>	</a:t>
            </a:r>
            <a:r>
              <a:rPr lang="en-US" sz="2400" i="1" dirty="0"/>
              <a:t>Report the different values of the PE ratio.</a:t>
            </a:r>
            <a:endParaRPr lang="en-US" sz="2000" dirty="0">
              <a:latin typeface="Courier" pitchFamily="48" charset="0"/>
            </a:endParaRPr>
          </a:p>
          <a:p>
            <a:pPr eaLnBrk="1" hangingPunct="1"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latin typeface="Courier New" panose="02070309020205020404" pitchFamily="49" charset="0"/>
              </a:rPr>
              <a:t>SELECT DISTINCT </a:t>
            </a:r>
            <a:r>
              <a:rPr lang="en-US" sz="2000" b="1" dirty="0" err="1">
                <a:latin typeface="Courier New" panose="02070309020205020404" pitchFamily="49" charset="0"/>
              </a:rPr>
              <a:t>shrpe</a:t>
            </a:r>
            <a:r>
              <a:rPr lang="en-US" sz="2000" b="1" dirty="0">
                <a:latin typeface="Courier New" panose="02070309020205020404" pitchFamily="49" charset="0"/>
              </a:rPr>
              <a:t> FROM share;</a:t>
            </a:r>
          </a:p>
        </p:txBody>
      </p:sp>
      <p:graphicFrame>
        <p:nvGraphicFramePr>
          <p:cNvPr id="3074" name="Object 4"/>
          <p:cNvGraphicFramePr>
            <a:graphicFrameLocks/>
          </p:cNvGraphicFramePr>
          <p:nvPr/>
        </p:nvGraphicFramePr>
        <p:xfrm>
          <a:off x="1155700" y="7616825"/>
          <a:ext cx="8699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Document" r:id="rId4" imgW="5626100" imgH="1358900" progId="Word.Document.8">
                  <p:embed/>
                </p:oleObj>
              </mc:Choice>
              <mc:Fallback>
                <p:oleObj name="Document" r:id="rId4" imgW="5626100" imgH="13589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337" t="24741" r="77203" b="32437"/>
                      <a:stretch>
                        <a:fillRect/>
                      </a:stretch>
                    </p:blipFill>
                    <p:spPr bwMode="auto">
                      <a:xfrm>
                        <a:off x="1155700" y="7616825"/>
                        <a:ext cx="8699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45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837659"/>
              </p:ext>
            </p:extLst>
          </p:nvPr>
        </p:nvGraphicFramePr>
        <p:xfrm>
          <a:off x="7315200" y="2057400"/>
          <a:ext cx="762000" cy="3875849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11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shrpe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8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38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	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38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	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38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	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38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	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38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	12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04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	13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38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	15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38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8" charset="0"/>
                        </a:rPr>
                        <a:t>	16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48783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310" y="900411"/>
            <a:ext cx="7772400" cy="1143000"/>
          </a:xfrm>
        </p:spPr>
        <p:txBody>
          <a:bodyPr/>
          <a:lstStyle/>
          <a:p>
            <a:r>
              <a:rPr lang="en-US" sz="4000" dirty="0"/>
              <a:t>Practice Exercise 3</a:t>
            </a:r>
            <a:br>
              <a:rPr lang="en-US" sz="4000" dirty="0"/>
            </a:br>
            <a:r>
              <a:rPr lang="en-US" sz="4000" dirty="0"/>
              <a:t>Entity &amp; Table named 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08563"/>
            <a:ext cx="2743200" cy="1473159"/>
          </a:xfrm>
        </p:spPr>
        <p:txBody>
          <a:bodyPr/>
          <a:lstStyle/>
          <a:p>
            <a:pPr>
              <a:buNone/>
            </a:pPr>
            <a:r>
              <a:rPr lang="en-US" sz="2200" b="1" dirty="0"/>
              <a:t>Attributes of the entity/columns of the table</a:t>
            </a:r>
          </a:p>
          <a:p>
            <a:pPr>
              <a:buNone/>
            </a:pPr>
            <a:endParaRPr lang="en-US" sz="1800" b="1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2195811"/>
            <a:ext cx="5257800" cy="3960812"/>
          </a:xfrm>
        </p:spPr>
        <p:txBody>
          <a:bodyPr/>
          <a:lstStyle/>
          <a:p>
            <a:pPr>
              <a:buNone/>
            </a:pPr>
            <a:r>
              <a:rPr lang="en-US" sz="2200" b="1" dirty="0"/>
              <a:t>Write queries to:</a:t>
            </a:r>
          </a:p>
          <a:p>
            <a:r>
              <a:rPr lang="en-US" sz="2000" dirty="0"/>
              <a:t>List the first name, middle initial, and last name for students whose last name begins with an ‘S’</a:t>
            </a:r>
          </a:p>
          <a:p>
            <a:r>
              <a:rPr lang="en-US" sz="2000" dirty="0"/>
              <a:t>List the students who have the letter ‘A’ or ‘a’ somewhere in their first name</a:t>
            </a:r>
          </a:p>
          <a:p>
            <a:r>
              <a:rPr lang="en-US" sz="2000" dirty="0"/>
              <a:t>Display the number of students from Georgia</a:t>
            </a:r>
          </a:p>
          <a:p>
            <a:r>
              <a:rPr lang="en-US" sz="2000" dirty="0"/>
              <a:t>List each city for students in the table – do not repeat city names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476923"/>
            <a:ext cx="2514600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STUDENT</a:t>
            </a:r>
          </a:p>
          <a:p>
            <a:endParaRPr lang="en-US" sz="2000" dirty="0"/>
          </a:p>
          <a:p>
            <a:r>
              <a:rPr lang="en-US" sz="2000" dirty="0"/>
              <a:t>* </a:t>
            </a:r>
            <a:r>
              <a:rPr lang="en-US" sz="2000" dirty="0" err="1"/>
              <a:t>studentID</a:t>
            </a:r>
            <a:endParaRPr lang="en-US" sz="2000" dirty="0"/>
          </a:p>
          <a:p>
            <a:r>
              <a:rPr lang="en-US" sz="2000" dirty="0"/>
              <a:t>   </a:t>
            </a:r>
            <a:r>
              <a:rPr lang="en-US" sz="2000" dirty="0" err="1"/>
              <a:t>f_name</a:t>
            </a:r>
            <a:r>
              <a:rPr lang="en-US" sz="2000" dirty="0"/>
              <a:t> 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middle_init</a:t>
            </a:r>
            <a:endParaRPr lang="en-US" sz="2000" dirty="0"/>
          </a:p>
          <a:p>
            <a:r>
              <a:rPr lang="en-US" sz="2000" dirty="0"/>
              <a:t>   </a:t>
            </a:r>
            <a:r>
              <a:rPr lang="en-US" sz="2000" dirty="0" err="1"/>
              <a:t>l_name</a:t>
            </a:r>
            <a:r>
              <a:rPr lang="en-US" sz="2000" dirty="0"/>
              <a:t> </a:t>
            </a:r>
          </a:p>
          <a:p>
            <a:r>
              <a:rPr lang="en-US" sz="2000" dirty="0"/>
              <a:t>   city</a:t>
            </a:r>
          </a:p>
          <a:p>
            <a:r>
              <a:rPr lang="en-US" sz="2000" dirty="0"/>
              <a:t>   state</a:t>
            </a:r>
          </a:p>
          <a:p>
            <a:r>
              <a:rPr lang="en-US" sz="2000" dirty="0"/>
              <a:t>   zip</a:t>
            </a:r>
          </a:p>
        </p:txBody>
      </p:sp>
    </p:spTree>
    <p:extLst>
      <p:ext uri="{BB962C8B-B14F-4D97-AF65-F5344CB8AC3E}">
        <p14:creationId xmlns:p14="http://schemas.microsoft.com/office/powerpoint/2010/main" val="65548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2F5C-A206-D24E-9617-B9099CA6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 1.3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45DE4-638D-9445-A5AD-89A766726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Use the </a:t>
            </a:r>
            <a:r>
              <a:rPr lang="en-US" sz="2000" dirty="0" err="1"/>
              <a:t>ClassicModels</a:t>
            </a:r>
            <a:r>
              <a:rPr lang="en-US" sz="2000" dirty="0"/>
              <a:t> database (refer to the data model present on the text website)</a:t>
            </a:r>
          </a:p>
          <a:p>
            <a:pPr lvl="1"/>
            <a:r>
              <a:rPr lang="en-US" sz="1600" dirty="0"/>
              <a:t>List out all the countries where the organization has customers</a:t>
            </a:r>
          </a:p>
          <a:p>
            <a:pPr lvl="1"/>
            <a:r>
              <a:rPr lang="en-US" sz="1600" dirty="0"/>
              <a:t>List out the different </a:t>
            </a:r>
            <a:r>
              <a:rPr lang="en-US" sz="1600" dirty="0" err="1"/>
              <a:t>status’es</a:t>
            </a:r>
            <a:r>
              <a:rPr lang="en-US" sz="1600" dirty="0"/>
              <a:t> that orders can have</a:t>
            </a:r>
          </a:p>
          <a:p>
            <a:pPr lvl="1"/>
            <a:r>
              <a:rPr lang="en-US" sz="1600" dirty="0"/>
              <a:t>List out the names of customers if they have ‘Gift’ or ‘gift’ in their names.</a:t>
            </a:r>
          </a:p>
          <a:p>
            <a:pPr lvl="1"/>
            <a:r>
              <a:rPr lang="en-US" sz="1600" dirty="0"/>
              <a:t>List out products from the 1960’s or 1970’s</a:t>
            </a:r>
          </a:p>
          <a:p>
            <a:pPr lvl="1"/>
            <a:r>
              <a:rPr lang="en-US" sz="1600" dirty="0"/>
              <a:t>List out how many different countries does the organization have customers.</a:t>
            </a:r>
          </a:p>
        </p:txBody>
      </p:sp>
    </p:spTree>
    <p:extLst>
      <p:ext uri="{BB962C8B-B14F-4D97-AF65-F5344CB8AC3E}">
        <p14:creationId xmlns:p14="http://schemas.microsoft.com/office/powerpoint/2010/main" val="26127794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43000"/>
            <a:ext cx="8534400" cy="114300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sz="4000" dirty="0"/>
              <a:t>BETWEEN – Specifying a range (range includes the values listed)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590800"/>
            <a:ext cx="8297863" cy="3581400"/>
          </a:xfrm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endParaRPr lang="en-US" sz="1800" i="1" dirty="0"/>
          </a:p>
          <a:p>
            <a:pPr eaLnBrk="1" hangingPunct="1">
              <a:buFontTx/>
              <a:buNone/>
            </a:pPr>
            <a:r>
              <a:rPr lang="en-US" sz="1800" i="1" dirty="0"/>
              <a:t>List the firm name and share PE for those firms</a:t>
            </a:r>
            <a:br>
              <a:rPr lang="en-US" sz="1800" i="1" dirty="0"/>
            </a:br>
            <a:r>
              <a:rPr lang="en-US" sz="1800" i="1" dirty="0"/>
              <a:t>whose PE is at least 10 and as much as 20.</a:t>
            </a:r>
            <a:endParaRPr lang="en-US" sz="1800" dirty="0"/>
          </a:p>
          <a:p>
            <a:pPr eaLnBrk="1" hangingPunct="1">
              <a:buFontTx/>
              <a:buNone/>
            </a:pPr>
            <a:endParaRPr lang="en-US" sz="1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SELECT </a:t>
            </a:r>
            <a:r>
              <a:rPr lang="en-US" sz="1800" b="1" dirty="0" err="1">
                <a:latin typeface="Courier New" panose="02070309020205020404" pitchFamily="49" charset="0"/>
              </a:rPr>
              <a:t>shrfirm</a:t>
            </a:r>
            <a:r>
              <a:rPr lang="en-US" sz="1800" b="1" dirty="0">
                <a:latin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</a:rPr>
              <a:t>shrpe</a:t>
            </a:r>
            <a:endParaRPr lang="en-US" sz="1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FROM share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WHERE </a:t>
            </a:r>
            <a:r>
              <a:rPr lang="en-US" sz="1800" b="1" dirty="0" err="1">
                <a:latin typeface="Courier New" panose="02070309020205020404" pitchFamily="49" charset="0"/>
              </a:rPr>
              <a:t>shrpe</a:t>
            </a:r>
            <a:r>
              <a:rPr lang="en-US" sz="1800" b="1" dirty="0">
                <a:latin typeface="Courier New" panose="02070309020205020404" pitchFamily="49" charset="0"/>
              </a:rPr>
              <a:t> BETWEEN 10 AND 20;</a:t>
            </a:r>
            <a:endParaRPr lang="en-US" sz="1600" i="1" dirty="0"/>
          </a:p>
          <a:p>
            <a:pPr eaLnBrk="1" hangingPunct="1">
              <a:buFontTx/>
              <a:buNone/>
            </a:pPr>
            <a:endParaRPr lang="en-US" sz="1600" i="1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 l="67925" t="64334" r="10997" b="9477"/>
          <a:stretch>
            <a:fillRect/>
          </a:stretch>
        </p:blipFill>
        <p:spPr bwMode="auto">
          <a:xfrm>
            <a:off x="6096000" y="2667000"/>
            <a:ext cx="2099280" cy="302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37834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7772400" cy="1143000"/>
          </a:xfrm>
        </p:spPr>
        <p:txBody>
          <a:bodyPr/>
          <a:lstStyle/>
          <a:p>
            <a:r>
              <a:rPr lang="en-US" sz="4000" dirty="0"/>
              <a:t>Practice Exercise 4</a:t>
            </a:r>
            <a:br>
              <a:rPr lang="en-US" sz="4000" dirty="0"/>
            </a:br>
            <a:r>
              <a:rPr lang="en-US" sz="4000" dirty="0"/>
              <a:t>Entity &amp; Table named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045" y="2362200"/>
            <a:ext cx="2743200" cy="1585912"/>
          </a:xfrm>
        </p:spPr>
        <p:txBody>
          <a:bodyPr/>
          <a:lstStyle/>
          <a:p>
            <a:pPr>
              <a:buNone/>
            </a:pPr>
            <a:r>
              <a:rPr lang="en-US" sz="2200" b="1" dirty="0"/>
              <a:t>Attributes of the entity/columns of the table</a:t>
            </a:r>
          </a:p>
          <a:p>
            <a:pPr>
              <a:buNone/>
            </a:pPr>
            <a:endParaRPr lang="en-US" sz="1800" b="1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1400" y="2133600"/>
            <a:ext cx="5257800" cy="4114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200" b="1" dirty="0"/>
              <a:t>Write queries to:</a:t>
            </a:r>
          </a:p>
          <a:p>
            <a:r>
              <a:rPr lang="en-US" sz="2000" dirty="0"/>
              <a:t>List the item name and category for all items whose price is greater than or equal to $10 and less than or equal to $50. List the items with the most expensive one first.</a:t>
            </a:r>
          </a:p>
          <a:p>
            <a:r>
              <a:rPr lang="en-US" sz="2000" dirty="0"/>
              <a:t>List the item category, item ID, and item name of all items that cost at least $5 and up to $20. Order the items in alphabetical order by item category. List items in the same category in order by price, with the lowest price first.</a:t>
            </a:r>
          </a:p>
          <a:p>
            <a:r>
              <a:rPr lang="en-US" sz="2000" dirty="0"/>
              <a:t>List all items that fall in the $20 to $40 price range in ascending order by item name.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3810000"/>
            <a:ext cx="24384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ITEM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* </a:t>
            </a:r>
            <a:r>
              <a:rPr lang="en-US" dirty="0" err="1"/>
              <a:t>itemID</a:t>
            </a:r>
            <a:endParaRPr lang="en-US" dirty="0"/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item_name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item_category</a:t>
            </a:r>
            <a:endParaRPr lang="en-US" dirty="0"/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item_price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427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44587"/>
            <a:ext cx="8229600" cy="99060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/>
              <a:t>DELETE - deleting rows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592387"/>
            <a:ext cx="8226425" cy="3808413"/>
          </a:xfrm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r>
              <a:rPr lang="en-US" sz="2400" dirty="0"/>
              <a:t>	</a:t>
            </a:r>
            <a:r>
              <a:rPr lang="en-US" sz="2400" i="1" dirty="0"/>
              <a:t>Erase the data for Burmese Elephant. All the shares have been sold.</a:t>
            </a:r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r>
              <a:rPr lang="en-US" sz="2400" dirty="0"/>
              <a:t>	</a:t>
            </a:r>
            <a:r>
              <a:rPr lang="en-US" sz="2400" b="1" dirty="0">
                <a:latin typeface="Courier New" panose="02070309020205020404" pitchFamily="49" charset="0"/>
              </a:rPr>
              <a:t>DELETE FROM share 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    WHERE </a:t>
            </a:r>
            <a:r>
              <a:rPr lang="en-US" sz="2400" b="1" dirty="0" err="1">
                <a:latin typeface="Courier New" panose="02070309020205020404" pitchFamily="49" charset="0"/>
              </a:rPr>
              <a:t>shrfirm</a:t>
            </a:r>
            <a:r>
              <a:rPr lang="en-US" sz="2400" b="1" dirty="0">
                <a:latin typeface="Courier New" panose="02070309020205020404" pitchFamily="49" charset="0"/>
              </a:rPr>
              <a:t> = 'Burmese Elephant';</a:t>
            </a:r>
            <a:endParaRPr lang="en-US" b="1" dirty="0">
              <a:latin typeface="Courier New" panose="02070309020205020404" pitchFamily="49" charset="0"/>
            </a:endParaRPr>
          </a:p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62027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303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/>
              <a:t>UPDATE - changing rows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425700"/>
            <a:ext cx="8221663" cy="3670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i="1" dirty="0"/>
              <a:t>Change the share price of FC to 31.50.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>
                <a:latin typeface="Courier" pitchFamily="48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</a:rPr>
              <a:t>UPDATE share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	SET </a:t>
            </a:r>
            <a:r>
              <a:rPr lang="en-US" sz="2400" b="1" dirty="0" err="1">
                <a:latin typeface="Courier New" panose="02070309020205020404" pitchFamily="49" charset="0"/>
              </a:rPr>
              <a:t>shrprice</a:t>
            </a:r>
            <a:r>
              <a:rPr lang="en-US" sz="2400" b="1" dirty="0">
                <a:latin typeface="Courier New" panose="02070309020205020404" pitchFamily="49" charset="0"/>
              </a:rPr>
              <a:t> = 31.50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	WHERE </a:t>
            </a:r>
            <a:r>
              <a:rPr lang="en-US" sz="2400" b="1" dirty="0" err="1">
                <a:latin typeface="Courier New" panose="02070309020205020404" pitchFamily="49" charset="0"/>
              </a:rPr>
              <a:t>shrcode</a:t>
            </a:r>
            <a:r>
              <a:rPr lang="en-US" sz="2400" b="1" dirty="0">
                <a:latin typeface="Courier New" panose="02070309020205020404" pitchFamily="49" charset="0"/>
              </a:rPr>
              <a:t> = 'FC';</a:t>
            </a:r>
            <a:endParaRPr 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1069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0"/>
            <a:ext cx="8305800" cy="914400"/>
          </a:xfrm>
        </p:spPr>
        <p:txBody>
          <a:bodyPr/>
          <a:lstStyle/>
          <a:p>
            <a:pPr eaLnBrk="1" hangingPunct="1"/>
            <a:r>
              <a:rPr lang="en-US" dirty="0"/>
              <a:t>UPDATE - changing rows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349500"/>
            <a:ext cx="8145463" cy="3746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i="1" dirty="0"/>
              <a:t>	</a:t>
            </a:r>
            <a:r>
              <a:rPr lang="en-US" sz="2400" i="1" dirty="0"/>
              <a:t>Increase the total number of shares for Nigerian Geese by 10% because of the recent bonus issue.</a:t>
            </a: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>
                <a:latin typeface="Courier" pitchFamily="48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</a:rPr>
              <a:t>UPDATE share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	SET </a:t>
            </a:r>
            <a:r>
              <a:rPr lang="en-US" sz="2400" b="1" dirty="0" err="1">
                <a:latin typeface="Courier New" panose="02070309020205020404" pitchFamily="49" charset="0"/>
              </a:rPr>
              <a:t>shrqty</a:t>
            </a:r>
            <a:r>
              <a:rPr lang="en-US" sz="2400" b="1" dirty="0">
                <a:latin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</a:rPr>
              <a:t>shrqty</a:t>
            </a:r>
            <a:r>
              <a:rPr lang="en-US" sz="2400" b="1" dirty="0">
                <a:latin typeface="Courier New" panose="02070309020205020404" pitchFamily="49" charset="0"/>
              </a:rPr>
              <a:t>*1.1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	WHERE </a:t>
            </a:r>
            <a:r>
              <a:rPr lang="en-US" sz="2400" b="1" dirty="0" err="1">
                <a:latin typeface="Courier New" panose="02070309020205020404" pitchFamily="49" charset="0"/>
              </a:rPr>
              <a:t>shrfirm</a:t>
            </a:r>
            <a:r>
              <a:rPr lang="en-US" sz="2400" b="1" dirty="0">
                <a:latin typeface="Courier New" panose="02070309020205020404" pitchFamily="49" charset="0"/>
              </a:rPr>
              <a:t> = 'Nigerian Geese';</a:t>
            </a:r>
          </a:p>
        </p:txBody>
      </p:sp>
    </p:spTree>
    <p:extLst>
      <p:ext uri="{BB962C8B-B14F-4D97-AF65-F5344CB8AC3E}">
        <p14:creationId xmlns:p14="http://schemas.microsoft.com/office/powerpoint/2010/main" val="105968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8305800" cy="99060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/>
              <a:t>Identifiers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2209800"/>
            <a:ext cx="5638800" cy="4038600"/>
          </a:xfrm>
          <a:noFill/>
        </p:spPr>
        <p:txBody>
          <a:bodyPr lIns="90487" tIns="44450" rIns="90487" bIns="4445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Every instance of an entity must be uniquely identified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An </a:t>
            </a:r>
            <a:r>
              <a:rPr lang="en-US" u="sng" dirty="0"/>
              <a:t>identifier</a:t>
            </a:r>
            <a:r>
              <a:rPr lang="en-US" dirty="0"/>
              <a:t> can be an attribute or collection of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An identifier can be created if there is no obvious attribute(s)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 leading asterisk denotes an identifier</a:t>
            </a:r>
          </a:p>
        </p:txBody>
      </p:sp>
      <p:pic>
        <p:nvPicPr>
          <p:cNvPr id="10245" name="Picture 5" descr="FireLite:Books:Data Management:6e:Art PNG:03-share with identifier.png"/>
          <p:cNvPicPr>
            <a:picLocks noChangeAspect="1" noChangeArrowheads="1"/>
          </p:cNvPicPr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667000"/>
            <a:ext cx="212566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52732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/>
              <a:t>Quotes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Three kinds of quotes</a:t>
            </a:r>
          </a:p>
          <a:p>
            <a:pPr lvl="1"/>
            <a:r>
              <a:rPr lang="en-US" dirty="0"/>
              <a:t>Single </a:t>
            </a:r>
            <a:r>
              <a:rPr lang="fr-FR" dirty="0">
                <a:solidFill>
                  <a:srgbClr val="FF0000"/>
                </a:solidFill>
              </a:rPr>
              <a:t>'</a:t>
            </a:r>
            <a:r>
              <a:rPr lang="fr-FR" dirty="0"/>
              <a:t> </a:t>
            </a:r>
            <a:r>
              <a:rPr lang="en-US" dirty="0"/>
              <a:t>(must be straight not curly)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 (must be straight not curly)</a:t>
            </a:r>
          </a:p>
          <a:p>
            <a:pPr lvl="1"/>
            <a:r>
              <a:rPr lang="en-US" dirty="0"/>
              <a:t>Back </a:t>
            </a:r>
            <a:r>
              <a:rPr lang="en-US" dirty="0">
                <a:solidFill>
                  <a:srgbClr val="FF0000"/>
                </a:solidFill>
              </a:rPr>
              <a:t>`</a:t>
            </a:r>
            <a:r>
              <a:rPr lang="en-US" dirty="0"/>
              <a:t> ( left of 1 key)</a:t>
            </a:r>
          </a:p>
          <a:p>
            <a:r>
              <a:rPr lang="en-US" dirty="0"/>
              <a:t>In MySQL, the first two are equivalent and can be used interchangeably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SELECT `person first` FROM person WHERE `person last` = "O'Hara";</a:t>
            </a:r>
          </a:p>
        </p:txBody>
      </p:sp>
    </p:spTree>
    <p:extLst>
      <p:ext uri="{BB962C8B-B14F-4D97-AF65-F5344CB8AC3E}">
        <p14:creationId xmlns:p14="http://schemas.microsoft.com/office/powerpoint/2010/main" val="6552680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Introduced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Entity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Identifier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SQL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</a:rPr>
              <a:t>CREATE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</a:rPr>
              <a:t>INSERT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</a:rPr>
              <a:t>SELECT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</a:rPr>
              <a:t>DELETE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</a:rPr>
              <a:t>UPDATE</a:t>
            </a:r>
          </a:p>
          <a:p>
            <a:pPr lvl="2" eaLnBrk="1" hangingPunct="1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25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Collection of related files (tables)</a:t>
            </a:r>
          </a:p>
          <a:p>
            <a:r>
              <a:rPr lang="en-US" dirty="0"/>
              <a:t>Records</a:t>
            </a:r>
          </a:p>
          <a:p>
            <a:pPr lvl="1"/>
            <a:r>
              <a:rPr lang="en-US" dirty="0"/>
              <a:t>One row in a table for 1 instance of data</a:t>
            </a:r>
          </a:p>
          <a:p>
            <a:r>
              <a:rPr lang="en-US" dirty="0"/>
              <a:t>Fields</a:t>
            </a:r>
          </a:p>
          <a:p>
            <a:pPr lvl="1"/>
            <a:r>
              <a:rPr lang="en-US" dirty="0"/>
              <a:t>Columns for fine details of an instance</a:t>
            </a:r>
          </a:p>
        </p:txBody>
      </p:sp>
    </p:spTree>
    <p:extLst>
      <p:ext uri="{BB962C8B-B14F-4D97-AF65-F5344CB8AC3E}">
        <p14:creationId xmlns:p14="http://schemas.microsoft.com/office/powerpoint/2010/main" val="120190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305800" cy="99060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/>
              <a:t>Rules for creating a table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04999"/>
            <a:ext cx="7769225" cy="3048001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dirty="0"/>
              <a:t>Each entity becomes a table</a:t>
            </a:r>
          </a:p>
          <a:p>
            <a:pPr eaLnBrk="1" hangingPunct="1"/>
            <a:r>
              <a:rPr lang="en-US" dirty="0"/>
              <a:t>The entity name becomes the table name</a:t>
            </a:r>
          </a:p>
          <a:p>
            <a:pPr eaLnBrk="1" hangingPunct="1"/>
            <a:r>
              <a:rPr lang="en-US" dirty="0"/>
              <a:t>Each attribute becomes a column</a:t>
            </a:r>
          </a:p>
          <a:p>
            <a:pPr eaLnBrk="1" hangingPunct="1"/>
            <a:r>
              <a:rPr lang="en-US" dirty="0"/>
              <a:t>The identifier becomes the primary key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059740"/>
            <a:ext cx="7772400" cy="156966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Note: In </a:t>
            </a:r>
            <a:r>
              <a:rPr lang="en-US" dirty="0" err="1"/>
              <a:t>MySQL</a:t>
            </a:r>
            <a:r>
              <a:rPr lang="en-US" dirty="0"/>
              <a:t> having one or more spaces in a table name or attribute name will cause problems. Use the underscore (e.g., </a:t>
            </a:r>
            <a:r>
              <a:rPr lang="en-US" dirty="0" err="1"/>
              <a:t>share_code</a:t>
            </a:r>
            <a:r>
              <a:rPr lang="en-US" dirty="0"/>
              <a:t>) or an upper-case character (e.g., </a:t>
            </a:r>
            <a:r>
              <a:rPr lang="en-US" dirty="0" err="1"/>
              <a:t>ShareCode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3895607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data model for recording details of Olympic cities</a:t>
            </a:r>
          </a:p>
          <a:p>
            <a:r>
              <a:rPr lang="en-US" dirty="0"/>
              <a:t>See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err="1">
                <a:hlinkClick r:id="rId2"/>
              </a:rPr>
              <a:t>en.wikipedia.org</a:t>
            </a:r>
            <a:r>
              <a:rPr lang="en-US" sz="2400" dirty="0">
                <a:hlinkClick r:id="rId2"/>
              </a:rPr>
              <a:t>/wiki/</a:t>
            </a:r>
            <a:r>
              <a:rPr lang="en-US" sz="2400" dirty="0" err="1">
                <a:hlinkClick r:id="rId2"/>
              </a:rPr>
              <a:t>List_of_Olympic_Games_host_cities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70900" y="6400800"/>
            <a:ext cx="6731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194B4A-D4F2-0846-95FA-8BCFE647A23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59295"/>
      </p:ext>
    </p:extLst>
  </p:cSld>
  <p:clrMapOvr>
    <a:masterClrMapping/>
  </p:clrMapOvr>
</p:sld>
</file>

<file path=ppt/theme/theme1.xml><?xml version="1.0" encoding="utf-8"?>
<a:theme xmlns:a="http://schemas.openxmlformats.org/drawingml/2006/main" name="UGA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610 Template " id="{46C1C124-785E-8546-9CD4-BED833554EF2}" vid="{D00F40F4-B1AB-0949-AFDC-73D0DD59811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4610 Template </Template>
  <TotalTime>10486</TotalTime>
  <Words>3611</Words>
  <Application>Microsoft Macintosh PowerPoint</Application>
  <PresentationFormat>On-screen Show (4:3)</PresentationFormat>
  <Paragraphs>1002</Paragraphs>
  <Slides>61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Andale Mono</vt:lpstr>
      <vt:lpstr>Arial</vt:lpstr>
      <vt:lpstr>Comic Sans MS</vt:lpstr>
      <vt:lpstr>Courier</vt:lpstr>
      <vt:lpstr>Courier New</vt:lpstr>
      <vt:lpstr>Georgia</vt:lpstr>
      <vt:lpstr>Helvetica</vt:lpstr>
      <vt:lpstr>Times</vt:lpstr>
      <vt:lpstr>Trebuchet MS</vt:lpstr>
      <vt:lpstr>UGA theme</vt:lpstr>
      <vt:lpstr>Document</vt:lpstr>
      <vt:lpstr>Modeling Data and SQL</vt:lpstr>
      <vt:lpstr>Data Modeling and SQL</vt:lpstr>
      <vt:lpstr>Codd’s Relational Model</vt:lpstr>
      <vt:lpstr>An entity</vt:lpstr>
      <vt:lpstr>Attributes</vt:lpstr>
      <vt:lpstr>Identifiers</vt:lpstr>
      <vt:lpstr>Terms</vt:lpstr>
      <vt:lpstr>Rules for creating a table</vt:lpstr>
      <vt:lpstr>Exercise</vt:lpstr>
      <vt:lpstr>Exercise</vt:lpstr>
      <vt:lpstr>Defining a table with SQL</vt:lpstr>
      <vt:lpstr>Defining a table with MySQL workbench</vt:lpstr>
      <vt:lpstr>MySQL Workbench preferences</vt:lpstr>
      <vt:lpstr>Defining a table with phpMyAdmin</vt:lpstr>
      <vt:lpstr>Defining a table with MS Access</vt:lpstr>
      <vt:lpstr>Allowable data types - SQL standard - </vt:lpstr>
      <vt:lpstr>The share table (Text database)</vt:lpstr>
      <vt:lpstr>Inserting rows with SQL</vt:lpstr>
      <vt:lpstr>Importing from a text file</vt:lpstr>
      <vt:lpstr>Inserting rows with MySQL Workbench</vt:lpstr>
      <vt:lpstr>Inserting rows with phpMyAdmin</vt:lpstr>
      <vt:lpstr>Exercise</vt:lpstr>
      <vt:lpstr>Querying a table</vt:lpstr>
      <vt:lpstr>Project - Creates a new virtual table</vt:lpstr>
      <vt:lpstr>Project</vt:lpstr>
      <vt:lpstr>Restrict - Creates a new virtual table containing some rows of an existing table</vt:lpstr>
      <vt:lpstr>Restrict - Creates a new virtual table that contains some rows of an existing table</vt:lpstr>
      <vt:lpstr>Project and restrict combo</vt:lpstr>
      <vt:lpstr>Primary key retrieval</vt:lpstr>
      <vt:lpstr>Exercise</vt:lpstr>
      <vt:lpstr>Primary key retrieval</vt:lpstr>
      <vt:lpstr>IN</vt:lpstr>
      <vt:lpstr>NOT IN</vt:lpstr>
      <vt:lpstr>Ordering output</vt:lpstr>
      <vt:lpstr>Ordering columns</vt:lpstr>
      <vt:lpstr>Ordering rows</vt:lpstr>
      <vt:lpstr>Practice Exercise 1: Using the Chapter3 database Entity &amp; Table named STUDENT</vt:lpstr>
      <vt:lpstr>Practice Exercise 1.1</vt:lpstr>
      <vt:lpstr>Calculating</vt:lpstr>
      <vt:lpstr>Built-in functions</vt:lpstr>
      <vt:lpstr>Built-in function COUNT</vt:lpstr>
      <vt:lpstr>Subqueries</vt:lpstr>
      <vt:lpstr>Practice Exercise 2 Entity &amp; Table named ITEM</vt:lpstr>
      <vt:lpstr>Practice Exercise 1.2</vt:lpstr>
      <vt:lpstr>Regular expression</vt:lpstr>
      <vt:lpstr>Regular expression</vt:lpstr>
      <vt:lpstr>Regular expression</vt:lpstr>
      <vt:lpstr>Regular expression</vt:lpstr>
      <vt:lpstr>Regular expression</vt:lpstr>
      <vt:lpstr>Exercise</vt:lpstr>
      <vt:lpstr>DISTINCT</vt:lpstr>
      <vt:lpstr>DISTINCT</vt:lpstr>
      <vt:lpstr>Practice Exercise 3 Entity &amp; Table named STUDENT</vt:lpstr>
      <vt:lpstr>Practice Exercise 1.3</vt:lpstr>
      <vt:lpstr>BETWEEN – Specifying a range (range includes the values listed)</vt:lpstr>
      <vt:lpstr>Practice Exercise 4 Entity &amp; Table named ITEM</vt:lpstr>
      <vt:lpstr>DELETE - deleting rows</vt:lpstr>
      <vt:lpstr>UPDATE - changing rows</vt:lpstr>
      <vt:lpstr>UPDATE - changing rows</vt:lpstr>
      <vt:lpstr>Quotes</vt:lpstr>
      <vt:lpstr>Summary</vt:lpstr>
    </vt:vector>
  </TitlesOfParts>
  <Company>The University of Georgia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Data</dc:title>
  <dc:creator>mcboudre</dc:creator>
  <cp:lastModifiedBy>Nikhil Srinivasan</cp:lastModifiedBy>
  <cp:revision>182</cp:revision>
  <dcterms:created xsi:type="dcterms:W3CDTF">2010-12-22T17:46:51Z</dcterms:created>
  <dcterms:modified xsi:type="dcterms:W3CDTF">2020-01-24T18:51:27Z</dcterms:modified>
</cp:coreProperties>
</file>