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handoutMasterIdLst>
    <p:handoutMasterId r:id="rId27"/>
  </p:handout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12" r:id="rId16"/>
    <p:sldId id="299" r:id="rId17"/>
    <p:sldId id="300" r:id="rId18"/>
    <p:sldId id="301" r:id="rId19"/>
    <p:sldId id="302" r:id="rId20"/>
    <p:sldId id="303" r:id="rId21"/>
    <p:sldId id="308" r:id="rId22"/>
    <p:sldId id="309" r:id="rId23"/>
    <p:sldId id="310" r:id="rId24"/>
    <p:sldId id="311" r:id="rId25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6041" autoAdjust="0"/>
  </p:normalViewPr>
  <p:slideViewPr>
    <p:cSldViewPr snapToGrid="0">
      <p:cViewPr varScale="1">
        <p:scale>
          <a:sx n="145" d="100"/>
          <a:sy n="145" d="100"/>
        </p:scale>
        <p:origin x="20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98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3415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Osaka" pitchFamily="-109" charset="-128"/>
        <a:cs typeface="Osaka" pitchFamily="-109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1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1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3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2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8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www.mdmproofing.com/iym/products/receipt</a:t>
            </a:r>
            <a:r>
              <a:rPr lang="en-US"/>
              <a:t>-splitter/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1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0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2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3" indent="0" algn="ctr">
              <a:buNone/>
              <a:defRPr/>
            </a:lvl2pPr>
            <a:lvl3pPr marL="914305" indent="0" algn="ctr">
              <a:buNone/>
              <a:defRPr/>
            </a:lvl3pPr>
            <a:lvl4pPr marL="1371458" indent="0" algn="ctr">
              <a:buNone/>
              <a:defRPr/>
            </a:lvl4pPr>
            <a:lvl5pPr marL="1828610" indent="0" algn="ctr">
              <a:buNone/>
              <a:defRPr/>
            </a:lvl5pPr>
            <a:lvl6pPr marL="2285762" indent="0" algn="ctr">
              <a:buNone/>
              <a:defRPr/>
            </a:lvl6pPr>
            <a:lvl7pPr marL="2742915" indent="0" algn="ctr">
              <a:buNone/>
              <a:defRPr/>
            </a:lvl7pPr>
            <a:lvl8pPr marL="3200068" indent="0" algn="ctr">
              <a:buNone/>
              <a:defRPr/>
            </a:lvl8pPr>
            <a:lvl9pPr marL="365722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91492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49925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1"/>
            <a:ext cx="20574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066801"/>
            <a:ext cx="6019800" cy="5059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410495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</p:spTree>
    <p:extLst>
      <p:ext uri="{BB962C8B-B14F-4D97-AF65-F5344CB8AC3E}">
        <p14:creationId xmlns:p14="http://schemas.microsoft.com/office/powerpoint/2010/main" val="42454147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2038" y="1766888"/>
            <a:ext cx="7769225" cy="41132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29600" y="6400800"/>
            <a:ext cx="914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C2F8-28E7-E44A-9EEC-D5B2DF74D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82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1695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53" indent="0">
              <a:buNone/>
              <a:defRPr sz="1800"/>
            </a:lvl2pPr>
            <a:lvl3pPr marL="914305" indent="0">
              <a:buNone/>
              <a:defRPr sz="1600"/>
            </a:lvl3pPr>
            <a:lvl4pPr marL="1371458" indent="0">
              <a:buNone/>
              <a:defRPr sz="1400"/>
            </a:lvl4pPr>
            <a:lvl5pPr marL="1828610" indent="0">
              <a:buNone/>
              <a:defRPr sz="1400"/>
            </a:lvl5pPr>
            <a:lvl6pPr marL="2285762" indent="0">
              <a:buNone/>
              <a:defRPr sz="1400"/>
            </a:lvl6pPr>
            <a:lvl7pPr marL="2742915" indent="0">
              <a:buNone/>
              <a:defRPr sz="1400"/>
            </a:lvl7pPr>
            <a:lvl8pPr marL="3200068" indent="0">
              <a:buNone/>
              <a:defRPr sz="1400"/>
            </a:lvl8pPr>
            <a:lvl9pPr marL="365722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5344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2438401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21200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2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6686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3222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351568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4288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1" y="152400"/>
            <a:ext cx="6381024" cy="461655"/>
          </a:xfrm>
          <a:prstGeom prst="rect">
            <a:avLst/>
          </a:prstGeom>
          <a:noFill/>
          <a:ln>
            <a:noFill/>
          </a:ln>
        </p:spPr>
        <p:txBody>
          <a:bodyPr wrap="non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MIST4610 – Data Management and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2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2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32104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1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6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MIST 7510: Database Management</a:t>
            </a:r>
          </a:p>
        </p:txBody>
      </p:sp>
      <p:pic>
        <p:nvPicPr>
          <p:cNvPr id="1029" name="Picture 3" descr="tcb_horiz_print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6164264"/>
            <a:ext cx="344011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" descr="TCB_swoosh_cmyk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27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15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30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45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61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865" indent="-342865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873" indent="-28572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2882" indent="-22857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034" indent="-22857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186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339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491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644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5797" indent="-228576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2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ield_hockey_at_the_Summer_Olympi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63270"/>
            <a:ext cx="8229600" cy="1906494"/>
          </a:xfrm>
        </p:spPr>
        <p:txBody>
          <a:bodyPr/>
          <a:lstStyle/>
          <a:p>
            <a:r>
              <a:rPr lang="en-US" dirty="0"/>
              <a:t>MIST 4610 – Data </a:t>
            </a:r>
            <a:r>
              <a:rPr lang="en-US" dirty="0" err="1"/>
              <a:t>Mgmt</a:t>
            </a:r>
            <a:r>
              <a:rPr lang="en-US"/>
              <a:t> and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Nikhil Srinivasan</a:t>
            </a:r>
          </a:p>
          <a:p>
            <a:r>
              <a:rPr lang="en-US" dirty="0" err="1">
                <a:solidFill>
                  <a:srgbClr val="FF0000"/>
                </a:solidFill>
              </a:rPr>
              <a:t>MIS@Terry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0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>
          <a:xfrm>
            <a:off x="444500" y="838200"/>
            <a:ext cx="8229600" cy="1143000"/>
          </a:xfrm>
        </p:spPr>
        <p:txBody>
          <a:bodyPr/>
          <a:lstStyle/>
          <a:p>
            <a:r>
              <a:rPr lang="en-GB"/>
              <a:t>Creating a relational database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>
          <a:xfrm>
            <a:off x="841375" y="1766888"/>
            <a:ext cx="8302625" cy="4113212"/>
          </a:xfrm>
        </p:spPr>
        <p:txBody>
          <a:bodyPr/>
          <a:lstStyle/>
          <a:p>
            <a:r>
              <a:rPr lang="en-GB" sz="2800"/>
              <a:t>Same rules apply</a:t>
            </a:r>
          </a:p>
          <a:p>
            <a:r>
              <a:rPr lang="en-GB" sz="2800"/>
              <a:t>The associative table has two foreign keys</a:t>
            </a:r>
          </a:p>
          <a:p>
            <a:pPr lvl="1"/>
            <a:r>
              <a:rPr lang="en-GB" sz="2400"/>
              <a:t>One for each of the entities in the m:m relationship</a:t>
            </a:r>
          </a:p>
          <a:p>
            <a:r>
              <a:rPr lang="en-GB" sz="2800"/>
              <a:t>A foreign key can also be part of the primary key of an associative entity</a:t>
            </a:r>
            <a:endParaRPr lang="en-GB"/>
          </a:p>
        </p:txBody>
      </p:sp>
      <p:graphicFrame>
        <p:nvGraphicFramePr>
          <p:cNvPr id="7284" name="Group 116"/>
          <p:cNvGraphicFramePr>
            <a:graphicFrameLocks noGrp="1"/>
          </p:cNvGraphicFramePr>
          <p:nvPr/>
        </p:nvGraphicFramePr>
        <p:xfrm>
          <a:off x="1422400" y="4275138"/>
          <a:ext cx="5051425" cy="2108200"/>
        </p:xfrm>
        <a:graphic>
          <a:graphicData uri="http://schemas.openxmlformats.org/drawingml/2006/table">
            <a:tbl>
              <a:tblPr/>
              <a:tblGrid>
                <a:gridCol w="108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lineitem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lineqty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lineprice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saleno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itemno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4.50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20.00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25.00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89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48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Creating a relational database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5025" y="2174875"/>
            <a:ext cx="8016875" cy="4232275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CREATE TABLE sale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saledate</a:t>
            </a:r>
            <a:r>
              <a:rPr lang="en-GB" sz="1100" dirty="0">
                <a:latin typeface="Courier New" pitchFamily="-109" charset="0"/>
              </a:rPr>
              <a:t>	DATE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saletext</a:t>
            </a:r>
            <a:r>
              <a:rPr lang="en-GB" sz="1100" dirty="0">
                <a:latin typeface="Courier New" pitchFamily="-109" charset="0"/>
              </a:rPr>
              <a:t>	VARCHAR(50),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PRIMARY KEY(</a:t>
            </a:r>
            <a:r>
              <a:rPr lang="en-GB" sz="1100" dirty="0" err="1">
                <a:latin typeface="Courier New" pitchFamily="-109" charset="0"/>
              </a:rPr>
              <a:t>saleno</a:t>
            </a:r>
            <a:r>
              <a:rPr lang="en-GB" sz="11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endParaRPr lang="en-GB" sz="11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CREATE TABLE item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itemname</a:t>
            </a:r>
            <a:r>
              <a:rPr lang="en-GB" sz="1100" dirty="0">
                <a:latin typeface="Courier New" pitchFamily="-109" charset="0"/>
              </a:rPr>
              <a:t>	VARCHAR(30) NOT NULL,</a:t>
            </a:r>
          </a:p>
          <a:p>
            <a:pPr>
              <a:lnSpc>
                <a:spcPct val="90000"/>
              </a:lnSpc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itemtype</a:t>
            </a:r>
            <a:r>
              <a:rPr lang="en-GB" sz="1100" dirty="0">
                <a:latin typeface="Courier New" pitchFamily="-109" charset="0"/>
              </a:rPr>
              <a:t>	CHAR(1)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itemcolor</a:t>
            </a:r>
            <a:r>
              <a:rPr lang="en-GB" sz="1100" dirty="0">
                <a:latin typeface="Courier New" pitchFamily="-109" charset="0"/>
              </a:rPr>
              <a:t>	VARCHAR(10),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PRIMARY KEY(</a:t>
            </a:r>
            <a:r>
              <a:rPr lang="en-GB" sz="1100" dirty="0" err="1">
                <a:latin typeface="Courier New" pitchFamily="-109" charset="0"/>
              </a:rPr>
              <a:t>itemno</a:t>
            </a:r>
            <a:r>
              <a:rPr lang="en-GB" sz="1100" dirty="0">
                <a:latin typeface="Courier New" pitchFamily="-109" charset="0"/>
              </a:rPr>
              <a:t>));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endParaRPr lang="en-GB" sz="11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CREATE TABLE </a:t>
            </a:r>
            <a:r>
              <a:rPr lang="en-GB" sz="1100" dirty="0" err="1">
                <a:latin typeface="Courier New" pitchFamily="-109" charset="0"/>
              </a:rPr>
              <a:t>lineitem</a:t>
            </a:r>
            <a:r>
              <a:rPr lang="en-GB" sz="11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lineno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lineqty</a:t>
            </a:r>
            <a:r>
              <a:rPr lang="en-GB" sz="1100" dirty="0">
                <a:latin typeface="Courier New" pitchFamily="-109" charset="0"/>
              </a:rPr>
              <a:t>	INTEGER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lineprice</a:t>
            </a:r>
            <a:r>
              <a:rPr lang="en-GB" sz="1100" dirty="0">
                <a:latin typeface="Courier New" pitchFamily="-109" charset="0"/>
              </a:rPr>
              <a:t>	DECIMAL(7,2) NOT NULL,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saleno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</a:t>
            </a:r>
            <a:r>
              <a:rPr lang="en-GB" sz="1100" dirty="0" err="1">
                <a:latin typeface="Courier New" pitchFamily="-109" charset="0"/>
              </a:rPr>
              <a:t>itemno</a:t>
            </a:r>
            <a:r>
              <a:rPr lang="en-GB" sz="1100" dirty="0">
                <a:latin typeface="Courier New" pitchFamily="-109" charset="0"/>
              </a:rPr>
              <a:t>	INTEGER,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PRIMARY KEY(</a:t>
            </a:r>
            <a:r>
              <a:rPr lang="en-GB" sz="1100" dirty="0" err="1">
                <a:latin typeface="Courier New" pitchFamily="-109" charset="0"/>
              </a:rPr>
              <a:t>lineno,saleno</a:t>
            </a:r>
            <a:r>
              <a:rPr lang="en-GB" sz="11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GB" sz="1100" dirty="0">
                <a:latin typeface="Courier New" pitchFamily="-109" charset="0"/>
              </a:rPr>
              <a:t>		 </a:t>
            </a:r>
            <a:r>
              <a:rPr lang="en-US" sz="1100" dirty="0">
                <a:latin typeface="Courier New" pitchFamily="-109" charset="0"/>
              </a:rPr>
              <a:t>CONSTRAINT </a:t>
            </a:r>
            <a:r>
              <a:rPr lang="en-US" sz="1100" dirty="0" err="1">
                <a:latin typeface="Courier New" pitchFamily="-109" charset="0"/>
              </a:rPr>
              <a:t>fk_has_sale</a:t>
            </a:r>
            <a:r>
              <a:rPr lang="en-US" sz="1100" dirty="0">
                <a:latin typeface="Courier New" pitchFamily="-109" charset="0"/>
              </a:rPr>
              <a:t> FOREIGN KEY(</a:t>
            </a:r>
            <a:r>
              <a:rPr lang="en-US" sz="1100" dirty="0" err="1">
                <a:latin typeface="Courier New" pitchFamily="-109" charset="0"/>
              </a:rPr>
              <a:t>saleno</a:t>
            </a:r>
            <a:r>
              <a:rPr lang="en-US" sz="1100" dirty="0">
                <a:latin typeface="Courier New" pitchFamily="-109" charset="0"/>
              </a:rPr>
              <a:t>) REFERENCES sale(</a:t>
            </a:r>
            <a:r>
              <a:rPr lang="en-US" sz="1100" dirty="0" err="1">
                <a:latin typeface="Courier New" pitchFamily="-109" charset="0"/>
              </a:rPr>
              <a:t>saleno</a:t>
            </a:r>
            <a:r>
              <a:rPr lang="en-US" sz="11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  <a:tabLst>
                <a:tab pos="457200" algn="l"/>
                <a:tab pos="1252538" algn="l"/>
                <a:tab pos="2743200" algn="l"/>
              </a:tabLst>
            </a:pPr>
            <a:r>
              <a:rPr lang="en-US" sz="1100" dirty="0">
                <a:latin typeface="Courier New" pitchFamily="-109" charset="0"/>
              </a:rPr>
              <a:t>		 CONSTRAINT </a:t>
            </a:r>
            <a:r>
              <a:rPr lang="en-US" sz="1100" dirty="0" err="1">
                <a:latin typeface="Courier New" pitchFamily="-109" charset="0"/>
              </a:rPr>
              <a:t>fk_has_item</a:t>
            </a:r>
            <a:r>
              <a:rPr lang="en-US" sz="1100" dirty="0">
                <a:latin typeface="Courier New" pitchFamily="-109" charset="0"/>
              </a:rPr>
              <a:t> FOREIGN KEY(</a:t>
            </a:r>
            <a:r>
              <a:rPr lang="en-US" sz="1100" dirty="0" err="1">
                <a:latin typeface="Courier New" pitchFamily="-109" charset="0"/>
              </a:rPr>
              <a:t>itemno</a:t>
            </a:r>
            <a:r>
              <a:rPr lang="en-US" sz="1100" dirty="0">
                <a:latin typeface="Courier New" pitchFamily="-109" charset="0"/>
              </a:rPr>
              <a:t>) REFERENCES item(</a:t>
            </a:r>
            <a:r>
              <a:rPr lang="en-US" sz="1100" dirty="0" err="1">
                <a:latin typeface="Courier New" pitchFamily="-109" charset="0"/>
              </a:rPr>
              <a:t>itemno</a:t>
            </a:r>
            <a:r>
              <a:rPr lang="en-US" sz="1100" dirty="0">
                <a:latin typeface="Courier New" pitchFamily="-109" charset="0"/>
              </a:rPr>
              <a:t>));</a:t>
            </a:r>
            <a:endParaRPr lang="en-GB" sz="1100" dirty="0">
              <a:latin typeface="Courier New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8731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600"/>
            <a:ext cx="8229600" cy="11430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8229600" cy="4246563"/>
          </a:xfrm>
        </p:spPr>
        <p:txBody>
          <a:bodyPr/>
          <a:lstStyle/>
          <a:p>
            <a:r>
              <a:rPr lang="en-US" dirty="0"/>
              <a:t>A keen field hockey fan wants to keep track of which countries won which medals in the various summer Olympics for both the men’s and women’s events </a:t>
            </a:r>
          </a:p>
          <a:p>
            <a:pPr lvl="1"/>
            <a:r>
              <a:rPr lang="en-US" dirty="0"/>
              <a:t>Design a data model</a:t>
            </a:r>
          </a:p>
          <a:p>
            <a:pPr lvl="1"/>
            <a:r>
              <a:rPr lang="en-US" dirty="0"/>
              <a:t>Create the database</a:t>
            </a:r>
          </a:p>
          <a:p>
            <a:pPr lvl="1"/>
            <a:r>
              <a:rPr lang="en-US" dirty="0"/>
              <a:t>Populate with data for the last two Olympics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Field_hockey_at_the_Summer_Olympics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2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017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 three table join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Specify two matching conditions with the associative table in both join conditions</a:t>
            </a:r>
          </a:p>
          <a:p>
            <a:pPr>
              <a:buFontTx/>
              <a:buNone/>
            </a:pPr>
            <a:endParaRPr lang="en-GB" sz="2800" dirty="0"/>
          </a:p>
          <a:p>
            <a:pPr lvl="1"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SELECT * FROM sale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r>
              <a:rPr lang="en-GB" sz="1800" dirty="0">
                <a:latin typeface="Courier New" pitchFamily="-109" charset="0"/>
              </a:rPr>
              <a:t> </a:t>
            </a:r>
          </a:p>
          <a:p>
            <a:pPr lvl="1"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   ON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endParaRPr lang="en-GB" sz="1800" dirty="0">
              <a:latin typeface="Courier New" pitchFamily="-109" charset="0"/>
            </a:endParaRPr>
          </a:p>
          <a:p>
            <a:pPr lvl="1">
              <a:buFont typeface="Wingdings" pitchFamily="-109" charset="2"/>
              <a:buNone/>
            </a:pPr>
            <a:r>
              <a:rPr lang="en-GB" sz="1800" dirty="0">
                <a:latin typeface="Courier New" pitchFamily="-109" charset="0"/>
              </a:rPr>
              <a:t>   JOIN item 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r>
              <a:rPr lang="en-GB" sz="1800" dirty="0">
                <a:latin typeface="Courier New" pitchFamily="-109" charset="0"/>
              </a:rPr>
              <a:t>;</a:t>
            </a:r>
            <a:endParaRPr lang="en-GB" sz="1800" dirty="0"/>
          </a:p>
          <a:p>
            <a:pPr>
              <a:buFontTx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70982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6761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 three table join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27200"/>
            <a:ext cx="8229600" cy="3687763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i="1" dirty="0"/>
              <a:t>List the names of items, quantity, and value of items sold on January 16, 2011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endParaRPr lang="en-GB" sz="1800" dirty="0"/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lineqty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lineprice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lineqty</a:t>
            </a:r>
            <a:r>
              <a:rPr lang="en-GB" sz="1800" dirty="0">
                <a:latin typeface="Courier New" pitchFamily="-109" charset="0"/>
              </a:rPr>
              <a:t>*</a:t>
            </a:r>
            <a:r>
              <a:rPr lang="en-GB" sz="1800" dirty="0" err="1">
                <a:latin typeface="Courier New" pitchFamily="-109" charset="0"/>
              </a:rPr>
              <a:t>lineprice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AS total FROM sale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	  ON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	  JOIN item 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</a:tabLst>
            </a:pPr>
            <a:r>
              <a:rPr lang="en-GB" sz="1800" dirty="0">
                <a:latin typeface="Courier New" pitchFamily="-109" charset="0"/>
              </a:rPr>
              <a:t>		  WHERE </a:t>
            </a:r>
            <a:r>
              <a:rPr lang="en-GB" sz="1800" dirty="0" err="1">
                <a:latin typeface="Courier New" pitchFamily="-109" charset="0"/>
              </a:rPr>
              <a:t>saledate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2000" dirty="0">
                <a:latin typeface="Courier New" pitchFamily="-109" charset="0"/>
              </a:rPr>
              <a:t>'</a:t>
            </a:r>
            <a:r>
              <a:rPr lang="en-GB" sz="1800" dirty="0">
                <a:latin typeface="Courier New" pitchFamily="-109" charset="0"/>
              </a:rPr>
              <a:t>2011-01-16';</a:t>
            </a:r>
          </a:p>
        </p:txBody>
      </p:sp>
      <p:graphicFrame>
        <p:nvGraphicFramePr>
          <p:cNvPr id="11535" name="Group 271"/>
          <p:cNvGraphicFramePr>
            <a:graphicFrameLocks noGrp="1"/>
          </p:cNvGraphicFramePr>
          <p:nvPr/>
        </p:nvGraphicFramePr>
        <p:xfrm>
          <a:off x="1701800" y="4513263"/>
          <a:ext cx="5511800" cy="2141539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lineqty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lineprice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total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Pocket knife—Avon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Safari chair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36.00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1800.00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Hammock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40.50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2025.00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Tent—8 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153.00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1224.00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Tent—2 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60.00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60.00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944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4F2C-1C20-B544-AB38-3B32314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Practice (</a:t>
            </a:r>
            <a:r>
              <a:rPr lang="en-US" dirty="0" err="1"/>
              <a:t>ClassicModels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0DEE-1531-C94E-8A01-286B3A5DB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Write a query to list out the names of products, their product line and the number of customers that have purchased them.</a:t>
            </a:r>
          </a:p>
          <a:p>
            <a:r>
              <a:rPr lang="en-US" sz="2400" dirty="0"/>
              <a:t>Write a query to list out the product vendor and the number of different customers they have shipped orders to.</a:t>
            </a:r>
          </a:p>
          <a:p>
            <a:r>
              <a:rPr lang="en-US" sz="2400" dirty="0"/>
              <a:t>Write a query to list the names of customers that have ordered products from only a single </a:t>
            </a:r>
            <a:r>
              <a:rPr lang="en-US" sz="2400" dirty="0" err="1"/>
              <a:t>productline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81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540862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EXISTS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92138" y="1683862"/>
            <a:ext cx="8221662" cy="3235325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Existential qualifier</a:t>
            </a:r>
          </a:p>
          <a:p>
            <a:pPr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Returns </a:t>
            </a:r>
            <a:r>
              <a:rPr lang="en-GB" sz="2400" i="1" dirty="0"/>
              <a:t>true</a:t>
            </a:r>
            <a:r>
              <a:rPr lang="en-GB" sz="2400" dirty="0"/>
              <a:t> or </a:t>
            </a:r>
            <a:r>
              <a:rPr lang="en-GB" sz="2400" i="1" dirty="0"/>
              <a:t>false</a:t>
            </a:r>
            <a:endParaRPr lang="en-GB" sz="2400" dirty="0"/>
          </a:p>
          <a:p>
            <a:pPr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Returns </a:t>
            </a:r>
            <a:r>
              <a:rPr lang="en-GB" sz="2400" i="1" dirty="0"/>
              <a:t>true</a:t>
            </a:r>
            <a:r>
              <a:rPr lang="en-GB" sz="2400" dirty="0"/>
              <a:t> if the table contains at least one row satisfying the specified condition</a:t>
            </a:r>
            <a:endParaRPr lang="en-GB" sz="28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000" i="1" dirty="0"/>
              <a:t>Report all clothing items (type “C”) for which a sale is recorded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FROM item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itemtype</a:t>
            </a:r>
            <a:r>
              <a:rPr lang="en-GB" sz="1800" dirty="0">
                <a:latin typeface="Courier New" pitchFamily="-109" charset="0"/>
              </a:rPr>
              <a:t> = 'C'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AND EXISTS (SELECT * FROM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br>
              <a:rPr lang="en-GB" sz="1800" dirty="0">
                <a:latin typeface="Courier New" pitchFamily="-109" charset="0"/>
              </a:rPr>
            </a:br>
            <a:r>
              <a:rPr lang="en-GB" sz="1800" dirty="0">
                <a:latin typeface="Courier New" pitchFamily="-109" charset="0"/>
              </a:rPr>
              <a:t>		WHERE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);</a:t>
            </a:r>
            <a:endParaRPr lang="en-GB" sz="2800" dirty="0"/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endParaRPr lang="en-GB" sz="2800" dirty="0"/>
          </a:p>
        </p:txBody>
      </p:sp>
      <p:graphicFrame>
        <p:nvGraphicFramePr>
          <p:cNvPr id="12362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69072"/>
              </p:ext>
            </p:extLst>
          </p:nvPr>
        </p:nvGraphicFramePr>
        <p:xfrm>
          <a:off x="2019300" y="5185727"/>
          <a:ext cx="3378200" cy="1456373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Red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4979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48750" y="558389"/>
          <a:ext cx="2385770" cy="5638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rgbClr val="000000"/>
                          </a:solidFill>
                          <a:effectLst/>
                        </a:rPr>
                        <a:t>lineno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lineqty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lineprice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rgbClr val="000000"/>
                          </a:solidFill>
                          <a:effectLst/>
                        </a:rPr>
                        <a:t>saleno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2.25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40.5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153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34609" y="346772"/>
          <a:ext cx="2802591" cy="61685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0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rgbClr val="000000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itemname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solidFill>
                            <a:srgbClr val="000000"/>
                          </a:solidFill>
                          <a:effectLst/>
                        </a:rPr>
                        <a:t>itemtype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rgbClr val="000000"/>
                          </a:solidFill>
                          <a:effectLst/>
                        </a:rPr>
                        <a:t>itemcolor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Pocket knif</a:t>
                      </a:r>
                      <a:r>
                        <a:rPr lang="en-US" sz="750" spc="85">
                          <a:effectLst/>
                        </a:rPr>
                        <a:t>e—</a:t>
                      </a:r>
                      <a:r>
                        <a:rPr lang="en-US" sz="750">
                          <a:effectLst/>
                        </a:rPr>
                        <a:t>Nile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Pocket knif</a:t>
                      </a:r>
                      <a:r>
                        <a:rPr lang="en-US" sz="750" spc="85">
                          <a:effectLst/>
                        </a:rPr>
                        <a:t>e—</a:t>
                      </a:r>
                      <a:r>
                        <a:rPr lang="en-US" sz="750">
                          <a:effectLst/>
                        </a:rPr>
                        <a:t>Avon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Compass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Geopositioning system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Map measure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</a:t>
                      </a:r>
                      <a:r>
                        <a:rPr lang="en-US" sz="750" spc="85" dirty="0">
                          <a:effectLst/>
                        </a:rPr>
                        <a:t>t—</a:t>
                      </a:r>
                      <a:r>
                        <a:rPr lang="en-US" sz="750" dirty="0">
                          <a:effectLst/>
                        </a:rPr>
                        <a:t>Polar Explorer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Red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</a:t>
                      </a:r>
                      <a:r>
                        <a:rPr lang="en-US" sz="750" spc="85" dirty="0">
                          <a:effectLst/>
                        </a:rPr>
                        <a:t>t—</a:t>
                      </a:r>
                      <a:r>
                        <a:rPr lang="en-US" sz="750" dirty="0">
                          <a:effectLst/>
                        </a:rPr>
                        <a:t>Polar Explorer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Boot</a:t>
                      </a:r>
                      <a:r>
                        <a:rPr lang="en-US" sz="750" spc="85" dirty="0">
                          <a:effectLst/>
                        </a:rPr>
                        <a:t>s—</a:t>
                      </a:r>
                      <a:r>
                        <a:rPr lang="en-US" sz="750" dirty="0">
                          <a:effectLst/>
                        </a:rPr>
                        <a:t>snake proof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Green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Boot</a:t>
                      </a:r>
                      <a:r>
                        <a:rPr lang="en-US" sz="750" spc="85" dirty="0">
                          <a:effectLst/>
                        </a:rPr>
                        <a:t>s—</a:t>
                      </a:r>
                      <a:r>
                        <a:rPr lang="en-US" sz="750" dirty="0">
                          <a:effectLst/>
                        </a:rPr>
                        <a:t>snake proof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Safari chair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Hammock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8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2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Safari cooking kit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—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Pith helmet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Pith helmet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Map case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Sextant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Stetson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Stetson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81" y="580282"/>
            <a:ext cx="31857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/>
                <a:cs typeface="Courier New"/>
              </a:rPr>
              <a:t>SELECT </a:t>
            </a:r>
            <a:r>
              <a:rPr lang="en-GB" sz="1600" dirty="0" err="1">
                <a:latin typeface="Courier New"/>
                <a:cs typeface="Courier New"/>
              </a:rPr>
              <a:t>itemname</a:t>
            </a:r>
            <a:r>
              <a:rPr lang="en-GB" sz="1600" dirty="0">
                <a:latin typeface="Courier New"/>
                <a:cs typeface="Courier New"/>
              </a:rPr>
              <a:t>, </a:t>
            </a:r>
            <a:r>
              <a:rPr lang="en-GB" sz="1600" dirty="0" err="1">
                <a:latin typeface="Courier New"/>
                <a:cs typeface="Courier New"/>
              </a:rPr>
              <a:t>itemcolor</a:t>
            </a:r>
            <a:r>
              <a:rPr lang="en-GB" sz="1600" dirty="0">
                <a:latin typeface="Courier New"/>
                <a:cs typeface="Courier New"/>
              </a:rPr>
              <a:t> FROM item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/>
                <a:cs typeface="Courier New"/>
              </a:rPr>
              <a:t>  WHERE </a:t>
            </a:r>
            <a:r>
              <a:rPr lang="en-GB" sz="1600" dirty="0" err="1">
                <a:latin typeface="Courier New"/>
                <a:cs typeface="Courier New"/>
              </a:rPr>
              <a:t>itemtype</a:t>
            </a:r>
            <a:r>
              <a:rPr lang="en-GB" sz="1600" dirty="0">
                <a:latin typeface="Courier New"/>
                <a:cs typeface="Courier New"/>
              </a:rPr>
              <a:t> = 'C’</a:t>
            </a:r>
          </a:p>
          <a:p>
            <a:pPr>
              <a:buFontTx/>
              <a:buNone/>
              <a:tabLst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>
                <a:latin typeface="Courier New"/>
                <a:cs typeface="Courier New"/>
              </a:rPr>
              <a:t>    AND </a:t>
            </a:r>
            <a:r>
              <a:rPr lang="en-GB" sz="1600" dirty="0">
                <a:latin typeface="Courier New"/>
                <a:cs typeface="Courier New"/>
              </a:rPr>
              <a:t>EXISTS (SELECT * FROM </a:t>
            </a:r>
            <a:r>
              <a:rPr lang="en-GB" sz="1600" dirty="0" err="1">
                <a:latin typeface="Courier New"/>
                <a:cs typeface="Courier New"/>
              </a:rPr>
              <a:t>lineitem</a:t>
            </a:r>
            <a:br>
              <a:rPr lang="en-GB" sz="1600" dirty="0">
                <a:latin typeface="Courier New"/>
                <a:cs typeface="Courier New"/>
              </a:rPr>
            </a:br>
            <a:r>
              <a:rPr lang="en-GB" sz="1600" dirty="0">
                <a:latin typeface="Courier New"/>
                <a:cs typeface="Courier New"/>
              </a:rPr>
              <a:t>  WHERE </a:t>
            </a:r>
            <a:r>
              <a:rPr lang="en-GB" sz="1600" dirty="0" err="1">
                <a:latin typeface="Courier New"/>
                <a:cs typeface="Courier New"/>
              </a:rPr>
              <a:t>lineitem.itemno</a:t>
            </a:r>
            <a:r>
              <a:rPr lang="en-GB" sz="1600" dirty="0">
                <a:latin typeface="Courier New"/>
                <a:cs typeface="Courier New"/>
              </a:rPr>
              <a:t> = </a:t>
            </a:r>
            <a:r>
              <a:rPr lang="en-GB" sz="1600" dirty="0" err="1">
                <a:latin typeface="Courier New"/>
                <a:cs typeface="Courier New"/>
              </a:rPr>
              <a:t>item.itemno</a:t>
            </a:r>
            <a:r>
              <a:rPr lang="en-GB" sz="1600" dirty="0">
                <a:latin typeface="Courier New"/>
                <a:cs typeface="Courier New"/>
              </a:rPr>
              <a:t>);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12" name="Group 74"/>
          <p:cNvGraphicFramePr>
            <a:graphicFrameLocks noGrp="1"/>
          </p:cNvGraphicFramePr>
          <p:nvPr/>
        </p:nvGraphicFramePr>
        <p:xfrm>
          <a:off x="86771" y="4186320"/>
          <a:ext cx="3378200" cy="1456373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Red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Black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6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4612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NOT EXISTS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57263" y="1889125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2400" dirty="0"/>
              <a:t>Returns </a:t>
            </a:r>
            <a:r>
              <a:rPr lang="en-GB" sz="2400" i="1" dirty="0"/>
              <a:t>true</a:t>
            </a:r>
            <a:r>
              <a:rPr lang="en-GB" sz="2400" dirty="0"/>
              <a:t> if the table contains no rows satisfying the specified condition</a:t>
            </a:r>
            <a:endParaRPr lang="en-GB" sz="1800" dirty="0"/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i="1" dirty="0"/>
              <a:t>	</a:t>
            </a:r>
            <a:r>
              <a:rPr lang="en-GB" sz="2000" i="1" dirty="0"/>
              <a:t>Report all clothing items (type “C”) that have not been sold</a:t>
            </a:r>
            <a:endParaRPr lang="en-GB" sz="2000" dirty="0"/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,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FROM item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 WHERE </a:t>
            </a:r>
            <a:r>
              <a:rPr lang="en-GB" sz="1800" dirty="0" err="1">
                <a:latin typeface="Courier New" pitchFamily="-109" charset="0"/>
              </a:rPr>
              <a:t>itemtype</a:t>
            </a:r>
            <a:r>
              <a:rPr lang="en-GB" sz="1800" dirty="0">
                <a:latin typeface="Courier New" pitchFamily="-109" charset="0"/>
              </a:rPr>
              <a:t> = 'C'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	 AND NOT EXISTS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		(SELECT * FROM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800" dirty="0">
                <a:latin typeface="Courier New" pitchFamily="-109" charset="0"/>
              </a:rPr>
              <a:t>					WHERE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r>
              <a:rPr lang="en-GB" sz="1800" dirty="0">
                <a:latin typeface="Courier New" pitchFamily="-109" charset="0"/>
              </a:rPr>
              <a:t>);</a:t>
            </a:r>
          </a:p>
        </p:txBody>
      </p:sp>
      <p:graphicFrame>
        <p:nvGraphicFramePr>
          <p:cNvPr id="13383" name="Group 71"/>
          <p:cNvGraphicFramePr>
            <a:graphicFrameLocks noGrp="1"/>
          </p:cNvGraphicFramePr>
          <p:nvPr/>
        </p:nvGraphicFramePr>
        <p:xfrm>
          <a:off x="1963738" y="4826000"/>
          <a:ext cx="3184525" cy="155733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Green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Khaki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Brown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0772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48750" y="558389"/>
          <a:ext cx="2385770" cy="56385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chemeClr val="tx1"/>
                          </a:solidFill>
                          <a:effectLst/>
                        </a:rPr>
                        <a:t>lineno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lineqty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lineprice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chemeClr val="tx1"/>
                          </a:solidFill>
                          <a:effectLst/>
                        </a:rPr>
                        <a:t>saleno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2.25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2.25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40.5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153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676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14993" y="346772"/>
          <a:ext cx="2822208" cy="61685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u="sng" dirty="0" err="1">
                          <a:solidFill>
                            <a:schemeClr val="tx1"/>
                          </a:solidFill>
                          <a:effectLst/>
                        </a:rPr>
                        <a:t>itemno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itemname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itemtype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7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solidFill>
                            <a:schemeClr val="tx1"/>
                          </a:solidFill>
                          <a:effectLst/>
                        </a:rPr>
                        <a:t>itemcolor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Pocket knif</a:t>
                      </a:r>
                      <a:r>
                        <a:rPr lang="en-US" sz="750" spc="85">
                          <a:effectLst/>
                        </a:rPr>
                        <a:t>e—</a:t>
                      </a:r>
                      <a:r>
                        <a:rPr lang="en-US" sz="750">
                          <a:effectLst/>
                        </a:rPr>
                        <a:t>Nile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Pocket knif</a:t>
                      </a:r>
                      <a:r>
                        <a:rPr lang="en-US" sz="750" spc="85" dirty="0">
                          <a:effectLst/>
                        </a:rPr>
                        <a:t>e—</a:t>
                      </a:r>
                      <a:r>
                        <a:rPr lang="en-US" sz="750" dirty="0">
                          <a:effectLst/>
                        </a:rPr>
                        <a:t>Avon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Compass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 err="1">
                          <a:effectLst/>
                        </a:rPr>
                        <a:t>Geopositioning</a:t>
                      </a:r>
                      <a:r>
                        <a:rPr lang="en-US" sz="750" dirty="0">
                          <a:effectLst/>
                        </a:rPr>
                        <a:t> system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Map measure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Ha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Polar Explorer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Red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</a:t>
                      </a:r>
                      <a:r>
                        <a:rPr lang="en-US" sz="750" spc="85" dirty="0">
                          <a:effectLst/>
                        </a:rPr>
                        <a:t>t—</a:t>
                      </a:r>
                      <a:r>
                        <a:rPr lang="en-US" sz="750" dirty="0">
                          <a:effectLst/>
                        </a:rPr>
                        <a:t>Polar Explorer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Boot</a:t>
                      </a:r>
                      <a:r>
                        <a:rPr lang="en-US" sz="750" spc="85" dirty="0">
                          <a:effectLst/>
                        </a:rPr>
                        <a:t>s—</a:t>
                      </a:r>
                      <a:r>
                        <a:rPr lang="en-US" sz="750" dirty="0">
                          <a:effectLst/>
                        </a:rPr>
                        <a:t>snake proof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Green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Boot</a:t>
                      </a:r>
                      <a:r>
                        <a:rPr lang="en-US" sz="750" spc="85">
                          <a:effectLst/>
                        </a:rPr>
                        <a:t>s—</a:t>
                      </a:r>
                      <a:r>
                        <a:rPr lang="en-US" sz="750">
                          <a:effectLst/>
                        </a:rPr>
                        <a:t>snake proof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Safari chair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Hammock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8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13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Ten</a:t>
                      </a:r>
                      <a:r>
                        <a:rPr lang="en-US" sz="750" spc="85">
                          <a:effectLst/>
                        </a:rPr>
                        <a:t>t—</a:t>
                      </a:r>
                      <a:r>
                        <a:rPr lang="en-US" sz="750">
                          <a:effectLst/>
                        </a:rPr>
                        <a:t>2 person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F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Khaki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14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Safari cooking kit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—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15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Pith helmet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Khaki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16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Pith helmet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White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17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Map case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18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Sextant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—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19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Stetson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Black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374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20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Stetson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450"/>
                        </a:spcAft>
                      </a:pPr>
                      <a:r>
                        <a:rPr lang="en-US" sz="750" dirty="0">
                          <a:effectLst/>
                        </a:rPr>
                        <a:t>C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8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Brown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7145" marR="17145" marT="17145" marB="1714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80" y="580282"/>
            <a:ext cx="3527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SELECT </a:t>
            </a:r>
            <a:r>
              <a:rPr lang="en-GB" sz="1600" dirty="0" err="1">
                <a:latin typeface="Courier New" pitchFamily="-109" charset="0"/>
              </a:rPr>
              <a:t>itemname</a:t>
            </a:r>
            <a:r>
              <a:rPr lang="en-GB" sz="1600" dirty="0">
                <a:latin typeface="Courier New" pitchFamily="-109" charset="0"/>
              </a:rPr>
              <a:t>, </a:t>
            </a:r>
            <a:r>
              <a:rPr lang="en-GB" sz="1600" dirty="0" err="1">
                <a:latin typeface="Courier New" pitchFamily="-109" charset="0"/>
              </a:rPr>
              <a:t>itemcolor</a:t>
            </a:r>
            <a:r>
              <a:rPr lang="en-GB" sz="1600" dirty="0">
                <a:latin typeface="Courier New" pitchFamily="-109" charset="0"/>
              </a:rPr>
              <a:t> FROM item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 WHERE </a:t>
            </a:r>
            <a:r>
              <a:rPr lang="en-GB" sz="1600" dirty="0" err="1">
                <a:latin typeface="Courier New" pitchFamily="-109" charset="0"/>
              </a:rPr>
              <a:t>itemtype</a:t>
            </a:r>
            <a:r>
              <a:rPr lang="en-GB" sz="1600" dirty="0">
                <a:latin typeface="Courier New" pitchFamily="-109" charset="0"/>
              </a:rPr>
              <a:t> = 'C'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  AND NOT EXISTS</a:t>
            </a: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(SELECT * FROM </a:t>
            </a:r>
            <a:r>
              <a:rPr lang="en-GB" sz="1600" dirty="0" err="1">
                <a:latin typeface="Courier New" pitchFamily="-109" charset="0"/>
              </a:rPr>
              <a:t>lineitem</a:t>
            </a:r>
            <a:endParaRPr lang="en-GB" sz="16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457200" algn="l"/>
                <a:tab pos="693738" algn="l"/>
                <a:tab pos="914400" algn="l"/>
                <a:tab pos="1150938" algn="l"/>
                <a:tab pos="1371600" algn="l"/>
              </a:tabLst>
            </a:pPr>
            <a:r>
              <a:rPr lang="en-GB" sz="1600" dirty="0">
                <a:latin typeface="Courier New" pitchFamily="-109" charset="0"/>
              </a:rPr>
              <a:t>  WHERE </a:t>
            </a:r>
            <a:r>
              <a:rPr lang="en-GB" sz="1600" dirty="0" err="1">
                <a:latin typeface="Courier New" pitchFamily="-109" charset="0"/>
              </a:rPr>
              <a:t>item.itemno</a:t>
            </a:r>
            <a:r>
              <a:rPr lang="en-GB" sz="1600" dirty="0">
                <a:latin typeface="Courier New" pitchFamily="-109" charset="0"/>
              </a:rPr>
              <a:t> = </a:t>
            </a:r>
            <a:r>
              <a:rPr lang="en-GB" sz="1600" dirty="0" err="1">
                <a:latin typeface="Courier New" pitchFamily="-109" charset="0"/>
              </a:rPr>
              <a:t>lineitem.itemno</a:t>
            </a:r>
            <a:r>
              <a:rPr lang="en-GB" sz="1600" dirty="0">
                <a:latin typeface="Courier New" pitchFamily="-109" charset="0"/>
              </a:rPr>
              <a:t>);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graphicFrame>
        <p:nvGraphicFramePr>
          <p:cNvPr id="7" name="Group 71"/>
          <p:cNvGraphicFramePr>
            <a:graphicFrameLocks noGrp="1"/>
          </p:cNvGraphicFramePr>
          <p:nvPr/>
        </p:nvGraphicFramePr>
        <p:xfrm>
          <a:off x="190223" y="4530385"/>
          <a:ext cx="3184525" cy="155733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itemcolor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Hat—Polar Explorer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White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Boots—snake proof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Green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Pith helmet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Khaki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Stetson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Brown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Many-to-Many Relationship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5538" y="3886200"/>
            <a:ext cx="76200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i="1"/>
              <a:t>Fearful concatenation of circumstances</a:t>
            </a:r>
            <a:endParaRPr lang="en-GB"/>
          </a:p>
          <a:p>
            <a:pPr marL="342900" indent="-342900"/>
            <a:r>
              <a:rPr lang="en-GB"/>
              <a:t>Daniel Webster</a:t>
            </a:r>
          </a:p>
        </p:txBody>
      </p:sp>
    </p:spTree>
    <p:extLst>
      <p:ext uri="{BB962C8B-B14F-4D97-AF65-F5344CB8AC3E}">
        <p14:creationId xmlns:p14="http://schemas.microsoft.com/office/powerpoint/2010/main" val="2996763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Report all brown items that have been sold</a:t>
            </a:r>
          </a:p>
          <a:p>
            <a:r>
              <a:rPr lang="en-US" sz="2400" dirty="0"/>
              <a:t>Report all brown items that have not been sold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ClassicModels</a:t>
            </a:r>
            <a:endParaRPr lang="en-US" sz="2400" dirty="0"/>
          </a:p>
          <a:p>
            <a:pPr lvl="1"/>
            <a:r>
              <a:rPr lang="en-US" sz="2000" dirty="0"/>
              <a:t>List the first and last name of employee’s with the title ‘Sales Rep’ that do not service any Customers. </a:t>
            </a:r>
          </a:p>
          <a:p>
            <a:pPr lvl="1"/>
            <a:r>
              <a:rPr lang="en-US" sz="2000" dirty="0"/>
              <a:t>List the names of products that have not been ordered.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509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Set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2241550"/>
            <a:ext cx="7769225" cy="2055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latin typeface="Courier New" pitchFamily="-109" charset="0"/>
              </a:rPr>
              <a:t>UNION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</a:pPr>
            <a:r>
              <a:rPr lang="en-GB"/>
              <a:t>Equivalent to OR</a:t>
            </a:r>
          </a:p>
          <a:p>
            <a:pPr>
              <a:lnSpc>
                <a:spcPct val="90000"/>
              </a:lnSpc>
            </a:pPr>
            <a:r>
              <a:rPr lang="en-GB">
                <a:latin typeface="Courier New" pitchFamily="-109" charset="0"/>
              </a:rPr>
              <a:t>INTERSECT</a:t>
            </a:r>
            <a:r>
              <a:rPr lang="en-GB"/>
              <a:t> </a:t>
            </a:r>
          </a:p>
          <a:p>
            <a:pPr lvl="1">
              <a:lnSpc>
                <a:spcPct val="90000"/>
              </a:lnSpc>
            </a:pPr>
            <a:r>
              <a:rPr lang="en-GB"/>
              <a:t>Equivalent to AND</a:t>
            </a:r>
          </a:p>
        </p:txBody>
      </p:sp>
    </p:spTree>
    <p:extLst>
      <p:ext uri="{BB962C8B-B14F-4D97-AF65-F5344CB8AC3E}">
        <p14:creationId xmlns:p14="http://schemas.microsoft.com/office/powerpoint/2010/main" val="3442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2613"/>
            <a:ext cx="8686800" cy="1143000"/>
          </a:xfrm>
        </p:spPr>
        <p:txBody>
          <a:bodyPr/>
          <a:lstStyle/>
          <a:p>
            <a:r>
              <a:rPr lang="en-GB" sz="4000"/>
              <a:t>UNION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158875" y="1747838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000" i="1" dirty="0"/>
              <a:t>List all items that were sold on January 16, 2011, or are brown.</a:t>
            </a:r>
            <a:r>
              <a:rPr lang="en-GB" sz="1800" dirty="0">
                <a:latin typeface="Courier" pitchFamily="-109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GB" sz="18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JOIN sale ON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saledate</a:t>
            </a:r>
            <a:r>
              <a:rPr lang="en-GB" sz="1800" dirty="0">
                <a:latin typeface="Courier New" pitchFamily="-109" charset="0"/>
              </a:rPr>
              <a:t> = '2011-01-16'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UNION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WHERE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= 'Brown';</a:t>
            </a:r>
          </a:p>
        </p:txBody>
      </p:sp>
      <p:graphicFrame>
        <p:nvGraphicFramePr>
          <p:cNvPr id="22596" name="Group 68"/>
          <p:cNvGraphicFramePr>
            <a:graphicFrameLocks noGrp="1"/>
          </p:cNvGraphicFramePr>
          <p:nvPr/>
        </p:nvGraphicFramePr>
        <p:xfrm>
          <a:off x="1608138" y="4284663"/>
          <a:ext cx="1895475" cy="2523490"/>
        </p:xfrm>
        <a:graphic>
          <a:graphicData uri="http://schemas.openxmlformats.org/drawingml/2006/table">
            <a:tbl>
              <a:tblPr/>
              <a:tblGrid>
                <a:gridCol w="189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itemname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Hammock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Map case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Pocket knife—Avon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Pocket knife—Nile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Safari chair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Stetson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Tent—2 person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Tent—8 person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15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858837"/>
            <a:ext cx="8686800" cy="1143000"/>
          </a:xfrm>
        </p:spPr>
        <p:txBody>
          <a:bodyPr/>
          <a:lstStyle/>
          <a:p>
            <a:r>
              <a:rPr lang="en-GB" sz="4000"/>
              <a:t>INTERSECT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092200" y="2171700"/>
            <a:ext cx="7840663" cy="2514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i="1" dirty="0"/>
              <a:t>List all items that were sold on January 16, 2011, and are brown.</a:t>
            </a:r>
            <a:endParaRPr lang="en-GB" sz="18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18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JOIN </a:t>
            </a:r>
            <a:r>
              <a:rPr lang="en-GB" sz="1800" dirty="0" err="1">
                <a:latin typeface="Courier New" pitchFamily="-109" charset="0"/>
              </a:rPr>
              <a:t>lineitem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ON </a:t>
            </a:r>
            <a:r>
              <a:rPr lang="en-GB" sz="1800" dirty="0" err="1">
                <a:latin typeface="Courier New" pitchFamily="-109" charset="0"/>
              </a:rPr>
              <a:t>item.itemno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lineitem.itemno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JOIN sale ON </a:t>
            </a:r>
            <a:r>
              <a:rPr lang="en-GB" sz="1800" dirty="0" err="1">
                <a:latin typeface="Courier New" pitchFamily="-109" charset="0"/>
              </a:rPr>
              <a:t>lineitem.saleno</a:t>
            </a:r>
            <a:r>
              <a:rPr lang="en-GB" sz="1800" dirty="0">
                <a:latin typeface="Courier New" pitchFamily="-109" charset="0"/>
              </a:rPr>
              <a:t> = </a:t>
            </a:r>
            <a:r>
              <a:rPr lang="en-GB" sz="1800" dirty="0" err="1">
                <a:latin typeface="Courier New" pitchFamily="-109" charset="0"/>
              </a:rPr>
              <a:t>sale.saleno</a:t>
            </a:r>
            <a:endParaRPr lang="en-GB" sz="18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WHERE </a:t>
            </a:r>
            <a:r>
              <a:rPr lang="en-GB" sz="1800" dirty="0" err="1">
                <a:latin typeface="Courier New" pitchFamily="-109" charset="0"/>
              </a:rPr>
              <a:t>saledate</a:t>
            </a:r>
            <a:r>
              <a:rPr lang="en-GB" sz="1800" dirty="0">
                <a:latin typeface="Courier New" pitchFamily="-109" charset="0"/>
              </a:rPr>
              <a:t> = '2011-01-16'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INTERSECT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>
                <a:latin typeface="Courier New" pitchFamily="-109" charset="0"/>
              </a:rPr>
              <a:t>	SELECT </a:t>
            </a:r>
            <a:r>
              <a:rPr lang="en-GB" sz="1800" dirty="0" err="1">
                <a:latin typeface="Courier New" pitchFamily="-109" charset="0"/>
              </a:rPr>
              <a:t>itemname</a:t>
            </a:r>
            <a:r>
              <a:rPr lang="en-GB" sz="1800" dirty="0">
                <a:latin typeface="Courier New" pitchFamily="-109" charset="0"/>
              </a:rPr>
              <a:t> FROM item WHERE </a:t>
            </a:r>
            <a:r>
              <a:rPr lang="en-GB" sz="1800" dirty="0" err="1">
                <a:latin typeface="Courier New" pitchFamily="-109" charset="0"/>
              </a:rPr>
              <a:t>itemcolor</a:t>
            </a:r>
            <a:r>
              <a:rPr lang="en-GB" sz="1800" dirty="0">
                <a:latin typeface="Courier New" pitchFamily="-109" charset="0"/>
              </a:rPr>
              <a:t> = 'Brown';</a:t>
            </a:r>
            <a:endParaRPr lang="en-GB" sz="1800" dirty="0"/>
          </a:p>
          <a:p>
            <a:pPr>
              <a:lnSpc>
                <a:spcPct val="90000"/>
              </a:lnSpc>
              <a:buFontTx/>
              <a:buNone/>
            </a:pPr>
            <a:endParaRPr lang="en-GB" sz="1800" dirty="0"/>
          </a:p>
        </p:txBody>
      </p:sp>
      <p:graphicFrame>
        <p:nvGraphicFramePr>
          <p:cNvPr id="23577" name="Group 25"/>
          <p:cNvGraphicFramePr>
            <a:graphicFrameLocks noGrp="1"/>
          </p:cNvGraphicFramePr>
          <p:nvPr/>
        </p:nvGraphicFramePr>
        <p:xfrm>
          <a:off x="1709738" y="4843463"/>
          <a:ext cx="2066925" cy="936625"/>
        </p:xfrm>
        <a:graphic>
          <a:graphicData uri="http://schemas.openxmlformats.org/drawingml/2006/table">
            <a:tbl>
              <a:tblPr/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itemname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-109" charset="0"/>
                          <a:ea typeface="Osaka" pitchFamily="-109" charset="-128"/>
                          <a:cs typeface="Osaka" pitchFamily="-109" charset="-128"/>
                        </a:rPr>
                        <a:t>Pocket knife—Avon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-109" charset="0"/>
                        <a:ea typeface="Osaka" pitchFamily="-109" charset="-128"/>
                        <a:cs typeface="Osaka" pitchFamily="-109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0" name="AutoShape 28"/>
          <p:cNvSpPr>
            <a:spLocks noChangeArrowheads="1"/>
          </p:cNvSpPr>
          <p:nvPr/>
        </p:nvSpPr>
        <p:spPr bwMode="auto">
          <a:xfrm>
            <a:off x="7137400" y="5259388"/>
            <a:ext cx="1479550" cy="815975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>
                <a:solidFill>
                  <a:srgbClr val="000000"/>
                </a:solidFill>
                <a:latin typeface="Georgia" pitchFamily="-109" charset="0"/>
              </a:rPr>
              <a:t>INTERSECT not supported by MySQL</a:t>
            </a:r>
            <a:endParaRPr lang="en-US" sz="140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9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</a:t>
            </a:r>
          </a:p>
          <a:p>
            <a:pPr lvl="1"/>
            <a:r>
              <a:rPr lang="en-US" dirty="0" err="1"/>
              <a:t>m:m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Associative entity</a:t>
            </a:r>
          </a:p>
          <a:p>
            <a:pPr lvl="1"/>
            <a:r>
              <a:rPr lang="en-US" dirty="0"/>
              <a:t>Weak entity</a:t>
            </a:r>
          </a:p>
          <a:p>
            <a:pPr lvl="1"/>
            <a:r>
              <a:rPr lang="en-US" dirty="0">
                <a:latin typeface="Courier New" pitchFamily="-109" charset="0"/>
              </a:rPr>
              <a:t>EXISTS</a:t>
            </a:r>
            <a:endParaRPr lang="en-US" dirty="0"/>
          </a:p>
          <a:p>
            <a:pPr lvl="1"/>
            <a:r>
              <a:rPr lang="en-US"/>
              <a:t>Set </a:t>
            </a:r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279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09" y="240683"/>
            <a:ext cx="5084482" cy="649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sales form</a:t>
            </a:r>
          </a:p>
        </p:txBody>
      </p:sp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4550" y="2300288"/>
            <a:ext cx="8077200" cy="351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963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9906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The many-to-many relationship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17600" y="1998663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Create a third entity to map an </a:t>
            </a:r>
            <a:r>
              <a:rPr lang="en-GB" dirty="0" err="1"/>
              <a:t>m:m</a:t>
            </a:r>
            <a:r>
              <a:rPr lang="en-GB" dirty="0"/>
              <a:t> relationship</a:t>
            </a:r>
          </a:p>
          <a:p>
            <a:pPr lvl="1"/>
            <a:r>
              <a:rPr lang="en-GB" dirty="0"/>
              <a:t>An associative entity</a:t>
            </a:r>
          </a:p>
          <a:p>
            <a:r>
              <a:rPr lang="en-GB" dirty="0"/>
              <a:t>The + on the crow's foot indicates that LINEITEM is identified by concatenating </a:t>
            </a:r>
            <a:r>
              <a:rPr lang="en-GB" i="1" dirty="0" err="1"/>
              <a:t>saleno</a:t>
            </a:r>
            <a:r>
              <a:rPr lang="en-GB" dirty="0"/>
              <a:t> and </a:t>
            </a:r>
            <a:r>
              <a:rPr lang="en-GB" i="1" dirty="0" err="1"/>
              <a:t>lineno</a:t>
            </a:r>
            <a:endParaRPr lang="en-GB" dirty="0"/>
          </a:p>
        </p:txBody>
      </p:sp>
      <p:pic>
        <p:nvPicPr>
          <p:cNvPr id="5192" name="Picture 72" descr="FireLite:Books:Data Management:6e:Art PNG:05-sale-item.png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1557338" y="5180013"/>
            <a:ext cx="4757737" cy="1279525"/>
          </a:xfrm>
          <a:prstGeom prst="rect">
            <a:avLst/>
          </a:prstGeom>
          <a:noFill/>
        </p:spPr>
      </p:pic>
      <p:sp>
        <p:nvSpPr>
          <p:cNvPr id="5195" name="AutoShape 75"/>
          <p:cNvSpPr>
            <a:spLocks noChangeArrowheads="1"/>
          </p:cNvSpPr>
          <p:nvPr/>
        </p:nvSpPr>
        <p:spPr bwMode="auto">
          <a:xfrm>
            <a:off x="6557963" y="4996367"/>
            <a:ext cx="1770062" cy="178218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LINEITEM is known as a weak entity, and it has an </a:t>
            </a:r>
            <a:r>
              <a:rPr lang="en-US" sz="1600" b="1" i="1" dirty="0">
                <a:solidFill>
                  <a:srgbClr val="000000"/>
                </a:solidFill>
                <a:latin typeface="Georgia" pitchFamily="-109" charset="0"/>
              </a:rPr>
              <a:t>identifying</a:t>
            </a:r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 relationship with SALE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625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473677"/>
            <a:ext cx="8229600" cy="1143000"/>
          </a:xfrm>
        </p:spPr>
        <p:txBody>
          <a:bodyPr/>
          <a:lstStyle/>
          <a:p>
            <a:r>
              <a:rPr lang="en-US" dirty="0"/>
              <a:t>Preference settings</a:t>
            </a:r>
          </a:p>
        </p:txBody>
      </p:sp>
      <p:pic>
        <p:nvPicPr>
          <p:cNvPr id="9" name="Content Placeholder 8" descr="key &amp; associate entity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34" b="-5034"/>
          <a:stretch>
            <a:fillRect/>
          </a:stretch>
        </p:blipFill>
        <p:spPr>
          <a:xfrm>
            <a:off x="1041047" y="2029295"/>
            <a:ext cx="7769225" cy="4113212"/>
          </a:xfrm>
        </p:spPr>
      </p:pic>
      <p:sp>
        <p:nvSpPr>
          <p:cNvPr id="6" name="Rectangular Callout 5"/>
          <p:cNvSpPr/>
          <p:nvPr/>
        </p:nvSpPr>
        <p:spPr bwMode="auto">
          <a:xfrm>
            <a:off x="790927" y="1532456"/>
            <a:ext cx="4582650" cy="440843"/>
          </a:xfrm>
          <a:prstGeom prst="wedgeRectCallout">
            <a:avLst>
              <a:gd name="adj1" fmla="val 66166"/>
              <a:gd name="adj2" fmla="val 57488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Foreign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 key same name as primary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268679" y="6114282"/>
            <a:ext cx="4996993" cy="440843"/>
          </a:xfrm>
          <a:prstGeom prst="wedgeRectCallout">
            <a:avLst>
              <a:gd name="adj1" fmla="val 12482"/>
              <a:gd name="adj2" fmla="val -23842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Associative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 table name of form </a:t>
            </a:r>
            <a:r>
              <a:rPr kumimoji="0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Osaka" pitchFamily="-109" charset="-128"/>
                <a:cs typeface="Osaka" pitchFamily="-109" charset="-128"/>
              </a:rPr>
              <a:t>tableA_tableB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Osaka" pitchFamily="-109" charset="-128"/>
              <a:cs typeface="Osaka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67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15975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The many-to-many relationship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54075" y="1925638"/>
            <a:ext cx="7769225" cy="684212"/>
          </a:xfrm>
        </p:spPr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825500" y="4597400"/>
            <a:ext cx="1549400" cy="1231900"/>
          </a:xfrm>
          <a:prstGeom prst="wedgeEllipseCallout">
            <a:avLst>
              <a:gd name="adj1" fmla="val 90597"/>
              <a:gd name="adj2" fmla="val 1867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m</a:t>
            </a:r>
            <a:r>
              <a:rPr lang="en-US" dirty="0" err="1"/>
              <a:t>:m</a:t>
            </a:r>
            <a:r>
              <a:rPr lang="en-US" dirty="0"/>
              <a:t> symbol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  <a:ea typeface="Osaka" pitchFamily="-109" charset="-128"/>
              <a:cs typeface="Osaka" pitchFamily="-109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2609850"/>
            <a:ext cx="54610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929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66" y="848783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The many-to-many relationship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684212"/>
          </a:xfrm>
        </p:spPr>
        <p:txBody>
          <a:bodyPr/>
          <a:lstStyle/>
          <a:p>
            <a:r>
              <a:rPr lang="en-US" dirty="0"/>
              <a:t>MySQL Workbench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32" y="2675465"/>
            <a:ext cx="6807199" cy="2760133"/>
          </a:xfrm>
          <a:prstGeom prst="rect">
            <a:avLst/>
          </a:prstGeom>
        </p:spPr>
      </p:pic>
      <p:sp>
        <p:nvSpPr>
          <p:cNvPr id="13" name="Oval Callout 12"/>
          <p:cNvSpPr/>
          <p:nvPr/>
        </p:nvSpPr>
        <p:spPr bwMode="auto">
          <a:xfrm>
            <a:off x="1367367" y="5541434"/>
            <a:ext cx="2611966" cy="1316566"/>
          </a:xfrm>
          <a:prstGeom prst="wedgeEllipseCallout">
            <a:avLst>
              <a:gd name="adj1" fmla="val 28721"/>
              <a:gd name="adj2" fmla="val -15314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Identifying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relationship</a:t>
            </a:r>
          </a:p>
        </p:txBody>
      </p:sp>
      <p:sp>
        <p:nvSpPr>
          <p:cNvPr id="14" name="Oval Callout 13"/>
          <p:cNvSpPr/>
          <p:nvPr/>
        </p:nvSpPr>
        <p:spPr bwMode="auto">
          <a:xfrm>
            <a:off x="5516033" y="5541434"/>
            <a:ext cx="3153833" cy="1316566"/>
          </a:xfrm>
          <a:prstGeom prst="wedgeEllipseCallout">
            <a:avLst>
              <a:gd name="adj1" fmla="val -35172"/>
              <a:gd name="adj2" fmla="val -15314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Non-identifying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9" charset="0"/>
                <a:ea typeface="Osaka" pitchFamily="-109" charset="-128"/>
                <a:cs typeface="Osaka" pitchFamily="-109" charset="-128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4466945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939800"/>
            <a:ext cx="82296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Why a third entity?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7387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Store data about the relationship</a:t>
            </a:r>
          </a:p>
          <a:p>
            <a:r>
              <a:rPr lang="en-GB" dirty="0"/>
              <a:t>Think of an </a:t>
            </a:r>
            <a:r>
              <a:rPr lang="en-GB" dirty="0" err="1"/>
              <a:t>m:m</a:t>
            </a:r>
            <a:r>
              <a:rPr lang="en-GB" dirty="0"/>
              <a:t> as two 1:m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919562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GA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10 Template " id="{46C1C124-785E-8546-9CD4-BED833554EF2}" vid="{D00F40F4-B1AB-0949-AFDC-73D0DD59811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4610 Template </Template>
  <TotalTime>1453</TotalTime>
  <Words>1580</Words>
  <Application>Microsoft Macintosh PowerPoint</Application>
  <PresentationFormat>Letter Paper (8.5x11 in)</PresentationFormat>
  <Paragraphs>600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Cambria</vt:lpstr>
      <vt:lpstr>Courier</vt:lpstr>
      <vt:lpstr>Courier New</vt:lpstr>
      <vt:lpstr>Georgia</vt:lpstr>
      <vt:lpstr>Helvetica</vt:lpstr>
      <vt:lpstr>Times New Roman</vt:lpstr>
      <vt:lpstr>Trebuchet MS</vt:lpstr>
      <vt:lpstr>Wingdings</vt:lpstr>
      <vt:lpstr>UGA theme</vt:lpstr>
      <vt:lpstr>MIST 4610 – Data Mgmt and Analytics</vt:lpstr>
      <vt:lpstr>The Many-to-Many Relationship</vt:lpstr>
      <vt:lpstr>PowerPoint Presentation</vt:lpstr>
      <vt:lpstr>A sales form</vt:lpstr>
      <vt:lpstr>The many-to-many relationship</vt:lpstr>
      <vt:lpstr>Preference settings</vt:lpstr>
      <vt:lpstr>The many-to-many relationship</vt:lpstr>
      <vt:lpstr>The many-to-many relationship</vt:lpstr>
      <vt:lpstr>Why a third entity?</vt:lpstr>
      <vt:lpstr>Creating a relational database</vt:lpstr>
      <vt:lpstr>Creating a relational database</vt:lpstr>
      <vt:lpstr>Exercise</vt:lpstr>
      <vt:lpstr>A three table join</vt:lpstr>
      <vt:lpstr>A three table join</vt:lpstr>
      <vt:lpstr>In-class Practice (ClassicModels)</vt:lpstr>
      <vt:lpstr>EXISTS</vt:lpstr>
      <vt:lpstr>PowerPoint Presentation</vt:lpstr>
      <vt:lpstr>NOT EXISTS</vt:lpstr>
      <vt:lpstr>PowerPoint Presentation</vt:lpstr>
      <vt:lpstr>Exercise</vt:lpstr>
      <vt:lpstr>Set operations</vt:lpstr>
      <vt:lpstr>UNION</vt:lpstr>
      <vt:lpstr>INTERSECT</vt:lpstr>
      <vt:lpstr>Conclusion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Many-to-Many Relationship</dc:title>
  <cp:lastModifiedBy>Nikhil Srinivasan</cp:lastModifiedBy>
  <cp:revision>75</cp:revision>
  <dcterms:created xsi:type="dcterms:W3CDTF">2010-09-07T12:19:34Z</dcterms:created>
  <dcterms:modified xsi:type="dcterms:W3CDTF">2020-02-10T16:53:44Z</dcterms:modified>
</cp:coreProperties>
</file>