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6" r:id="rId1"/>
  </p:sldMasterIdLst>
  <p:notesMasterIdLst>
    <p:notesMasterId r:id="rId54"/>
  </p:notesMasterIdLst>
  <p:handoutMasterIdLst>
    <p:handoutMasterId r:id="rId55"/>
  </p:handoutMasterIdLst>
  <p:sldIdLst>
    <p:sldId id="379" r:id="rId2"/>
    <p:sldId id="380" r:id="rId3"/>
    <p:sldId id="381" r:id="rId4"/>
    <p:sldId id="429" r:id="rId5"/>
    <p:sldId id="430" r:id="rId6"/>
    <p:sldId id="431" r:id="rId7"/>
    <p:sldId id="432" r:id="rId8"/>
    <p:sldId id="433" r:id="rId9"/>
    <p:sldId id="434" r:id="rId10"/>
    <p:sldId id="435" r:id="rId11"/>
    <p:sldId id="382" r:id="rId12"/>
    <p:sldId id="383" r:id="rId13"/>
    <p:sldId id="384" r:id="rId14"/>
    <p:sldId id="385" r:id="rId15"/>
    <p:sldId id="386" r:id="rId16"/>
    <p:sldId id="387" r:id="rId17"/>
    <p:sldId id="388" r:id="rId18"/>
    <p:sldId id="393" r:id="rId19"/>
    <p:sldId id="394" r:id="rId20"/>
    <p:sldId id="436" r:id="rId21"/>
    <p:sldId id="437" r:id="rId22"/>
    <p:sldId id="438" r:id="rId23"/>
    <p:sldId id="439" r:id="rId24"/>
    <p:sldId id="428" r:id="rId25"/>
    <p:sldId id="452" r:id="rId26"/>
    <p:sldId id="412" r:id="rId27"/>
    <p:sldId id="413" r:id="rId28"/>
    <p:sldId id="414" r:id="rId29"/>
    <p:sldId id="415" r:id="rId30"/>
    <p:sldId id="416" r:id="rId31"/>
    <p:sldId id="417" r:id="rId32"/>
    <p:sldId id="419" r:id="rId33"/>
    <p:sldId id="420"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21" r:id="rId47"/>
    <p:sldId id="423" r:id="rId48"/>
    <p:sldId id="424" r:id="rId49"/>
    <p:sldId id="425" r:id="rId50"/>
    <p:sldId id="426" r:id="rId51"/>
    <p:sldId id="453" r:id="rId52"/>
    <p:sldId id="427" r:id="rId53"/>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53" algn="l" rtl="0" eaLnBrk="0" fontAlgn="base" hangingPunct="0">
      <a:spcBef>
        <a:spcPct val="0"/>
      </a:spcBef>
      <a:spcAft>
        <a:spcPct val="0"/>
      </a:spcAft>
      <a:defRPr sz="2000" kern="1200">
        <a:solidFill>
          <a:schemeClr val="tx1"/>
        </a:solidFill>
        <a:latin typeface="Arial" charset="0"/>
        <a:ea typeface="+mn-ea"/>
        <a:cs typeface="+mn-cs"/>
      </a:defRPr>
    </a:lvl2pPr>
    <a:lvl3pPr marL="914305" algn="l" rtl="0" eaLnBrk="0" fontAlgn="base" hangingPunct="0">
      <a:spcBef>
        <a:spcPct val="0"/>
      </a:spcBef>
      <a:spcAft>
        <a:spcPct val="0"/>
      </a:spcAft>
      <a:defRPr sz="2000" kern="1200">
        <a:solidFill>
          <a:schemeClr val="tx1"/>
        </a:solidFill>
        <a:latin typeface="Arial" charset="0"/>
        <a:ea typeface="+mn-ea"/>
        <a:cs typeface="+mn-cs"/>
      </a:defRPr>
    </a:lvl3pPr>
    <a:lvl4pPr marL="1371458" algn="l" rtl="0" eaLnBrk="0" fontAlgn="base" hangingPunct="0">
      <a:spcBef>
        <a:spcPct val="0"/>
      </a:spcBef>
      <a:spcAft>
        <a:spcPct val="0"/>
      </a:spcAft>
      <a:defRPr sz="2000" kern="1200">
        <a:solidFill>
          <a:schemeClr val="tx1"/>
        </a:solidFill>
        <a:latin typeface="Arial" charset="0"/>
        <a:ea typeface="+mn-ea"/>
        <a:cs typeface="+mn-cs"/>
      </a:defRPr>
    </a:lvl4pPr>
    <a:lvl5pPr marL="1828610" algn="l" rtl="0" eaLnBrk="0" fontAlgn="base" hangingPunct="0">
      <a:spcBef>
        <a:spcPct val="0"/>
      </a:spcBef>
      <a:spcAft>
        <a:spcPct val="0"/>
      </a:spcAft>
      <a:defRPr sz="2000" kern="1200">
        <a:solidFill>
          <a:schemeClr val="tx1"/>
        </a:solidFill>
        <a:latin typeface="Arial" charset="0"/>
        <a:ea typeface="+mn-ea"/>
        <a:cs typeface="+mn-cs"/>
      </a:defRPr>
    </a:lvl5pPr>
    <a:lvl6pPr marL="2285762" algn="l" defTabSz="914305" rtl="0" eaLnBrk="1" latinLnBrk="0" hangingPunct="1">
      <a:defRPr sz="2000" kern="1200">
        <a:solidFill>
          <a:schemeClr val="tx1"/>
        </a:solidFill>
        <a:latin typeface="Arial" charset="0"/>
        <a:ea typeface="+mn-ea"/>
        <a:cs typeface="+mn-cs"/>
      </a:defRPr>
    </a:lvl6pPr>
    <a:lvl7pPr marL="2742915" algn="l" defTabSz="914305" rtl="0" eaLnBrk="1" latinLnBrk="0" hangingPunct="1">
      <a:defRPr sz="2000" kern="1200">
        <a:solidFill>
          <a:schemeClr val="tx1"/>
        </a:solidFill>
        <a:latin typeface="Arial" charset="0"/>
        <a:ea typeface="+mn-ea"/>
        <a:cs typeface="+mn-cs"/>
      </a:defRPr>
    </a:lvl7pPr>
    <a:lvl8pPr marL="3200068" algn="l" defTabSz="914305" rtl="0" eaLnBrk="1" latinLnBrk="0" hangingPunct="1">
      <a:defRPr sz="2000" kern="1200">
        <a:solidFill>
          <a:schemeClr val="tx1"/>
        </a:solidFill>
        <a:latin typeface="Arial" charset="0"/>
        <a:ea typeface="+mn-ea"/>
        <a:cs typeface="+mn-cs"/>
      </a:defRPr>
    </a:lvl8pPr>
    <a:lvl9pPr marL="3657220" algn="l" defTabSz="914305"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3" autoAdjust="0"/>
    <p:restoredTop sz="94655" autoAdjust="0"/>
  </p:normalViewPr>
  <p:slideViewPr>
    <p:cSldViewPr>
      <p:cViewPr varScale="1">
        <p:scale>
          <a:sx n="145" d="100"/>
          <a:sy n="145" d="100"/>
        </p:scale>
        <p:origin x="28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155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5360" y="4560570"/>
            <a:ext cx="5364480" cy="432054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19"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4192585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153"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305"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458"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61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5762"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2525" y="692150"/>
            <a:ext cx="4552950" cy="3416300"/>
          </a:xfrm>
          <a:ln/>
        </p:spPr>
      </p:sp>
      <p:sp>
        <p:nvSpPr>
          <p:cNvPr id="26627"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81601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120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66825" y="727075"/>
            <a:ext cx="4781550" cy="3586163"/>
          </a:xfrm>
          <a:ln/>
        </p:spPr>
      </p:sp>
      <p:sp>
        <p:nvSpPr>
          <p:cNvPr id="7680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87765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Rot="1" noChangeAspect="1" noChangeArrowheads="1" noTextEdit="1"/>
          </p:cNvSpPr>
          <p:nvPr>
            <p:ph type="sldImg"/>
          </p:nvPr>
        </p:nvSpPr>
        <p:spPr>
          <a:xfrm>
            <a:off x="1266825" y="727075"/>
            <a:ext cx="4781550" cy="3586163"/>
          </a:xfrm>
          <a:ln/>
        </p:spPr>
      </p:sp>
      <p:sp>
        <p:nvSpPr>
          <p:cNvPr id="77827"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69163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6825" y="727075"/>
            <a:ext cx="4781550" cy="3586163"/>
          </a:xfrm>
          <a:ln/>
        </p:spPr>
      </p:sp>
      <p:sp>
        <p:nvSpPr>
          <p:cNvPr id="7885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865142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Rot="1" noChangeAspect="1" noChangeArrowheads="1" noTextEdit="1"/>
          </p:cNvSpPr>
          <p:nvPr>
            <p:ph type="sldImg"/>
          </p:nvPr>
        </p:nvSpPr>
        <p:spPr>
          <a:xfrm>
            <a:off x="1266825" y="727075"/>
            <a:ext cx="4781550" cy="3586163"/>
          </a:xfrm>
          <a:ln/>
        </p:spPr>
      </p:sp>
      <p:sp>
        <p:nvSpPr>
          <p:cNvPr id="79875"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14506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66825" y="727075"/>
            <a:ext cx="4781550" cy="3586163"/>
          </a:xfrm>
          <a:ln/>
        </p:spPr>
      </p:sp>
      <p:sp>
        <p:nvSpPr>
          <p:cNvPr id="808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56357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Rot="1" noChangeAspect="1" noChangeArrowheads="1" noTextEdit="1"/>
          </p:cNvSpPr>
          <p:nvPr>
            <p:ph type="sldImg"/>
          </p:nvPr>
        </p:nvSpPr>
        <p:spPr>
          <a:xfrm>
            <a:off x="1266825" y="727075"/>
            <a:ext cx="4781550" cy="3586163"/>
          </a:xfrm>
          <a:ln/>
        </p:spPr>
      </p:sp>
      <p:sp>
        <p:nvSpPr>
          <p:cNvPr id="81923"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968294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Rot="1" noChangeAspect="1" noChangeArrowheads="1" noTextEdit="1"/>
          </p:cNvSpPr>
          <p:nvPr>
            <p:ph type="sldImg"/>
          </p:nvPr>
        </p:nvSpPr>
        <p:spPr>
          <a:xfrm>
            <a:off x="1266825" y="727075"/>
            <a:ext cx="4781550" cy="3586163"/>
          </a:xfrm>
          <a:ln/>
        </p:spPr>
      </p:sp>
      <p:sp>
        <p:nvSpPr>
          <p:cNvPr id="82947"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88810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2525" y="692150"/>
            <a:ext cx="4552950" cy="3416300"/>
          </a:xfrm>
          <a:ln/>
        </p:spPr>
      </p:sp>
      <p:sp>
        <p:nvSpPr>
          <p:cNvPr id="33795"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4158227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2525" y="692150"/>
            <a:ext cx="4552950" cy="3416300"/>
          </a:xfrm>
          <a:ln/>
        </p:spPr>
      </p:sp>
      <p:sp>
        <p:nvSpPr>
          <p:cNvPr id="34819"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37092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66825" y="727075"/>
            <a:ext cx="4781550" cy="3586163"/>
          </a:xfrm>
          <a:ln/>
        </p:spPr>
      </p:sp>
      <p:sp>
        <p:nvSpPr>
          <p:cNvPr id="665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0332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2452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14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6825" y="727075"/>
            <a:ext cx="4781550" cy="3586163"/>
          </a:xfrm>
          <a:ln/>
        </p:spPr>
      </p:sp>
      <p:sp>
        <p:nvSpPr>
          <p:cNvPr id="880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85739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a:xfrm>
            <a:off x="1266825" y="727075"/>
            <a:ext cx="4781550" cy="3586163"/>
          </a:xfrm>
          <a:ln/>
        </p:spPr>
      </p:sp>
      <p:sp>
        <p:nvSpPr>
          <p:cNvPr id="89091"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8012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Rot="1" noChangeAspect="1" noChangeArrowheads="1" noTextEdit="1"/>
          </p:cNvSpPr>
          <p:nvPr>
            <p:ph type="sldImg"/>
          </p:nvPr>
        </p:nvSpPr>
        <p:spPr>
          <a:xfrm>
            <a:off x="1266825" y="727075"/>
            <a:ext cx="4781550" cy="3586163"/>
          </a:xfrm>
          <a:ln/>
        </p:spPr>
      </p:sp>
      <p:sp>
        <p:nvSpPr>
          <p:cNvPr id="90115"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80402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p:cNvSpPr>
            <a:spLocks noGrp="1" noRot="1" noChangeAspect="1" noChangeArrowheads="1" noTextEdit="1"/>
          </p:cNvSpPr>
          <p:nvPr>
            <p:ph type="sldImg"/>
          </p:nvPr>
        </p:nvSpPr>
        <p:spPr>
          <a:xfrm>
            <a:off x="1266825" y="727075"/>
            <a:ext cx="4781550" cy="3586163"/>
          </a:xfrm>
          <a:ln/>
        </p:spPr>
      </p:sp>
      <p:sp>
        <p:nvSpPr>
          <p:cNvPr id="91139"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20668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Rot="1" noChangeAspect="1" noChangeArrowheads="1" noTextEdit="1"/>
          </p:cNvSpPr>
          <p:nvPr>
            <p:ph type="sldImg"/>
          </p:nvPr>
        </p:nvSpPr>
        <p:spPr>
          <a:xfrm>
            <a:off x="1266825" y="727075"/>
            <a:ext cx="4781550" cy="3586163"/>
          </a:xfrm>
          <a:ln/>
        </p:spPr>
      </p:sp>
      <p:sp>
        <p:nvSpPr>
          <p:cNvPr id="92163"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42168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Rot="1" noChangeAspect="1" noChangeArrowheads="1" noTextEdit="1"/>
          </p:cNvSpPr>
          <p:nvPr>
            <p:ph type="sldImg"/>
          </p:nvPr>
        </p:nvSpPr>
        <p:spPr>
          <a:xfrm>
            <a:off x="1266825" y="727075"/>
            <a:ext cx="4781550" cy="3586163"/>
          </a:xfrm>
          <a:ln/>
        </p:spPr>
      </p:sp>
      <p:sp>
        <p:nvSpPr>
          <p:cNvPr id="94211"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05884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66825" y="727075"/>
            <a:ext cx="4781550" cy="3586163"/>
          </a:xfrm>
          <a:ln/>
        </p:spPr>
      </p:sp>
      <p:sp>
        <p:nvSpPr>
          <p:cNvPr id="962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29713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66825" y="727075"/>
            <a:ext cx="4781550" cy="3586163"/>
          </a:xfrm>
          <a:ln/>
        </p:spPr>
      </p:sp>
      <p:sp>
        <p:nvSpPr>
          <p:cNvPr id="9728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17165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6825" y="727075"/>
            <a:ext cx="4781550" cy="3586163"/>
          </a:xfrm>
          <a:ln/>
        </p:spPr>
      </p:sp>
      <p:sp>
        <p:nvSpPr>
          <p:cNvPr id="686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6156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9598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6652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7687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2480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9253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84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5635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20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4587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7438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845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5961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010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266825" y="727075"/>
            <a:ext cx="4781550" cy="3586163"/>
          </a:xfrm>
          <a:ln/>
        </p:spPr>
      </p:sp>
      <p:sp>
        <p:nvSpPr>
          <p:cNvPr id="1105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10712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266825" y="727075"/>
            <a:ext cx="4781550" cy="3586163"/>
          </a:xfrm>
          <a:ln/>
        </p:spPr>
      </p:sp>
      <p:sp>
        <p:nvSpPr>
          <p:cNvPr id="1116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69329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2525" y="692150"/>
            <a:ext cx="4552950" cy="3416300"/>
          </a:xfrm>
          <a:ln/>
        </p:spPr>
      </p:sp>
      <p:sp>
        <p:nvSpPr>
          <p:cNvPr id="45059"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200470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66825" y="727075"/>
            <a:ext cx="4781550" cy="3586163"/>
          </a:xfrm>
          <a:ln/>
        </p:spPr>
      </p:sp>
      <p:sp>
        <p:nvSpPr>
          <p:cNvPr id="1146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64588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266825" y="727075"/>
            <a:ext cx="4781550" cy="3586163"/>
          </a:xfrm>
          <a:ln/>
        </p:spPr>
      </p:sp>
      <p:sp>
        <p:nvSpPr>
          <p:cNvPr id="1157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656892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266825" y="727075"/>
            <a:ext cx="4781550" cy="3586163"/>
          </a:xfrm>
          <a:ln/>
        </p:spPr>
      </p:sp>
      <p:sp>
        <p:nvSpPr>
          <p:cNvPr id="1177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59747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779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25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475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6218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http://</a:t>
            </a:r>
            <a:r>
              <a:rPr lang="en-US" dirty="0" err="1"/>
              <a:t>www.lonelyplanet.com</a:t>
            </a:r>
            <a:r>
              <a:rPr lang="en-US" dirty="0"/>
              <a:t>/maps/</a:t>
            </a:r>
            <a:r>
              <a:rPr lang="en-US" dirty="0" err="1"/>
              <a:t>africa</a:t>
            </a:r>
            <a:r>
              <a:rPr lang="en-US" dirty="0"/>
              <a:t>/south-</a:t>
            </a:r>
            <a:r>
              <a:rPr lang="en-US" dirty="0" err="1"/>
              <a:t>africa</a:t>
            </a:r>
            <a:r>
              <a:rPr lang="en-US" dirty="0"/>
              <a:t>/</a:t>
            </a:r>
          </a:p>
          <a:p>
            <a:r>
              <a:rPr lang="en-US" dirty="0"/>
              <a:t>http://</a:t>
            </a:r>
            <a:r>
              <a:rPr lang="en-US" dirty="0" err="1"/>
              <a:t>geology.com</a:t>
            </a:r>
            <a:r>
              <a:rPr lang="en-US" dirty="0"/>
              <a:t>/world/</a:t>
            </a:r>
            <a:r>
              <a:rPr lang="en-US" dirty="0" err="1"/>
              <a:t>bolivia</a:t>
            </a:r>
            <a:r>
              <a:rPr lang="en-US" dirty="0"/>
              <a:t>-satellite-</a:t>
            </a:r>
            <a:r>
              <a:rPr lang="en-US" dirty="0" err="1"/>
              <a:t>image.shtml</a:t>
            </a:r>
            <a:endParaRPr lang="en-US" dirty="0"/>
          </a:p>
          <a:p>
            <a:r>
              <a:rPr lang="en-US" dirty="0"/>
              <a:t>http://</a:t>
            </a:r>
            <a:r>
              <a:rPr lang="en-US" dirty="0" err="1"/>
              <a:t>www.mapsofindia.com</a:t>
            </a:r>
            <a:r>
              <a:rPr lang="en-US" dirty="0"/>
              <a:t>/maps/</a:t>
            </a:r>
            <a:r>
              <a:rPr lang="en-US" dirty="0" err="1"/>
              <a:t>jammuandkashmir</a:t>
            </a:r>
            <a:r>
              <a:rPr lang="en-US" dirty="0"/>
              <a:t>/</a:t>
            </a:r>
            <a:r>
              <a:rPr lang="en-US" dirty="0" err="1"/>
              <a:t>jammuandkashmirroads.htm</a:t>
            </a:r>
            <a:endParaRPr lang="en-US" dirty="0"/>
          </a:p>
          <a:p>
            <a:r>
              <a:rPr lang="en-US" dirty="0"/>
              <a:t>http://</a:t>
            </a:r>
            <a:r>
              <a:rPr lang="en-US" dirty="0" err="1"/>
              <a:t>www.rediff.com</a:t>
            </a:r>
            <a:r>
              <a:rPr lang="en-US" dirty="0"/>
              <a:t>/news/report/formation-of-</a:t>
            </a:r>
            <a:r>
              <a:rPr lang="en-US" dirty="0" err="1"/>
              <a:t>telangana</a:t>
            </a:r>
            <a:r>
              <a:rPr lang="en-US" dirty="0"/>
              <a:t>-fast-becoming-a-reality/20130726.htm</a:t>
            </a:r>
          </a:p>
        </p:txBody>
      </p:sp>
    </p:spTree>
    <p:extLst>
      <p:ext uri="{BB962C8B-B14F-4D97-AF65-F5344CB8AC3E}">
        <p14:creationId xmlns:p14="http://schemas.microsoft.com/office/powerpoint/2010/main" val="42152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320099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234797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953252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Tree>
    <p:extLst>
      <p:ext uri="{BB962C8B-B14F-4D97-AF65-F5344CB8AC3E}">
        <p14:creationId xmlns:p14="http://schemas.microsoft.com/office/powerpoint/2010/main" val="5086210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6ABF4FE1-FBCA-44B0-AE24-12D351E35392}" type="slidenum">
              <a:rPr lang="en-US" smtClean="0"/>
              <a:pPr>
                <a:defRPr/>
              </a:pPr>
              <a:t>‹#›</a:t>
            </a:fld>
            <a:endParaRPr lang="en-US"/>
          </a:p>
        </p:txBody>
      </p:sp>
    </p:spTree>
    <p:extLst>
      <p:ext uri="{BB962C8B-B14F-4D97-AF65-F5344CB8AC3E}">
        <p14:creationId xmlns:p14="http://schemas.microsoft.com/office/powerpoint/2010/main" val="180857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266560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341559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134597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57009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158904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3" name="Rectangle 4"/>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70351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71021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altLang="en-US">
              <a:solidFill>
                <a:srgbClr val="482400"/>
              </a:solidFill>
            </a:endParaRPr>
          </a:p>
        </p:txBody>
      </p:sp>
    </p:spTree>
    <p:extLst>
      <p:ext uri="{BB962C8B-B14F-4D97-AF65-F5344CB8AC3E}">
        <p14:creationId xmlns:p14="http://schemas.microsoft.com/office/powerpoint/2010/main" val="260603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6"/>
            <a:ext cx="2133600" cy="476250"/>
          </a:xfrm>
          <a:prstGeom prst="rect">
            <a:avLst/>
          </a:prstGeom>
          <a:noFill/>
          <a:ln>
            <a:noFill/>
          </a:ln>
          <a:effectLst/>
        </p:spPr>
        <p:txBody>
          <a:bodyPr vert="horz" wrap="square" lIns="91431" tIns="45715" rIns="91431" bIns="45715" numCol="1" anchor="t" anchorCtr="0" compatLnSpc="1">
            <a:prstTxWarp prst="textNoShape">
              <a:avLst/>
            </a:prstTxWarp>
          </a:bodyPr>
          <a:lstStyle>
            <a:lvl1pPr>
              <a:defRPr sz="1400">
                <a:latin typeface="+mn-lt"/>
                <a:ea typeface="ＭＳ Ｐゴシック" charset="0"/>
                <a:cs typeface="+mn-cs"/>
              </a:defRPr>
            </a:lvl1pPr>
          </a:lstStyle>
          <a:p>
            <a:pPr>
              <a:defRPr/>
            </a:pPr>
            <a:endParaRPr lang="en-US"/>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63769809"/>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NUL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reLite:Books:Data%20Management:6e:Art%20PNG:07-marriage-1.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FireLite:Books:Data%20Management:5e:slides:images:PNG%20Images:7-marriage-2.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FireLite:Books:Data%20Management:6e:Art%20PNG:07-marriage-3.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FireLite:Books:Data%20Management:5e:slides:images:PNG%20Images:7-marriage-4.p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FireLite:Books:Data%20Management:6e:Art%20PNG:07-marriage-5.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FireLite:Books:Data%20Management:5e:slides:images:PNG%20Images:7-library-1.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FireLite:Books:Data%20Management:6e:Art%20PNG:07-library-2.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FireLite:Books:Data%20Management:6e:Art%20PNG:07-airline.p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FireLite:Books:Data%20Management:6e:Art%20PNG:07-airline%20revised.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FireLite:Books:Data%20Management:5e:Art:Slides%20art:7-nation-stock-modal.p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FireLite:Books:Data%20Management:5e:Art:Slides%20art:7-m-and-m-modality.p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FireLite:Books:Data%20Management:5e:Art:Slides%20art:7-rec-1-and-m-modality.png"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NUL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file://localhost/Volumes/rickwatson/Documents/Books/Data%20Management/6e/Art%20PNG/07-art%20collection.png" TargetMode="External"/><Relationship Id="rId5" Type="http://schemas.openxmlformats.org/officeDocument/2006/relationships/image" Target="../media/image37.png"/><Relationship Id="rId4" Type="http://schemas.openxmlformats.org/officeDocument/2006/relationships/image" Target="file://localhost/Volumes/rickwatson/Documents/Books/Data%20Management/6e/Art%20PNG/07-art%20collection%20revised.png"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FireLite:Books:Data%20Management:6e:Art%20PNG:07-address-multiple.png"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990601"/>
            <a:ext cx="7467600" cy="2514600"/>
          </a:xfrm>
          <a:extLst>
            <a:ext uri="{91240B29-F687-4f45-9708-019B960494DF}">
              <a14:hiddenLine xmlns="" xmlns:a14="http://schemas.microsoft.com/office/drawing/2010/main" w="12700">
                <a:solidFill>
                  <a:schemeClr val="folHlink"/>
                </a:solidFill>
                <a:miter lim="800000"/>
                <a:headEnd/>
                <a:tailEnd/>
              </a14:hiddenLine>
            </a:ext>
          </a:extLst>
        </p:spPr>
        <p:txBody>
          <a:bodyPr lIns="90478" tIns="44445" rIns="90478" bIns="44445" anchor="ctr"/>
          <a:lstStyle/>
          <a:p>
            <a:r>
              <a:rPr lang="en-US" dirty="0"/>
              <a:t>MIST 4610 – Data Management and Analytics</a:t>
            </a:r>
            <a:r>
              <a:rPr lang="en-GB" altLang="en-US" dirty="0"/>
              <a:t> </a:t>
            </a:r>
            <a:br>
              <a:rPr lang="en-GB" altLang="en-US" dirty="0"/>
            </a:br>
            <a:r>
              <a:rPr lang="en-GB" altLang="en-US" dirty="0"/>
              <a:t>(More on) </a:t>
            </a:r>
            <a:r>
              <a:rPr lang="en-US" altLang="en-US" dirty="0"/>
              <a:t>Data Modeling</a:t>
            </a:r>
          </a:p>
        </p:txBody>
      </p:sp>
      <p:sp>
        <p:nvSpPr>
          <p:cNvPr id="3075" name="Rectangle 3"/>
          <p:cNvSpPr>
            <a:spLocks noGrp="1" noChangeArrowheads="1"/>
          </p:cNvSpPr>
          <p:nvPr>
            <p:ph type="subTitle" idx="1"/>
          </p:nvPr>
        </p:nvSpPr>
        <p:spPr>
          <a:xfrm>
            <a:off x="381000" y="3886201"/>
            <a:ext cx="8153400" cy="1676400"/>
          </a:xfrm>
          <a:extLst>
            <a:ext uri="{91240B29-F687-4f45-9708-019B960494DF}">
              <a14:hiddenLine xmlns="" xmlns:a14="http://schemas.microsoft.com/office/drawing/2010/main" w="12700">
                <a:solidFill>
                  <a:schemeClr val="folHlink"/>
                </a:solidFill>
                <a:miter lim="800000"/>
                <a:headEnd/>
                <a:tailEnd/>
              </a14:hiddenLine>
            </a:ext>
          </a:extLst>
        </p:spPr>
        <p:txBody>
          <a:bodyPr lIns="90478" tIns="44445" rIns="90478" bIns="44445"/>
          <a:lstStyle/>
          <a:p>
            <a:r>
              <a:rPr lang="en-US" sz="2800" dirty="0"/>
              <a:t>Nikhil Srinivasan</a:t>
            </a:r>
          </a:p>
          <a:p>
            <a:r>
              <a:rPr lang="en-US" sz="2800" dirty="0" err="1">
                <a:solidFill>
                  <a:srgbClr val="FF0000"/>
                </a:solidFill>
              </a:rPr>
              <a:t>MIS@Terry</a:t>
            </a:r>
            <a:endParaRPr lang="en-US" sz="2800" dirty="0">
              <a:solidFill>
                <a:srgbClr val="FF0000"/>
              </a:solidFill>
            </a:endParaRPr>
          </a:p>
        </p:txBody>
      </p:sp>
    </p:spTree>
    <p:extLst>
      <p:ext uri="{BB962C8B-B14F-4D97-AF65-F5344CB8AC3E}">
        <p14:creationId xmlns:p14="http://schemas.microsoft.com/office/powerpoint/2010/main" val="1094676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990600"/>
            <a:ext cx="7772400" cy="1143000"/>
          </a:xfrm>
          <a:noFill/>
          <a:ln/>
        </p:spPr>
        <p:txBody>
          <a:bodyPr lIns="90487" tIns="44450" rIns="90487" bIns="44450" anchor="ctr"/>
          <a:lstStyle/>
          <a:p>
            <a:r>
              <a:rPr lang="en-US"/>
              <a:t>Geography revised</a:t>
            </a:r>
          </a:p>
        </p:txBody>
      </p:sp>
      <p:pic>
        <p:nvPicPr>
          <p:cNvPr id="12297" name="Picture 9" descr="FireLite:Books:Data Management:6e:Art PNG:07-geography revised.png"/>
          <p:cNvPicPr>
            <a:picLocks noChangeAspect="1" noChangeArrowheads="1"/>
          </p:cNvPicPr>
          <p:nvPr/>
        </p:nvPicPr>
        <p:blipFill>
          <a:blip r:embed="rId3" r:link="rId4"/>
          <a:srcRect/>
          <a:stretch>
            <a:fillRect/>
          </a:stretch>
        </p:blipFill>
        <p:spPr bwMode="auto">
          <a:xfrm>
            <a:off x="1407695" y="2438400"/>
            <a:ext cx="5992812" cy="3732213"/>
          </a:xfrm>
          <a:prstGeom prst="rect">
            <a:avLst/>
          </a:prstGeom>
          <a:noFill/>
        </p:spPr>
      </p:pic>
    </p:spTree>
    <p:extLst>
      <p:ext uri="{BB962C8B-B14F-4D97-AF65-F5344CB8AC3E}">
        <p14:creationId xmlns:p14="http://schemas.microsoft.com/office/powerpoint/2010/main" val="1017551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50862" y="1211759"/>
            <a:ext cx="8305800" cy="914400"/>
          </a:xfrm>
          <a:noFill/>
        </p:spPr>
        <p:txBody>
          <a:bodyPr lIns="90478" tIns="44445" rIns="90478" bIns="44445" anchor="ctr"/>
          <a:lstStyle/>
          <a:p>
            <a:pPr eaLnBrk="1" hangingPunct="1"/>
            <a:r>
              <a:rPr lang="en-US" sz="3200" dirty="0"/>
              <a:t>Family matters - Take 1</a:t>
            </a:r>
            <a:r>
              <a:rPr lang="en-US" sz="1800" dirty="0"/>
              <a:t> </a:t>
            </a:r>
            <a:r>
              <a:rPr lang="en-US" sz="2400" dirty="0"/>
              <a:t>(</a:t>
            </a:r>
            <a:r>
              <a:rPr lang="en-US" sz="2800" dirty="0"/>
              <a:t>initial fragment)</a:t>
            </a:r>
            <a:br>
              <a:rPr lang="en-US" sz="2800" dirty="0"/>
            </a:br>
            <a:r>
              <a:rPr lang="en-US" sz="2800" dirty="0"/>
              <a:t>Describe the marriage/family relationship</a:t>
            </a:r>
            <a:endParaRPr lang="en-US" dirty="0"/>
          </a:p>
        </p:txBody>
      </p:sp>
      <p:pic>
        <p:nvPicPr>
          <p:cNvPr id="18436" name="Picture 5" descr="FireLite:Books:Data Management:6e:Art PNG:07-marriage-1.png"/>
          <p:cNvPicPr>
            <a:picLocks noChangeAspect="1" noChangeArrowheads="1"/>
          </p:cNvPicPr>
          <p:nvPr/>
        </p:nvPicPr>
        <p:blipFill>
          <a:blip r:embed="rId3" r:link="rId4" cstate="print"/>
          <a:srcRect/>
          <a:stretch>
            <a:fillRect/>
          </a:stretch>
        </p:blipFill>
        <p:spPr bwMode="auto">
          <a:xfrm>
            <a:off x="1330325" y="2362200"/>
            <a:ext cx="6746875" cy="2185988"/>
          </a:xfrm>
          <a:prstGeom prst="rect">
            <a:avLst/>
          </a:prstGeom>
          <a:noFill/>
          <a:ln w="9525">
            <a:noFill/>
            <a:miter lim="800000"/>
            <a:headEnd/>
            <a:tailEnd/>
          </a:ln>
        </p:spPr>
      </p:pic>
      <p:sp>
        <p:nvSpPr>
          <p:cNvPr id="18437" name="Text Box 6"/>
          <p:cNvSpPr txBox="1">
            <a:spLocks noChangeArrowheads="1"/>
          </p:cNvSpPr>
          <p:nvPr/>
        </p:nvSpPr>
        <p:spPr bwMode="auto">
          <a:xfrm>
            <a:off x="2971800" y="5020271"/>
            <a:ext cx="3946914" cy="1015663"/>
          </a:xfrm>
          <a:prstGeom prst="rect">
            <a:avLst/>
          </a:prstGeom>
          <a:noFill/>
          <a:ln w="12700">
            <a:noFill/>
            <a:miter lim="800000"/>
            <a:headEnd/>
            <a:tailEnd/>
          </a:ln>
        </p:spPr>
        <p:txBody>
          <a:bodyPr wrap="none" lIns="91431" tIns="45715" rIns="91431" bIns="45715">
            <a:spAutoFit/>
          </a:bodyPr>
          <a:lstStyle/>
          <a:p>
            <a:pPr>
              <a:buFontTx/>
              <a:buChar char="•"/>
            </a:pPr>
            <a:r>
              <a:rPr lang="en-US" sz="1800" dirty="0">
                <a:solidFill>
                  <a:srgbClr val="000000"/>
                </a:solidFill>
              </a:rPr>
              <a:t> </a:t>
            </a:r>
            <a:r>
              <a:rPr lang="en-US" dirty="0">
                <a:solidFill>
                  <a:srgbClr val="000000"/>
                </a:solidFill>
              </a:rPr>
              <a:t>1-1 relationship, marriage date?</a:t>
            </a:r>
          </a:p>
          <a:p>
            <a:pPr>
              <a:buFontTx/>
              <a:buChar char="•"/>
            </a:pPr>
            <a:r>
              <a:rPr lang="en-US" dirty="0">
                <a:solidFill>
                  <a:srgbClr val="000000"/>
                </a:solidFill>
              </a:rPr>
              <a:t> Same attributes</a:t>
            </a:r>
          </a:p>
          <a:p>
            <a:pPr>
              <a:buFontTx/>
              <a:buChar char="•"/>
            </a:pPr>
            <a:r>
              <a:rPr lang="en-US" dirty="0">
                <a:solidFill>
                  <a:srgbClr val="000000"/>
                </a:solidFill>
              </a:rPr>
              <a:t> Can the entities be combined? </a:t>
            </a:r>
          </a:p>
        </p:txBody>
      </p:sp>
    </p:spTree>
    <p:extLst>
      <p:ext uri="{BB962C8B-B14F-4D97-AF65-F5344CB8AC3E}">
        <p14:creationId xmlns:p14="http://schemas.microsoft.com/office/powerpoint/2010/main" val="41955663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47700" y="914400"/>
            <a:ext cx="8153400" cy="914400"/>
          </a:xfrm>
          <a:noFill/>
        </p:spPr>
        <p:txBody>
          <a:bodyPr lIns="90478" tIns="44445" rIns="90478" bIns="44445" anchor="ctr"/>
          <a:lstStyle/>
          <a:p>
            <a:pPr eaLnBrk="1" hangingPunct="1"/>
            <a:r>
              <a:rPr lang="en-US" dirty="0"/>
              <a:t>Family matters - Take 2</a:t>
            </a:r>
          </a:p>
        </p:txBody>
      </p:sp>
      <p:pic>
        <p:nvPicPr>
          <p:cNvPr id="19460" name="Picture 11" descr="FireLite:Books:Data Management:5e:slides:images:PNG Images:7-marriage-2.png"/>
          <p:cNvPicPr>
            <a:picLocks noChangeAspect="1" noChangeArrowheads="1"/>
          </p:cNvPicPr>
          <p:nvPr/>
        </p:nvPicPr>
        <p:blipFill>
          <a:blip r:embed="rId3" r:link="rId4" cstate="print"/>
          <a:srcRect/>
          <a:stretch>
            <a:fillRect/>
          </a:stretch>
        </p:blipFill>
        <p:spPr bwMode="auto">
          <a:xfrm>
            <a:off x="1143000" y="1981201"/>
            <a:ext cx="3581400" cy="3400425"/>
          </a:xfrm>
          <a:prstGeom prst="rect">
            <a:avLst/>
          </a:prstGeom>
          <a:noFill/>
          <a:ln w="9525">
            <a:noFill/>
            <a:miter lim="800000"/>
            <a:headEnd/>
            <a:tailEnd/>
          </a:ln>
        </p:spPr>
      </p:pic>
      <p:sp>
        <p:nvSpPr>
          <p:cNvPr id="19461" name="Text Box 12"/>
          <p:cNvSpPr txBox="1">
            <a:spLocks noChangeArrowheads="1"/>
          </p:cNvSpPr>
          <p:nvPr/>
        </p:nvSpPr>
        <p:spPr bwMode="auto">
          <a:xfrm>
            <a:off x="3962400" y="4038601"/>
            <a:ext cx="4764446" cy="1323439"/>
          </a:xfrm>
          <a:prstGeom prst="rect">
            <a:avLst/>
          </a:prstGeom>
          <a:noFill/>
          <a:ln w="12700">
            <a:noFill/>
            <a:miter lim="800000"/>
            <a:headEnd/>
            <a:tailEnd/>
          </a:ln>
        </p:spPr>
        <p:txBody>
          <a:bodyPr wrap="none" lIns="91431" tIns="45715" rIns="91431" bIns="45715">
            <a:spAutoFit/>
          </a:bodyPr>
          <a:lstStyle/>
          <a:p>
            <a:pPr>
              <a:buFontTx/>
              <a:buChar char="•"/>
            </a:pPr>
            <a:r>
              <a:rPr lang="en-US" sz="1800" dirty="0">
                <a:solidFill>
                  <a:srgbClr val="000000"/>
                </a:solidFill>
              </a:rPr>
              <a:t> </a:t>
            </a:r>
            <a:r>
              <a:rPr lang="en-US" dirty="0">
                <a:solidFill>
                  <a:srgbClr val="000000"/>
                </a:solidFill>
              </a:rPr>
              <a:t>Add gender attribute</a:t>
            </a:r>
          </a:p>
          <a:p>
            <a:pPr>
              <a:buFontTx/>
              <a:buChar char="•"/>
            </a:pPr>
            <a:r>
              <a:rPr lang="en-US" dirty="0">
                <a:solidFill>
                  <a:srgbClr val="000000"/>
                </a:solidFill>
              </a:rPr>
              <a:t> Generalize relationship label to spouse</a:t>
            </a:r>
          </a:p>
          <a:p>
            <a:pPr>
              <a:buFontTx/>
              <a:buChar char="•"/>
            </a:pPr>
            <a:r>
              <a:rPr lang="en-US" dirty="0">
                <a:solidFill>
                  <a:srgbClr val="000000"/>
                </a:solidFill>
              </a:rPr>
              <a:t> Is it truly a 1-1 relationship?</a:t>
            </a:r>
          </a:p>
          <a:p>
            <a:pPr>
              <a:buFontTx/>
              <a:buChar char="•"/>
            </a:pPr>
            <a:r>
              <a:rPr lang="en-US" dirty="0">
                <a:solidFill>
                  <a:srgbClr val="000000"/>
                </a:solidFill>
              </a:rPr>
              <a:t> What about multiple marriages? </a:t>
            </a:r>
          </a:p>
        </p:txBody>
      </p:sp>
    </p:spTree>
    <p:extLst>
      <p:ext uri="{BB962C8B-B14F-4D97-AF65-F5344CB8AC3E}">
        <p14:creationId xmlns:p14="http://schemas.microsoft.com/office/powerpoint/2010/main" val="38722489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990600"/>
            <a:ext cx="8153400" cy="914400"/>
          </a:xfrm>
          <a:noFill/>
        </p:spPr>
        <p:txBody>
          <a:bodyPr lIns="90478" tIns="44445" rIns="90478" bIns="44445" anchor="ctr"/>
          <a:lstStyle/>
          <a:p>
            <a:pPr eaLnBrk="1" hangingPunct="1"/>
            <a:r>
              <a:rPr lang="en-US" dirty="0"/>
              <a:t>Family matters - Take 3</a:t>
            </a:r>
          </a:p>
        </p:txBody>
      </p:sp>
      <p:pic>
        <p:nvPicPr>
          <p:cNvPr id="20484" name="Picture 9" descr="FireLite:Books:Data Management:6e:Art PNG:07-marriage-3.png"/>
          <p:cNvPicPr>
            <a:picLocks noChangeAspect="1" noChangeArrowheads="1"/>
          </p:cNvPicPr>
          <p:nvPr/>
        </p:nvPicPr>
        <p:blipFill>
          <a:blip r:embed="rId3" r:link="rId4" cstate="print"/>
          <a:srcRect/>
          <a:stretch>
            <a:fillRect/>
          </a:stretch>
        </p:blipFill>
        <p:spPr bwMode="auto">
          <a:xfrm>
            <a:off x="685800" y="2667001"/>
            <a:ext cx="4217988" cy="2962275"/>
          </a:xfrm>
          <a:prstGeom prst="rect">
            <a:avLst/>
          </a:prstGeom>
          <a:noFill/>
          <a:ln w="9525">
            <a:noFill/>
            <a:miter lim="800000"/>
            <a:headEnd/>
            <a:tailEnd/>
          </a:ln>
        </p:spPr>
      </p:pic>
      <p:sp>
        <p:nvSpPr>
          <p:cNvPr id="20485" name="Text Box 10"/>
          <p:cNvSpPr txBox="1">
            <a:spLocks noChangeArrowheads="1"/>
          </p:cNvSpPr>
          <p:nvPr/>
        </p:nvSpPr>
        <p:spPr bwMode="auto">
          <a:xfrm>
            <a:off x="5257800" y="4343401"/>
            <a:ext cx="3733800" cy="1626872"/>
          </a:xfrm>
          <a:prstGeom prst="rect">
            <a:avLst/>
          </a:prstGeom>
          <a:noFill/>
          <a:ln w="12700">
            <a:noFill/>
            <a:miter lim="800000"/>
            <a:headEnd/>
            <a:tailEnd/>
          </a:ln>
        </p:spPr>
        <p:txBody>
          <a:bodyPr wrap="square" lIns="91431" tIns="45715" rIns="91431" bIns="45715">
            <a:spAutoFit/>
          </a:bodyPr>
          <a:lstStyle/>
          <a:p>
            <a:pPr>
              <a:buFontTx/>
              <a:buChar char="•"/>
            </a:pPr>
            <a:r>
              <a:rPr lang="en-US" dirty="0">
                <a:solidFill>
                  <a:srgbClr val="000000"/>
                </a:solidFill>
              </a:rPr>
              <a:t> Convert to m:m</a:t>
            </a:r>
          </a:p>
          <a:p>
            <a:pPr>
              <a:buFontTx/>
              <a:buChar char="•"/>
            </a:pPr>
            <a:r>
              <a:rPr lang="en-US" dirty="0">
                <a:solidFill>
                  <a:srgbClr val="000000"/>
                </a:solidFill>
              </a:rPr>
              <a:t> Add date attributes</a:t>
            </a:r>
          </a:p>
          <a:p>
            <a:pPr>
              <a:buFontTx/>
              <a:buChar char="•"/>
            </a:pPr>
            <a:r>
              <a:rPr lang="en-US" dirty="0">
                <a:solidFill>
                  <a:srgbClr val="000000"/>
                </a:solidFill>
              </a:rPr>
              <a:t> What if there is no</a:t>
            </a:r>
          </a:p>
          <a:p>
            <a:r>
              <a:rPr lang="en-US" dirty="0">
                <a:solidFill>
                  <a:srgbClr val="000000"/>
                </a:solidFill>
              </a:rPr>
              <a:t>   </a:t>
            </a:r>
            <a:r>
              <a:rPr lang="en-US" dirty="0" err="1">
                <a:solidFill>
                  <a:srgbClr val="000000"/>
                </a:solidFill>
              </a:rPr>
              <a:t>begindate</a:t>
            </a:r>
            <a:r>
              <a:rPr lang="en-US" dirty="0">
                <a:solidFill>
                  <a:srgbClr val="000000"/>
                </a:solidFill>
              </a:rPr>
              <a:t>?</a:t>
            </a:r>
          </a:p>
          <a:p>
            <a:pPr>
              <a:buFontTx/>
              <a:buChar char="•"/>
            </a:pPr>
            <a:r>
              <a:rPr lang="en-US" dirty="0">
                <a:solidFill>
                  <a:srgbClr val="000000"/>
                </a:solidFill>
              </a:rPr>
              <a:t> Multiple marriages </a:t>
            </a:r>
          </a:p>
        </p:txBody>
      </p:sp>
    </p:spTree>
    <p:extLst>
      <p:ext uri="{BB962C8B-B14F-4D97-AF65-F5344CB8AC3E}">
        <p14:creationId xmlns:p14="http://schemas.microsoft.com/office/powerpoint/2010/main" val="20284580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1066800"/>
            <a:ext cx="8305800" cy="914400"/>
          </a:xfrm>
          <a:noFill/>
        </p:spPr>
        <p:txBody>
          <a:bodyPr lIns="90478" tIns="44445" rIns="90478" bIns="44445" anchor="ctr"/>
          <a:lstStyle/>
          <a:p>
            <a:pPr eaLnBrk="1" hangingPunct="1"/>
            <a:r>
              <a:rPr lang="en-US" dirty="0"/>
              <a:t>Family matters - Take 4</a:t>
            </a:r>
          </a:p>
        </p:txBody>
      </p:sp>
      <p:pic>
        <p:nvPicPr>
          <p:cNvPr id="21508" name="Picture 6" descr="FireLite:Books:Data Management:5e:slides:images:PNG Images:7-marriage-4.png"/>
          <p:cNvPicPr>
            <a:picLocks noChangeAspect="1" noChangeArrowheads="1"/>
          </p:cNvPicPr>
          <p:nvPr/>
        </p:nvPicPr>
        <p:blipFill>
          <a:blip r:embed="rId3" r:link="rId4" cstate="print"/>
          <a:srcRect/>
          <a:stretch>
            <a:fillRect/>
          </a:stretch>
        </p:blipFill>
        <p:spPr bwMode="auto">
          <a:xfrm>
            <a:off x="633413" y="2464851"/>
            <a:ext cx="4052888" cy="3201988"/>
          </a:xfrm>
          <a:prstGeom prst="rect">
            <a:avLst/>
          </a:prstGeom>
          <a:noFill/>
          <a:ln w="9525">
            <a:noFill/>
            <a:miter lim="800000"/>
            <a:headEnd/>
            <a:tailEnd/>
          </a:ln>
        </p:spPr>
      </p:pic>
      <p:sp>
        <p:nvSpPr>
          <p:cNvPr id="21509" name="Text Box 7"/>
          <p:cNvSpPr txBox="1">
            <a:spLocks noChangeArrowheads="1"/>
          </p:cNvSpPr>
          <p:nvPr/>
        </p:nvSpPr>
        <p:spPr bwMode="auto">
          <a:xfrm>
            <a:off x="5181601" y="4343401"/>
            <a:ext cx="3429000" cy="1323439"/>
          </a:xfrm>
          <a:prstGeom prst="rect">
            <a:avLst/>
          </a:prstGeom>
          <a:noFill/>
          <a:ln w="12700">
            <a:noFill/>
            <a:miter lim="800000"/>
            <a:headEnd/>
            <a:tailEnd/>
          </a:ln>
        </p:spPr>
        <p:txBody>
          <a:bodyPr wrap="square" lIns="91431" tIns="45715" rIns="91431" bIns="45715">
            <a:spAutoFit/>
          </a:bodyPr>
          <a:lstStyle/>
          <a:p>
            <a:pPr>
              <a:buFontTx/>
              <a:buChar char="•"/>
            </a:pPr>
            <a:r>
              <a:rPr lang="en-US" sz="1800" dirty="0">
                <a:solidFill>
                  <a:srgbClr val="000000"/>
                </a:solidFill>
              </a:rPr>
              <a:t> </a:t>
            </a:r>
            <a:r>
              <a:rPr lang="en-US" dirty="0">
                <a:solidFill>
                  <a:srgbClr val="000000"/>
                </a:solidFill>
              </a:rPr>
              <a:t>Add </a:t>
            </a:r>
            <a:r>
              <a:rPr lang="en-US" dirty="0" err="1">
                <a:solidFill>
                  <a:srgbClr val="000000"/>
                </a:solidFill>
              </a:rPr>
              <a:t>marriageno</a:t>
            </a:r>
            <a:r>
              <a:rPr lang="en-US" dirty="0">
                <a:solidFill>
                  <a:srgbClr val="000000"/>
                </a:solidFill>
              </a:rPr>
              <a:t> as</a:t>
            </a:r>
          </a:p>
          <a:p>
            <a:r>
              <a:rPr lang="en-US" dirty="0">
                <a:solidFill>
                  <a:srgbClr val="000000"/>
                </a:solidFill>
              </a:rPr>
              <a:t>   identifier</a:t>
            </a:r>
          </a:p>
          <a:p>
            <a:pPr>
              <a:buFontTx/>
              <a:buChar char="•"/>
            </a:pPr>
            <a:r>
              <a:rPr lang="en-US" dirty="0">
                <a:solidFill>
                  <a:srgbClr val="000000"/>
                </a:solidFill>
              </a:rPr>
              <a:t> Add marriage status</a:t>
            </a:r>
          </a:p>
          <a:p>
            <a:pPr>
              <a:buFontTx/>
              <a:buChar char="•"/>
            </a:pPr>
            <a:r>
              <a:rPr lang="en-US" dirty="0">
                <a:solidFill>
                  <a:srgbClr val="000000"/>
                </a:solidFill>
              </a:rPr>
              <a:t> What about children?</a:t>
            </a:r>
          </a:p>
        </p:txBody>
      </p:sp>
    </p:spTree>
    <p:extLst>
      <p:ext uri="{BB962C8B-B14F-4D97-AF65-F5344CB8AC3E}">
        <p14:creationId xmlns:p14="http://schemas.microsoft.com/office/powerpoint/2010/main" val="33478372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1000" y="990600"/>
            <a:ext cx="8382000" cy="914400"/>
          </a:xfrm>
          <a:noFill/>
        </p:spPr>
        <p:txBody>
          <a:bodyPr lIns="90478" tIns="44445" rIns="90478" bIns="44445" anchor="ctr"/>
          <a:lstStyle/>
          <a:p>
            <a:pPr eaLnBrk="1" hangingPunct="1"/>
            <a:r>
              <a:rPr lang="en-US" dirty="0"/>
              <a:t>Family matters - Take 5</a:t>
            </a:r>
          </a:p>
        </p:txBody>
      </p:sp>
      <p:pic>
        <p:nvPicPr>
          <p:cNvPr id="22532" name="Picture 7" descr="FireLite:Books:Data Management:6e:Art PNG:07-marriage-5.png"/>
          <p:cNvPicPr>
            <a:picLocks noChangeAspect="1" noChangeArrowheads="1"/>
          </p:cNvPicPr>
          <p:nvPr/>
        </p:nvPicPr>
        <p:blipFill>
          <a:blip r:embed="rId3" r:link="rId4" cstate="print"/>
          <a:srcRect/>
          <a:stretch>
            <a:fillRect/>
          </a:stretch>
        </p:blipFill>
        <p:spPr bwMode="auto">
          <a:xfrm>
            <a:off x="646596" y="2793206"/>
            <a:ext cx="4813300" cy="2795588"/>
          </a:xfrm>
          <a:prstGeom prst="rect">
            <a:avLst/>
          </a:prstGeom>
          <a:noFill/>
          <a:ln w="9525">
            <a:noFill/>
            <a:miter lim="800000"/>
            <a:headEnd/>
            <a:tailEnd/>
          </a:ln>
        </p:spPr>
      </p:pic>
      <p:sp>
        <p:nvSpPr>
          <p:cNvPr id="22533" name="Text Box 8"/>
          <p:cNvSpPr txBox="1">
            <a:spLocks noChangeArrowheads="1"/>
          </p:cNvSpPr>
          <p:nvPr/>
        </p:nvSpPr>
        <p:spPr bwMode="auto">
          <a:xfrm>
            <a:off x="5486400" y="4191000"/>
            <a:ext cx="3549370" cy="1015663"/>
          </a:xfrm>
          <a:prstGeom prst="rect">
            <a:avLst/>
          </a:prstGeom>
          <a:noFill/>
          <a:ln w="12700">
            <a:noFill/>
            <a:miter lim="800000"/>
            <a:headEnd/>
            <a:tailEnd/>
          </a:ln>
        </p:spPr>
        <p:txBody>
          <a:bodyPr wrap="none" lIns="91431" tIns="45715" rIns="91431" bIns="45715">
            <a:spAutoFit/>
          </a:bodyPr>
          <a:lstStyle/>
          <a:p>
            <a:pPr>
              <a:buFontTx/>
              <a:buChar char="•"/>
            </a:pPr>
            <a:r>
              <a:rPr lang="en-US" dirty="0">
                <a:solidFill>
                  <a:srgbClr val="000000"/>
                </a:solidFill>
              </a:rPr>
              <a:t> Add child relationship</a:t>
            </a:r>
          </a:p>
          <a:p>
            <a:pPr>
              <a:buFontTx/>
              <a:buChar char="•"/>
            </a:pPr>
            <a:r>
              <a:rPr lang="en-US" dirty="0">
                <a:solidFill>
                  <a:srgbClr val="000000"/>
                </a:solidFill>
              </a:rPr>
              <a:t> What about a single parent?</a:t>
            </a:r>
          </a:p>
          <a:p>
            <a:pPr>
              <a:buFontTx/>
              <a:buChar char="•"/>
            </a:pPr>
            <a:r>
              <a:rPr lang="en-US" dirty="0">
                <a:solidFill>
                  <a:srgbClr val="000000"/>
                </a:solidFill>
              </a:rPr>
              <a:t> Etc……</a:t>
            </a:r>
          </a:p>
        </p:txBody>
      </p:sp>
    </p:spTree>
    <p:extLst>
      <p:ext uri="{BB962C8B-B14F-4D97-AF65-F5344CB8AC3E}">
        <p14:creationId xmlns:p14="http://schemas.microsoft.com/office/powerpoint/2010/main" val="3776741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1179099"/>
            <a:ext cx="8153400" cy="914400"/>
          </a:xfrm>
          <a:noFill/>
        </p:spPr>
        <p:txBody>
          <a:bodyPr lIns="90478" tIns="44445" rIns="90478" bIns="44445" anchor="ctr"/>
          <a:lstStyle/>
          <a:p>
            <a:pPr eaLnBrk="1" hangingPunct="1"/>
            <a:r>
              <a:rPr lang="en-US" dirty="0"/>
              <a:t>Bookish matters - Take 1</a:t>
            </a:r>
          </a:p>
        </p:txBody>
      </p:sp>
      <p:pic>
        <p:nvPicPr>
          <p:cNvPr id="23556" name="Picture 5" descr="FireLite:Books:Data Management:5e:slides:images:PNG Images:7-library-1.png"/>
          <p:cNvPicPr>
            <a:picLocks noChangeAspect="1" noChangeArrowheads="1"/>
          </p:cNvPicPr>
          <p:nvPr/>
        </p:nvPicPr>
        <p:blipFill>
          <a:blip r:embed="rId3" r:link="rId4" cstate="print"/>
          <a:srcRect/>
          <a:stretch>
            <a:fillRect/>
          </a:stretch>
        </p:blipFill>
        <p:spPr bwMode="auto">
          <a:xfrm>
            <a:off x="1371600" y="2819400"/>
            <a:ext cx="6292850" cy="1692275"/>
          </a:xfrm>
          <a:prstGeom prst="rect">
            <a:avLst/>
          </a:prstGeom>
          <a:noFill/>
          <a:ln w="9525">
            <a:noFill/>
            <a:miter lim="800000"/>
            <a:headEnd/>
            <a:tailEnd/>
          </a:ln>
        </p:spPr>
      </p:pic>
      <p:sp>
        <p:nvSpPr>
          <p:cNvPr id="23557" name="Text Box 6"/>
          <p:cNvSpPr txBox="1">
            <a:spLocks noChangeArrowheads="1"/>
          </p:cNvSpPr>
          <p:nvPr/>
        </p:nvSpPr>
        <p:spPr bwMode="auto">
          <a:xfrm>
            <a:off x="2971801" y="5029201"/>
            <a:ext cx="3810659" cy="830997"/>
          </a:xfrm>
          <a:prstGeom prst="rect">
            <a:avLst/>
          </a:prstGeom>
          <a:noFill/>
          <a:ln w="12700">
            <a:noFill/>
            <a:miter lim="800000"/>
            <a:headEnd/>
            <a:tailEnd/>
          </a:ln>
        </p:spPr>
        <p:txBody>
          <a:bodyPr wrap="none" lIns="91431" tIns="45715" rIns="91431" bIns="45715">
            <a:spAutoFit/>
          </a:bodyPr>
          <a:lstStyle/>
          <a:p>
            <a:pPr>
              <a:buFontTx/>
              <a:buChar char="•"/>
            </a:pPr>
            <a:r>
              <a:rPr lang="en-US" sz="2400" dirty="0">
                <a:solidFill>
                  <a:srgbClr val="000000"/>
                </a:solidFill>
                <a:latin typeface="Times" pitchFamily="18" charset="0"/>
              </a:rPr>
              <a:t> Book is not a physical thing</a:t>
            </a:r>
          </a:p>
          <a:p>
            <a:pPr>
              <a:buFontTx/>
              <a:buChar char="•"/>
            </a:pPr>
            <a:r>
              <a:rPr lang="en-US" sz="2400" dirty="0">
                <a:solidFill>
                  <a:srgbClr val="000000"/>
                </a:solidFill>
                <a:latin typeface="Times" pitchFamily="18" charset="0"/>
              </a:rPr>
              <a:t> A copy is what you borrow</a:t>
            </a:r>
          </a:p>
        </p:txBody>
      </p:sp>
    </p:spTree>
    <p:extLst>
      <p:ext uri="{BB962C8B-B14F-4D97-AF65-F5344CB8AC3E}">
        <p14:creationId xmlns:p14="http://schemas.microsoft.com/office/powerpoint/2010/main" val="11518362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a:xfrm>
            <a:off x="533400" y="1219201"/>
            <a:ext cx="8229600" cy="685800"/>
          </a:xfrm>
        </p:spPr>
        <p:txBody>
          <a:bodyPr/>
          <a:lstStyle/>
          <a:p>
            <a:pPr eaLnBrk="1" hangingPunct="1"/>
            <a:r>
              <a:rPr lang="en-US" dirty="0"/>
              <a:t>Bookish matters - Take 2</a:t>
            </a:r>
          </a:p>
        </p:txBody>
      </p:sp>
      <p:pic>
        <p:nvPicPr>
          <p:cNvPr id="24580" name="Picture 1029" descr="FireLite:Books:Data Management:6e:Art PNG:07-library-2.png"/>
          <p:cNvPicPr>
            <a:picLocks noChangeAspect="1" noChangeArrowheads="1"/>
          </p:cNvPicPr>
          <p:nvPr/>
        </p:nvPicPr>
        <p:blipFill>
          <a:blip r:embed="rId3" r:link="rId4" cstate="print"/>
          <a:srcRect/>
          <a:stretch>
            <a:fillRect/>
          </a:stretch>
        </p:blipFill>
        <p:spPr bwMode="auto">
          <a:xfrm>
            <a:off x="914400" y="2667000"/>
            <a:ext cx="7239000" cy="1423988"/>
          </a:xfrm>
          <a:prstGeom prst="rect">
            <a:avLst/>
          </a:prstGeom>
          <a:noFill/>
          <a:ln w="9525">
            <a:noFill/>
            <a:miter lim="800000"/>
            <a:headEnd/>
            <a:tailEnd/>
          </a:ln>
        </p:spPr>
      </p:pic>
      <p:sp>
        <p:nvSpPr>
          <p:cNvPr id="5" name="AutoShape 7"/>
          <p:cNvSpPr>
            <a:spLocks noChangeArrowheads="1"/>
          </p:cNvSpPr>
          <p:nvPr/>
        </p:nvSpPr>
        <p:spPr bwMode="auto">
          <a:xfrm>
            <a:off x="6705600" y="4267201"/>
            <a:ext cx="1905000" cy="1223070"/>
          </a:xfrm>
          <a:prstGeom prst="foldedCorner">
            <a:avLst>
              <a:gd name="adj" fmla="val 12500"/>
            </a:avLst>
          </a:prstGeom>
          <a:solidFill>
            <a:srgbClr val="FFFF66"/>
          </a:solidFill>
          <a:ln w="12700">
            <a:solidFill>
              <a:schemeClr val="tx1"/>
            </a:solidFill>
            <a:round/>
            <a:headEnd/>
            <a:tailEnd/>
          </a:ln>
          <a:effectLst/>
        </p:spPr>
        <p:txBody>
          <a:bodyPr wrap="square" lIns="91431" tIns="45715" rIns="91431" bIns="45715" anchor="ctr">
            <a:prstTxWarp prst="textNoShape">
              <a:avLst/>
            </a:prstTxWarp>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algn="ctr"/>
            <a:r>
              <a:rPr lang="en-US" sz="1600" i="1" dirty="0">
                <a:solidFill>
                  <a:srgbClr val="000000"/>
                </a:solidFill>
                <a:latin typeface="Georgia" charset="0"/>
              </a:rPr>
              <a:t>This model records only the current borrower of a copy of a book</a:t>
            </a:r>
            <a:endParaRPr lang="en-US" sz="1400" b="1" dirty="0">
              <a:solidFill>
                <a:srgbClr val="000000"/>
              </a:solidFill>
              <a:latin typeface="Georgia" charset="0"/>
            </a:endParaRPr>
          </a:p>
        </p:txBody>
      </p:sp>
    </p:spTree>
    <p:extLst>
      <p:ext uri="{BB962C8B-B14F-4D97-AF65-F5344CB8AC3E}">
        <p14:creationId xmlns:p14="http://schemas.microsoft.com/office/powerpoint/2010/main" val="1933775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599" y="1219201"/>
            <a:ext cx="8686800" cy="1143000"/>
          </a:xfrm>
          <a:noFill/>
          <a:extLst>
            <a:ext uri="{91240B29-F687-4f45-9708-019B960494DF}">
              <a14:hiddenLine xmlns="" xmlns:a14="http://schemas.microsoft.com/office/drawing/2010/main" w="12700">
                <a:solidFill>
                  <a:schemeClr val="tx1"/>
                </a:solidFill>
                <a:miter lim="800000"/>
                <a:headEnd/>
                <a:tailEnd/>
              </a14:hiddenLine>
            </a:ext>
          </a:extLst>
        </p:spPr>
        <p:txBody>
          <a:bodyPr lIns="90478" tIns="44445" rIns="90478" bIns="44445" anchor="ctr"/>
          <a:lstStyle/>
          <a:p>
            <a:pPr eaLnBrk="1" hangingPunct="1"/>
            <a:r>
              <a:rPr lang="en-US" altLang="en-US" dirty="0"/>
              <a:t>A ménage à </a:t>
            </a:r>
            <a:r>
              <a:rPr lang="en-US" altLang="en-US" dirty="0" err="1"/>
              <a:t>trois</a:t>
            </a:r>
            <a:r>
              <a:rPr lang="en-US" altLang="en-US" dirty="0"/>
              <a:t> for entities - Take 1</a:t>
            </a:r>
          </a:p>
        </p:txBody>
      </p:sp>
      <p:pic>
        <p:nvPicPr>
          <p:cNvPr id="10243" name="Picture 10" descr="FireLite:Books:Data Management:6e:Art PNG:07-airline.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512888" y="2743201"/>
            <a:ext cx="6118225" cy="307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8345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1143001"/>
            <a:ext cx="8686800" cy="1219200"/>
          </a:xfrm>
          <a:noFill/>
          <a:extLst>
            <a:ext uri="{91240B29-F687-4f45-9708-019B960494DF}">
              <a14:hiddenLine xmlns="" xmlns:a14="http://schemas.microsoft.com/office/drawing/2010/main" w="12700">
                <a:solidFill>
                  <a:schemeClr val="tx1"/>
                </a:solidFill>
                <a:miter lim="800000"/>
                <a:headEnd/>
                <a:tailEnd/>
              </a14:hiddenLine>
            </a:ext>
          </a:extLst>
        </p:spPr>
        <p:txBody>
          <a:bodyPr lIns="90478" tIns="44445" rIns="90478" bIns="44445" anchor="ctr"/>
          <a:lstStyle/>
          <a:p>
            <a:pPr eaLnBrk="1" hangingPunct="1"/>
            <a:r>
              <a:rPr lang="en-US" altLang="en-US" dirty="0"/>
              <a:t>A ménage à </a:t>
            </a:r>
            <a:r>
              <a:rPr lang="en-US" altLang="en-US" dirty="0" err="1"/>
              <a:t>trois</a:t>
            </a:r>
            <a:r>
              <a:rPr lang="en-US" altLang="en-US" dirty="0"/>
              <a:t> for entities - Take 2 </a:t>
            </a:r>
          </a:p>
        </p:txBody>
      </p:sp>
      <p:pic>
        <p:nvPicPr>
          <p:cNvPr id="11267" name="Picture 5" descr="FireLite:Books:Data Management:6e:Art PNG:07-airline revised.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447800" y="2895601"/>
            <a:ext cx="6400800" cy="321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0831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06896" y="821423"/>
            <a:ext cx="8077200" cy="742335"/>
          </a:xfrm>
          <a:noFill/>
        </p:spPr>
        <p:txBody>
          <a:bodyPr lIns="90478" tIns="44445" rIns="90478" bIns="44445" anchor="ctr"/>
          <a:lstStyle/>
          <a:p>
            <a:pPr eaLnBrk="1" hangingPunct="1"/>
            <a:r>
              <a:rPr lang="en-US" dirty="0"/>
              <a:t>Data modeling</a:t>
            </a:r>
          </a:p>
        </p:txBody>
      </p:sp>
      <p:sp>
        <p:nvSpPr>
          <p:cNvPr id="143363" name="Rectangle 3"/>
          <p:cNvSpPr>
            <a:spLocks noGrp="1" noChangeArrowheads="1"/>
          </p:cNvSpPr>
          <p:nvPr>
            <p:ph idx="1"/>
          </p:nvPr>
        </p:nvSpPr>
        <p:spPr>
          <a:xfrm>
            <a:off x="533400" y="1905001"/>
            <a:ext cx="8382000" cy="4267200"/>
          </a:xfrm>
          <a:noFill/>
        </p:spPr>
        <p:txBody>
          <a:bodyPr lIns="90478" tIns="44445" rIns="90478" bIns="44445">
            <a:normAutofit fontScale="85000" lnSpcReduction="20000"/>
          </a:bodyPr>
          <a:lstStyle/>
          <a:p>
            <a:pPr eaLnBrk="1" hangingPunct="1"/>
            <a:r>
              <a:rPr lang="en-US" dirty="0"/>
              <a:t>A technique for modeling data</a:t>
            </a:r>
          </a:p>
          <a:p>
            <a:pPr lvl="1" eaLnBrk="1" hangingPunct="1"/>
            <a:r>
              <a:rPr lang="en-US" dirty="0"/>
              <a:t>Method for determining what data and relationships should be stored in a database</a:t>
            </a:r>
          </a:p>
          <a:p>
            <a:pPr eaLnBrk="1" hangingPunct="1"/>
            <a:r>
              <a:rPr lang="en-US" dirty="0"/>
              <a:t>A graphical representation of a database</a:t>
            </a:r>
          </a:p>
          <a:p>
            <a:pPr lvl="1" eaLnBrk="1" hangingPunct="1"/>
            <a:r>
              <a:rPr lang="en-US" dirty="0"/>
              <a:t>Communicates a database design</a:t>
            </a:r>
          </a:p>
          <a:p>
            <a:pPr eaLnBrk="1" hangingPunct="1"/>
            <a:r>
              <a:rPr lang="en-US" dirty="0"/>
              <a:t>The goal: identify the facts to be stored in the database</a:t>
            </a:r>
          </a:p>
          <a:p>
            <a:pPr eaLnBrk="1" hangingPunct="1"/>
            <a:r>
              <a:rPr lang="en-US" dirty="0"/>
              <a:t>Data modeling requires a partnership between client and analyst</a:t>
            </a:r>
          </a:p>
          <a:p>
            <a:pPr eaLnBrk="1" hangingPunct="1"/>
            <a:r>
              <a:rPr lang="en-US" dirty="0"/>
              <a:t>Iterative process – trial and revision</a:t>
            </a:r>
          </a:p>
          <a:p>
            <a:pPr lvl="1" eaLnBrk="1" hangingPunct="1"/>
            <a:r>
              <a:rPr lang="en-US" dirty="0"/>
              <a:t>The data model is a working document</a:t>
            </a:r>
          </a:p>
          <a:p>
            <a:pPr lvl="1" eaLnBrk="1" hangingPunct="1"/>
            <a:endParaRPr lang="en-US" dirty="0"/>
          </a:p>
          <a:p>
            <a:pPr lvl="1" eaLnBrk="1" hangingPunct="1"/>
            <a:endParaRPr lang="en-US" dirty="0"/>
          </a:p>
        </p:txBody>
      </p:sp>
    </p:spTree>
    <p:extLst>
      <p:ext uri="{BB962C8B-B14F-4D97-AF65-F5344CB8AC3E}">
        <p14:creationId xmlns:p14="http://schemas.microsoft.com/office/powerpoint/2010/main" val="18837869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Golf statistics - take 1</a:t>
            </a:r>
          </a:p>
        </p:txBody>
      </p:sp>
      <p:pic>
        <p:nvPicPr>
          <p:cNvPr id="9" name="Content Placeholder 8"/>
          <p:cNvPicPr>
            <a:picLocks noGrp="1" noChangeAspect="1"/>
          </p:cNvPicPr>
          <p:nvPr>
            <p:ph idx="1"/>
          </p:nvPr>
        </p:nvPicPr>
        <p:blipFill>
          <a:blip r:embed="rId2"/>
          <a:srcRect l="-11907" r="-11907"/>
          <a:stretch>
            <a:fillRect/>
          </a:stretch>
        </p:blipFill>
        <p:spPr>
          <a:xfrm>
            <a:off x="1066800" y="2209800"/>
            <a:ext cx="7769225" cy="4113212"/>
          </a:xfrm>
        </p:spPr>
      </p:pic>
    </p:spTree>
    <p:extLst>
      <p:ext uri="{BB962C8B-B14F-4D97-AF65-F5344CB8AC3E}">
        <p14:creationId xmlns:p14="http://schemas.microsoft.com/office/powerpoint/2010/main" val="155253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Golf statistics – take 2</a:t>
            </a:r>
          </a:p>
        </p:txBody>
      </p:sp>
      <p:pic>
        <p:nvPicPr>
          <p:cNvPr id="7" name="Content Placeholder 6"/>
          <p:cNvPicPr>
            <a:picLocks noGrp="1" noChangeAspect="1"/>
          </p:cNvPicPr>
          <p:nvPr>
            <p:ph idx="1"/>
          </p:nvPr>
        </p:nvPicPr>
        <p:blipFill>
          <a:blip r:embed="rId2"/>
          <a:srcRect l="-8614" r="-8614"/>
          <a:stretch>
            <a:fillRect/>
          </a:stretch>
        </p:blipFill>
        <p:spPr>
          <a:xfrm>
            <a:off x="1066800" y="2209800"/>
            <a:ext cx="7769225" cy="4113212"/>
          </a:xfrm>
        </p:spPr>
      </p:pic>
    </p:spTree>
    <p:extLst>
      <p:ext uri="{BB962C8B-B14F-4D97-AF65-F5344CB8AC3E}">
        <p14:creationId xmlns:p14="http://schemas.microsoft.com/office/powerpoint/2010/main" val="154546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nchor="ctr"/>
          <a:lstStyle/>
          <a:p>
            <a:r>
              <a:rPr lang="en-US"/>
              <a:t>Planning and doing - take 1</a:t>
            </a:r>
          </a:p>
        </p:txBody>
      </p:sp>
      <p:pic>
        <p:nvPicPr>
          <p:cNvPr id="25605" name="Picture 5" descr="FireLite:Books:Data Management:6e:Art PNG:07-planning.png"/>
          <p:cNvPicPr>
            <a:picLocks noChangeAspect="1" noChangeArrowheads="1"/>
          </p:cNvPicPr>
          <p:nvPr/>
        </p:nvPicPr>
        <p:blipFill>
          <a:blip r:embed="rId3" r:link="rId4"/>
          <a:srcRect/>
          <a:stretch>
            <a:fillRect/>
          </a:stretch>
        </p:blipFill>
        <p:spPr bwMode="auto">
          <a:xfrm>
            <a:off x="1255713" y="2514600"/>
            <a:ext cx="6632575" cy="3327400"/>
          </a:xfrm>
          <a:prstGeom prst="rect">
            <a:avLst/>
          </a:prstGeom>
          <a:noFill/>
        </p:spPr>
      </p:pic>
    </p:spTree>
    <p:extLst>
      <p:ext uri="{BB962C8B-B14F-4D97-AF65-F5344CB8AC3E}">
        <p14:creationId xmlns:p14="http://schemas.microsoft.com/office/powerpoint/2010/main" val="8630747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7" tIns="44450" rIns="90487" bIns="44450" anchor="ctr"/>
          <a:lstStyle/>
          <a:p>
            <a:r>
              <a:rPr lang="en-US"/>
              <a:t>Planning and doing - take 2</a:t>
            </a:r>
          </a:p>
        </p:txBody>
      </p:sp>
      <p:pic>
        <p:nvPicPr>
          <p:cNvPr id="26629" name="Picture 5" descr="FireLite:Books:Data Management:6e:Art PNG:07-planning revised.png"/>
          <p:cNvPicPr>
            <a:picLocks noChangeAspect="1" noChangeArrowheads="1"/>
          </p:cNvPicPr>
          <p:nvPr/>
        </p:nvPicPr>
        <p:blipFill>
          <a:blip r:embed="rId3" r:link="rId4"/>
          <a:srcRect/>
          <a:stretch>
            <a:fillRect/>
          </a:stretch>
        </p:blipFill>
        <p:spPr bwMode="auto">
          <a:xfrm>
            <a:off x="1673225" y="2438400"/>
            <a:ext cx="5797550" cy="3092450"/>
          </a:xfrm>
          <a:prstGeom prst="rect">
            <a:avLst/>
          </a:prstGeom>
          <a:noFill/>
        </p:spPr>
      </p:pic>
    </p:spTree>
    <p:extLst>
      <p:ext uri="{BB962C8B-B14F-4D97-AF65-F5344CB8AC3E}">
        <p14:creationId xmlns:p14="http://schemas.microsoft.com/office/powerpoint/2010/main" val="25339919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a:t>
            </a:r>
          </a:p>
        </p:txBody>
      </p:sp>
      <p:sp>
        <p:nvSpPr>
          <p:cNvPr id="3" name="Content Placeholder 2"/>
          <p:cNvSpPr>
            <a:spLocks noGrp="1"/>
          </p:cNvSpPr>
          <p:nvPr>
            <p:ph idx="1"/>
          </p:nvPr>
        </p:nvSpPr>
        <p:spPr/>
        <p:txBody>
          <a:bodyPr/>
          <a:lstStyle/>
          <a:p>
            <a:pPr marL="0" indent="0" algn="just">
              <a:buNone/>
            </a:pPr>
            <a:r>
              <a:rPr lang="en-US" sz="2200" dirty="0"/>
              <a:t>Steve operates a cinema chain and has given you the following information: “I have many cinemas. Each cinema can have multiple theaters. Movies are shown throughout the day starting at 11 a.m. and finishing at 1 a.m. Each movie is given a two-hour time slot. We never show a movie in more than one theater at a time, but we do shift movies among theaters because seating capacity varies. I am interested in knowing how many people, classified by adults and children, attended each showing of a movie. I vary ticket prices by movie and time slot. For instance, Lassie Get Lost is 50 cents for everyone at 11 a.m. but is 75 cents at 11 p.m.”</a:t>
            </a:r>
          </a:p>
          <a:p>
            <a:pPr marL="0" indent="0">
              <a:buNone/>
            </a:pPr>
            <a:endParaRPr lang="en-US" sz="2000" dirty="0"/>
          </a:p>
        </p:txBody>
      </p:sp>
    </p:spTree>
    <p:extLst>
      <p:ext uri="{BB962C8B-B14F-4D97-AF65-F5344CB8AC3E}">
        <p14:creationId xmlns:p14="http://schemas.microsoft.com/office/powerpoint/2010/main" val="1679070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54F1B-A1A1-6846-BE0D-AB41E67108A2}"/>
              </a:ext>
            </a:extLst>
          </p:cNvPr>
          <p:cNvSpPr>
            <a:spLocks noGrp="1"/>
          </p:cNvSpPr>
          <p:nvPr>
            <p:ph idx="1"/>
          </p:nvPr>
        </p:nvSpPr>
        <p:spPr>
          <a:xfrm>
            <a:off x="457200" y="1981199"/>
            <a:ext cx="8229600" cy="4144965"/>
          </a:xfrm>
        </p:spPr>
        <p:txBody>
          <a:bodyPr/>
          <a:lstStyle/>
          <a:p>
            <a:pPr marL="0" indent="0">
              <a:buNone/>
            </a:pPr>
            <a:r>
              <a:rPr lang="en-US" sz="2400" dirty="0"/>
              <a:t>A real estate investment company own many shopping malls. Each mall contains many shops. To encourage rental of its shops, the company gives a negotiated discount to retailers who have shops in more than one mall. Each shop generates an income stream that can vary from month to month because rental is based on a flat rental charge and a negotiated percentage of sales revenue. Also each shop has monthly expenses for scheduled and unscheduled maintenance. The company uses the data to compute its monthly net income per square meter for each shop and for ad-hoc querying.</a:t>
            </a:r>
          </a:p>
        </p:txBody>
      </p:sp>
      <p:sp>
        <p:nvSpPr>
          <p:cNvPr id="4" name="Title 1">
            <a:extLst>
              <a:ext uri="{FF2B5EF4-FFF2-40B4-BE49-F238E27FC236}">
                <a16:creationId xmlns:a16="http://schemas.microsoft.com/office/drawing/2014/main" id="{46E059A5-B7A2-4A46-897D-DDD52F0BB397}"/>
              </a:ext>
            </a:extLst>
          </p:cNvPr>
          <p:cNvSpPr>
            <a:spLocks noGrp="1"/>
          </p:cNvSpPr>
          <p:nvPr>
            <p:ph type="title"/>
          </p:nvPr>
        </p:nvSpPr>
        <p:spPr>
          <a:xfrm>
            <a:off x="457200" y="685800"/>
            <a:ext cx="8229600" cy="1143000"/>
          </a:xfrm>
        </p:spPr>
        <p:txBody>
          <a:bodyPr/>
          <a:lstStyle/>
          <a:p>
            <a:r>
              <a:rPr lang="en-US" dirty="0"/>
              <a:t>Data Modeling </a:t>
            </a:r>
          </a:p>
        </p:txBody>
      </p:sp>
    </p:spTree>
    <p:extLst>
      <p:ext uri="{BB962C8B-B14F-4D97-AF65-F5344CB8AC3E}">
        <p14:creationId xmlns:p14="http://schemas.microsoft.com/office/powerpoint/2010/main" val="301693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914400" y="990601"/>
            <a:ext cx="7772400" cy="762000"/>
          </a:xfrm>
        </p:spPr>
        <p:txBody>
          <a:bodyPr/>
          <a:lstStyle/>
          <a:p>
            <a:pPr eaLnBrk="1" hangingPunct="1"/>
            <a:r>
              <a:rPr lang="en-US" sz="3600" dirty="0"/>
              <a:t>Modality &amp; Cardinality </a:t>
            </a:r>
            <a:endParaRPr lang="en-US" sz="2400" dirty="0"/>
          </a:p>
        </p:txBody>
      </p:sp>
      <p:sp>
        <p:nvSpPr>
          <p:cNvPr id="29700" name="Rectangle 3"/>
          <p:cNvSpPr>
            <a:spLocks noGrp="1" noChangeArrowheads="1"/>
          </p:cNvSpPr>
          <p:nvPr>
            <p:ph idx="1"/>
          </p:nvPr>
        </p:nvSpPr>
        <p:spPr>
          <a:xfrm>
            <a:off x="838201" y="2286000"/>
            <a:ext cx="7993063" cy="3810000"/>
          </a:xfrm>
        </p:spPr>
        <p:txBody>
          <a:bodyPr/>
          <a:lstStyle/>
          <a:p>
            <a:pPr eaLnBrk="1" hangingPunct="1"/>
            <a:r>
              <a:rPr lang="en-US" sz="2400" dirty="0"/>
              <a:t>Modality is also known as optionality</a:t>
            </a:r>
          </a:p>
          <a:p>
            <a:pPr eaLnBrk="1" hangingPunct="1"/>
            <a:endParaRPr lang="en-US" sz="2400" dirty="0"/>
          </a:p>
          <a:p>
            <a:pPr eaLnBrk="1" hangingPunct="1"/>
            <a:r>
              <a:rPr lang="en-US" sz="2400" dirty="0"/>
              <a:t>Cardinality indicates the </a:t>
            </a:r>
            <a:r>
              <a:rPr lang="en-US" sz="2400" u="sng" dirty="0"/>
              <a:t>range</a:t>
            </a:r>
            <a:r>
              <a:rPr lang="en-US" sz="2400" dirty="0"/>
              <a:t> of instances in a relationship</a:t>
            </a:r>
          </a:p>
          <a:p>
            <a:pPr eaLnBrk="1" hangingPunct="1"/>
            <a:endParaRPr lang="en-US" sz="2400" dirty="0"/>
          </a:p>
          <a:p>
            <a:pPr eaLnBrk="1" hangingPunct="1"/>
            <a:r>
              <a:rPr lang="en-US" sz="2400" dirty="0"/>
              <a:t>Modality defines the </a:t>
            </a:r>
            <a:r>
              <a:rPr lang="en-US" sz="2400" u="sng" dirty="0"/>
              <a:t>minimum</a:t>
            </a:r>
            <a:r>
              <a:rPr lang="en-US" sz="2400" dirty="0"/>
              <a:t> number of instances</a:t>
            </a:r>
          </a:p>
          <a:p>
            <a:pPr eaLnBrk="1" hangingPunct="1"/>
            <a:endParaRPr lang="en-US" sz="2400" dirty="0"/>
          </a:p>
          <a:p>
            <a:pPr eaLnBrk="1" hangingPunct="1"/>
            <a:r>
              <a:rPr lang="en-US" sz="2400" dirty="0"/>
              <a:t>Cardinality and modality are linked</a:t>
            </a:r>
          </a:p>
        </p:txBody>
      </p:sp>
    </p:spTree>
    <p:extLst>
      <p:ext uri="{BB962C8B-B14F-4D97-AF65-F5344CB8AC3E}">
        <p14:creationId xmlns:p14="http://schemas.microsoft.com/office/powerpoint/2010/main" val="1552241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914400" y="762000"/>
            <a:ext cx="7772400" cy="685800"/>
          </a:xfrm>
        </p:spPr>
        <p:txBody>
          <a:bodyPr/>
          <a:lstStyle/>
          <a:p>
            <a:pPr eaLnBrk="1" hangingPunct="1"/>
            <a:r>
              <a:rPr lang="en-US" dirty="0"/>
              <a:t>Cardinality</a:t>
            </a:r>
          </a:p>
        </p:txBody>
      </p:sp>
      <p:graphicFrame>
        <p:nvGraphicFramePr>
          <p:cNvPr id="116922" name="Group 186"/>
          <p:cNvGraphicFramePr>
            <a:graphicFrameLocks noGrp="1"/>
          </p:cNvGraphicFramePr>
          <p:nvPr>
            <p:ph type="tbl" idx="1"/>
            <p:extLst>
              <p:ext uri="{D42A27DB-BD31-4B8C-83A1-F6EECF244321}">
                <p14:modId xmlns:p14="http://schemas.microsoft.com/office/powerpoint/2010/main" val="1214505704"/>
              </p:ext>
            </p:extLst>
          </p:nvPr>
        </p:nvGraphicFramePr>
        <p:xfrm>
          <a:off x="914400" y="1524000"/>
          <a:ext cx="7315200" cy="3994091"/>
        </p:xfrm>
        <a:graphic>
          <a:graphicData uri="http://schemas.openxmlformats.org/drawingml/2006/table">
            <a:tbl>
              <a:tblPr/>
              <a:tblGrid>
                <a:gridCol w="1786979">
                  <a:extLst>
                    <a:ext uri="{9D8B030D-6E8A-4147-A177-3AD203B41FA5}">
                      <a16:colId xmlns:a16="http://schemas.microsoft.com/office/drawing/2014/main" val="20000"/>
                    </a:ext>
                  </a:extLst>
                </a:gridCol>
                <a:gridCol w="1709284">
                  <a:extLst>
                    <a:ext uri="{9D8B030D-6E8A-4147-A177-3AD203B41FA5}">
                      <a16:colId xmlns:a16="http://schemas.microsoft.com/office/drawing/2014/main" val="20001"/>
                    </a:ext>
                  </a:extLst>
                </a:gridCol>
                <a:gridCol w="3818937">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Cardinality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Modality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0034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rPr>
                        <a:t>0,1</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Optional</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30000" dirty="0">
                        <a:ln>
                          <a:noFill/>
                        </a:ln>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can be zero or one instances of the entity relative to the other entity</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rPr>
                        <a:t>0,n</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can be zero or many instances of the entity relative to the other entity</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6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rPr>
                        <a:t>1,1</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rPr>
                        <a:t>Mandatory</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is exactly one instance of the entity relative to the other entity</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12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1,n</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 entity must have at least one and can have many instances relative to the other entity</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4" name="Text Box 187"/>
          <p:cNvSpPr txBox="1">
            <a:spLocks noChangeArrowheads="1"/>
          </p:cNvSpPr>
          <p:nvPr/>
        </p:nvSpPr>
        <p:spPr bwMode="auto">
          <a:xfrm>
            <a:off x="914400" y="5562599"/>
            <a:ext cx="7772400" cy="707886"/>
          </a:xfrm>
          <a:prstGeom prst="rect">
            <a:avLst/>
          </a:prstGeom>
          <a:noFill/>
          <a:ln w="12700">
            <a:noFill/>
            <a:miter lim="800000"/>
            <a:headEnd/>
            <a:tailEnd/>
          </a:ln>
        </p:spPr>
        <p:txBody>
          <a:bodyPr lIns="91431" tIns="45715" rIns="91431" bIns="45715">
            <a:spAutoFit/>
          </a:bodyPr>
          <a:lstStyle/>
          <a:p>
            <a:r>
              <a:rPr lang="en-US" dirty="0">
                <a:latin typeface="Times" pitchFamily="18" charset="0"/>
              </a:rPr>
              <a:t>Modality defines the </a:t>
            </a:r>
            <a:r>
              <a:rPr lang="en-US" u="sng" dirty="0">
                <a:latin typeface="Times" pitchFamily="18" charset="0"/>
              </a:rPr>
              <a:t>minimum</a:t>
            </a:r>
            <a:r>
              <a:rPr lang="en-US" dirty="0">
                <a:latin typeface="Times" pitchFamily="18" charset="0"/>
              </a:rPr>
              <a:t> number of instances (rows)</a:t>
            </a:r>
          </a:p>
          <a:p>
            <a:r>
              <a:rPr lang="en-US" dirty="0">
                <a:latin typeface="Times" pitchFamily="18" charset="0"/>
              </a:rPr>
              <a:t>Cardinality indicates the </a:t>
            </a:r>
            <a:r>
              <a:rPr lang="en-US" u="sng" dirty="0">
                <a:latin typeface="Times" pitchFamily="18" charset="0"/>
              </a:rPr>
              <a:t>range</a:t>
            </a:r>
            <a:r>
              <a:rPr lang="en-US" dirty="0">
                <a:latin typeface="Times" pitchFamily="18" charset="0"/>
              </a:rPr>
              <a:t> of instances (rows) in a relationship</a:t>
            </a:r>
          </a:p>
        </p:txBody>
      </p:sp>
    </p:spTree>
    <p:extLst>
      <p:ext uri="{BB962C8B-B14F-4D97-AF65-F5344CB8AC3E}">
        <p14:creationId xmlns:p14="http://schemas.microsoft.com/office/powerpoint/2010/main" val="265880133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26"/>
          <p:cNvSpPr>
            <a:spLocks noGrp="1" noChangeArrowheads="1"/>
          </p:cNvSpPr>
          <p:nvPr>
            <p:ph type="title"/>
          </p:nvPr>
        </p:nvSpPr>
        <p:spPr>
          <a:xfrm>
            <a:off x="914400" y="1511300"/>
            <a:ext cx="7772400" cy="609600"/>
          </a:xfrm>
        </p:spPr>
        <p:txBody>
          <a:bodyPr/>
          <a:lstStyle/>
          <a:p>
            <a:pPr eaLnBrk="1" hangingPunct="1"/>
            <a:r>
              <a:rPr lang="en-US" dirty="0"/>
              <a:t>Minimalist approach</a:t>
            </a:r>
          </a:p>
        </p:txBody>
      </p:sp>
      <p:sp>
        <p:nvSpPr>
          <p:cNvPr id="31748" name="Rectangle 1028"/>
          <p:cNvSpPr>
            <a:spLocks noGrp="1" noChangeArrowheads="1"/>
          </p:cNvSpPr>
          <p:nvPr>
            <p:ph idx="1"/>
          </p:nvPr>
        </p:nvSpPr>
        <p:spPr>
          <a:xfrm>
            <a:off x="762001" y="2654300"/>
            <a:ext cx="7924800" cy="3746500"/>
          </a:xfrm>
        </p:spPr>
        <p:txBody>
          <a:bodyPr/>
          <a:lstStyle/>
          <a:p>
            <a:pPr eaLnBrk="1" hangingPunct="1"/>
            <a:r>
              <a:rPr lang="en-US" sz="2400" dirty="0"/>
              <a:t>Focus has been on identifying the basic cardinality (1:m or m:m?)</a:t>
            </a:r>
          </a:p>
          <a:p>
            <a:pPr eaLnBrk="1" hangingPunct="1"/>
            <a:endParaRPr lang="en-US" sz="2400" dirty="0"/>
          </a:p>
          <a:p>
            <a:pPr eaLnBrk="1" hangingPunct="1"/>
            <a:r>
              <a:rPr lang="en-US" sz="2400" dirty="0"/>
              <a:t>Now add greater precision</a:t>
            </a:r>
          </a:p>
          <a:p>
            <a:pPr lvl="1" eaLnBrk="1" hangingPunct="1"/>
            <a:r>
              <a:rPr lang="en-US" dirty="0"/>
              <a:t>Is it 0,1 or 1,1?</a:t>
            </a:r>
          </a:p>
          <a:p>
            <a:pPr eaLnBrk="1" hangingPunct="1"/>
            <a:endParaRPr lang="en-US" sz="2400" dirty="0"/>
          </a:p>
          <a:p>
            <a:pPr eaLnBrk="1" hangingPunct="1"/>
            <a:r>
              <a:rPr lang="en-US" sz="2400" dirty="0"/>
              <a:t>Learn the basics and then add more detail</a:t>
            </a:r>
          </a:p>
        </p:txBody>
      </p:sp>
    </p:spTree>
    <p:extLst>
      <p:ext uri="{BB962C8B-B14F-4D97-AF65-F5344CB8AC3E}">
        <p14:creationId xmlns:p14="http://schemas.microsoft.com/office/powerpoint/2010/main" val="8930804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6"/>
          <p:cNvSpPr>
            <a:spLocks noGrp="1" noChangeArrowheads="1"/>
          </p:cNvSpPr>
          <p:nvPr>
            <p:ph type="title"/>
          </p:nvPr>
        </p:nvSpPr>
        <p:spPr>
          <a:xfrm>
            <a:off x="990601" y="1296986"/>
            <a:ext cx="7772400" cy="914400"/>
          </a:xfrm>
        </p:spPr>
        <p:txBody>
          <a:bodyPr/>
          <a:lstStyle/>
          <a:p>
            <a:pPr eaLnBrk="1" hangingPunct="1"/>
            <a:r>
              <a:rPr lang="en-US" sz="3600" dirty="0"/>
              <a:t>Modality &amp; Cardinality</a:t>
            </a:r>
            <a:br>
              <a:rPr lang="en-US" sz="3600" dirty="0"/>
            </a:br>
            <a:r>
              <a:rPr lang="en-US" sz="2800" dirty="0"/>
              <a:t>(Reminder)</a:t>
            </a:r>
            <a:endParaRPr lang="en-US" sz="3600" dirty="0"/>
          </a:p>
        </p:txBody>
      </p:sp>
      <p:sp>
        <p:nvSpPr>
          <p:cNvPr id="32772" name="Rectangle 1027"/>
          <p:cNvSpPr>
            <a:spLocks noGrp="1" noChangeArrowheads="1"/>
          </p:cNvSpPr>
          <p:nvPr>
            <p:ph idx="1"/>
          </p:nvPr>
        </p:nvSpPr>
        <p:spPr>
          <a:xfrm>
            <a:off x="762001" y="2516187"/>
            <a:ext cx="8074025" cy="3884613"/>
          </a:xfrm>
        </p:spPr>
        <p:txBody>
          <a:bodyPr/>
          <a:lstStyle/>
          <a:p>
            <a:pPr eaLnBrk="1" hangingPunct="1"/>
            <a:r>
              <a:rPr lang="en-US" sz="2400" dirty="0"/>
              <a:t>Modality is also known as optionality</a:t>
            </a:r>
          </a:p>
          <a:p>
            <a:pPr eaLnBrk="1" hangingPunct="1"/>
            <a:endParaRPr lang="en-US" sz="2400" dirty="0"/>
          </a:p>
          <a:p>
            <a:pPr eaLnBrk="1" hangingPunct="1"/>
            <a:r>
              <a:rPr lang="en-US" sz="2400" dirty="0"/>
              <a:t>Cardinality indicates the </a:t>
            </a:r>
            <a:r>
              <a:rPr lang="en-US" sz="2400" u="sng" dirty="0"/>
              <a:t>range</a:t>
            </a:r>
            <a:r>
              <a:rPr lang="en-US" sz="2400" dirty="0"/>
              <a:t> of instances in a relationship</a:t>
            </a:r>
          </a:p>
          <a:p>
            <a:pPr eaLnBrk="1" hangingPunct="1"/>
            <a:endParaRPr lang="en-US" sz="2400" dirty="0"/>
          </a:p>
          <a:p>
            <a:pPr eaLnBrk="1" hangingPunct="1"/>
            <a:r>
              <a:rPr lang="en-US" sz="2400" dirty="0"/>
              <a:t>Modality defines the </a:t>
            </a:r>
            <a:r>
              <a:rPr lang="en-US" sz="2400" u="sng" dirty="0"/>
              <a:t>minimum</a:t>
            </a:r>
            <a:r>
              <a:rPr lang="en-US" sz="2400" dirty="0"/>
              <a:t> number of instances</a:t>
            </a:r>
          </a:p>
          <a:p>
            <a:pPr eaLnBrk="1" hangingPunct="1"/>
            <a:endParaRPr lang="en-US" sz="2400" dirty="0"/>
          </a:p>
          <a:p>
            <a:pPr eaLnBrk="1" hangingPunct="1"/>
            <a:r>
              <a:rPr lang="en-US" sz="2400" dirty="0"/>
              <a:t>Cardinality and modality are linked</a:t>
            </a:r>
          </a:p>
        </p:txBody>
      </p:sp>
    </p:spTree>
    <p:extLst>
      <p:ext uri="{BB962C8B-B14F-4D97-AF65-F5344CB8AC3E}">
        <p14:creationId xmlns:p14="http://schemas.microsoft.com/office/powerpoint/2010/main" val="36977886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00879" y="838200"/>
            <a:ext cx="8382000" cy="914400"/>
          </a:xfrm>
          <a:noFill/>
        </p:spPr>
        <p:txBody>
          <a:bodyPr lIns="90478" tIns="44445" rIns="90478" bIns="44445" anchor="ctr"/>
          <a:lstStyle/>
          <a:p>
            <a:pPr eaLnBrk="1" hangingPunct="1"/>
            <a:r>
              <a:rPr lang="en-US" sz="3200" dirty="0"/>
              <a:t>Data Modeling - The building blocks</a:t>
            </a:r>
          </a:p>
        </p:txBody>
      </p:sp>
      <p:sp>
        <p:nvSpPr>
          <p:cNvPr id="145411" name="Rectangle 3"/>
          <p:cNvSpPr>
            <a:spLocks noGrp="1" noChangeArrowheads="1"/>
          </p:cNvSpPr>
          <p:nvPr>
            <p:ph idx="1"/>
          </p:nvPr>
        </p:nvSpPr>
        <p:spPr>
          <a:xfrm>
            <a:off x="381001" y="1905001"/>
            <a:ext cx="8382001" cy="4191000"/>
          </a:xfrm>
          <a:noFill/>
        </p:spPr>
        <p:txBody>
          <a:bodyPr lIns="90478" tIns="44445" rIns="90478" bIns="44445"/>
          <a:lstStyle/>
          <a:p>
            <a:pPr eaLnBrk="1" hangingPunct="1">
              <a:buFont typeface="Courier New" pitchFamily="49" charset="0"/>
              <a:buChar char="o"/>
            </a:pPr>
            <a:r>
              <a:rPr lang="en-US" sz="2400" dirty="0">
                <a:latin typeface="Arial" pitchFamily="34" charset="0"/>
                <a:cs typeface="Arial" pitchFamily="34" charset="0"/>
              </a:rPr>
              <a:t>Entity – thing about which data should be stored (basic building block)</a:t>
            </a:r>
            <a:endParaRPr lang="en-US" sz="2000" dirty="0">
              <a:latin typeface="Arial" pitchFamily="34" charset="0"/>
              <a:cs typeface="Arial" pitchFamily="34" charset="0"/>
            </a:endParaRPr>
          </a:p>
          <a:p>
            <a:pPr eaLnBrk="1" hangingPunct="1">
              <a:buFont typeface="Courier New" pitchFamily="49" charset="0"/>
              <a:buChar char="o"/>
            </a:pPr>
            <a:endParaRPr lang="en-US" sz="1200" dirty="0">
              <a:latin typeface="Arial" pitchFamily="34" charset="0"/>
              <a:cs typeface="Arial" pitchFamily="34" charset="0"/>
            </a:endParaRPr>
          </a:p>
          <a:p>
            <a:pPr eaLnBrk="1" hangingPunct="1">
              <a:buFont typeface="Courier New" pitchFamily="49" charset="0"/>
              <a:buChar char="o"/>
            </a:pPr>
            <a:r>
              <a:rPr lang="en-US" sz="2400" dirty="0">
                <a:latin typeface="Arial" pitchFamily="34" charset="0"/>
                <a:cs typeface="Arial" pitchFamily="34" charset="0"/>
              </a:rPr>
              <a:t>Attribute – describes an entity (</a:t>
            </a:r>
            <a:r>
              <a:rPr lang="en-US" sz="2400" b="1" dirty="0">
                <a:latin typeface="Arial" pitchFamily="34" charset="0"/>
                <a:cs typeface="Arial" pitchFamily="34" charset="0"/>
              </a:rPr>
              <a:t>singular</a:t>
            </a:r>
            <a:r>
              <a:rPr lang="en-US" sz="2400" dirty="0">
                <a:latin typeface="Arial" pitchFamily="34" charset="0"/>
                <a:cs typeface="Arial" pitchFamily="34" charset="0"/>
              </a:rPr>
              <a:t> and </a:t>
            </a:r>
            <a:r>
              <a:rPr lang="en-US" sz="2400" b="1" dirty="0">
                <a:latin typeface="Arial" pitchFamily="34" charset="0"/>
                <a:cs typeface="Arial" pitchFamily="34" charset="0"/>
              </a:rPr>
              <a:t>unique </a:t>
            </a:r>
            <a:r>
              <a:rPr lang="en-US" sz="2400" dirty="0">
                <a:latin typeface="Arial" pitchFamily="34" charset="0"/>
                <a:cs typeface="Arial" pitchFamily="34" charset="0"/>
              </a:rPr>
              <a:t>within the model)</a:t>
            </a:r>
            <a:endParaRPr lang="en-US" sz="2000" dirty="0">
              <a:latin typeface="Arial" pitchFamily="34" charset="0"/>
              <a:cs typeface="Arial" pitchFamily="34" charset="0"/>
            </a:endParaRPr>
          </a:p>
          <a:p>
            <a:pPr eaLnBrk="1" hangingPunct="1">
              <a:buFont typeface="Courier New" pitchFamily="49" charset="0"/>
              <a:buChar char="o"/>
            </a:pPr>
            <a:endParaRPr lang="en-US" sz="1200" dirty="0">
              <a:latin typeface="Arial" pitchFamily="34" charset="0"/>
              <a:cs typeface="Arial" pitchFamily="34" charset="0"/>
            </a:endParaRPr>
          </a:p>
          <a:p>
            <a:pPr eaLnBrk="1" hangingPunct="1">
              <a:buFont typeface="Courier New" pitchFamily="49" charset="0"/>
              <a:buChar char="o"/>
            </a:pPr>
            <a:r>
              <a:rPr lang="en-US" sz="2400" dirty="0">
                <a:latin typeface="Arial" pitchFamily="34" charset="0"/>
                <a:cs typeface="Arial" pitchFamily="34" charset="0"/>
              </a:rPr>
              <a:t>Relationship – describes a linkage between two </a:t>
            </a:r>
            <a:r>
              <a:rPr lang="en-US" sz="2400" u="sng" dirty="0">
                <a:latin typeface="Arial" pitchFamily="34" charset="0"/>
                <a:cs typeface="Arial" pitchFamily="34" charset="0"/>
              </a:rPr>
              <a:t>entities</a:t>
            </a:r>
          </a:p>
          <a:p>
            <a:pPr lvl="1" eaLnBrk="1" hangingPunct="1">
              <a:buClrTx/>
              <a:buFont typeface="Arial" pitchFamily="34" charset="0"/>
              <a:buChar char="•"/>
            </a:pPr>
            <a:r>
              <a:rPr lang="en-US" sz="2200" dirty="0">
                <a:latin typeface="Arial" pitchFamily="34" charset="0"/>
                <a:cs typeface="Arial" pitchFamily="34" charset="0"/>
              </a:rPr>
              <a:t>Relationship descriptors designate/describe instances between entities (1:1, 1:m, m:m)</a:t>
            </a:r>
          </a:p>
          <a:p>
            <a:pPr eaLnBrk="1" hangingPunct="1">
              <a:buFont typeface="Courier New" pitchFamily="49" charset="0"/>
              <a:buChar char="o"/>
            </a:pPr>
            <a:endParaRPr lang="en-US" sz="1200" dirty="0">
              <a:latin typeface="Arial" pitchFamily="34" charset="0"/>
              <a:cs typeface="Arial" pitchFamily="34" charset="0"/>
            </a:endParaRPr>
          </a:p>
          <a:p>
            <a:pPr eaLnBrk="1" hangingPunct="1">
              <a:buFont typeface="Courier New" pitchFamily="49" charset="0"/>
              <a:buChar char="o"/>
            </a:pPr>
            <a:r>
              <a:rPr lang="en-US" sz="2400" dirty="0">
                <a:latin typeface="Arial" pitchFamily="34" charset="0"/>
                <a:cs typeface="Arial" pitchFamily="34" charset="0"/>
              </a:rPr>
              <a:t>Identifier – uniquely distinguishes an instance of an entity</a:t>
            </a:r>
          </a:p>
        </p:txBody>
      </p:sp>
    </p:spTree>
    <p:extLst>
      <p:ext uri="{BB962C8B-B14F-4D97-AF65-F5344CB8AC3E}">
        <p14:creationId xmlns:p14="http://schemas.microsoft.com/office/powerpoint/2010/main" val="3034172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26"/>
          <p:cNvSpPr>
            <a:spLocks noGrp="1" noChangeArrowheads="1"/>
          </p:cNvSpPr>
          <p:nvPr>
            <p:ph type="title"/>
          </p:nvPr>
        </p:nvSpPr>
        <p:spPr>
          <a:xfrm>
            <a:off x="762000" y="1106269"/>
            <a:ext cx="7772400" cy="762000"/>
          </a:xfrm>
        </p:spPr>
        <p:txBody>
          <a:bodyPr/>
          <a:lstStyle/>
          <a:p>
            <a:pPr eaLnBrk="1" hangingPunct="1"/>
            <a:r>
              <a:rPr lang="en-US" dirty="0"/>
              <a:t>Modality</a:t>
            </a:r>
          </a:p>
        </p:txBody>
      </p:sp>
      <p:sp>
        <p:nvSpPr>
          <p:cNvPr id="33796" name="Rectangle 1027"/>
          <p:cNvSpPr>
            <a:spLocks noGrp="1" noChangeArrowheads="1"/>
          </p:cNvSpPr>
          <p:nvPr>
            <p:ph idx="1"/>
          </p:nvPr>
        </p:nvSpPr>
        <p:spPr>
          <a:xfrm>
            <a:off x="381001" y="2109568"/>
            <a:ext cx="8450263" cy="3797300"/>
          </a:xfrm>
        </p:spPr>
        <p:txBody>
          <a:bodyPr/>
          <a:lstStyle/>
          <a:p>
            <a:pPr eaLnBrk="1" hangingPunct="1"/>
            <a:r>
              <a:rPr lang="en-US" sz="2400" dirty="0"/>
              <a:t>Optional entity</a:t>
            </a:r>
          </a:p>
          <a:p>
            <a:pPr lvl="1" eaLnBrk="1" hangingPunct="1"/>
            <a:r>
              <a:rPr lang="en-US" dirty="0"/>
              <a:t>Cardinality is 0</a:t>
            </a:r>
          </a:p>
          <a:p>
            <a:pPr lvl="1" eaLnBrk="1" hangingPunct="1"/>
            <a:r>
              <a:rPr lang="en-US" dirty="0"/>
              <a:t>Indicated by O</a:t>
            </a:r>
          </a:p>
          <a:p>
            <a:pPr eaLnBrk="1" hangingPunct="1"/>
            <a:r>
              <a:rPr lang="en-US" sz="2400" dirty="0"/>
              <a:t>Mandatory entity</a:t>
            </a:r>
          </a:p>
          <a:p>
            <a:pPr lvl="1" eaLnBrk="1" hangingPunct="1"/>
            <a:r>
              <a:rPr lang="en-US" dirty="0"/>
              <a:t>Cardinality is 1</a:t>
            </a:r>
          </a:p>
          <a:p>
            <a:pPr lvl="1" eaLnBrk="1" hangingPunct="1"/>
            <a:r>
              <a:rPr lang="en-US" dirty="0"/>
              <a:t> indicated by l </a:t>
            </a:r>
            <a:r>
              <a:rPr lang="en-US" sz="1800" dirty="0"/>
              <a:t>(bar)</a:t>
            </a:r>
          </a:p>
        </p:txBody>
      </p:sp>
      <p:pic>
        <p:nvPicPr>
          <p:cNvPr id="33797" name="Picture 1029" descr="FireLite:Books:Data Management:5e:Art:Slides art:7-nation-stock-modal.png"/>
          <p:cNvPicPr>
            <a:picLocks noChangeAspect="1" noChangeArrowheads="1"/>
          </p:cNvPicPr>
          <p:nvPr/>
        </p:nvPicPr>
        <p:blipFill>
          <a:blip r:embed="rId3" r:link="rId4" cstate="print"/>
          <a:srcRect/>
          <a:stretch>
            <a:fillRect/>
          </a:stretch>
        </p:blipFill>
        <p:spPr bwMode="auto">
          <a:xfrm>
            <a:off x="3886201" y="2230219"/>
            <a:ext cx="4755251" cy="2273300"/>
          </a:xfrm>
          <a:prstGeom prst="rect">
            <a:avLst/>
          </a:prstGeom>
          <a:noFill/>
          <a:ln w="9525">
            <a:noFill/>
            <a:miter lim="800000"/>
            <a:headEnd/>
            <a:tailEnd/>
          </a:ln>
        </p:spPr>
      </p:pic>
      <p:sp>
        <p:nvSpPr>
          <p:cNvPr id="33798" name="Text Box 1030"/>
          <p:cNvSpPr txBox="1">
            <a:spLocks noChangeArrowheads="1"/>
          </p:cNvSpPr>
          <p:nvPr/>
        </p:nvSpPr>
        <p:spPr bwMode="auto">
          <a:xfrm>
            <a:off x="990600" y="5449669"/>
            <a:ext cx="7543800" cy="646331"/>
          </a:xfrm>
          <a:prstGeom prst="rect">
            <a:avLst/>
          </a:prstGeom>
          <a:noFill/>
          <a:ln w="12700">
            <a:noFill/>
            <a:miter lim="800000"/>
            <a:headEnd/>
            <a:tailEnd/>
          </a:ln>
        </p:spPr>
        <p:txBody>
          <a:bodyPr wrap="square" lIns="91431" tIns="45715" rIns="91431" bIns="45715">
            <a:spAutoFit/>
          </a:bodyPr>
          <a:lstStyle/>
          <a:p>
            <a:pPr>
              <a:buFontTx/>
              <a:buChar char="•"/>
            </a:pPr>
            <a:r>
              <a:rPr lang="en-US" sz="1800" dirty="0">
                <a:latin typeface="Calibri" panose="020F0502020204030204" pitchFamily="34" charset="0"/>
              </a:rPr>
              <a:t> Mandatory that an instance of Stock have an instance of Nation</a:t>
            </a:r>
          </a:p>
          <a:p>
            <a:pPr>
              <a:buFontTx/>
              <a:buChar char="•"/>
            </a:pPr>
            <a:r>
              <a:rPr lang="en-US" sz="1800" dirty="0">
                <a:latin typeface="Calibri" panose="020F0502020204030204" pitchFamily="34" charset="0"/>
              </a:rPr>
              <a:t> Optional that an instance of Nation have an instance of Stock</a:t>
            </a:r>
          </a:p>
        </p:txBody>
      </p:sp>
    </p:spTree>
    <p:extLst>
      <p:ext uri="{BB962C8B-B14F-4D97-AF65-F5344CB8AC3E}">
        <p14:creationId xmlns:p14="http://schemas.microsoft.com/office/powerpoint/2010/main" val="12525496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a:xfrm>
            <a:off x="457201" y="1143000"/>
            <a:ext cx="7924800" cy="685800"/>
          </a:xfrm>
        </p:spPr>
        <p:txBody>
          <a:bodyPr/>
          <a:lstStyle/>
          <a:p>
            <a:pPr eaLnBrk="1" hangingPunct="1"/>
            <a:r>
              <a:rPr lang="en-US" dirty="0"/>
              <a:t>Modality</a:t>
            </a:r>
          </a:p>
        </p:txBody>
      </p:sp>
      <p:pic>
        <p:nvPicPr>
          <p:cNvPr id="35844" name="Picture 1031" descr="FireLite:Books:Data Management:5e:Art:Slides art:7-m-and-m-modality.png"/>
          <p:cNvPicPr>
            <a:picLocks noChangeAspect="1" noChangeArrowheads="1"/>
          </p:cNvPicPr>
          <p:nvPr/>
        </p:nvPicPr>
        <p:blipFill>
          <a:blip r:embed="rId3" r:link="rId4" cstate="print"/>
          <a:srcRect/>
          <a:stretch>
            <a:fillRect/>
          </a:stretch>
        </p:blipFill>
        <p:spPr bwMode="auto">
          <a:xfrm>
            <a:off x="105428" y="3043776"/>
            <a:ext cx="4695172" cy="1264830"/>
          </a:xfrm>
          <a:prstGeom prst="rect">
            <a:avLst/>
          </a:prstGeom>
          <a:noFill/>
          <a:ln w="9525">
            <a:noFill/>
            <a:miter lim="800000"/>
            <a:headEnd/>
            <a:tailEnd/>
          </a:ln>
        </p:spPr>
      </p:pic>
      <p:pic>
        <p:nvPicPr>
          <p:cNvPr id="6" name="Picture 5" descr="sale-item.png"/>
          <p:cNvPicPr>
            <a:picLocks noChangeAspect="1"/>
          </p:cNvPicPr>
          <p:nvPr/>
        </p:nvPicPr>
        <p:blipFill>
          <a:blip r:embed="rId5" cstate="print"/>
          <a:stretch>
            <a:fillRect/>
          </a:stretch>
        </p:blipFill>
        <p:spPr>
          <a:xfrm>
            <a:off x="4800601" y="2889423"/>
            <a:ext cx="4083470" cy="1573536"/>
          </a:xfrm>
          <a:prstGeom prst="rect">
            <a:avLst/>
          </a:prstGeom>
        </p:spPr>
      </p:pic>
    </p:spTree>
    <p:extLst>
      <p:ext uri="{BB962C8B-B14F-4D97-AF65-F5344CB8AC3E}">
        <p14:creationId xmlns:p14="http://schemas.microsoft.com/office/powerpoint/2010/main" val="384013728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 y="1587638"/>
            <a:ext cx="8839200" cy="914400"/>
          </a:xfrm>
        </p:spPr>
        <p:txBody>
          <a:bodyPr/>
          <a:lstStyle/>
          <a:p>
            <a:pPr eaLnBrk="1" hangingPunct="1"/>
            <a:r>
              <a:rPr lang="en-US" dirty="0"/>
              <a:t>Modality</a:t>
            </a:r>
          </a:p>
        </p:txBody>
      </p:sp>
      <p:pic>
        <p:nvPicPr>
          <p:cNvPr id="37892" name="Picture 3" descr="FireLite:Books:Data Management:5e:Art:Slides art:7-rec-1-and-m-modality.png"/>
          <p:cNvPicPr>
            <a:picLocks noChangeAspect="1" noChangeArrowheads="1"/>
          </p:cNvPicPr>
          <p:nvPr/>
        </p:nvPicPr>
        <p:blipFill>
          <a:blip r:embed="rId3" r:link="rId4" cstate="print"/>
          <a:srcRect/>
          <a:stretch>
            <a:fillRect/>
          </a:stretch>
        </p:blipFill>
        <p:spPr bwMode="auto">
          <a:xfrm>
            <a:off x="457200" y="3035439"/>
            <a:ext cx="3581400" cy="1559281"/>
          </a:xfrm>
          <a:prstGeom prst="rect">
            <a:avLst/>
          </a:prstGeom>
          <a:noFill/>
          <a:ln w="9525">
            <a:noFill/>
            <a:miter lim="800000"/>
            <a:headEnd/>
            <a:tailEnd/>
          </a:ln>
        </p:spPr>
      </p:pic>
      <p:sp>
        <p:nvSpPr>
          <p:cNvPr id="6" name="Rectangle 17"/>
          <p:cNvSpPr>
            <a:spLocks noChangeArrowheads="1"/>
          </p:cNvSpPr>
          <p:nvPr/>
        </p:nvSpPr>
        <p:spPr bwMode="auto">
          <a:xfrm>
            <a:off x="3021645" y="4630579"/>
            <a:ext cx="1498808" cy="246221"/>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Trebuchet MS" pitchFamily="34" charset="0"/>
              </a:rPr>
              <a:t>employee</a:t>
            </a:r>
            <a:r>
              <a:rPr lang="en-US" sz="1600" dirty="0">
                <a:solidFill>
                  <a:srgbClr val="000000"/>
                </a:solidFill>
                <a:latin typeface="Times" pitchFamily="18" charset="0"/>
              </a:rPr>
              <a:t>’</a:t>
            </a:r>
            <a:r>
              <a:rPr lang="en-US" sz="1600" dirty="0">
                <a:solidFill>
                  <a:srgbClr val="000000"/>
                </a:solidFill>
                <a:latin typeface="Trebuchet MS" pitchFamily="34" charset="0"/>
              </a:rPr>
              <a:t>s boss</a:t>
            </a:r>
            <a:endParaRPr lang="en-US" sz="1600" dirty="0">
              <a:latin typeface="Times" pitchFamily="18" charset="0"/>
            </a:endParaRPr>
          </a:p>
        </p:txBody>
      </p:sp>
      <p:pic>
        <p:nvPicPr>
          <p:cNvPr id="7" name="Picture 6" descr="07-dept-emp-02.png"/>
          <p:cNvPicPr>
            <a:picLocks noChangeAspect="1"/>
          </p:cNvPicPr>
          <p:nvPr/>
        </p:nvPicPr>
        <p:blipFill>
          <a:blip r:embed="rId5" cstate="print"/>
          <a:stretch>
            <a:fillRect/>
          </a:stretch>
        </p:blipFill>
        <p:spPr>
          <a:xfrm>
            <a:off x="4724400" y="3030956"/>
            <a:ext cx="4013200" cy="1549282"/>
          </a:xfrm>
          <a:prstGeom prst="rect">
            <a:avLst/>
          </a:prstGeom>
        </p:spPr>
      </p:pic>
    </p:spTree>
    <p:extLst>
      <p:ext uri="{BB962C8B-B14F-4D97-AF65-F5344CB8AC3E}">
        <p14:creationId xmlns:p14="http://schemas.microsoft.com/office/powerpoint/2010/main" val="13876101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990600"/>
            <a:ext cx="8077200" cy="838200"/>
          </a:xfrm>
        </p:spPr>
        <p:txBody>
          <a:bodyPr/>
          <a:lstStyle/>
          <a:p>
            <a:pPr eaLnBrk="1" hangingPunct="1"/>
            <a:r>
              <a:rPr lang="en-US" dirty="0"/>
              <a:t>Modality</a:t>
            </a:r>
          </a:p>
        </p:txBody>
      </p:sp>
      <p:sp>
        <p:nvSpPr>
          <p:cNvPr id="38916" name="Rectangle 3"/>
          <p:cNvSpPr>
            <a:spLocks noGrp="1" noChangeArrowheads="1"/>
          </p:cNvSpPr>
          <p:nvPr>
            <p:ph idx="1"/>
          </p:nvPr>
        </p:nvSpPr>
        <p:spPr>
          <a:xfrm>
            <a:off x="762001" y="2133601"/>
            <a:ext cx="8069263" cy="3746500"/>
          </a:xfrm>
        </p:spPr>
        <p:txBody>
          <a:bodyPr/>
          <a:lstStyle/>
          <a:p>
            <a:pPr eaLnBrk="1" hangingPunct="1"/>
            <a:r>
              <a:rPr lang="en-US" dirty="0"/>
              <a:t>Adds additional information to a data model</a:t>
            </a:r>
          </a:p>
          <a:p>
            <a:pPr eaLnBrk="1" hangingPunct="1"/>
            <a:r>
              <a:rPr lang="en-US" dirty="0"/>
              <a:t>If a relationship is mandatory, then add a constraint</a:t>
            </a:r>
          </a:p>
          <a:p>
            <a:pPr lvl="1" eaLnBrk="1" hangingPunct="1"/>
            <a:r>
              <a:rPr lang="en-US" dirty="0"/>
              <a:t>Could be</a:t>
            </a:r>
          </a:p>
          <a:p>
            <a:pPr lvl="2" eaLnBrk="1" hangingPunct="1"/>
            <a:r>
              <a:rPr lang="en-US" dirty="0"/>
              <a:t>Referential integrity constraint</a:t>
            </a:r>
          </a:p>
          <a:p>
            <a:pPr lvl="2" eaLnBrk="1" hangingPunct="1"/>
            <a:r>
              <a:rPr lang="en-US" dirty="0"/>
              <a:t>Application logic</a:t>
            </a:r>
          </a:p>
          <a:p>
            <a:pPr lvl="1" eaLnBrk="1" hangingPunct="1"/>
            <a:endParaRPr lang="en-US" dirty="0"/>
          </a:p>
        </p:txBody>
      </p:sp>
    </p:spTree>
    <p:extLst>
      <p:ext uri="{BB962C8B-B14F-4D97-AF65-F5344CB8AC3E}">
        <p14:creationId xmlns:p14="http://schemas.microsoft.com/office/powerpoint/2010/main" val="3271999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487" tIns="44450" rIns="90487" bIns="44450" anchor="ctr"/>
          <a:lstStyle/>
          <a:p>
            <a:r>
              <a:rPr lang="en-US"/>
              <a:t>Entity types</a:t>
            </a:r>
          </a:p>
        </p:txBody>
      </p:sp>
      <p:sp>
        <p:nvSpPr>
          <p:cNvPr id="27651" name="Rectangle 3"/>
          <p:cNvSpPr>
            <a:spLocks noGrp="1" noChangeArrowheads="1"/>
          </p:cNvSpPr>
          <p:nvPr>
            <p:ph idx="1"/>
          </p:nvPr>
        </p:nvSpPr>
        <p:spPr>
          <a:xfrm>
            <a:off x="1374775" y="2057400"/>
            <a:ext cx="7769225" cy="4113213"/>
          </a:xfrm>
          <a:noFill/>
          <a:ln/>
        </p:spPr>
        <p:txBody>
          <a:bodyPr lIns="90487" tIns="44450" rIns="90487" bIns="44450"/>
          <a:lstStyle/>
          <a:p>
            <a:r>
              <a:rPr lang="en-US"/>
              <a:t>Independent</a:t>
            </a:r>
          </a:p>
          <a:p>
            <a:r>
              <a:rPr lang="en-US"/>
              <a:t>Dependent</a:t>
            </a:r>
          </a:p>
          <a:p>
            <a:r>
              <a:rPr lang="en-US"/>
              <a:t>Associative</a:t>
            </a:r>
          </a:p>
          <a:p>
            <a:r>
              <a:rPr lang="en-US"/>
              <a:t>Aggregate</a:t>
            </a:r>
          </a:p>
          <a:p>
            <a:r>
              <a:rPr lang="en-US"/>
              <a:t>Subordinate</a:t>
            </a:r>
          </a:p>
        </p:txBody>
      </p:sp>
    </p:spTree>
    <p:extLst>
      <p:ext uri="{BB962C8B-B14F-4D97-AF65-F5344CB8AC3E}">
        <p14:creationId xmlns:p14="http://schemas.microsoft.com/office/powerpoint/2010/main" val="19474420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914400"/>
            <a:ext cx="8229600" cy="1143000"/>
          </a:xfrm>
          <a:noFill/>
          <a:ln/>
        </p:spPr>
        <p:txBody>
          <a:bodyPr lIns="90487" tIns="44450" rIns="90487" bIns="44450" anchor="ctr"/>
          <a:lstStyle/>
          <a:p>
            <a:r>
              <a:rPr lang="en-US"/>
              <a:t>Independent</a:t>
            </a:r>
          </a:p>
        </p:txBody>
      </p:sp>
      <p:sp>
        <p:nvSpPr>
          <p:cNvPr id="28675" name="Rectangle 3"/>
          <p:cNvSpPr>
            <a:spLocks noGrp="1" noChangeArrowheads="1"/>
          </p:cNvSpPr>
          <p:nvPr>
            <p:ph idx="1"/>
          </p:nvPr>
        </p:nvSpPr>
        <p:spPr>
          <a:xfrm>
            <a:off x="457200" y="2057400"/>
            <a:ext cx="8229600" cy="3687763"/>
          </a:xfrm>
          <a:noFill/>
          <a:ln/>
        </p:spPr>
        <p:txBody>
          <a:bodyPr lIns="90487" tIns="44450" rIns="90487" bIns="44450"/>
          <a:lstStyle/>
          <a:p>
            <a:r>
              <a:rPr lang="en-US" dirty="0"/>
              <a:t>Often a starting point</a:t>
            </a:r>
          </a:p>
          <a:p>
            <a:r>
              <a:rPr lang="en-US" dirty="0"/>
              <a:t>Prominent in the client's mind</a:t>
            </a:r>
          </a:p>
          <a:p>
            <a:r>
              <a:rPr lang="en-US" dirty="0"/>
              <a:t>Often related to other independent entities</a:t>
            </a:r>
          </a:p>
        </p:txBody>
      </p:sp>
      <p:pic>
        <p:nvPicPr>
          <p:cNvPr id="28677" name="Picture 5" descr="FireLite:Books:Data Management:6e:Art PNG:04-nation-stock.png"/>
          <p:cNvPicPr>
            <a:picLocks noChangeAspect="1" noChangeArrowheads="1"/>
          </p:cNvPicPr>
          <p:nvPr/>
        </p:nvPicPr>
        <p:blipFill>
          <a:blip r:embed="rId3" r:link="rId4"/>
          <a:srcRect/>
          <a:stretch>
            <a:fillRect/>
          </a:stretch>
        </p:blipFill>
        <p:spPr bwMode="auto">
          <a:xfrm>
            <a:off x="2551113" y="4191000"/>
            <a:ext cx="4041775" cy="2046288"/>
          </a:xfrm>
          <a:prstGeom prst="rect">
            <a:avLst/>
          </a:prstGeom>
          <a:noFill/>
        </p:spPr>
      </p:pic>
    </p:spTree>
    <p:extLst>
      <p:ext uri="{BB962C8B-B14F-4D97-AF65-F5344CB8AC3E}">
        <p14:creationId xmlns:p14="http://schemas.microsoft.com/office/powerpoint/2010/main" val="11434960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914400"/>
            <a:ext cx="8229600" cy="1143000"/>
          </a:xfrm>
          <a:noFill/>
          <a:ln/>
        </p:spPr>
        <p:txBody>
          <a:bodyPr lIns="90487" tIns="44450" rIns="90487" bIns="44450" anchor="ctr"/>
          <a:lstStyle/>
          <a:p>
            <a:r>
              <a:rPr lang="en-US"/>
              <a:t>Dependent</a:t>
            </a:r>
          </a:p>
        </p:txBody>
      </p:sp>
      <p:sp>
        <p:nvSpPr>
          <p:cNvPr id="29699" name="Rectangle 3"/>
          <p:cNvSpPr>
            <a:spLocks noGrp="1" noChangeArrowheads="1"/>
          </p:cNvSpPr>
          <p:nvPr>
            <p:ph idx="1"/>
          </p:nvPr>
        </p:nvSpPr>
        <p:spPr>
          <a:xfrm>
            <a:off x="457200" y="1905000"/>
            <a:ext cx="8229600" cy="3687763"/>
          </a:xfrm>
          <a:noFill/>
          <a:ln/>
        </p:spPr>
        <p:txBody>
          <a:bodyPr lIns="90487" tIns="44450" rIns="90487" bIns="44450"/>
          <a:lstStyle/>
          <a:p>
            <a:r>
              <a:rPr lang="en-US"/>
              <a:t>Relies on another entity for its existence and identification</a:t>
            </a:r>
          </a:p>
          <a:p>
            <a:r>
              <a:rPr lang="en-US" dirty="0"/>
              <a:t>Can become independent if given an arbitrary identifier</a:t>
            </a:r>
          </a:p>
        </p:txBody>
      </p:sp>
      <p:pic>
        <p:nvPicPr>
          <p:cNvPr id="29703" name="Picture 7" descr="FireLite:Books:Data Management:6e:Art PNG:07-region-city.png"/>
          <p:cNvPicPr>
            <a:picLocks noChangeAspect="1" noChangeArrowheads="1"/>
          </p:cNvPicPr>
          <p:nvPr/>
        </p:nvPicPr>
        <p:blipFill>
          <a:blip r:embed="rId3" r:link="rId4"/>
          <a:srcRect/>
          <a:stretch>
            <a:fillRect/>
          </a:stretch>
        </p:blipFill>
        <p:spPr bwMode="auto">
          <a:xfrm>
            <a:off x="2271713" y="4191000"/>
            <a:ext cx="4598987" cy="2190750"/>
          </a:xfrm>
          <a:prstGeom prst="rect">
            <a:avLst/>
          </a:prstGeom>
          <a:noFill/>
        </p:spPr>
      </p:pic>
    </p:spTree>
    <p:extLst>
      <p:ext uri="{BB962C8B-B14F-4D97-AF65-F5344CB8AC3E}">
        <p14:creationId xmlns:p14="http://schemas.microsoft.com/office/powerpoint/2010/main" val="17174870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838200"/>
            <a:ext cx="8229600" cy="1143000"/>
          </a:xfrm>
          <a:noFill/>
          <a:ln/>
        </p:spPr>
        <p:txBody>
          <a:bodyPr lIns="90487" tIns="44450" rIns="90487" bIns="44450" anchor="ctr"/>
          <a:lstStyle/>
          <a:p>
            <a:r>
              <a:rPr lang="en-US"/>
              <a:t>Associative</a:t>
            </a:r>
          </a:p>
        </p:txBody>
      </p:sp>
      <p:sp>
        <p:nvSpPr>
          <p:cNvPr id="30723" name="Rectangle 3"/>
          <p:cNvSpPr>
            <a:spLocks noGrp="1" noChangeArrowheads="1"/>
          </p:cNvSpPr>
          <p:nvPr>
            <p:ph idx="1"/>
          </p:nvPr>
        </p:nvSpPr>
        <p:spPr>
          <a:xfrm>
            <a:off x="457200" y="1981200"/>
            <a:ext cx="8229600" cy="3687763"/>
          </a:xfrm>
          <a:noFill/>
          <a:ln/>
        </p:spPr>
        <p:txBody>
          <a:bodyPr lIns="90487" tIns="44450" rIns="90487" bIns="44450"/>
          <a:lstStyle/>
          <a:p>
            <a:r>
              <a:rPr lang="en-US" dirty="0"/>
              <a:t>A by-product of an </a:t>
            </a:r>
            <a:r>
              <a:rPr lang="en-US" dirty="0" err="1"/>
              <a:t>m:m</a:t>
            </a:r>
            <a:r>
              <a:rPr lang="en-US" dirty="0"/>
              <a:t> relationship</a:t>
            </a:r>
          </a:p>
          <a:p>
            <a:r>
              <a:rPr lang="en-US" dirty="0"/>
              <a:t>Typically between independent entities</a:t>
            </a:r>
          </a:p>
          <a:p>
            <a:r>
              <a:rPr lang="en-US" dirty="0"/>
              <a:t>Can store current or historical data</a:t>
            </a:r>
          </a:p>
          <a:p>
            <a:r>
              <a:rPr lang="en-US" dirty="0"/>
              <a:t>Can become independent if given an arbitrary identifier</a:t>
            </a:r>
          </a:p>
        </p:txBody>
      </p:sp>
      <p:pic>
        <p:nvPicPr>
          <p:cNvPr id="30727" name="Picture 7" descr="FireLite:Books:Data Management:6e:Art PNG:07-history-2.png"/>
          <p:cNvPicPr>
            <a:picLocks noChangeAspect="1" noChangeArrowheads="1"/>
          </p:cNvPicPr>
          <p:nvPr/>
        </p:nvPicPr>
        <p:blipFill>
          <a:blip r:embed="rId3" r:link="rId4"/>
          <a:srcRect/>
          <a:stretch>
            <a:fillRect/>
          </a:stretch>
        </p:blipFill>
        <p:spPr bwMode="auto">
          <a:xfrm>
            <a:off x="957263" y="4800600"/>
            <a:ext cx="7227887" cy="1422400"/>
          </a:xfrm>
          <a:prstGeom prst="rect">
            <a:avLst/>
          </a:prstGeom>
          <a:noFill/>
        </p:spPr>
      </p:pic>
    </p:spTree>
    <p:extLst>
      <p:ext uri="{BB962C8B-B14F-4D97-AF65-F5344CB8AC3E}">
        <p14:creationId xmlns:p14="http://schemas.microsoft.com/office/powerpoint/2010/main" val="199875062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487" tIns="44450" rIns="90487" bIns="44450" anchor="ctr"/>
          <a:lstStyle/>
          <a:p>
            <a:r>
              <a:rPr lang="en-US"/>
              <a:t>Aggregate</a:t>
            </a:r>
          </a:p>
        </p:txBody>
      </p:sp>
      <p:sp>
        <p:nvSpPr>
          <p:cNvPr id="31747" name="Rectangle 3"/>
          <p:cNvSpPr>
            <a:spLocks noGrp="1" noChangeArrowheads="1"/>
          </p:cNvSpPr>
          <p:nvPr>
            <p:ph idx="1"/>
          </p:nvPr>
        </p:nvSpPr>
        <p:spPr>
          <a:xfrm>
            <a:off x="1066800" y="2057400"/>
            <a:ext cx="7769225" cy="4113213"/>
          </a:xfrm>
          <a:noFill/>
          <a:ln/>
        </p:spPr>
        <p:txBody>
          <a:bodyPr lIns="90487" tIns="44450" rIns="90487" bIns="44450"/>
          <a:lstStyle/>
          <a:p>
            <a:r>
              <a:rPr lang="en-US"/>
              <a:t>Created from several different entities that have a common prefix or suffix</a:t>
            </a:r>
          </a:p>
          <a:p>
            <a:r>
              <a:rPr lang="en-US"/>
              <a:t>Commonly used with addresses or names</a:t>
            </a:r>
          </a:p>
        </p:txBody>
      </p:sp>
    </p:spTree>
    <p:extLst>
      <p:ext uri="{BB962C8B-B14F-4D97-AF65-F5344CB8AC3E}">
        <p14:creationId xmlns:p14="http://schemas.microsoft.com/office/powerpoint/2010/main" val="158080558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487" tIns="44450" rIns="90487" bIns="44450" anchor="ctr"/>
          <a:lstStyle/>
          <a:p>
            <a:r>
              <a:rPr lang="en-US"/>
              <a:t>Subordinate</a:t>
            </a:r>
          </a:p>
        </p:txBody>
      </p:sp>
      <p:sp>
        <p:nvSpPr>
          <p:cNvPr id="32771" name="Rectangle 3"/>
          <p:cNvSpPr>
            <a:spLocks noGrp="1" noChangeArrowheads="1"/>
          </p:cNvSpPr>
          <p:nvPr>
            <p:ph idx="1"/>
          </p:nvPr>
        </p:nvSpPr>
        <p:spPr>
          <a:noFill/>
          <a:ln/>
        </p:spPr>
        <p:txBody>
          <a:bodyPr lIns="90487" tIns="44450" rIns="90487" bIns="44450"/>
          <a:lstStyle/>
          <a:p>
            <a:r>
              <a:rPr lang="en-US"/>
              <a:t>An entity with data that can vary among instances</a:t>
            </a:r>
          </a:p>
        </p:txBody>
      </p:sp>
      <p:pic>
        <p:nvPicPr>
          <p:cNvPr id="32773" name="Picture 5" descr="FireLite:Books:Data Management:6e:Art PNG:07-animal.png"/>
          <p:cNvPicPr>
            <a:picLocks noChangeAspect="1" noChangeArrowheads="1"/>
          </p:cNvPicPr>
          <p:nvPr/>
        </p:nvPicPr>
        <p:blipFill>
          <a:blip r:embed="rId3" r:link="rId4"/>
          <a:srcRect/>
          <a:stretch>
            <a:fillRect/>
          </a:stretch>
        </p:blipFill>
        <p:spPr bwMode="auto">
          <a:xfrm>
            <a:off x="1447800" y="3124200"/>
            <a:ext cx="3595687" cy="3028950"/>
          </a:xfrm>
          <a:prstGeom prst="rect">
            <a:avLst/>
          </a:prstGeom>
          <a:noFill/>
        </p:spPr>
      </p:pic>
      <p:pic>
        <p:nvPicPr>
          <p:cNvPr id="5" name="Picture 4" descr="animal.png"/>
          <p:cNvPicPr>
            <a:picLocks noChangeAspect="1"/>
          </p:cNvPicPr>
          <p:nvPr/>
        </p:nvPicPr>
        <p:blipFill>
          <a:blip r:embed="rId5"/>
          <a:stretch>
            <a:fillRect/>
          </a:stretch>
        </p:blipFill>
        <p:spPr>
          <a:xfrm>
            <a:off x="5334000" y="3124200"/>
            <a:ext cx="3454400" cy="2971800"/>
          </a:xfrm>
          <a:prstGeom prst="rect">
            <a:avLst/>
          </a:prstGeom>
        </p:spPr>
      </p:pic>
    </p:spTree>
    <p:extLst>
      <p:ext uri="{BB962C8B-B14F-4D97-AF65-F5344CB8AC3E}">
        <p14:creationId xmlns:p14="http://schemas.microsoft.com/office/powerpoint/2010/main" val="80019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199" y="1110916"/>
            <a:ext cx="8229600" cy="1143000"/>
          </a:xfrm>
          <a:noFill/>
          <a:ln/>
        </p:spPr>
        <p:txBody>
          <a:bodyPr lIns="90487" tIns="44450" rIns="90487" bIns="44450" anchor="ctr"/>
          <a:lstStyle/>
          <a:p>
            <a:r>
              <a:rPr lang="en-US"/>
              <a:t>Data model quality</a:t>
            </a:r>
          </a:p>
        </p:txBody>
      </p:sp>
      <p:sp>
        <p:nvSpPr>
          <p:cNvPr id="7171" name="Rectangle 3"/>
          <p:cNvSpPr>
            <a:spLocks noGrp="1" noChangeArrowheads="1"/>
          </p:cNvSpPr>
          <p:nvPr>
            <p:ph idx="1"/>
          </p:nvPr>
        </p:nvSpPr>
        <p:spPr>
          <a:xfrm>
            <a:off x="687387" y="2253916"/>
            <a:ext cx="7769225" cy="4113213"/>
          </a:xfrm>
          <a:noFill/>
          <a:ln/>
        </p:spPr>
        <p:txBody>
          <a:bodyPr lIns="90487" tIns="44450" rIns="90487" bIns="44450"/>
          <a:lstStyle/>
          <a:p>
            <a:r>
              <a:rPr lang="en-US" dirty="0"/>
              <a:t>A well-formed data model</a:t>
            </a:r>
          </a:p>
          <a:p>
            <a:r>
              <a:rPr lang="en-US" dirty="0"/>
              <a:t>A high fidelity image</a:t>
            </a:r>
          </a:p>
        </p:txBody>
      </p:sp>
    </p:spTree>
    <p:extLst>
      <p:ext uri="{BB962C8B-B14F-4D97-AF65-F5344CB8AC3E}">
        <p14:creationId xmlns:p14="http://schemas.microsoft.com/office/powerpoint/2010/main" val="157465114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838200"/>
            <a:ext cx="8229600" cy="1143000"/>
          </a:xfrm>
        </p:spPr>
        <p:txBody>
          <a:bodyPr/>
          <a:lstStyle/>
          <a:p>
            <a:r>
              <a:rPr lang="en-US"/>
              <a:t>Generalization</a:t>
            </a:r>
          </a:p>
        </p:txBody>
      </p:sp>
      <p:sp>
        <p:nvSpPr>
          <p:cNvPr id="58371" name="Rectangle 3"/>
          <p:cNvSpPr>
            <a:spLocks noGrp="1" noChangeArrowheads="1"/>
          </p:cNvSpPr>
          <p:nvPr>
            <p:ph idx="1"/>
          </p:nvPr>
        </p:nvSpPr>
        <p:spPr>
          <a:xfrm>
            <a:off x="457200" y="1981200"/>
            <a:ext cx="8229600" cy="3687763"/>
          </a:xfrm>
        </p:spPr>
        <p:txBody>
          <a:bodyPr/>
          <a:lstStyle/>
          <a:p>
            <a:r>
              <a:rPr lang="en-US"/>
              <a:t>A relationship between a more general element and a more specific element</a:t>
            </a:r>
          </a:p>
        </p:txBody>
      </p:sp>
      <p:pic>
        <p:nvPicPr>
          <p:cNvPr id="58375" name="Picture 7" descr="FireLite:Books:Data Management:6e:Art PNG:07-generalizationanimal.png"/>
          <p:cNvPicPr>
            <a:picLocks noChangeAspect="1" noChangeArrowheads="1"/>
          </p:cNvPicPr>
          <p:nvPr/>
        </p:nvPicPr>
        <p:blipFill>
          <a:blip r:embed="rId3" r:link="rId4"/>
          <a:srcRect/>
          <a:stretch>
            <a:fillRect/>
          </a:stretch>
        </p:blipFill>
        <p:spPr bwMode="auto">
          <a:xfrm>
            <a:off x="2557463" y="3124200"/>
            <a:ext cx="4027487" cy="3265488"/>
          </a:xfrm>
          <a:prstGeom prst="rect">
            <a:avLst/>
          </a:prstGeom>
          <a:noFill/>
        </p:spPr>
      </p:pic>
    </p:spTree>
    <p:extLst>
      <p:ext uri="{BB962C8B-B14F-4D97-AF65-F5344CB8AC3E}">
        <p14:creationId xmlns:p14="http://schemas.microsoft.com/office/powerpoint/2010/main" val="1389261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Generalization</a:t>
            </a:r>
          </a:p>
        </p:txBody>
      </p:sp>
      <p:sp>
        <p:nvSpPr>
          <p:cNvPr id="59395" name="Rectangle 3"/>
          <p:cNvSpPr>
            <a:spLocks noGrp="1" noChangeArrowheads="1"/>
          </p:cNvSpPr>
          <p:nvPr>
            <p:ph idx="1"/>
          </p:nvPr>
        </p:nvSpPr>
        <p:spPr/>
        <p:txBody>
          <a:bodyPr/>
          <a:lstStyle/>
          <a:p>
            <a:pPr>
              <a:lnSpc>
                <a:spcPct val="90000"/>
              </a:lnSpc>
            </a:pPr>
            <a:r>
              <a:rPr lang="en-US"/>
              <a:t>Map with one table for each entity</a:t>
            </a:r>
          </a:p>
          <a:p>
            <a:pPr>
              <a:lnSpc>
                <a:spcPct val="90000"/>
              </a:lnSpc>
            </a:pPr>
            <a:r>
              <a:rPr lang="en-US"/>
              <a:t>For each of the subtype entities the primary key is that of the supertype entity </a:t>
            </a:r>
          </a:p>
          <a:p>
            <a:pPr>
              <a:lnSpc>
                <a:spcPct val="90000"/>
              </a:lnSpc>
            </a:pPr>
            <a:r>
              <a:rPr lang="en-US"/>
              <a:t>You must also make this column a foreign key so that a subtype cannot be inserted without the presence of the matching supertype</a:t>
            </a:r>
          </a:p>
        </p:txBody>
      </p:sp>
    </p:spTree>
    <p:extLst>
      <p:ext uri="{BB962C8B-B14F-4D97-AF65-F5344CB8AC3E}">
        <p14:creationId xmlns:p14="http://schemas.microsoft.com/office/powerpoint/2010/main" val="892368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UML aggregation</a:t>
            </a:r>
          </a:p>
        </p:txBody>
      </p:sp>
      <p:sp>
        <p:nvSpPr>
          <p:cNvPr id="60419" name="Rectangle 3"/>
          <p:cNvSpPr>
            <a:spLocks noGrp="1" noChangeArrowheads="1"/>
          </p:cNvSpPr>
          <p:nvPr>
            <p:ph idx="1"/>
          </p:nvPr>
        </p:nvSpPr>
        <p:spPr/>
        <p:txBody>
          <a:bodyPr/>
          <a:lstStyle/>
          <a:p>
            <a:r>
              <a:rPr lang="en-US"/>
              <a:t>Aggregation is a part-whole relationship between two entities</a:t>
            </a:r>
          </a:p>
        </p:txBody>
      </p:sp>
      <p:pic>
        <p:nvPicPr>
          <p:cNvPr id="60423" name="Picture 7" descr="FireLite:Books:Data Management:5e:slides:images:PNG Images:DMfull-aggregate.png"/>
          <p:cNvPicPr>
            <a:picLocks noChangeAspect="1" noChangeArrowheads="1"/>
          </p:cNvPicPr>
          <p:nvPr/>
        </p:nvPicPr>
        <p:blipFill>
          <a:blip r:embed="rId3" r:link="rId4"/>
          <a:srcRect/>
          <a:stretch>
            <a:fillRect/>
          </a:stretch>
        </p:blipFill>
        <p:spPr bwMode="auto">
          <a:xfrm>
            <a:off x="990600" y="3429000"/>
            <a:ext cx="7602538" cy="1282700"/>
          </a:xfrm>
          <a:prstGeom prst="rect">
            <a:avLst/>
          </a:prstGeom>
          <a:noFill/>
        </p:spPr>
      </p:pic>
    </p:spTree>
    <p:extLst>
      <p:ext uri="{BB962C8B-B14F-4D97-AF65-F5344CB8AC3E}">
        <p14:creationId xmlns:p14="http://schemas.microsoft.com/office/powerpoint/2010/main" val="442419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UML shared aggregation</a:t>
            </a:r>
          </a:p>
        </p:txBody>
      </p:sp>
      <p:sp>
        <p:nvSpPr>
          <p:cNvPr id="61443" name="Rectangle 3"/>
          <p:cNvSpPr>
            <a:spLocks noGrp="1" noChangeArrowheads="1"/>
          </p:cNvSpPr>
          <p:nvPr>
            <p:ph idx="1"/>
          </p:nvPr>
        </p:nvSpPr>
        <p:spPr/>
        <p:txBody>
          <a:bodyPr/>
          <a:lstStyle/>
          <a:p>
            <a:r>
              <a:rPr lang="en-US"/>
              <a:t>One entity owns another entity, but other entities can own that entity as well</a:t>
            </a:r>
          </a:p>
        </p:txBody>
      </p:sp>
      <p:pic>
        <p:nvPicPr>
          <p:cNvPr id="61447" name="Picture 7" descr="FireLite:Books:Data Management:6e:Art PNG:07-sharedaggregate.png"/>
          <p:cNvPicPr>
            <a:picLocks noChangeAspect="1" noChangeArrowheads="1"/>
          </p:cNvPicPr>
          <p:nvPr/>
        </p:nvPicPr>
        <p:blipFill>
          <a:blip r:embed="rId3" r:link="rId4"/>
          <a:srcRect/>
          <a:stretch>
            <a:fillRect/>
          </a:stretch>
        </p:blipFill>
        <p:spPr bwMode="auto">
          <a:xfrm>
            <a:off x="1333500" y="3733800"/>
            <a:ext cx="6477000" cy="949325"/>
          </a:xfrm>
          <a:prstGeom prst="rect">
            <a:avLst/>
          </a:prstGeom>
          <a:noFill/>
        </p:spPr>
      </p:pic>
    </p:spTree>
    <p:extLst>
      <p:ext uri="{BB962C8B-B14F-4D97-AF65-F5344CB8AC3E}">
        <p14:creationId xmlns:p14="http://schemas.microsoft.com/office/powerpoint/2010/main" val="490466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UML composite aggregation</a:t>
            </a:r>
          </a:p>
        </p:txBody>
      </p:sp>
      <p:sp>
        <p:nvSpPr>
          <p:cNvPr id="62467" name="Rectangle 3"/>
          <p:cNvSpPr>
            <a:spLocks noGrp="1" noChangeArrowheads="1"/>
          </p:cNvSpPr>
          <p:nvPr>
            <p:ph idx="1"/>
          </p:nvPr>
        </p:nvSpPr>
        <p:spPr/>
        <p:txBody>
          <a:bodyPr/>
          <a:lstStyle/>
          <a:p>
            <a:r>
              <a:rPr lang="en-US"/>
              <a:t>One entity exclusively owns the other entity</a:t>
            </a:r>
          </a:p>
        </p:txBody>
      </p:sp>
      <p:pic>
        <p:nvPicPr>
          <p:cNvPr id="62470" name="Picture 6" descr="FireLite:Books:Data Management:6e:Art PNG:07-compaggregate.png"/>
          <p:cNvPicPr>
            <a:picLocks noChangeAspect="1" noChangeArrowheads="1"/>
          </p:cNvPicPr>
          <p:nvPr/>
        </p:nvPicPr>
        <p:blipFill>
          <a:blip r:embed="rId3" r:link="rId4"/>
          <a:srcRect/>
          <a:stretch>
            <a:fillRect/>
          </a:stretch>
        </p:blipFill>
        <p:spPr bwMode="auto">
          <a:xfrm>
            <a:off x="1196975" y="3810000"/>
            <a:ext cx="6750050" cy="1206500"/>
          </a:xfrm>
          <a:prstGeom prst="rect">
            <a:avLst/>
          </a:prstGeom>
          <a:noFill/>
        </p:spPr>
      </p:pic>
    </p:spTree>
    <p:extLst>
      <p:ext uri="{BB962C8B-B14F-4D97-AF65-F5344CB8AC3E}">
        <p14:creationId xmlns:p14="http://schemas.microsoft.com/office/powerpoint/2010/main" val="829023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nchor="ctr"/>
          <a:lstStyle/>
          <a:p>
            <a:r>
              <a:rPr lang="en-US"/>
              <a:t>Data model contraction</a:t>
            </a:r>
          </a:p>
        </p:txBody>
      </p:sp>
      <p:pic>
        <p:nvPicPr>
          <p:cNvPr id="6" name="07-art collection revised.png" descr="/Volumes/rickwatson/Documents/Books/Data Management/6e/Art PNG/07-art collection revised.png"/>
          <p:cNvPicPr>
            <a:picLocks noChangeAspect="1"/>
          </p:cNvPicPr>
          <p:nvPr/>
        </p:nvPicPr>
        <p:blipFill>
          <a:blip r:embed="rId3" r:link="rId4"/>
          <a:stretch>
            <a:fillRect/>
          </a:stretch>
        </p:blipFill>
        <p:spPr>
          <a:xfrm>
            <a:off x="4114800" y="4953000"/>
            <a:ext cx="926623" cy="698015"/>
          </a:xfrm>
          <a:prstGeom prst="rect">
            <a:avLst/>
          </a:prstGeom>
        </p:spPr>
      </p:pic>
      <p:pic>
        <p:nvPicPr>
          <p:cNvPr id="7" name="07-art collection.png" descr="/Volumes/rickwatson/Documents/Books/Data Management/6e/Art PNG/07-art collection.png"/>
          <p:cNvPicPr>
            <a:picLocks noChangeAspect="1"/>
          </p:cNvPicPr>
          <p:nvPr/>
        </p:nvPicPr>
        <p:blipFill>
          <a:blip r:embed="rId5" r:link="rId6"/>
          <a:stretch>
            <a:fillRect/>
          </a:stretch>
        </p:blipFill>
        <p:spPr>
          <a:xfrm>
            <a:off x="2737043" y="2622777"/>
            <a:ext cx="3669914" cy="1612446"/>
          </a:xfrm>
          <a:prstGeom prst="rect">
            <a:avLst/>
          </a:prstGeom>
        </p:spPr>
      </p:pic>
    </p:spTree>
    <p:extLst>
      <p:ext uri="{BB962C8B-B14F-4D97-AF65-F5344CB8AC3E}">
        <p14:creationId xmlns:p14="http://schemas.microsoft.com/office/powerpoint/2010/main" val="79988663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28600" y="1282700"/>
            <a:ext cx="8458200" cy="914400"/>
          </a:xfrm>
          <a:noFill/>
        </p:spPr>
        <p:txBody>
          <a:bodyPr lIns="90478" tIns="44445" rIns="90478" bIns="44445" anchor="ctr"/>
          <a:lstStyle/>
          <a:p>
            <a:pPr eaLnBrk="1" hangingPunct="1"/>
            <a:r>
              <a:rPr lang="en-US" dirty="0"/>
              <a:t>Hints on data modeling</a:t>
            </a:r>
          </a:p>
        </p:txBody>
      </p:sp>
      <p:sp>
        <p:nvSpPr>
          <p:cNvPr id="52228" name="Rectangle 3"/>
          <p:cNvSpPr>
            <a:spLocks noGrp="1" noChangeArrowheads="1"/>
          </p:cNvSpPr>
          <p:nvPr>
            <p:ph idx="1"/>
          </p:nvPr>
        </p:nvSpPr>
        <p:spPr>
          <a:xfrm>
            <a:off x="526774" y="2730500"/>
            <a:ext cx="8305800" cy="3670300"/>
          </a:xfrm>
          <a:noFill/>
        </p:spPr>
        <p:txBody>
          <a:bodyPr lIns="90478" tIns="44445" rIns="90478" bIns="44445"/>
          <a:lstStyle/>
          <a:p>
            <a:pPr eaLnBrk="1" hangingPunct="1"/>
            <a:r>
              <a:rPr lang="en-US" sz="2400" dirty="0"/>
              <a:t>The model will expand and contract</a:t>
            </a:r>
          </a:p>
          <a:p>
            <a:pPr eaLnBrk="1" hangingPunct="1"/>
            <a:r>
              <a:rPr lang="en-US" sz="2400" dirty="0"/>
              <a:t>Invent identifiers where necessary</a:t>
            </a:r>
          </a:p>
          <a:p>
            <a:pPr eaLnBrk="1" hangingPunct="1"/>
            <a:r>
              <a:rPr lang="en-US" sz="2400" dirty="0"/>
              <a:t>Identifiers should have only one purpose – identification</a:t>
            </a:r>
          </a:p>
          <a:p>
            <a:pPr eaLnBrk="1" hangingPunct="1"/>
            <a:r>
              <a:rPr lang="en-US" sz="2400" dirty="0"/>
              <a:t>A data model does not imply ordering</a:t>
            </a:r>
          </a:p>
          <a:p>
            <a:pPr eaLnBrk="1" hangingPunct="1"/>
            <a:r>
              <a:rPr lang="en-US" sz="2400" dirty="0"/>
              <a:t>Create an attribute if ordering of instances is required</a:t>
            </a:r>
          </a:p>
          <a:p>
            <a:pPr eaLnBrk="1" hangingPunct="1"/>
            <a:r>
              <a:rPr lang="en-US" sz="2400" dirty="0"/>
              <a:t>An attribute’s meaning must be consistent</a:t>
            </a:r>
          </a:p>
        </p:txBody>
      </p:sp>
    </p:spTree>
    <p:extLst>
      <p:ext uri="{BB962C8B-B14F-4D97-AF65-F5344CB8AC3E}">
        <p14:creationId xmlns:p14="http://schemas.microsoft.com/office/powerpoint/2010/main" val="69975426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533400" y="762000"/>
            <a:ext cx="8153400" cy="914400"/>
          </a:xfrm>
          <a:noFill/>
        </p:spPr>
        <p:txBody>
          <a:bodyPr lIns="90478" tIns="44445" rIns="90478" bIns="44445" anchor="ctr"/>
          <a:lstStyle/>
          <a:p>
            <a:pPr eaLnBrk="1" hangingPunct="1"/>
            <a:r>
              <a:rPr lang="en-US" dirty="0"/>
              <a:t>Names and addresses</a:t>
            </a:r>
          </a:p>
        </p:txBody>
      </p:sp>
      <p:sp>
        <p:nvSpPr>
          <p:cNvPr id="53252" name="Rectangle 3"/>
          <p:cNvSpPr>
            <a:spLocks noGrp="1" noChangeArrowheads="1"/>
          </p:cNvSpPr>
          <p:nvPr>
            <p:ph idx="1"/>
          </p:nvPr>
        </p:nvSpPr>
        <p:spPr>
          <a:xfrm>
            <a:off x="685800" y="1828800"/>
            <a:ext cx="8153400" cy="4191000"/>
          </a:xfrm>
          <a:noFill/>
        </p:spPr>
        <p:txBody>
          <a:bodyPr lIns="90478" tIns="44445" rIns="90478" bIns="44445"/>
          <a:lstStyle/>
          <a:p>
            <a:pPr eaLnBrk="1" hangingPunct="1"/>
            <a:r>
              <a:rPr lang="en-US" dirty="0"/>
              <a:t>The query test -- if an attribute has parts, are any of the parts ever likely to appear in a query?</a:t>
            </a:r>
          </a:p>
          <a:p>
            <a:pPr eaLnBrk="1" hangingPunct="1"/>
            <a:r>
              <a:rPr lang="en-US" dirty="0"/>
              <a:t>Have an understanding on representing names and addresses in a data model</a:t>
            </a:r>
          </a:p>
        </p:txBody>
      </p:sp>
      <p:pic>
        <p:nvPicPr>
          <p:cNvPr id="6" name="Picture 96" descr="FireLite:Books:Data Management:6e:Art PNG:07-address-multiple.png"/>
          <p:cNvPicPr>
            <a:picLocks noChangeAspect="1" noChangeArrowheads="1"/>
          </p:cNvPicPr>
          <p:nvPr/>
        </p:nvPicPr>
        <p:blipFill>
          <a:blip r:embed="rId3" r:link="rId4" cstate="print"/>
          <a:srcRect r="38560"/>
          <a:stretch>
            <a:fillRect/>
          </a:stretch>
        </p:blipFill>
        <p:spPr bwMode="auto">
          <a:xfrm>
            <a:off x="2057401" y="4572001"/>
            <a:ext cx="3604925" cy="1717675"/>
          </a:xfrm>
          <a:prstGeom prst="rect">
            <a:avLst/>
          </a:prstGeom>
          <a:noFill/>
          <a:ln w="9525">
            <a:noFill/>
            <a:miter lim="800000"/>
            <a:headEnd/>
            <a:tailEnd/>
          </a:ln>
        </p:spPr>
      </p:pic>
    </p:spTree>
    <p:extLst>
      <p:ext uri="{BB962C8B-B14F-4D97-AF65-F5344CB8AC3E}">
        <p14:creationId xmlns:p14="http://schemas.microsoft.com/office/powerpoint/2010/main" val="3205288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066800"/>
            <a:ext cx="8001000" cy="914400"/>
          </a:xfrm>
          <a:noFill/>
          <a:extLst>
            <a:ext uri="{91240B29-F687-4f45-9708-019B960494DF}">
              <a14:hiddenLine xmlns="" xmlns:a14="http://schemas.microsoft.com/office/drawing/2010/main" w="12700">
                <a:solidFill>
                  <a:schemeClr val="tx1"/>
                </a:solidFill>
                <a:miter lim="800000"/>
                <a:headEnd/>
                <a:tailEnd/>
              </a14:hiddenLine>
            </a:ext>
          </a:extLst>
        </p:spPr>
        <p:txBody>
          <a:bodyPr lIns="90478" tIns="44445" rIns="90478" bIns="44445" anchor="ctr"/>
          <a:lstStyle/>
          <a:p>
            <a:pPr eaLnBrk="1" hangingPunct="1"/>
            <a:r>
              <a:rPr lang="en-US" altLang="en-US" dirty="0"/>
              <a:t>Hints on data modeling</a:t>
            </a:r>
          </a:p>
        </p:txBody>
      </p:sp>
      <p:sp>
        <p:nvSpPr>
          <p:cNvPr id="21507" name="Rectangle 3"/>
          <p:cNvSpPr>
            <a:spLocks noGrp="1" noChangeArrowheads="1"/>
          </p:cNvSpPr>
          <p:nvPr>
            <p:ph idx="1"/>
          </p:nvPr>
        </p:nvSpPr>
        <p:spPr>
          <a:xfrm>
            <a:off x="838200" y="2209800"/>
            <a:ext cx="7620000" cy="4343400"/>
          </a:xfrm>
          <a:noFill/>
          <a:extLst>
            <a:ext uri="{91240B29-F687-4f45-9708-019B960494DF}">
              <a14:hiddenLine xmlns="" xmlns:a14="http://schemas.microsoft.com/office/drawing/2010/main" w="12700">
                <a:solidFill>
                  <a:schemeClr val="tx1"/>
                </a:solidFill>
                <a:miter lim="800000"/>
                <a:headEnd/>
                <a:tailEnd/>
              </a14:hiddenLine>
            </a:ext>
          </a:extLst>
        </p:spPr>
        <p:txBody>
          <a:bodyPr lIns="90478" tIns="44445" rIns="90478" bIns="44445">
            <a:normAutofit lnSpcReduction="10000"/>
          </a:bodyPr>
          <a:lstStyle/>
          <a:p>
            <a:pPr eaLnBrk="1" hangingPunct="1">
              <a:lnSpc>
                <a:spcPct val="90000"/>
              </a:lnSpc>
            </a:pPr>
            <a:r>
              <a:rPr lang="en-US" altLang="en-US" sz="2400" dirty="0"/>
              <a:t>Select names carefully</a:t>
            </a:r>
          </a:p>
          <a:p>
            <a:pPr eaLnBrk="1" hangingPunct="1">
              <a:lnSpc>
                <a:spcPct val="90000"/>
              </a:lnSpc>
            </a:pPr>
            <a:r>
              <a:rPr lang="en-US" altLang="en-US" sz="2400" dirty="0"/>
              <a:t>Synonyms—different words that have the same meaning</a:t>
            </a:r>
          </a:p>
          <a:p>
            <a:pPr lvl="1" eaLnBrk="1" hangingPunct="1">
              <a:lnSpc>
                <a:spcPct val="90000"/>
              </a:lnSpc>
            </a:pPr>
            <a:r>
              <a:rPr lang="en-US" altLang="en-US" sz="2000" dirty="0"/>
              <a:t>Get clients to settle on a common word or use views</a:t>
            </a:r>
          </a:p>
          <a:p>
            <a:pPr eaLnBrk="1" hangingPunct="1">
              <a:lnSpc>
                <a:spcPct val="90000"/>
              </a:lnSpc>
            </a:pPr>
            <a:r>
              <a:rPr lang="en-US" altLang="en-US" sz="2400" dirty="0"/>
              <a:t>Homonyms—same word has different meanings</a:t>
            </a:r>
          </a:p>
          <a:p>
            <a:pPr lvl="1" eaLnBrk="1" hangingPunct="1">
              <a:lnSpc>
                <a:spcPct val="90000"/>
              </a:lnSpc>
            </a:pPr>
            <a:r>
              <a:rPr lang="en-US" altLang="en-US" sz="2000" dirty="0"/>
              <a:t>Clarify to avoid confusion</a:t>
            </a:r>
          </a:p>
          <a:p>
            <a:pPr eaLnBrk="1" hangingPunct="1">
              <a:lnSpc>
                <a:spcPct val="90000"/>
              </a:lnSpc>
            </a:pPr>
            <a:r>
              <a:rPr lang="en-US" altLang="en-US" sz="2400" dirty="0"/>
              <a:t>Naming associative entities</a:t>
            </a:r>
          </a:p>
          <a:p>
            <a:pPr lvl="1" eaLnBrk="1" hangingPunct="1">
              <a:lnSpc>
                <a:spcPct val="90000"/>
              </a:lnSpc>
            </a:pPr>
            <a:r>
              <a:rPr lang="en-US" altLang="en-US" sz="2000" dirty="0"/>
              <a:t>Concatenate entity names if there is no obvious real world name</a:t>
            </a:r>
          </a:p>
          <a:p>
            <a:pPr eaLnBrk="1" hangingPunct="1">
              <a:lnSpc>
                <a:spcPct val="90000"/>
              </a:lnSpc>
            </a:pPr>
            <a:r>
              <a:rPr lang="en-US" altLang="en-US" sz="2400" dirty="0"/>
              <a:t>Uncover all exceptions</a:t>
            </a:r>
          </a:p>
          <a:p>
            <a:pPr eaLnBrk="1" hangingPunct="1">
              <a:lnSpc>
                <a:spcPct val="90000"/>
              </a:lnSpc>
            </a:pPr>
            <a:r>
              <a:rPr lang="en-US" altLang="en-US" sz="2400" dirty="0"/>
              <a:t>Label relationships to avoid ambiguity</a:t>
            </a:r>
          </a:p>
          <a:p>
            <a:pPr eaLnBrk="1" hangingPunct="1">
              <a:lnSpc>
                <a:spcPct val="90000"/>
              </a:lnSpc>
            </a:pPr>
            <a:r>
              <a:rPr lang="en-US" altLang="en-US" sz="2400" dirty="0"/>
              <a:t>Keep the data model well-formed and accurate</a:t>
            </a:r>
          </a:p>
          <a:p>
            <a:pPr lvl="1" eaLnBrk="1" hangingPunct="1">
              <a:lnSpc>
                <a:spcPct val="90000"/>
              </a:lnSpc>
            </a:pPr>
            <a:endParaRPr lang="en-US" altLang="en-US" sz="2000" dirty="0"/>
          </a:p>
        </p:txBody>
      </p:sp>
    </p:spTree>
    <p:extLst>
      <p:ext uri="{BB962C8B-B14F-4D97-AF65-F5344CB8AC3E}">
        <p14:creationId xmlns:p14="http://schemas.microsoft.com/office/powerpoint/2010/main" val="138171206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85801" y="1066801"/>
            <a:ext cx="7772400" cy="609600"/>
          </a:xfrm>
        </p:spPr>
        <p:txBody>
          <a:bodyPr/>
          <a:lstStyle/>
          <a:p>
            <a:pPr eaLnBrk="1" hangingPunct="1"/>
            <a:r>
              <a:rPr lang="en-US" dirty="0"/>
              <a:t>Meaningful identifiers</a:t>
            </a:r>
          </a:p>
        </p:txBody>
      </p:sp>
      <p:sp>
        <p:nvSpPr>
          <p:cNvPr id="56324" name="Rectangle 3"/>
          <p:cNvSpPr>
            <a:spLocks noGrp="1" noChangeArrowheads="1"/>
          </p:cNvSpPr>
          <p:nvPr>
            <p:ph idx="1"/>
          </p:nvPr>
        </p:nvSpPr>
        <p:spPr>
          <a:xfrm>
            <a:off x="801688" y="1905000"/>
            <a:ext cx="7769225" cy="4398617"/>
          </a:xfrm>
        </p:spPr>
        <p:txBody>
          <a:bodyPr/>
          <a:lstStyle/>
          <a:p>
            <a:pPr eaLnBrk="1" hangingPunct="1"/>
            <a:r>
              <a:rPr lang="en-US" sz="2400" dirty="0"/>
              <a:t>An identifier is meaningful when some attributes of the entity can be inferred from the identifier’s value</a:t>
            </a:r>
          </a:p>
        </p:txBody>
      </p:sp>
      <p:graphicFrame>
        <p:nvGraphicFramePr>
          <p:cNvPr id="63523" name="Group 35"/>
          <p:cNvGraphicFramePr>
            <a:graphicFrameLocks noGrp="1"/>
          </p:cNvGraphicFramePr>
          <p:nvPr>
            <p:extLst>
              <p:ext uri="{D42A27DB-BD31-4B8C-83A1-F6EECF244321}">
                <p14:modId xmlns:p14="http://schemas.microsoft.com/office/powerpoint/2010/main" val="393530492"/>
              </p:ext>
            </p:extLst>
          </p:nvPr>
        </p:nvGraphicFramePr>
        <p:xfrm>
          <a:off x="801687" y="2914146"/>
          <a:ext cx="7315200" cy="2221231"/>
        </p:xfrm>
        <a:graphic>
          <a:graphicData uri="http://schemas.openxmlformats.org/drawingml/2006/table">
            <a:tbl>
              <a:tblPr/>
              <a:tblGrid>
                <a:gridCol w="3581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rebuchet MS" pitchFamily="34" charset="0"/>
                        </a:rPr>
                        <a:t>Advantages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rebuchet MS" pitchFamily="34" charset="0"/>
                        </a:rPr>
                        <a:t>Disadvantages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rebuchet MS" pitchFamily="34" charset="0"/>
                        </a:rPr>
                        <a:t>Recognizable and easy to remember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Identifier exhaustion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Administrative simplicity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Reality changes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rebuchet MS" pitchFamily="34" charset="0"/>
                        </a:rPr>
                        <a:t>Loss of meaningfulness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56342" name="TextBox 5"/>
          <p:cNvSpPr txBox="1">
            <a:spLocks noChangeArrowheads="1"/>
          </p:cNvSpPr>
          <p:nvPr/>
        </p:nvSpPr>
        <p:spPr bwMode="auto">
          <a:xfrm>
            <a:off x="3048000" y="5257800"/>
            <a:ext cx="3276600" cy="1016000"/>
          </a:xfrm>
          <a:prstGeom prst="rect">
            <a:avLst/>
          </a:prstGeom>
          <a:noFill/>
          <a:ln w="9525">
            <a:noFill/>
            <a:miter lim="800000"/>
            <a:headEnd/>
            <a:tailEnd/>
          </a:ln>
        </p:spPr>
        <p:txBody>
          <a:bodyPr wrap="square" lIns="91431" tIns="45715" rIns="91431" bIns="45715">
            <a:spAutoFit/>
          </a:bodyPr>
          <a:lstStyle/>
          <a:p>
            <a:r>
              <a:rPr lang="en-US" dirty="0"/>
              <a:t>     e.g., Telephone number</a:t>
            </a:r>
          </a:p>
          <a:p>
            <a:r>
              <a:rPr lang="en-US" dirty="0"/>
              <a:t>	Area code  706</a:t>
            </a:r>
          </a:p>
          <a:p>
            <a:r>
              <a:rPr lang="en-US" dirty="0"/>
              <a:t>	City code    769</a:t>
            </a:r>
          </a:p>
        </p:txBody>
      </p:sp>
    </p:spTree>
    <p:extLst>
      <p:ext uri="{BB962C8B-B14F-4D97-AF65-F5344CB8AC3E}">
        <p14:creationId xmlns:p14="http://schemas.microsoft.com/office/powerpoint/2010/main" val="28039345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nchor="ctr"/>
          <a:lstStyle/>
          <a:p>
            <a:r>
              <a:rPr lang="en-US"/>
              <a:t>A well-formed data model</a:t>
            </a:r>
          </a:p>
        </p:txBody>
      </p:sp>
      <p:sp>
        <p:nvSpPr>
          <p:cNvPr id="8195" name="Rectangle 3"/>
          <p:cNvSpPr>
            <a:spLocks noGrp="1" noChangeArrowheads="1"/>
          </p:cNvSpPr>
          <p:nvPr>
            <p:ph idx="1"/>
          </p:nvPr>
        </p:nvSpPr>
        <p:spPr>
          <a:xfrm>
            <a:off x="687387" y="2302042"/>
            <a:ext cx="7769225" cy="4113213"/>
          </a:xfrm>
          <a:noFill/>
          <a:ln/>
        </p:spPr>
        <p:txBody>
          <a:bodyPr lIns="90487" tIns="44450" rIns="90487" bIns="44450"/>
          <a:lstStyle/>
          <a:p>
            <a:r>
              <a:rPr lang="en-US"/>
              <a:t>Construction rules obeyed</a:t>
            </a:r>
          </a:p>
          <a:p>
            <a:r>
              <a:rPr lang="en-US" dirty="0"/>
              <a:t>No ambiguity</a:t>
            </a:r>
          </a:p>
          <a:p>
            <a:pPr lvl="1"/>
            <a:r>
              <a:rPr lang="en-US" dirty="0"/>
              <a:t>All entities, attributes, relationships, and identifiers are defined</a:t>
            </a:r>
          </a:p>
          <a:p>
            <a:pPr lvl="1"/>
            <a:r>
              <a:rPr lang="en-US" dirty="0"/>
              <a:t>Names are meaningful to the client</a:t>
            </a:r>
          </a:p>
        </p:txBody>
      </p:sp>
    </p:spTree>
    <p:extLst>
      <p:ext uri="{BB962C8B-B14F-4D97-AF65-F5344CB8AC3E}">
        <p14:creationId xmlns:p14="http://schemas.microsoft.com/office/powerpoint/2010/main" val="209053178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09600" y="990601"/>
            <a:ext cx="8077200" cy="685800"/>
          </a:xfrm>
        </p:spPr>
        <p:txBody>
          <a:bodyPr/>
          <a:lstStyle/>
          <a:p>
            <a:pPr eaLnBrk="1" hangingPunct="1"/>
            <a:r>
              <a:rPr lang="en-US" dirty="0"/>
              <a:t>Recommendation</a:t>
            </a:r>
          </a:p>
        </p:txBody>
      </p:sp>
      <p:sp>
        <p:nvSpPr>
          <p:cNvPr id="57348" name="Rectangle 3"/>
          <p:cNvSpPr>
            <a:spLocks noGrp="1" noChangeArrowheads="1"/>
          </p:cNvSpPr>
          <p:nvPr>
            <p:ph idx="1"/>
          </p:nvPr>
        </p:nvSpPr>
        <p:spPr>
          <a:xfrm>
            <a:off x="685800" y="2133601"/>
            <a:ext cx="8229600" cy="4037013"/>
          </a:xfrm>
        </p:spPr>
        <p:txBody>
          <a:bodyPr>
            <a:normAutofit lnSpcReduction="10000"/>
          </a:bodyPr>
          <a:lstStyle/>
          <a:p>
            <a:pPr eaLnBrk="1" hangingPunct="1">
              <a:lnSpc>
                <a:spcPct val="90000"/>
              </a:lnSpc>
            </a:pPr>
            <a:r>
              <a:rPr lang="en-US" sz="2400" dirty="0"/>
              <a:t>Nothing is lost and much is gained by using </a:t>
            </a:r>
            <a:r>
              <a:rPr lang="en-US" sz="2400" b="1" dirty="0"/>
              <a:t>non-meaningful</a:t>
            </a:r>
            <a:r>
              <a:rPr lang="en-US" sz="2400" dirty="0"/>
              <a:t> identifiers</a:t>
            </a:r>
          </a:p>
          <a:p>
            <a:pPr eaLnBrk="1" hangingPunct="1">
              <a:lnSpc>
                <a:spcPct val="90000"/>
              </a:lnSpc>
            </a:pPr>
            <a:endParaRPr lang="en-US" sz="2400" dirty="0"/>
          </a:p>
          <a:p>
            <a:pPr eaLnBrk="1" hangingPunct="1">
              <a:lnSpc>
                <a:spcPct val="90000"/>
              </a:lnSpc>
            </a:pPr>
            <a:r>
              <a:rPr lang="en-US" sz="2400" dirty="0"/>
              <a:t>Non-meaningful identifiers serve their sole purpose well</a:t>
            </a:r>
          </a:p>
          <a:p>
            <a:pPr lvl="1" eaLnBrk="1" hangingPunct="1">
              <a:lnSpc>
                <a:spcPct val="90000"/>
              </a:lnSpc>
            </a:pPr>
            <a:r>
              <a:rPr lang="en-US" dirty="0"/>
              <a:t>They uniquely identify an entity</a:t>
            </a:r>
          </a:p>
          <a:p>
            <a:pPr eaLnBrk="1" hangingPunct="1">
              <a:lnSpc>
                <a:spcPct val="90000"/>
              </a:lnSpc>
            </a:pPr>
            <a:endParaRPr lang="en-US" sz="2400" dirty="0"/>
          </a:p>
          <a:p>
            <a:pPr eaLnBrk="1" hangingPunct="1">
              <a:lnSpc>
                <a:spcPct val="90000"/>
              </a:lnSpc>
            </a:pPr>
            <a:r>
              <a:rPr lang="en-US" sz="2400" dirty="0"/>
              <a:t>Attributes are used to describe the characteristics of the entity</a:t>
            </a:r>
          </a:p>
          <a:p>
            <a:pPr eaLnBrk="1" hangingPunct="1">
              <a:lnSpc>
                <a:spcPct val="90000"/>
              </a:lnSpc>
            </a:pPr>
            <a:endParaRPr lang="en-US" sz="2400" dirty="0"/>
          </a:p>
          <a:p>
            <a:pPr eaLnBrk="1" hangingPunct="1">
              <a:lnSpc>
                <a:spcPct val="90000"/>
              </a:lnSpc>
            </a:pPr>
            <a:r>
              <a:rPr lang="en-US" sz="2400" b="1" dirty="0"/>
              <a:t>A clear distinction between the role of identifiers and attributes creates fewer data management problems</a:t>
            </a:r>
          </a:p>
        </p:txBody>
      </p:sp>
    </p:spTree>
    <p:extLst>
      <p:ext uri="{BB962C8B-B14F-4D97-AF65-F5344CB8AC3E}">
        <p14:creationId xmlns:p14="http://schemas.microsoft.com/office/powerpoint/2010/main" val="223181358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4DA3-BF74-8245-A15B-35D7EC0788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1EFFAE7D-3B9B-BA40-8391-516C0790BD5F}"/>
              </a:ext>
            </a:extLst>
          </p:cNvPr>
          <p:cNvSpPr>
            <a:spLocks noGrp="1"/>
          </p:cNvSpPr>
          <p:nvPr>
            <p:ph idx="1"/>
          </p:nvPr>
        </p:nvSpPr>
        <p:spPr/>
        <p:txBody>
          <a:bodyPr/>
          <a:lstStyle/>
          <a:p>
            <a:pPr marL="0" indent="0">
              <a:buNone/>
            </a:pPr>
            <a:r>
              <a:rPr lang="en-US" sz="1800" dirty="0"/>
              <a:t>An organization has several managers who work on one or more projects. Each project has an id, a name, and a goal. A manager always uses certain IT equipment items on a given project. A piece of equipment has an id, a description, and a date of purchase. The organization wishes to record the date when a given IT equipment item was assigned to a particular manager working on a specific project, as well as the total number of hours the manager has used the IT equipment for the project. Basic information about each manager should be kept. Each project has a manager as its leader, who will follow the project from its inception to its completion. It is possible for a manager to lead more than one project.  </a:t>
            </a:r>
          </a:p>
          <a:p>
            <a:pPr marL="0" indent="0">
              <a:buNone/>
            </a:pPr>
            <a:endParaRPr lang="en-US" sz="1800" dirty="0"/>
          </a:p>
          <a:p>
            <a:pPr marL="0" indent="0">
              <a:buNone/>
            </a:pPr>
            <a:r>
              <a:rPr lang="en-US" sz="1800" dirty="0"/>
              <a:t>Draw the data model to accurately represent the situation above</a:t>
            </a:r>
          </a:p>
          <a:p>
            <a:pPr marL="0" indent="0">
              <a:buNone/>
            </a:pPr>
            <a:endParaRPr lang="en-US" sz="1800" dirty="0"/>
          </a:p>
        </p:txBody>
      </p:sp>
    </p:spTree>
    <p:extLst>
      <p:ext uri="{BB962C8B-B14F-4D97-AF65-F5344CB8AC3E}">
        <p14:creationId xmlns:p14="http://schemas.microsoft.com/office/powerpoint/2010/main" val="4188428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81000" y="1189036"/>
            <a:ext cx="8305800" cy="685800"/>
          </a:xfrm>
        </p:spPr>
        <p:txBody>
          <a:bodyPr/>
          <a:lstStyle/>
          <a:p>
            <a:pPr eaLnBrk="1" hangingPunct="1"/>
            <a:r>
              <a:rPr lang="en-US" dirty="0"/>
              <a:t>Key points</a:t>
            </a:r>
          </a:p>
        </p:txBody>
      </p:sp>
      <p:sp>
        <p:nvSpPr>
          <p:cNvPr id="59396" name="Rectangle 3"/>
          <p:cNvSpPr>
            <a:spLocks noGrp="1" noChangeArrowheads="1"/>
          </p:cNvSpPr>
          <p:nvPr>
            <p:ph idx="1"/>
          </p:nvPr>
        </p:nvSpPr>
        <p:spPr>
          <a:xfrm>
            <a:off x="457200" y="2789237"/>
            <a:ext cx="8229600" cy="3687763"/>
          </a:xfrm>
        </p:spPr>
        <p:txBody>
          <a:bodyPr/>
          <a:lstStyle/>
          <a:p>
            <a:pPr eaLnBrk="1" hangingPunct="1"/>
            <a:r>
              <a:rPr lang="en-US" sz="2400"/>
              <a:t>A high-fidelity data model handles all exceptions</a:t>
            </a:r>
          </a:p>
          <a:p>
            <a:pPr eaLnBrk="1" hangingPunct="1"/>
            <a:endParaRPr lang="en-US" sz="2400"/>
          </a:p>
          <a:p>
            <a:pPr eaLnBrk="1" hangingPunct="1"/>
            <a:r>
              <a:rPr lang="en-US" sz="2400"/>
              <a:t>Identifiers need only identify an instance</a:t>
            </a:r>
          </a:p>
          <a:p>
            <a:pPr eaLnBrk="1" hangingPunct="1"/>
            <a:endParaRPr lang="en-US" sz="2400"/>
          </a:p>
          <a:p>
            <a:pPr eaLnBrk="1" hangingPunct="1"/>
            <a:r>
              <a:rPr lang="en-US" sz="2400"/>
              <a:t>Data modeling skills take time to develop</a:t>
            </a:r>
          </a:p>
          <a:p>
            <a:pPr eaLnBrk="1" hangingPunct="1"/>
            <a:endParaRPr lang="en-US" sz="2400"/>
          </a:p>
        </p:txBody>
      </p:sp>
    </p:spTree>
    <p:extLst>
      <p:ext uri="{BB962C8B-B14F-4D97-AF65-F5344CB8AC3E}">
        <p14:creationId xmlns:p14="http://schemas.microsoft.com/office/powerpoint/2010/main" val="9711437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199" y="1058779"/>
            <a:ext cx="8229600" cy="1143000"/>
          </a:xfrm>
          <a:noFill/>
          <a:ln/>
        </p:spPr>
        <p:txBody>
          <a:bodyPr lIns="90487" tIns="44450" rIns="90487" bIns="44450" anchor="ctr"/>
          <a:lstStyle/>
          <a:p>
            <a:r>
              <a:rPr lang="en-US"/>
              <a:t>A high fidelity image</a:t>
            </a:r>
          </a:p>
        </p:txBody>
      </p:sp>
      <p:sp>
        <p:nvSpPr>
          <p:cNvPr id="9219" name="Rectangle 3"/>
          <p:cNvSpPr>
            <a:spLocks noGrp="1" noChangeArrowheads="1"/>
          </p:cNvSpPr>
          <p:nvPr>
            <p:ph idx="1"/>
          </p:nvPr>
        </p:nvSpPr>
        <p:spPr>
          <a:xfrm>
            <a:off x="687387" y="2209800"/>
            <a:ext cx="7769225" cy="4113213"/>
          </a:xfrm>
          <a:noFill/>
          <a:ln/>
        </p:spPr>
        <p:txBody>
          <a:bodyPr lIns="90487" tIns="44450" rIns="90487" bIns="44450"/>
          <a:lstStyle/>
          <a:p>
            <a:r>
              <a:rPr lang="en-US"/>
              <a:t>Faithfully describes the world it is supposed to represent</a:t>
            </a:r>
          </a:p>
          <a:p>
            <a:r>
              <a:rPr lang="en-US" dirty="0"/>
              <a:t>Relationships are of the correct degree</a:t>
            </a:r>
          </a:p>
          <a:p>
            <a:r>
              <a:rPr lang="en-US" dirty="0"/>
              <a:t>Data model is complete, understandable, and accurate</a:t>
            </a:r>
          </a:p>
          <a:p>
            <a:r>
              <a:rPr lang="en-US" dirty="0"/>
              <a:t>The data model makes sense to the client</a:t>
            </a:r>
          </a:p>
        </p:txBody>
      </p:sp>
    </p:spTree>
    <p:extLst>
      <p:ext uri="{BB962C8B-B14F-4D97-AF65-F5344CB8AC3E}">
        <p14:creationId xmlns:p14="http://schemas.microsoft.com/office/powerpoint/2010/main" val="6548981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199" y="1143000"/>
            <a:ext cx="8229600" cy="1143000"/>
          </a:xfrm>
          <a:noFill/>
          <a:ln/>
        </p:spPr>
        <p:txBody>
          <a:bodyPr lIns="90487" tIns="44450" rIns="90487" bIns="44450" anchor="ctr"/>
          <a:lstStyle/>
          <a:p>
            <a:r>
              <a:rPr lang="en-US"/>
              <a:t>Quality improvement</a:t>
            </a:r>
          </a:p>
        </p:txBody>
      </p:sp>
      <p:sp>
        <p:nvSpPr>
          <p:cNvPr id="10243" name="Rectangle 3"/>
          <p:cNvSpPr>
            <a:spLocks noGrp="1" noChangeArrowheads="1"/>
          </p:cNvSpPr>
          <p:nvPr>
            <p:ph idx="1"/>
          </p:nvPr>
        </p:nvSpPr>
        <p:spPr>
          <a:xfrm>
            <a:off x="687387" y="2438400"/>
            <a:ext cx="7769225" cy="4113213"/>
          </a:xfrm>
          <a:noFill/>
          <a:ln/>
        </p:spPr>
        <p:txBody>
          <a:bodyPr lIns="90487" tIns="44450" rIns="90487" bIns="44450"/>
          <a:lstStyle/>
          <a:p>
            <a:r>
              <a:rPr lang="en-US"/>
              <a:t>Is the level of detail correct?</a:t>
            </a:r>
          </a:p>
          <a:p>
            <a:r>
              <a:rPr lang="en-US" dirty="0"/>
              <a:t>Are all exceptions handled?</a:t>
            </a:r>
          </a:p>
          <a:p>
            <a:r>
              <a:rPr lang="en-US" dirty="0"/>
              <a:t>Is the model accurate?</a:t>
            </a:r>
          </a:p>
        </p:txBody>
      </p:sp>
    </p:spTree>
    <p:extLst>
      <p:ext uri="{BB962C8B-B14F-4D97-AF65-F5344CB8AC3E}">
        <p14:creationId xmlns:p14="http://schemas.microsoft.com/office/powerpoint/2010/main" val="19278265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lIns="90487" tIns="44450" rIns="90487" bIns="44450" anchor="ctr"/>
          <a:lstStyle/>
          <a:p>
            <a:r>
              <a:rPr lang="en-US"/>
              <a:t>Pure geography</a:t>
            </a:r>
          </a:p>
        </p:txBody>
      </p:sp>
      <p:pic>
        <p:nvPicPr>
          <p:cNvPr id="11269" name="Picture 5" descr="FireLite:Books:Data Management:6e:Art PNG:7-geography.png"/>
          <p:cNvPicPr>
            <a:picLocks noChangeAspect="1" noChangeArrowheads="1"/>
          </p:cNvPicPr>
          <p:nvPr/>
        </p:nvPicPr>
        <p:blipFill>
          <a:blip r:embed="rId3" r:link="rId4"/>
          <a:srcRect/>
          <a:stretch>
            <a:fillRect/>
          </a:stretch>
        </p:blipFill>
        <p:spPr bwMode="auto">
          <a:xfrm>
            <a:off x="1493837" y="2590800"/>
            <a:ext cx="5851525" cy="2709863"/>
          </a:xfrm>
          <a:prstGeom prst="rect">
            <a:avLst/>
          </a:prstGeom>
          <a:noFill/>
        </p:spPr>
      </p:pic>
      <p:sp>
        <p:nvSpPr>
          <p:cNvPr id="4" name="AutoShape 7"/>
          <p:cNvSpPr>
            <a:spLocks noChangeArrowheads="1"/>
          </p:cNvSpPr>
          <p:nvPr/>
        </p:nvSpPr>
        <p:spPr bwMode="auto">
          <a:xfrm>
            <a:off x="4419600" y="6019800"/>
            <a:ext cx="4559300" cy="663952"/>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pPr algn="ctr"/>
            <a:r>
              <a:rPr lang="en-US" sz="1600" i="1" dirty="0">
                <a:solidFill>
                  <a:srgbClr val="000000"/>
                </a:solidFill>
                <a:latin typeface="Georgia" charset="0"/>
              </a:rPr>
              <a:t>Can a nation have more than one capital?</a:t>
            </a:r>
            <a:endParaRPr lang="en-US" sz="1600" dirty="0">
              <a:solidFill>
                <a:srgbClr val="000000"/>
              </a:solidFill>
              <a:latin typeface="Georgia" charset="0"/>
            </a:endParaRPr>
          </a:p>
          <a:p>
            <a:pPr algn="ctr"/>
            <a:r>
              <a:rPr lang="en-US" sz="1600" i="1" dirty="0">
                <a:solidFill>
                  <a:srgbClr val="000000"/>
                </a:solidFill>
                <a:latin typeface="Georgia" charset="0"/>
              </a:rPr>
              <a:t>Can a city be the capital of more than one state?</a:t>
            </a:r>
          </a:p>
        </p:txBody>
      </p:sp>
    </p:spTree>
    <p:extLst>
      <p:ext uri="{BB962C8B-B14F-4D97-AF65-F5344CB8AC3E}">
        <p14:creationId xmlns:p14="http://schemas.microsoft.com/office/powerpoint/2010/main" val="160049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76200"/>
            <a:ext cx="4419600" cy="3319442"/>
          </a:xfrm>
          <a:prstGeom prst="rect">
            <a:avLst/>
          </a:prstGeom>
        </p:spPr>
      </p:pic>
      <p:pic>
        <p:nvPicPr>
          <p:cNvPr id="3" name="Picture 2"/>
          <p:cNvPicPr>
            <a:picLocks noChangeAspect="1"/>
          </p:cNvPicPr>
          <p:nvPr/>
        </p:nvPicPr>
        <p:blipFill>
          <a:blip r:embed="rId4"/>
          <a:stretch>
            <a:fillRect/>
          </a:stretch>
        </p:blipFill>
        <p:spPr>
          <a:xfrm>
            <a:off x="5181600" y="76199"/>
            <a:ext cx="2971800" cy="3423733"/>
          </a:xfrm>
          <a:prstGeom prst="rect">
            <a:avLst/>
          </a:prstGeom>
        </p:spPr>
      </p:pic>
      <p:pic>
        <p:nvPicPr>
          <p:cNvPr id="4" name="Picture 3"/>
          <p:cNvPicPr>
            <a:picLocks noChangeAspect="1"/>
          </p:cNvPicPr>
          <p:nvPr/>
        </p:nvPicPr>
        <p:blipFill>
          <a:blip r:embed="rId5"/>
          <a:stretch>
            <a:fillRect/>
          </a:stretch>
        </p:blipFill>
        <p:spPr>
          <a:xfrm>
            <a:off x="609600" y="3505200"/>
            <a:ext cx="3505200" cy="3216022"/>
          </a:xfrm>
          <a:prstGeom prst="rect">
            <a:avLst/>
          </a:prstGeom>
        </p:spPr>
      </p:pic>
      <p:pic>
        <p:nvPicPr>
          <p:cNvPr id="5" name="Picture 4"/>
          <p:cNvPicPr>
            <a:picLocks noChangeAspect="1"/>
          </p:cNvPicPr>
          <p:nvPr/>
        </p:nvPicPr>
        <p:blipFill>
          <a:blip r:embed="rId6"/>
          <a:stretch>
            <a:fillRect/>
          </a:stretch>
        </p:blipFill>
        <p:spPr>
          <a:xfrm>
            <a:off x="4876800" y="3657600"/>
            <a:ext cx="3505200" cy="3004457"/>
          </a:xfrm>
          <a:prstGeom prst="rect">
            <a:avLst/>
          </a:prstGeom>
        </p:spPr>
      </p:pic>
    </p:spTree>
    <p:extLst>
      <p:ext uri="{BB962C8B-B14F-4D97-AF65-F5344CB8AC3E}">
        <p14:creationId xmlns:p14="http://schemas.microsoft.com/office/powerpoint/2010/main" val="1473121943"/>
      </p:ext>
    </p:extLst>
  </p:cSld>
  <p:clrMapOvr>
    <a:masterClrMapping/>
  </p:clrMapOvr>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610 Template " id="{46C1C124-785E-8546-9CD4-BED833554EF2}" vid="{D00F40F4-B1AB-0949-AFDC-73D0DD59811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4610 Template </Template>
  <TotalTime>5239</TotalTime>
  <Pages>48</Pages>
  <Words>1672</Words>
  <Application>Microsoft Macintosh PowerPoint</Application>
  <PresentationFormat>Letter Paper (8.5x11 in)</PresentationFormat>
  <Paragraphs>231</Paragraphs>
  <Slides>52</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Courier New</vt:lpstr>
      <vt:lpstr>Georgia</vt:lpstr>
      <vt:lpstr>Helvetica</vt:lpstr>
      <vt:lpstr>Times</vt:lpstr>
      <vt:lpstr>Trebuchet MS</vt:lpstr>
      <vt:lpstr>UGA theme</vt:lpstr>
      <vt:lpstr>MIST 4610 – Data Management and Analytics  (More on) Data Modeling</vt:lpstr>
      <vt:lpstr>Data modeling</vt:lpstr>
      <vt:lpstr>Data Modeling - The building blocks</vt:lpstr>
      <vt:lpstr>Data model quality</vt:lpstr>
      <vt:lpstr>A well-formed data model</vt:lpstr>
      <vt:lpstr>A high fidelity image</vt:lpstr>
      <vt:lpstr>Quality improvement</vt:lpstr>
      <vt:lpstr>Pure geography</vt:lpstr>
      <vt:lpstr>PowerPoint Presentation</vt:lpstr>
      <vt:lpstr>Geography revised</vt:lpstr>
      <vt:lpstr>Family matters - Take 1 (initial fragment) Describe the marriage/family relationship</vt:lpstr>
      <vt:lpstr>Family matters - Take 2</vt:lpstr>
      <vt:lpstr>Family matters - Take 3</vt:lpstr>
      <vt:lpstr>Family matters - Take 4</vt:lpstr>
      <vt:lpstr>Family matters - Take 5</vt:lpstr>
      <vt:lpstr>Bookish matters - Take 1</vt:lpstr>
      <vt:lpstr>Bookish matters - Take 2</vt:lpstr>
      <vt:lpstr>A ménage à trois for entities - Take 1</vt:lpstr>
      <vt:lpstr>A ménage à trois for entities - Take 2 </vt:lpstr>
      <vt:lpstr>Golf statistics - take 1</vt:lpstr>
      <vt:lpstr>Golf statistics – take 2</vt:lpstr>
      <vt:lpstr>Planning and doing - take 1</vt:lpstr>
      <vt:lpstr>Planning and doing - take 2</vt:lpstr>
      <vt:lpstr>Data Modeling </vt:lpstr>
      <vt:lpstr>Data Modeling </vt:lpstr>
      <vt:lpstr>Modality &amp; Cardinality </vt:lpstr>
      <vt:lpstr>Cardinality</vt:lpstr>
      <vt:lpstr>Minimalist approach</vt:lpstr>
      <vt:lpstr>Modality &amp; Cardinality (Reminder)</vt:lpstr>
      <vt:lpstr>Modality</vt:lpstr>
      <vt:lpstr>Modality</vt:lpstr>
      <vt:lpstr>Modality</vt:lpstr>
      <vt:lpstr>Modality</vt:lpstr>
      <vt:lpstr>Entity types</vt:lpstr>
      <vt:lpstr>Independent</vt:lpstr>
      <vt:lpstr>Dependent</vt:lpstr>
      <vt:lpstr>Associative</vt:lpstr>
      <vt:lpstr>Aggregate</vt:lpstr>
      <vt:lpstr>Subordinate</vt:lpstr>
      <vt:lpstr>Generalization</vt:lpstr>
      <vt:lpstr>Generalization</vt:lpstr>
      <vt:lpstr>UML aggregation</vt:lpstr>
      <vt:lpstr>UML shared aggregation</vt:lpstr>
      <vt:lpstr>UML composite aggregation</vt:lpstr>
      <vt:lpstr>Data model contraction</vt:lpstr>
      <vt:lpstr>Hints on data modeling</vt:lpstr>
      <vt:lpstr>Names and addresses</vt:lpstr>
      <vt:lpstr>Hints on data modeling</vt:lpstr>
      <vt:lpstr>Meaningful identifiers</vt:lpstr>
      <vt:lpstr>Recommendation</vt:lpstr>
      <vt:lpstr>Practice</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dcalbos</dc:creator>
  <cp:lastModifiedBy>Nikhil Srinivasan</cp:lastModifiedBy>
  <cp:revision>240</cp:revision>
  <cp:lastPrinted>2014-02-17T20:20:31Z</cp:lastPrinted>
  <dcterms:created xsi:type="dcterms:W3CDTF">1997-10-25T13:32:38Z</dcterms:created>
  <dcterms:modified xsi:type="dcterms:W3CDTF">2020-02-26T18:15:41Z</dcterms:modified>
</cp:coreProperties>
</file>